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3" r:id="rId3"/>
    <p:sldId id="257" r:id="rId4"/>
    <p:sldId id="275" r:id="rId5"/>
    <p:sldId id="278" r:id="rId6"/>
    <p:sldId id="279" r:id="rId7"/>
    <p:sldId id="280" r:id="rId8"/>
    <p:sldId id="281" r:id="rId9"/>
    <p:sldId id="271" r:id="rId10"/>
    <p:sldId id="269" r:id="rId11"/>
    <p:sldId id="270" r:id="rId12"/>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B7E4"/>
    <a:srgbClr val="006B54"/>
    <a:srgbClr val="007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8" autoAdjust="0"/>
  </p:normalViewPr>
  <p:slideViewPr>
    <p:cSldViewPr>
      <p:cViewPr>
        <p:scale>
          <a:sx n="107" d="100"/>
          <a:sy n="107" d="100"/>
        </p:scale>
        <p:origin x="-8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1" Type="http://schemas.openxmlformats.org/officeDocument/2006/relationships/hyperlink" Target="https://apps.nhsbsa.nhs.uk/infosystems/welcome" TargetMode="External"/></Relationships>
</file>

<file path=ppt/diagrams/_rels/data3.xml.rels><?xml version="1.0" encoding="UTF-8" standalone="yes"?>
<Relationships xmlns="http://schemas.openxmlformats.org/package/2006/relationships"><Relationship Id="rId2" Type="http://schemas.openxmlformats.org/officeDocument/2006/relationships/hyperlink" Target="http://www.nhsbsa.nhs.uk/PrescriptionServices/3623.aspx" TargetMode="External"/><Relationship Id="rId1" Type="http://schemas.openxmlformats.org/officeDocument/2006/relationships/hyperlink" Target="http://www.nhsbsa.nhs.uk/PrescriptionServices/3625.aspx"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apps.nhsbsa.nhs.uk/infosystems/welcome" TargetMode="External"/></Relationships>
</file>

<file path=ppt/diagrams/_rels/drawing3.xml.rels><?xml version="1.0" encoding="UTF-8" standalone="yes"?>
<Relationships xmlns="http://schemas.openxmlformats.org/package/2006/relationships"><Relationship Id="rId2" Type="http://schemas.openxmlformats.org/officeDocument/2006/relationships/hyperlink" Target="http://www.nhsbsa.nhs.uk/PrescriptionServices/3623.aspx" TargetMode="External"/><Relationship Id="rId1" Type="http://schemas.openxmlformats.org/officeDocument/2006/relationships/hyperlink" Target="http://www.nhsbsa.nhs.uk/PrescriptionServices/3625.aspx"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211B0A-4ED5-4638-82BC-9522383E07C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889CEFFB-6613-4108-8504-AF71AF9C3BCB}">
      <dgm:prSet custT="1"/>
      <dgm:spPr/>
      <dgm:t>
        <a:bodyPr/>
        <a:lstStyle/>
        <a:p>
          <a:pPr algn="ctr" rtl="0"/>
          <a:r>
            <a:rPr lang="en-GB" sz="1200" b="1" dirty="0" smtClean="0">
              <a:latin typeface="Arial" pitchFamily="34" charset="0"/>
              <a:cs typeface="Arial" pitchFamily="34" charset="0"/>
            </a:rPr>
            <a:t>Invoice received</a:t>
          </a:r>
          <a:endParaRPr lang="en-GB" sz="1200" dirty="0">
            <a:latin typeface="Arial" pitchFamily="34" charset="0"/>
            <a:cs typeface="Arial" pitchFamily="34" charset="0"/>
          </a:endParaRPr>
        </a:p>
      </dgm:t>
    </dgm:pt>
    <dgm:pt modelId="{7D3CB9F9-0DC3-4FAA-8298-183028C1D920}" type="parTrans" cxnId="{1210C8A8-4E68-4E80-8378-B620F18998BF}">
      <dgm:prSet/>
      <dgm:spPr/>
      <dgm:t>
        <a:bodyPr/>
        <a:lstStyle/>
        <a:p>
          <a:endParaRPr lang="en-GB"/>
        </a:p>
      </dgm:t>
    </dgm:pt>
    <dgm:pt modelId="{1E9BBB35-3DB3-4AF4-8E72-40487F23FDAC}" type="sibTrans" cxnId="{1210C8A8-4E68-4E80-8378-B620F18998BF}">
      <dgm:prSet/>
      <dgm:spPr/>
      <dgm:t>
        <a:bodyPr/>
        <a:lstStyle/>
        <a:p>
          <a:endParaRPr lang="en-GB"/>
        </a:p>
      </dgm:t>
    </dgm:pt>
    <dgm:pt modelId="{E5824080-0E25-4564-B663-AFE3FED87388}" type="pres">
      <dgm:prSet presAssocID="{CB211B0A-4ED5-4638-82BC-9522383E07CA}" presName="linear" presStyleCnt="0">
        <dgm:presLayoutVars>
          <dgm:animLvl val="lvl"/>
          <dgm:resizeHandles val="exact"/>
        </dgm:presLayoutVars>
      </dgm:prSet>
      <dgm:spPr/>
      <dgm:t>
        <a:bodyPr/>
        <a:lstStyle/>
        <a:p>
          <a:endParaRPr lang="en-GB"/>
        </a:p>
      </dgm:t>
    </dgm:pt>
    <dgm:pt modelId="{1BE6BBF7-38A6-4A0F-B98F-0FC4FBD5AB57}" type="pres">
      <dgm:prSet presAssocID="{889CEFFB-6613-4108-8504-AF71AF9C3BCB}" presName="parentText" presStyleLbl="node1" presStyleIdx="0" presStyleCnt="1" custLinFactNeighborX="11594" custLinFactNeighborY="-299">
        <dgm:presLayoutVars>
          <dgm:chMax val="0"/>
          <dgm:bulletEnabled val="1"/>
        </dgm:presLayoutVars>
      </dgm:prSet>
      <dgm:spPr/>
      <dgm:t>
        <a:bodyPr/>
        <a:lstStyle/>
        <a:p>
          <a:endParaRPr lang="en-GB"/>
        </a:p>
      </dgm:t>
    </dgm:pt>
  </dgm:ptLst>
  <dgm:cxnLst>
    <dgm:cxn modelId="{1210C8A8-4E68-4E80-8378-B620F18998BF}" srcId="{CB211B0A-4ED5-4638-82BC-9522383E07CA}" destId="{889CEFFB-6613-4108-8504-AF71AF9C3BCB}" srcOrd="0" destOrd="0" parTransId="{7D3CB9F9-0DC3-4FAA-8298-183028C1D920}" sibTransId="{1E9BBB35-3DB3-4AF4-8E72-40487F23FDAC}"/>
    <dgm:cxn modelId="{05393D6E-4561-4DD0-897E-807B76A5FB07}" type="presOf" srcId="{CB211B0A-4ED5-4638-82BC-9522383E07CA}" destId="{E5824080-0E25-4564-B663-AFE3FED87388}" srcOrd="0" destOrd="0" presId="urn:microsoft.com/office/officeart/2005/8/layout/vList2"/>
    <dgm:cxn modelId="{38B4FDBB-CB6B-445C-BBB6-35CE0EC2A989}" type="presOf" srcId="{889CEFFB-6613-4108-8504-AF71AF9C3BCB}" destId="{1BE6BBF7-38A6-4A0F-B98F-0FC4FBD5AB57}" srcOrd="0" destOrd="0" presId="urn:microsoft.com/office/officeart/2005/8/layout/vList2"/>
    <dgm:cxn modelId="{A5912B9F-F42F-4810-812A-889406E0E583}" type="presParOf" srcId="{E5824080-0E25-4564-B663-AFE3FED87388}" destId="{1BE6BBF7-38A6-4A0F-B98F-0FC4FBD5AB57}"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63D1B8D-3101-4D51-9483-2E8FD908940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DF8162B3-E012-4B11-A690-FE144254EE0F}">
      <dgm:prSet custT="1"/>
      <dgm:spPr/>
      <dgm:t>
        <a:bodyPr/>
        <a:lstStyle/>
        <a:p>
          <a:pPr algn="ctr" rtl="0"/>
          <a:r>
            <a:rPr lang="en-GB" sz="1200" b="1" dirty="0" smtClean="0">
              <a:latin typeface="Arial" pitchFamily="34" charset="0"/>
              <a:cs typeface="Arial" pitchFamily="34" charset="0"/>
            </a:rPr>
            <a:t>Common</a:t>
          </a:r>
          <a:r>
            <a:rPr lang="en-GB" sz="1200" dirty="0" smtClean="0">
              <a:latin typeface="Arial" pitchFamily="34" charset="0"/>
              <a:cs typeface="Arial" pitchFamily="34" charset="0"/>
            </a:rPr>
            <a:t> </a:t>
          </a:r>
          <a:r>
            <a:rPr lang="en-GB" sz="1200" b="1" dirty="0" smtClean="0">
              <a:latin typeface="Arial" pitchFamily="34" charset="0"/>
              <a:cs typeface="Arial" pitchFamily="34" charset="0"/>
            </a:rPr>
            <a:t>Queries</a:t>
          </a:r>
          <a:endParaRPr lang="en-GB" sz="1200" b="1" dirty="0">
            <a:latin typeface="Arial" pitchFamily="34" charset="0"/>
            <a:cs typeface="Arial" pitchFamily="34" charset="0"/>
          </a:endParaRPr>
        </a:p>
      </dgm:t>
    </dgm:pt>
    <dgm:pt modelId="{F6A21316-E284-4685-A012-F7078C2FCEAE}" type="parTrans" cxnId="{6ED702DE-674C-4FFF-976B-985B2816E2D0}">
      <dgm:prSet/>
      <dgm:spPr/>
      <dgm:t>
        <a:bodyPr/>
        <a:lstStyle/>
        <a:p>
          <a:endParaRPr lang="en-GB"/>
        </a:p>
      </dgm:t>
    </dgm:pt>
    <dgm:pt modelId="{A5B5E51E-53B9-4B2D-AE25-E3B9C35C86A0}" type="sibTrans" cxnId="{6ED702DE-674C-4FFF-976B-985B2816E2D0}">
      <dgm:prSet/>
      <dgm:spPr/>
      <dgm:t>
        <a:bodyPr/>
        <a:lstStyle/>
        <a:p>
          <a:endParaRPr lang="en-GB"/>
        </a:p>
      </dgm:t>
    </dgm:pt>
    <dgm:pt modelId="{767363DE-9C5F-49FB-B063-FD5FA19FA9A0}" type="pres">
      <dgm:prSet presAssocID="{E63D1B8D-3101-4D51-9483-2E8FD9089402}" presName="linear" presStyleCnt="0">
        <dgm:presLayoutVars>
          <dgm:animLvl val="lvl"/>
          <dgm:resizeHandles val="exact"/>
        </dgm:presLayoutVars>
      </dgm:prSet>
      <dgm:spPr/>
      <dgm:t>
        <a:bodyPr/>
        <a:lstStyle/>
        <a:p>
          <a:endParaRPr lang="en-GB"/>
        </a:p>
      </dgm:t>
    </dgm:pt>
    <dgm:pt modelId="{D661DA57-250D-41A8-B8EC-8A2F7B776F76}" type="pres">
      <dgm:prSet presAssocID="{DF8162B3-E012-4B11-A690-FE144254EE0F}" presName="parentText" presStyleLbl="node1" presStyleIdx="0" presStyleCnt="1">
        <dgm:presLayoutVars>
          <dgm:chMax val="0"/>
          <dgm:bulletEnabled val="1"/>
        </dgm:presLayoutVars>
      </dgm:prSet>
      <dgm:spPr/>
      <dgm:t>
        <a:bodyPr/>
        <a:lstStyle/>
        <a:p>
          <a:endParaRPr lang="en-GB"/>
        </a:p>
      </dgm:t>
    </dgm:pt>
  </dgm:ptLst>
  <dgm:cxnLst>
    <dgm:cxn modelId="{6ED702DE-674C-4FFF-976B-985B2816E2D0}" srcId="{E63D1B8D-3101-4D51-9483-2E8FD9089402}" destId="{DF8162B3-E012-4B11-A690-FE144254EE0F}" srcOrd="0" destOrd="0" parTransId="{F6A21316-E284-4685-A012-F7078C2FCEAE}" sibTransId="{A5B5E51E-53B9-4B2D-AE25-E3B9C35C86A0}"/>
    <dgm:cxn modelId="{E0486665-3149-41CD-AB3D-B6DCF456EBAD}" type="presOf" srcId="{E63D1B8D-3101-4D51-9483-2E8FD9089402}" destId="{767363DE-9C5F-49FB-B063-FD5FA19FA9A0}" srcOrd="0" destOrd="0" presId="urn:microsoft.com/office/officeart/2005/8/layout/vList2"/>
    <dgm:cxn modelId="{9FA622AF-2342-4EC6-B187-5B573F058860}" type="presOf" srcId="{DF8162B3-E012-4B11-A690-FE144254EE0F}" destId="{D661DA57-250D-41A8-B8EC-8A2F7B776F76}" srcOrd="0" destOrd="0" presId="urn:microsoft.com/office/officeart/2005/8/layout/vList2"/>
    <dgm:cxn modelId="{52285757-DF34-4693-BC98-9105C2DB3C9E}" type="presParOf" srcId="{767363DE-9C5F-49FB-B063-FD5FA19FA9A0}" destId="{D661DA57-250D-41A8-B8EC-8A2F7B776F7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7A78B52-DCF9-48B2-9294-94530BE4735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30E24889-AE53-4944-9D4D-E302822281F2}">
      <dgm:prSet custT="1"/>
      <dgm:spPr/>
      <dgm:t>
        <a:bodyPr/>
        <a:lstStyle/>
        <a:p>
          <a:pPr algn="ctr" rtl="0"/>
          <a:r>
            <a:rPr lang="en-GB" sz="1200" b="1" dirty="0" smtClean="0">
              <a:latin typeface="Arial" pitchFamily="34" charset="0"/>
              <a:cs typeface="Arial" pitchFamily="34" charset="0"/>
            </a:rPr>
            <a:t>Common Queries</a:t>
          </a:r>
          <a:endParaRPr lang="en-GB" sz="1200" b="1" dirty="0">
            <a:latin typeface="Arial" pitchFamily="34" charset="0"/>
            <a:cs typeface="Arial" pitchFamily="34" charset="0"/>
          </a:endParaRPr>
        </a:p>
      </dgm:t>
    </dgm:pt>
    <dgm:pt modelId="{C31D8A6E-42F7-48B0-9657-70CCDC123E58}" type="parTrans" cxnId="{E4D1D7D8-6596-4FE2-A991-F3232CF12E68}">
      <dgm:prSet/>
      <dgm:spPr/>
      <dgm:t>
        <a:bodyPr/>
        <a:lstStyle/>
        <a:p>
          <a:endParaRPr lang="en-GB"/>
        </a:p>
      </dgm:t>
    </dgm:pt>
    <dgm:pt modelId="{48DBCCA5-FE4F-4560-915C-6B5FBA8978BB}" type="sibTrans" cxnId="{E4D1D7D8-6596-4FE2-A991-F3232CF12E68}">
      <dgm:prSet/>
      <dgm:spPr/>
      <dgm:t>
        <a:bodyPr/>
        <a:lstStyle/>
        <a:p>
          <a:endParaRPr lang="en-GB"/>
        </a:p>
      </dgm:t>
    </dgm:pt>
    <dgm:pt modelId="{E2EBD491-CD2C-481D-A544-3A0FBCCB9CD2}" type="pres">
      <dgm:prSet presAssocID="{57A78B52-DCF9-48B2-9294-94530BE4735C}" presName="linear" presStyleCnt="0">
        <dgm:presLayoutVars>
          <dgm:animLvl val="lvl"/>
          <dgm:resizeHandles val="exact"/>
        </dgm:presLayoutVars>
      </dgm:prSet>
      <dgm:spPr/>
      <dgm:t>
        <a:bodyPr/>
        <a:lstStyle/>
        <a:p>
          <a:endParaRPr lang="en-GB"/>
        </a:p>
      </dgm:t>
    </dgm:pt>
    <dgm:pt modelId="{C0B12E71-C785-45F8-98FF-8ECC690F7E33}" type="pres">
      <dgm:prSet presAssocID="{30E24889-AE53-4944-9D4D-E302822281F2}" presName="parentText" presStyleLbl="node1" presStyleIdx="0" presStyleCnt="1">
        <dgm:presLayoutVars>
          <dgm:chMax val="0"/>
          <dgm:bulletEnabled val="1"/>
        </dgm:presLayoutVars>
      </dgm:prSet>
      <dgm:spPr/>
      <dgm:t>
        <a:bodyPr/>
        <a:lstStyle/>
        <a:p>
          <a:endParaRPr lang="en-GB"/>
        </a:p>
      </dgm:t>
    </dgm:pt>
  </dgm:ptLst>
  <dgm:cxnLst>
    <dgm:cxn modelId="{E4D1D7D8-6596-4FE2-A991-F3232CF12E68}" srcId="{57A78B52-DCF9-48B2-9294-94530BE4735C}" destId="{30E24889-AE53-4944-9D4D-E302822281F2}" srcOrd="0" destOrd="0" parTransId="{C31D8A6E-42F7-48B0-9657-70CCDC123E58}" sibTransId="{48DBCCA5-FE4F-4560-915C-6B5FBA8978BB}"/>
    <dgm:cxn modelId="{F8870BD3-E3B5-431F-816C-1A27B90DE819}" type="presOf" srcId="{57A78B52-DCF9-48B2-9294-94530BE4735C}" destId="{E2EBD491-CD2C-481D-A544-3A0FBCCB9CD2}" srcOrd="0" destOrd="0" presId="urn:microsoft.com/office/officeart/2005/8/layout/vList2"/>
    <dgm:cxn modelId="{C91B7866-3FFE-4277-BE40-C7254D7E6956}" type="presOf" srcId="{30E24889-AE53-4944-9D4D-E302822281F2}" destId="{C0B12E71-C785-45F8-98FF-8ECC690F7E33}" srcOrd="0" destOrd="0" presId="urn:microsoft.com/office/officeart/2005/8/layout/vList2"/>
    <dgm:cxn modelId="{B9BF4CBF-9C94-4B43-BA74-9AF5FE0DC5E9}" type="presParOf" srcId="{E2EBD491-CD2C-481D-A544-3A0FBCCB9CD2}" destId="{C0B12E71-C785-45F8-98FF-8ECC690F7E3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AA5BDE2-F1C5-4C73-952A-4CEAB29D66F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F567DFE7-D79C-4689-9AC3-8CA92955611E}">
      <dgm:prSet/>
      <dgm:spPr/>
      <dgm:t>
        <a:bodyPr/>
        <a:lstStyle/>
        <a:p>
          <a:pPr algn="ctr" rtl="0"/>
          <a:r>
            <a:rPr lang="en-GB" dirty="0" smtClean="0"/>
            <a:t>Common Queries</a:t>
          </a:r>
          <a:endParaRPr lang="en-GB" dirty="0"/>
        </a:p>
      </dgm:t>
    </dgm:pt>
    <dgm:pt modelId="{4D8036B6-A9FB-4643-AA8C-2831130583F8}" type="parTrans" cxnId="{38AC038D-8CCE-4A37-9DAA-308158F93C51}">
      <dgm:prSet/>
      <dgm:spPr/>
      <dgm:t>
        <a:bodyPr/>
        <a:lstStyle/>
        <a:p>
          <a:endParaRPr lang="en-GB"/>
        </a:p>
      </dgm:t>
    </dgm:pt>
    <dgm:pt modelId="{588CC9F4-C9B0-4454-98B7-477B1A75877D}" type="sibTrans" cxnId="{38AC038D-8CCE-4A37-9DAA-308158F93C51}">
      <dgm:prSet/>
      <dgm:spPr/>
      <dgm:t>
        <a:bodyPr/>
        <a:lstStyle/>
        <a:p>
          <a:endParaRPr lang="en-GB"/>
        </a:p>
      </dgm:t>
    </dgm:pt>
    <dgm:pt modelId="{4105CBF1-B7D0-4970-8B12-C9A8F2616D7D}" type="pres">
      <dgm:prSet presAssocID="{7AA5BDE2-F1C5-4C73-952A-4CEAB29D66F8}" presName="linear" presStyleCnt="0">
        <dgm:presLayoutVars>
          <dgm:animLvl val="lvl"/>
          <dgm:resizeHandles val="exact"/>
        </dgm:presLayoutVars>
      </dgm:prSet>
      <dgm:spPr/>
      <dgm:t>
        <a:bodyPr/>
        <a:lstStyle/>
        <a:p>
          <a:endParaRPr lang="en-GB"/>
        </a:p>
      </dgm:t>
    </dgm:pt>
    <dgm:pt modelId="{58AB0EDF-5521-4749-97C6-57C87F2DB6C6}" type="pres">
      <dgm:prSet presAssocID="{F567DFE7-D79C-4689-9AC3-8CA92955611E}" presName="parentText" presStyleLbl="node1" presStyleIdx="0" presStyleCnt="1" custLinFactNeighborX="11" custLinFactNeighborY="27760">
        <dgm:presLayoutVars>
          <dgm:chMax val="0"/>
          <dgm:bulletEnabled val="1"/>
        </dgm:presLayoutVars>
      </dgm:prSet>
      <dgm:spPr/>
      <dgm:t>
        <a:bodyPr/>
        <a:lstStyle/>
        <a:p>
          <a:endParaRPr lang="en-GB"/>
        </a:p>
      </dgm:t>
    </dgm:pt>
  </dgm:ptLst>
  <dgm:cxnLst>
    <dgm:cxn modelId="{38AC038D-8CCE-4A37-9DAA-308158F93C51}" srcId="{7AA5BDE2-F1C5-4C73-952A-4CEAB29D66F8}" destId="{F567DFE7-D79C-4689-9AC3-8CA92955611E}" srcOrd="0" destOrd="0" parTransId="{4D8036B6-A9FB-4643-AA8C-2831130583F8}" sibTransId="{588CC9F4-C9B0-4454-98B7-477B1A75877D}"/>
    <dgm:cxn modelId="{B59EFAE4-3C0C-43D9-8A66-12D1BA31D644}" type="presOf" srcId="{F567DFE7-D79C-4689-9AC3-8CA92955611E}" destId="{58AB0EDF-5521-4749-97C6-57C87F2DB6C6}" srcOrd="0" destOrd="0" presId="urn:microsoft.com/office/officeart/2005/8/layout/vList2"/>
    <dgm:cxn modelId="{36B05A09-41AD-45B3-AC6C-0BA6D4E0D90B}" type="presOf" srcId="{7AA5BDE2-F1C5-4C73-952A-4CEAB29D66F8}" destId="{4105CBF1-B7D0-4970-8B12-C9A8F2616D7D}" srcOrd="0" destOrd="0" presId="urn:microsoft.com/office/officeart/2005/8/layout/vList2"/>
    <dgm:cxn modelId="{4EE1F7AE-1C3D-47AF-B4D1-257B4AD80130}" type="presParOf" srcId="{4105CBF1-B7D0-4970-8B12-C9A8F2616D7D}" destId="{58AB0EDF-5521-4749-97C6-57C87F2DB6C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601828-325E-46B8-B45D-6E7E0A64AD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3BEDC5BD-62A6-4F98-9FB4-4A78F42CFE92}">
      <dgm:prSet custT="1"/>
      <dgm:spPr/>
      <dgm:t>
        <a:bodyPr/>
        <a:lstStyle/>
        <a:p>
          <a:pPr algn="ctr" rtl="0"/>
          <a:r>
            <a:rPr lang="en-GB" sz="1200" b="1" dirty="0" smtClean="0">
              <a:latin typeface="Arial" pitchFamily="34" charset="0"/>
              <a:cs typeface="Arial" pitchFamily="34" charset="0"/>
            </a:rPr>
            <a:t>Go to the Information Services Portal and log in </a:t>
          </a:r>
          <a:r>
            <a:rPr lang="en-GB" sz="1200" b="1" dirty="0" smtClean="0">
              <a:latin typeface="Arial" pitchFamily="34" charset="0"/>
              <a:cs typeface="Arial" pitchFamily="34" charset="0"/>
              <a:hlinkClick xmlns:r="http://schemas.openxmlformats.org/officeDocument/2006/relationships" r:id="rId1"/>
            </a:rPr>
            <a:t>https://apps.nhsbsa.nhs.uk/infosystems/welcome</a:t>
          </a:r>
          <a:endParaRPr lang="en-GB" sz="1200" dirty="0">
            <a:latin typeface="Arial" pitchFamily="34" charset="0"/>
            <a:cs typeface="Arial" pitchFamily="34" charset="0"/>
          </a:endParaRPr>
        </a:p>
      </dgm:t>
    </dgm:pt>
    <dgm:pt modelId="{DA2EF234-3EB4-464B-AAD3-05B3A4D3F04C}" type="parTrans" cxnId="{3B2383BA-7108-4B01-83FC-430465E37CA9}">
      <dgm:prSet/>
      <dgm:spPr/>
      <dgm:t>
        <a:bodyPr/>
        <a:lstStyle/>
        <a:p>
          <a:endParaRPr lang="en-GB"/>
        </a:p>
      </dgm:t>
    </dgm:pt>
    <dgm:pt modelId="{431AACAC-290F-4A91-A59D-78507F4A85BB}" type="sibTrans" cxnId="{3B2383BA-7108-4B01-83FC-430465E37CA9}">
      <dgm:prSet/>
      <dgm:spPr/>
      <dgm:t>
        <a:bodyPr/>
        <a:lstStyle/>
        <a:p>
          <a:endParaRPr lang="en-GB"/>
        </a:p>
      </dgm:t>
    </dgm:pt>
    <dgm:pt modelId="{B895EDB8-2879-43BC-BA40-A3BBD7164B8C}" type="pres">
      <dgm:prSet presAssocID="{54601828-325E-46B8-B45D-6E7E0A64AD04}" presName="linear" presStyleCnt="0">
        <dgm:presLayoutVars>
          <dgm:animLvl val="lvl"/>
          <dgm:resizeHandles val="exact"/>
        </dgm:presLayoutVars>
      </dgm:prSet>
      <dgm:spPr/>
      <dgm:t>
        <a:bodyPr/>
        <a:lstStyle/>
        <a:p>
          <a:endParaRPr lang="en-GB"/>
        </a:p>
      </dgm:t>
    </dgm:pt>
    <dgm:pt modelId="{8EBBD2B0-4CAD-4352-939E-169CEB1F7D46}" type="pres">
      <dgm:prSet presAssocID="{3BEDC5BD-62A6-4F98-9FB4-4A78F42CFE92}" presName="parentText" presStyleLbl="node1" presStyleIdx="0" presStyleCnt="1">
        <dgm:presLayoutVars>
          <dgm:chMax val="0"/>
          <dgm:bulletEnabled val="1"/>
        </dgm:presLayoutVars>
      </dgm:prSet>
      <dgm:spPr/>
      <dgm:t>
        <a:bodyPr/>
        <a:lstStyle/>
        <a:p>
          <a:endParaRPr lang="en-GB"/>
        </a:p>
      </dgm:t>
    </dgm:pt>
  </dgm:ptLst>
  <dgm:cxnLst>
    <dgm:cxn modelId="{803C9917-0944-4C46-A5DC-AB5D40891423}" type="presOf" srcId="{3BEDC5BD-62A6-4F98-9FB4-4A78F42CFE92}" destId="{8EBBD2B0-4CAD-4352-939E-169CEB1F7D46}" srcOrd="0" destOrd="0" presId="urn:microsoft.com/office/officeart/2005/8/layout/vList2"/>
    <dgm:cxn modelId="{0DC10B08-9F57-4CF3-A9D9-F5D968B67272}" type="presOf" srcId="{54601828-325E-46B8-B45D-6E7E0A64AD04}" destId="{B895EDB8-2879-43BC-BA40-A3BBD7164B8C}" srcOrd="0" destOrd="0" presId="urn:microsoft.com/office/officeart/2005/8/layout/vList2"/>
    <dgm:cxn modelId="{3B2383BA-7108-4B01-83FC-430465E37CA9}" srcId="{54601828-325E-46B8-B45D-6E7E0A64AD04}" destId="{3BEDC5BD-62A6-4F98-9FB4-4A78F42CFE92}" srcOrd="0" destOrd="0" parTransId="{DA2EF234-3EB4-464B-AAD3-05B3A4D3F04C}" sibTransId="{431AACAC-290F-4A91-A59D-78507F4A85BB}"/>
    <dgm:cxn modelId="{247B254D-3D0B-47E0-AB2A-42F338456587}" type="presParOf" srcId="{B895EDB8-2879-43BC-BA40-A3BBD7164B8C}" destId="{8EBBD2B0-4CAD-4352-939E-169CEB1F7D4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B41654-3F3E-4A7F-8781-165E798371F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9B829081-CFA8-40C8-AD77-9841BD36DCD8}">
      <dgm:prSet custT="1"/>
      <dgm:spPr/>
      <dgm:t>
        <a:bodyPr/>
        <a:lstStyle/>
        <a:p>
          <a:pPr algn="ctr" rtl="0"/>
          <a:r>
            <a:rPr lang="en-GB" sz="1200" b="1" dirty="0" smtClean="0">
              <a:latin typeface="Arial" pitchFamily="34" charset="0"/>
              <a:cs typeface="Arial" pitchFamily="34" charset="0"/>
            </a:rPr>
            <a:t>Select Itemised Prescribing Payment (IPP) Report from within Report – Financial Management (please note the report will default to the current month. If you wish to change the month shown you will need to use the ‘Data Selector’ button in the top left hand corner to make your selection.  Please see user guides for further information at </a:t>
          </a:r>
          <a:r>
            <a:rPr lang="en-GB" sz="1200" b="1" dirty="0" smtClean="0">
              <a:latin typeface="Arial" pitchFamily="34" charset="0"/>
              <a:cs typeface="Arial" pitchFamily="34" charset="0"/>
              <a:hlinkClick xmlns:r="http://schemas.openxmlformats.org/officeDocument/2006/relationships" r:id="rId1"/>
            </a:rPr>
            <a:t>http://www.nhsbsa.nhs.uk/PrescriptionServices/3625.aspx</a:t>
          </a:r>
          <a:r>
            <a:rPr lang="en-GB" sz="1200" b="1" dirty="0" smtClean="0">
              <a:latin typeface="Arial" pitchFamily="34" charset="0"/>
              <a:cs typeface="Arial" pitchFamily="34" charset="0"/>
            </a:rPr>
            <a:t>).  </a:t>
          </a:r>
        </a:p>
        <a:p>
          <a:pPr algn="ctr" rtl="0"/>
          <a:endParaRPr lang="en-GB" sz="1200" b="1" dirty="0" smtClean="0">
            <a:latin typeface="Arial" pitchFamily="34" charset="0"/>
            <a:cs typeface="Arial" pitchFamily="34" charset="0"/>
          </a:endParaRPr>
        </a:p>
        <a:p>
          <a:pPr algn="ctr" rtl="0"/>
          <a:r>
            <a:rPr lang="en-GB" sz="1200" b="1" dirty="0" smtClean="0">
              <a:latin typeface="Arial" pitchFamily="34" charset="0"/>
              <a:cs typeface="Arial" pitchFamily="34" charset="0"/>
            </a:rPr>
            <a:t>If you cannot see the Financial Management option, this is because you do not have financial level access to the Information Services Portal.  Please see the user registration page at the following link </a:t>
          </a:r>
          <a:r>
            <a:rPr lang="en-GB" sz="1200" b="1" dirty="0" smtClean="0">
              <a:latin typeface="Arial" pitchFamily="34" charset="0"/>
              <a:cs typeface="Arial" pitchFamily="34" charset="0"/>
              <a:hlinkClick xmlns:r="http://schemas.openxmlformats.org/officeDocument/2006/relationships" r:id="rId2"/>
            </a:rPr>
            <a:t>http://www.nhsbsa.nhs.uk/PrescriptionServices/3623.aspx</a:t>
          </a:r>
          <a:r>
            <a:rPr lang="en-GB" sz="1200" b="1" dirty="0" smtClean="0">
              <a:latin typeface="Arial" pitchFamily="34" charset="0"/>
              <a:cs typeface="Arial" pitchFamily="34" charset="0"/>
            </a:rPr>
            <a:t>. </a:t>
          </a:r>
          <a:endParaRPr lang="en-GB" sz="1200" dirty="0">
            <a:latin typeface="Arial" pitchFamily="34" charset="0"/>
            <a:cs typeface="Arial" pitchFamily="34" charset="0"/>
          </a:endParaRPr>
        </a:p>
      </dgm:t>
    </dgm:pt>
    <dgm:pt modelId="{1F9CCCA5-2173-4828-88A7-A7993C72DEFD}" type="parTrans" cxnId="{7EC3682B-B187-4EC7-BBA8-B3FC4F532052}">
      <dgm:prSet/>
      <dgm:spPr/>
      <dgm:t>
        <a:bodyPr/>
        <a:lstStyle/>
        <a:p>
          <a:endParaRPr lang="en-GB"/>
        </a:p>
      </dgm:t>
    </dgm:pt>
    <dgm:pt modelId="{8A92AB77-F58C-435A-9456-DDF881BF7624}" type="sibTrans" cxnId="{7EC3682B-B187-4EC7-BBA8-B3FC4F532052}">
      <dgm:prSet/>
      <dgm:spPr/>
      <dgm:t>
        <a:bodyPr/>
        <a:lstStyle/>
        <a:p>
          <a:endParaRPr lang="en-GB"/>
        </a:p>
      </dgm:t>
    </dgm:pt>
    <dgm:pt modelId="{D259663E-1B46-49F7-86E7-06F81BA3F394}" type="pres">
      <dgm:prSet presAssocID="{51B41654-3F3E-4A7F-8781-165E798371FE}" presName="linear" presStyleCnt="0">
        <dgm:presLayoutVars>
          <dgm:animLvl val="lvl"/>
          <dgm:resizeHandles val="exact"/>
        </dgm:presLayoutVars>
      </dgm:prSet>
      <dgm:spPr/>
      <dgm:t>
        <a:bodyPr/>
        <a:lstStyle/>
        <a:p>
          <a:endParaRPr lang="en-GB"/>
        </a:p>
      </dgm:t>
    </dgm:pt>
    <dgm:pt modelId="{8763F19B-A2B4-4200-84E8-BB09145773C9}" type="pres">
      <dgm:prSet presAssocID="{9B829081-CFA8-40C8-AD77-9841BD36DCD8}" presName="parentText" presStyleLbl="node1" presStyleIdx="0" presStyleCnt="1">
        <dgm:presLayoutVars>
          <dgm:chMax val="0"/>
          <dgm:bulletEnabled val="1"/>
        </dgm:presLayoutVars>
      </dgm:prSet>
      <dgm:spPr/>
      <dgm:t>
        <a:bodyPr/>
        <a:lstStyle/>
        <a:p>
          <a:endParaRPr lang="en-GB"/>
        </a:p>
      </dgm:t>
    </dgm:pt>
  </dgm:ptLst>
  <dgm:cxnLst>
    <dgm:cxn modelId="{8295F412-E331-4860-984F-2CFFDFB70AA1}" type="presOf" srcId="{51B41654-3F3E-4A7F-8781-165E798371FE}" destId="{D259663E-1B46-49F7-86E7-06F81BA3F394}" srcOrd="0" destOrd="0" presId="urn:microsoft.com/office/officeart/2005/8/layout/vList2"/>
    <dgm:cxn modelId="{7EC3682B-B187-4EC7-BBA8-B3FC4F532052}" srcId="{51B41654-3F3E-4A7F-8781-165E798371FE}" destId="{9B829081-CFA8-40C8-AD77-9841BD36DCD8}" srcOrd="0" destOrd="0" parTransId="{1F9CCCA5-2173-4828-88A7-A7993C72DEFD}" sibTransId="{8A92AB77-F58C-435A-9456-DDF881BF7624}"/>
    <dgm:cxn modelId="{0DEEF4DA-4B84-47CA-87C8-FC03DA6675CD}" type="presOf" srcId="{9B829081-CFA8-40C8-AD77-9841BD36DCD8}" destId="{8763F19B-A2B4-4200-84E8-BB09145773C9}" srcOrd="0" destOrd="0" presId="urn:microsoft.com/office/officeart/2005/8/layout/vList2"/>
    <dgm:cxn modelId="{B2474C49-B06A-47E9-8FEB-788971B30B56}" type="presParOf" srcId="{D259663E-1B46-49F7-86E7-06F81BA3F394}" destId="{8763F19B-A2B4-4200-84E8-BB09145773C9}"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D23F5C-79A4-4090-A224-EA47D51723D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201F40F1-404D-448B-8FCB-E963BB2D0AE0}">
      <dgm:prSet custT="1"/>
      <dgm:spPr/>
      <dgm:t>
        <a:bodyPr/>
        <a:lstStyle/>
        <a:p>
          <a:pPr algn="ctr" rtl="0"/>
          <a:r>
            <a:rPr lang="en-GB" sz="1200" dirty="0" smtClean="0">
              <a:latin typeface="Arial" pitchFamily="34" charset="0"/>
              <a:cs typeface="Arial" pitchFamily="34" charset="0"/>
            </a:rPr>
            <a:t>Prescribing costs.  Any unidentified prescribing will be separately invoiced.  This refers to prescribing where the parent organisation has been identified, but the individual prescriber cannot be identified.</a:t>
          </a:r>
        </a:p>
        <a:p>
          <a:pPr algn="ctr" rtl="0"/>
          <a:endParaRPr lang="en-GB" sz="1200" dirty="0">
            <a:latin typeface="Arial" pitchFamily="34" charset="0"/>
            <a:cs typeface="Arial" pitchFamily="34" charset="0"/>
          </a:endParaRPr>
        </a:p>
      </dgm:t>
    </dgm:pt>
    <dgm:pt modelId="{F6C841CF-970E-455A-B0B5-3D3D001DDDC3}" type="parTrans" cxnId="{B760991F-FE10-469B-B509-70B78FCCD3B1}">
      <dgm:prSet/>
      <dgm:spPr/>
      <dgm:t>
        <a:bodyPr/>
        <a:lstStyle/>
        <a:p>
          <a:endParaRPr lang="en-GB"/>
        </a:p>
      </dgm:t>
    </dgm:pt>
    <dgm:pt modelId="{253307E4-B096-46CD-B258-31CA4A3B23CF}" type="sibTrans" cxnId="{B760991F-FE10-469B-B509-70B78FCCD3B1}">
      <dgm:prSet/>
      <dgm:spPr/>
      <dgm:t>
        <a:bodyPr/>
        <a:lstStyle/>
        <a:p>
          <a:endParaRPr lang="en-GB"/>
        </a:p>
      </dgm:t>
    </dgm:pt>
    <dgm:pt modelId="{9488726B-D7F1-4A71-ACF4-DEE7FF414416}" type="pres">
      <dgm:prSet presAssocID="{5BD23F5C-79A4-4090-A224-EA47D51723D8}" presName="linear" presStyleCnt="0">
        <dgm:presLayoutVars>
          <dgm:animLvl val="lvl"/>
          <dgm:resizeHandles val="exact"/>
        </dgm:presLayoutVars>
      </dgm:prSet>
      <dgm:spPr/>
      <dgm:t>
        <a:bodyPr/>
        <a:lstStyle/>
        <a:p>
          <a:endParaRPr lang="en-GB"/>
        </a:p>
      </dgm:t>
    </dgm:pt>
    <dgm:pt modelId="{3A2AFE77-B73D-4793-A1E7-4BFFF6D84D64}" type="pres">
      <dgm:prSet presAssocID="{201F40F1-404D-448B-8FCB-E963BB2D0AE0}" presName="parentText" presStyleLbl="node1" presStyleIdx="0" presStyleCnt="1" custScaleY="524470">
        <dgm:presLayoutVars>
          <dgm:chMax val="0"/>
          <dgm:bulletEnabled val="1"/>
        </dgm:presLayoutVars>
      </dgm:prSet>
      <dgm:spPr/>
      <dgm:t>
        <a:bodyPr/>
        <a:lstStyle/>
        <a:p>
          <a:endParaRPr lang="en-GB"/>
        </a:p>
      </dgm:t>
    </dgm:pt>
  </dgm:ptLst>
  <dgm:cxnLst>
    <dgm:cxn modelId="{BCCAD386-245F-4158-AE39-D030C18EC3C6}" type="presOf" srcId="{201F40F1-404D-448B-8FCB-E963BB2D0AE0}" destId="{3A2AFE77-B73D-4793-A1E7-4BFFF6D84D64}" srcOrd="0" destOrd="0" presId="urn:microsoft.com/office/officeart/2005/8/layout/vList2"/>
    <dgm:cxn modelId="{F4FE6E7E-C221-4002-8247-6132DECC1984}" type="presOf" srcId="{5BD23F5C-79A4-4090-A224-EA47D51723D8}" destId="{9488726B-D7F1-4A71-ACF4-DEE7FF414416}" srcOrd="0" destOrd="0" presId="urn:microsoft.com/office/officeart/2005/8/layout/vList2"/>
    <dgm:cxn modelId="{B760991F-FE10-469B-B509-70B78FCCD3B1}" srcId="{5BD23F5C-79A4-4090-A224-EA47D51723D8}" destId="{201F40F1-404D-448B-8FCB-E963BB2D0AE0}" srcOrd="0" destOrd="0" parTransId="{F6C841CF-970E-455A-B0B5-3D3D001DDDC3}" sibTransId="{253307E4-B096-46CD-B258-31CA4A3B23CF}"/>
    <dgm:cxn modelId="{071DA49B-6299-4BA5-8708-F24FEF1945FE}" type="presParOf" srcId="{9488726B-D7F1-4A71-ACF4-DEE7FF414416}" destId="{3A2AFE77-B73D-4793-A1E7-4BFFF6D84D6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98A861-496C-4391-BA25-6442E347C45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43A9FBFB-6BB2-4C52-89B2-1BB78A40D137}">
      <dgm:prSet custT="1"/>
      <dgm:spPr/>
      <dgm:t>
        <a:bodyPr/>
        <a:lstStyle/>
        <a:p>
          <a:pPr algn="ctr" rtl="0"/>
          <a:r>
            <a:rPr lang="en-GB" sz="1200" dirty="0" smtClean="0">
              <a:latin typeface="Arial" pitchFamily="34" charset="0"/>
              <a:cs typeface="Arial" pitchFamily="34" charset="0"/>
            </a:rPr>
            <a:t>Resources Retained Centrally</a:t>
          </a:r>
          <a:endParaRPr lang="en-GB" sz="1200" dirty="0">
            <a:latin typeface="Arial" pitchFamily="34" charset="0"/>
            <a:cs typeface="Arial" pitchFamily="34" charset="0"/>
          </a:endParaRPr>
        </a:p>
      </dgm:t>
    </dgm:pt>
    <dgm:pt modelId="{3E4D3E1B-CD1D-4DE1-A620-80B58786F066}" type="parTrans" cxnId="{46A6EC1D-6D86-4D67-857F-2F4E01E8E9C4}">
      <dgm:prSet/>
      <dgm:spPr/>
      <dgm:t>
        <a:bodyPr/>
        <a:lstStyle/>
        <a:p>
          <a:endParaRPr lang="en-GB"/>
        </a:p>
      </dgm:t>
    </dgm:pt>
    <dgm:pt modelId="{236E37D3-3615-4061-A292-D83978D9C478}" type="sibTrans" cxnId="{46A6EC1D-6D86-4D67-857F-2F4E01E8E9C4}">
      <dgm:prSet/>
      <dgm:spPr/>
      <dgm:t>
        <a:bodyPr/>
        <a:lstStyle/>
        <a:p>
          <a:endParaRPr lang="en-GB"/>
        </a:p>
      </dgm:t>
    </dgm:pt>
    <dgm:pt modelId="{2D48600D-4D48-44DD-BFB9-900C03043DC3}" type="pres">
      <dgm:prSet presAssocID="{7198A861-496C-4391-BA25-6442E347C450}" presName="linear" presStyleCnt="0">
        <dgm:presLayoutVars>
          <dgm:animLvl val="lvl"/>
          <dgm:resizeHandles val="exact"/>
        </dgm:presLayoutVars>
      </dgm:prSet>
      <dgm:spPr/>
      <dgm:t>
        <a:bodyPr/>
        <a:lstStyle/>
        <a:p>
          <a:endParaRPr lang="en-GB"/>
        </a:p>
      </dgm:t>
    </dgm:pt>
    <dgm:pt modelId="{0DD92FDF-E422-4FBC-AD07-7137ACF75F5A}" type="pres">
      <dgm:prSet presAssocID="{43A9FBFB-6BB2-4C52-89B2-1BB78A40D137}" presName="parentText" presStyleLbl="node1" presStyleIdx="0" presStyleCnt="1">
        <dgm:presLayoutVars>
          <dgm:chMax val="0"/>
          <dgm:bulletEnabled val="1"/>
        </dgm:presLayoutVars>
      </dgm:prSet>
      <dgm:spPr/>
      <dgm:t>
        <a:bodyPr/>
        <a:lstStyle/>
        <a:p>
          <a:endParaRPr lang="en-GB"/>
        </a:p>
      </dgm:t>
    </dgm:pt>
  </dgm:ptLst>
  <dgm:cxnLst>
    <dgm:cxn modelId="{46A6EC1D-6D86-4D67-857F-2F4E01E8E9C4}" srcId="{7198A861-496C-4391-BA25-6442E347C450}" destId="{43A9FBFB-6BB2-4C52-89B2-1BB78A40D137}" srcOrd="0" destOrd="0" parTransId="{3E4D3E1B-CD1D-4DE1-A620-80B58786F066}" sibTransId="{236E37D3-3615-4061-A292-D83978D9C478}"/>
    <dgm:cxn modelId="{1C3EFB25-A498-40B1-9BB8-AF58EA3874BA}" type="presOf" srcId="{7198A861-496C-4391-BA25-6442E347C450}" destId="{2D48600D-4D48-44DD-BFB9-900C03043DC3}" srcOrd="0" destOrd="0" presId="urn:microsoft.com/office/officeart/2005/8/layout/vList2"/>
    <dgm:cxn modelId="{3E982753-E230-4CB7-971E-4CA3333E2D72}" type="presOf" srcId="{43A9FBFB-6BB2-4C52-89B2-1BB78A40D137}" destId="{0DD92FDF-E422-4FBC-AD07-7137ACF75F5A}" srcOrd="0" destOrd="0" presId="urn:microsoft.com/office/officeart/2005/8/layout/vList2"/>
    <dgm:cxn modelId="{C9F420FE-45DF-4875-9952-9C27A791BA91}" type="presParOf" srcId="{2D48600D-4D48-44DD-BFB9-900C03043DC3}" destId="{0DD92FDF-E422-4FBC-AD07-7137ACF75F5A}"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2579553-2EC0-4C89-B152-1301AFF4A6A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E3EE9F6C-33E5-40AC-AC9E-92BA0E2C4168}">
      <dgm:prSet/>
      <dgm:spPr/>
      <dgm:t>
        <a:bodyPr/>
        <a:lstStyle/>
        <a:p>
          <a:pPr algn="ctr" rtl="0"/>
          <a:r>
            <a:rPr lang="en-GB" b="1" dirty="0" smtClean="0">
              <a:latin typeface="Arial" pitchFamily="34" charset="0"/>
              <a:cs typeface="Arial" pitchFamily="34" charset="0"/>
            </a:rPr>
            <a:t>The Itemised Prescribing Payment (IPP) Report details the prescribing costs and resources retained centrally elements of the invoice.</a:t>
          </a:r>
          <a:endParaRPr lang="en-GB" dirty="0">
            <a:latin typeface="Arial" pitchFamily="34" charset="0"/>
            <a:cs typeface="Arial" pitchFamily="34" charset="0"/>
          </a:endParaRPr>
        </a:p>
      </dgm:t>
    </dgm:pt>
    <dgm:pt modelId="{F7A0D175-4BB7-44DE-86C9-CB45AF29FC7C}" type="parTrans" cxnId="{4C45D2F4-362B-4A22-ADA8-F109CF1A07C2}">
      <dgm:prSet/>
      <dgm:spPr/>
      <dgm:t>
        <a:bodyPr/>
        <a:lstStyle/>
        <a:p>
          <a:endParaRPr lang="en-GB"/>
        </a:p>
      </dgm:t>
    </dgm:pt>
    <dgm:pt modelId="{375F1C47-013C-4021-B831-D684CB92A9D2}" type="sibTrans" cxnId="{4C45D2F4-362B-4A22-ADA8-F109CF1A07C2}">
      <dgm:prSet/>
      <dgm:spPr/>
      <dgm:t>
        <a:bodyPr/>
        <a:lstStyle/>
        <a:p>
          <a:endParaRPr lang="en-GB"/>
        </a:p>
      </dgm:t>
    </dgm:pt>
    <dgm:pt modelId="{D3768463-6F9A-456C-84DA-C145F1EEACCC}" type="pres">
      <dgm:prSet presAssocID="{D2579553-2EC0-4C89-B152-1301AFF4A6A0}" presName="linear" presStyleCnt="0">
        <dgm:presLayoutVars>
          <dgm:animLvl val="lvl"/>
          <dgm:resizeHandles val="exact"/>
        </dgm:presLayoutVars>
      </dgm:prSet>
      <dgm:spPr/>
      <dgm:t>
        <a:bodyPr/>
        <a:lstStyle/>
        <a:p>
          <a:endParaRPr lang="en-GB"/>
        </a:p>
      </dgm:t>
    </dgm:pt>
    <dgm:pt modelId="{5CF48D13-7E02-4917-8E0D-F806411890B7}" type="pres">
      <dgm:prSet presAssocID="{E3EE9F6C-33E5-40AC-AC9E-92BA0E2C4168}" presName="parentText" presStyleLbl="node1" presStyleIdx="0" presStyleCnt="1">
        <dgm:presLayoutVars>
          <dgm:chMax val="0"/>
          <dgm:bulletEnabled val="1"/>
        </dgm:presLayoutVars>
      </dgm:prSet>
      <dgm:spPr/>
      <dgm:t>
        <a:bodyPr/>
        <a:lstStyle/>
        <a:p>
          <a:endParaRPr lang="en-GB"/>
        </a:p>
      </dgm:t>
    </dgm:pt>
  </dgm:ptLst>
  <dgm:cxnLst>
    <dgm:cxn modelId="{4C45D2F4-362B-4A22-ADA8-F109CF1A07C2}" srcId="{D2579553-2EC0-4C89-B152-1301AFF4A6A0}" destId="{E3EE9F6C-33E5-40AC-AC9E-92BA0E2C4168}" srcOrd="0" destOrd="0" parTransId="{F7A0D175-4BB7-44DE-86C9-CB45AF29FC7C}" sibTransId="{375F1C47-013C-4021-B831-D684CB92A9D2}"/>
    <dgm:cxn modelId="{85ECD843-8D08-41CE-915A-6BA3A4A967FA}" type="presOf" srcId="{D2579553-2EC0-4C89-B152-1301AFF4A6A0}" destId="{D3768463-6F9A-456C-84DA-C145F1EEACCC}" srcOrd="0" destOrd="0" presId="urn:microsoft.com/office/officeart/2005/8/layout/vList2"/>
    <dgm:cxn modelId="{430FDAF8-4EA1-4E24-AD51-33EE085B9BBF}" type="presOf" srcId="{E3EE9F6C-33E5-40AC-AC9E-92BA0E2C4168}" destId="{5CF48D13-7E02-4917-8E0D-F806411890B7}" srcOrd="0" destOrd="0" presId="urn:microsoft.com/office/officeart/2005/8/layout/vList2"/>
    <dgm:cxn modelId="{17BD2891-2765-4DA0-9F55-1C1C08579820}" type="presParOf" srcId="{D3768463-6F9A-456C-84DA-C145F1EEACCC}" destId="{5CF48D13-7E02-4917-8E0D-F806411890B7}"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2579553-2EC0-4C89-B152-1301AFF4A6A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E3EE9F6C-33E5-40AC-AC9E-92BA0E2C4168}">
      <dgm:prSet/>
      <dgm:spPr/>
      <dgm:t>
        <a:bodyPr/>
        <a:lstStyle/>
        <a:p>
          <a:pPr algn="ctr" rtl="0"/>
          <a:r>
            <a:rPr lang="en-GB" b="1" dirty="0" smtClean="0">
              <a:latin typeface="Arial" pitchFamily="34" charset="0"/>
              <a:cs typeface="Arial" pitchFamily="34" charset="0"/>
            </a:rPr>
            <a:t>To reconcile the Dispensing Fees (previous month) and Charges (previous month), you will need the Remuneration report  for the month prior to that indicated on the invoice.</a:t>
          </a:r>
          <a:endParaRPr lang="en-GB" dirty="0">
            <a:latin typeface="Arial" pitchFamily="34" charset="0"/>
            <a:cs typeface="Arial" pitchFamily="34" charset="0"/>
          </a:endParaRPr>
        </a:p>
      </dgm:t>
    </dgm:pt>
    <dgm:pt modelId="{F7A0D175-4BB7-44DE-86C9-CB45AF29FC7C}" type="parTrans" cxnId="{4C45D2F4-362B-4A22-ADA8-F109CF1A07C2}">
      <dgm:prSet/>
      <dgm:spPr/>
      <dgm:t>
        <a:bodyPr/>
        <a:lstStyle/>
        <a:p>
          <a:endParaRPr lang="en-GB"/>
        </a:p>
      </dgm:t>
    </dgm:pt>
    <dgm:pt modelId="{375F1C47-013C-4021-B831-D684CB92A9D2}" type="sibTrans" cxnId="{4C45D2F4-362B-4A22-ADA8-F109CF1A07C2}">
      <dgm:prSet/>
      <dgm:spPr/>
      <dgm:t>
        <a:bodyPr/>
        <a:lstStyle/>
        <a:p>
          <a:endParaRPr lang="en-GB"/>
        </a:p>
      </dgm:t>
    </dgm:pt>
    <dgm:pt modelId="{D3768463-6F9A-456C-84DA-C145F1EEACCC}" type="pres">
      <dgm:prSet presAssocID="{D2579553-2EC0-4C89-B152-1301AFF4A6A0}" presName="linear" presStyleCnt="0">
        <dgm:presLayoutVars>
          <dgm:animLvl val="lvl"/>
          <dgm:resizeHandles val="exact"/>
        </dgm:presLayoutVars>
      </dgm:prSet>
      <dgm:spPr/>
      <dgm:t>
        <a:bodyPr/>
        <a:lstStyle/>
        <a:p>
          <a:endParaRPr lang="en-GB"/>
        </a:p>
      </dgm:t>
    </dgm:pt>
    <dgm:pt modelId="{5CF48D13-7E02-4917-8E0D-F806411890B7}" type="pres">
      <dgm:prSet presAssocID="{E3EE9F6C-33E5-40AC-AC9E-92BA0E2C4168}" presName="parentText" presStyleLbl="node1" presStyleIdx="0" presStyleCnt="1">
        <dgm:presLayoutVars>
          <dgm:chMax val="0"/>
          <dgm:bulletEnabled val="1"/>
        </dgm:presLayoutVars>
      </dgm:prSet>
      <dgm:spPr/>
      <dgm:t>
        <a:bodyPr/>
        <a:lstStyle/>
        <a:p>
          <a:endParaRPr lang="en-GB"/>
        </a:p>
      </dgm:t>
    </dgm:pt>
  </dgm:ptLst>
  <dgm:cxnLst>
    <dgm:cxn modelId="{4C45D2F4-362B-4A22-ADA8-F109CF1A07C2}" srcId="{D2579553-2EC0-4C89-B152-1301AFF4A6A0}" destId="{E3EE9F6C-33E5-40AC-AC9E-92BA0E2C4168}" srcOrd="0" destOrd="0" parTransId="{F7A0D175-4BB7-44DE-86C9-CB45AF29FC7C}" sibTransId="{375F1C47-013C-4021-B831-D684CB92A9D2}"/>
    <dgm:cxn modelId="{157DB84A-58F1-471F-A49A-88AAC08B299D}" type="presOf" srcId="{E3EE9F6C-33E5-40AC-AC9E-92BA0E2C4168}" destId="{5CF48D13-7E02-4917-8E0D-F806411890B7}" srcOrd="0" destOrd="0" presId="urn:microsoft.com/office/officeart/2005/8/layout/vList2"/>
    <dgm:cxn modelId="{5BB92FEE-3360-4F5C-9A98-158599FB8304}" type="presOf" srcId="{D2579553-2EC0-4C89-B152-1301AFF4A6A0}" destId="{D3768463-6F9A-456C-84DA-C145F1EEACCC}" srcOrd="0" destOrd="0" presId="urn:microsoft.com/office/officeart/2005/8/layout/vList2"/>
    <dgm:cxn modelId="{2A0C9FB2-F655-4A19-AFA1-EB64A74E95EB}" type="presParOf" srcId="{D3768463-6F9A-456C-84DA-C145F1EEACCC}" destId="{5CF48D13-7E02-4917-8E0D-F806411890B7}"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BD23F5C-79A4-4090-A224-EA47D51723D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201F40F1-404D-448B-8FCB-E963BB2D0AE0}">
      <dgm:prSet custT="1"/>
      <dgm:spPr/>
      <dgm:t>
        <a:bodyPr/>
        <a:lstStyle/>
        <a:p>
          <a:pPr algn="ctr" rtl="0"/>
          <a:r>
            <a:rPr lang="en-GB" sz="1300" dirty="0" smtClean="0"/>
            <a:t>Charges – </a:t>
          </a:r>
          <a:r>
            <a:rPr lang="en-GB" sz="1200" dirty="0" smtClean="0">
              <a:latin typeface="Arial" pitchFamily="34" charset="0"/>
              <a:cs typeface="Arial" pitchFamily="34" charset="0"/>
            </a:rPr>
            <a:t>Previous</a:t>
          </a:r>
          <a:r>
            <a:rPr lang="en-GB" sz="1300" dirty="0" smtClean="0"/>
            <a:t> Month</a:t>
          </a:r>
          <a:endParaRPr lang="en-GB" sz="1300" dirty="0"/>
        </a:p>
      </dgm:t>
    </dgm:pt>
    <dgm:pt modelId="{F6C841CF-970E-455A-B0B5-3D3D001DDDC3}" type="parTrans" cxnId="{B760991F-FE10-469B-B509-70B78FCCD3B1}">
      <dgm:prSet/>
      <dgm:spPr/>
      <dgm:t>
        <a:bodyPr/>
        <a:lstStyle/>
        <a:p>
          <a:endParaRPr lang="en-GB"/>
        </a:p>
      </dgm:t>
    </dgm:pt>
    <dgm:pt modelId="{253307E4-B096-46CD-B258-31CA4A3B23CF}" type="sibTrans" cxnId="{B760991F-FE10-469B-B509-70B78FCCD3B1}">
      <dgm:prSet/>
      <dgm:spPr/>
      <dgm:t>
        <a:bodyPr/>
        <a:lstStyle/>
        <a:p>
          <a:endParaRPr lang="en-GB"/>
        </a:p>
      </dgm:t>
    </dgm:pt>
    <dgm:pt modelId="{9488726B-D7F1-4A71-ACF4-DEE7FF414416}" type="pres">
      <dgm:prSet presAssocID="{5BD23F5C-79A4-4090-A224-EA47D51723D8}" presName="linear" presStyleCnt="0">
        <dgm:presLayoutVars>
          <dgm:animLvl val="lvl"/>
          <dgm:resizeHandles val="exact"/>
        </dgm:presLayoutVars>
      </dgm:prSet>
      <dgm:spPr/>
      <dgm:t>
        <a:bodyPr/>
        <a:lstStyle/>
        <a:p>
          <a:endParaRPr lang="en-GB"/>
        </a:p>
      </dgm:t>
    </dgm:pt>
    <dgm:pt modelId="{3A2AFE77-B73D-4793-A1E7-4BFFF6D84D64}" type="pres">
      <dgm:prSet presAssocID="{201F40F1-404D-448B-8FCB-E963BB2D0AE0}" presName="parentText" presStyleLbl="node1" presStyleIdx="0" presStyleCnt="1">
        <dgm:presLayoutVars>
          <dgm:chMax val="0"/>
          <dgm:bulletEnabled val="1"/>
        </dgm:presLayoutVars>
      </dgm:prSet>
      <dgm:spPr/>
      <dgm:t>
        <a:bodyPr/>
        <a:lstStyle/>
        <a:p>
          <a:endParaRPr lang="en-GB"/>
        </a:p>
      </dgm:t>
    </dgm:pt>
  </dgm:ptLst>
  <dgm:cxnLst>
    <dgm:cxn modelId="{2E0104A9-70CB-44CA-A6EA-92CE8B680704}" type="presOf" srcId="{201F40F1-404D-448B-8FCB-E963BB2D0AE0}" destId="{3A2AFE77-B73D-4793-A1E7-4BFFF6D84D64}" srcOrd="0" destOrd="0" presId="urn:microsoft.com/office/officeart/2005/8/layout/vList2"/>
    <dgm:cxn modelId="{B760991F-FE10-469B-B509-70B78FCCD3B1}" srcId="{5BD23F5C-79A4-4090-A224-EA47D51723D8}" destId="{201F40F1-404D-448B-8FCB-E963BB2D0AE0}" srcOrd="0" destOrd="0" parTransId="{F6C841CF-970E-455A-B0B5-3D3D001DDDC3}" sibTransId="{253307E4-B096-46CD-B258-31CA4A3B23CF}"/>
    <dgm:cxn modelId="{2678112D-F2D6-408D-B353-410A332C8143}" type="presOf" srcId="{5BD23F5C-79A4-4090-A224-EA47D51723D8}" destId="{9488726B-D7F1-4A71-ACF4-DEE7FF414416}" srcOrd="0" destOrd="0" presId="urn:microsoft.com/office/officeart/2005/8/layout/vList2"/>
    <dgm:cxn modelId="{041773B5-27BD-4049-A21D-385D5F7847AF}" type="presParOf" srcId="{9488726B-D7F1-4A71-ACF4-DEE7FF414416}" destId="{3A2AFE77-B73D-4793-A1E7-4BFFF6D84D6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2579553-2EC0-4C89-B152-1301AFF4A6A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E3EE9F6C-33E5-40AC-AC9E-92BA0E2C4168}">
      <dgm:prSet custT="1"/>
      <dgm:spPr/>
      <dgm:t>
        <a:bodyPr/>
        <a:lstStyle/>
        <a:p>
          <a:pPr algn="ctr" rtl="0"/>
          <a:r>
            <a:rPr lang="en-GB" sz="1200" b="1" dirty="0" smtClean="0">
              <a:latin typeface="Arial" pitchFamily="34" charset="0"/>
              <a:cs typeface="Arial" pitchFamily="34" charset="0"/>
            </a:rPr>
            <a:t>To calculate the Dispensing Fees, the Total Remuneration value should be added to the Prescription Charges Total value.   Please note that due to slight differences in the way figures are rounded, you may find a small variation between the figure invoiced and the calculated figured from the Remuneration Report. </a:t>
          </a:r>
          <a:endParaRPr lang="en-GB" sz="1200" dirty="0">
            <a:latin typeface="Arial" pitchFamily="34" charset="0"/>
            <a:cs typeface="Arial" pitchFamily="34" charset="0"/>
          </a:endParaRPr>
        </a:p>
      </dgm:t>
    </dgm:pt>
    <dgm:pt modelId="{F7A0D175-4BB7-44DE-86C9-CB45AF29FC7C}" type="parTrans" cxnId="{4C45D2F4-362B-4A22-ADA8-F109CF1A07C2}">
      <dgm:prSet/>
      <dgm:spPr/>
      <dgm:t>
        <a:bodyPr/>
        <a:lstStyle/>
        <a:p>
          <a:endParaRPr lang="en-GB"/>
        </a:p>
      </dgm:t>
    </dgm:pt>
    <dgm:pt modelId="{375F1C47-013C-4021-B831-D684CB92A9D2}" type="sibTrans" cxnId="{4C45D2F4-362B-4A22-ADA8-F109CF1A07C2}">
      <dgm:prSet/>
      <dgm:spPr/>
      <dgm:t>
        <a:bodyPr/>
        <a:lstStyle/>
        <a:p>
          <a:endParaRPr lang="en-GB"/>
        </a:p>
      </dgm:t>
    </dgm:pt>
    <dgm:pt modelId="{D3768463-6F9A-456C-84DA-C145F1EEACCC}" type="pres">
      <dgm:prSet presAssocID="{D2579553-2EC0-4C89-B152-1301AFF4A6A0}" presName="linear" presStyleCnt="0">
        <dgm:presLayoutVars>
          <dgm:animLvl val="lvl"/>
          <dgm:resizeHandles val="exact"/>
        </dgm:presLayoutVars>
      </dgm:prSet>
      <dgm:spPr/>
      <dgm:t>
        <a:bodyPr/>
        <a:lstStyle/>
        <a:p>
          <a:endParaRPr lang="en-GB"/>
        </a:p>
      </dgm:t>
    </dgm:pt>
    <dgm:pt modelId="{5CF48D13-7E02-4917-8E0D-F806411890B7}" type="pres">
      <dgm:prSet presAssocID="{E3EE9F6C-33E5-40AC-AC9E-92BA0E2C4168}" presName="parentText" presStyleLbl="node1" presStyleIdx="0" presStyleCnt="1" custScaleY="429806">
        <dgm:presLayoutVars>
          <dgm:chMax val="0"/>
          <dgm:bulletEnabled val="1"/>
        </dgm:presLayoutVars>
      </dgm:prSet>
      <dgm:spPr/>
      <dgm:t>
        <a:bodyPr/>
        <a:lstStyle/>
        <a:p>
          <a:endParaRPr lang="en-GB"/>
        </a:p>
      </dgm:t>
    </dgm:pt>
  </dgm:ptLst>
  <dgm:cxnLst>
    <dgm:cxn modelId="{4C45D2F4-362B-4A22-ADA8-F109CF1A07C2}" srcId="{D2579553-2EC0-4C89-B152-1301AFF4A6A0}" destId="{E3EE9F6C-33E5-40AC-AC9E-92BA0E2C4168}" srcOrd="0" destOrd="0" parTransId="{F7A0D175-4BB7-44DE-86C9-CB45AF29FC7C}" sibTransId="{375F1C47-013C-4021-B831-D684CB92A9D2}"/>
    <dgm:cxn modelId="{E68313BF-90CE-4E3C-B273-6C2C1CBAA967}" type="presOf" srcId="{E3EE9F6C-33E5-40AC-AC9E-92BA0E2C4168}" destId="{5CF48D13-7E02-4917-8E0D-F806411890B7}" srcOrd="0" destOrd="0" presId="urn:microsoft.com/office/officeart/2005/8/layout/vList2"/>
    <dgm:cxn modelId="{D2DE6CCF-A630-4D58-87BC-37BBDA724B11}" type="presOf" srcId="{D2579553-2EC0-4C89-B152-1301AFF4A6A0}" destId="{D3768463-6F9A-456C-84DA-C145F1EEACCC}" srcOrd="0" destOrd="0" presId="urn:microsoft.com/office/officeart/2005/8/layout/vList2"/>
    <dgm:cxn modelId="{2C8D0761-BE80-411C-8E69-4FCFE4E6132E}" type="presParOf" srcId="{D3768463-6F9A-456C-84DA-C145F1EEACCC}" destId="{5CF48D13-7E02-4917-8E0D-F806411890B7}"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BBF7-38A6-4A0F-B98F-0FC4FBD5AB57}">
      <dsp:nvSpPr>
        <dsp:cNvPr id="0" name=""/>
        <dsp:cNvSpPr/>
      </dsp:nvSpPr>
      <dsp:spPr>
        <a:xfrm>
          <a:off x="0" y="5651"/>
          <a:ext cx="2484289" cy="561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GB" sz="1200" b="1" kern="1200" dirty="0" smtClean="0">
              <a:latin typeface="Arial" pitchFamily="34" charset="0"/>
              <a:cs typeface="Arial" pitchFamily="34" charset="0"/>
            </a:rPr>
            <a:t>Invoice received</a:t>
          </a:r>
          <a:endParaRPr lang="en-GB" sz="1200" kern="1200" dirty="0">
            <a:latin typeface="Arial" pitchFamily="34" charset="0"/>
            <a:cs typeface="Arial" pitchFamily="34" charset="0"/>
          </a:endParaRPr>
        </a:p>
      </dsp:txBody>
      <dsp:txXfrm>
        <a:off x="27415" y="33066"/>
        <a:ext cx="2429459" cy="5067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1DA57-250D-41A8-B8EC-8A2F7B776F76}">
      <dsp:nvSpPr>
        <dsp:cNvPr id="0" name=""/>
        <dsp:cNvSpPr/>
      </dsp:nvSpPr>
      <dsp:spPr>
        <a:xfrm>
          <a:off x="0" y="6836"/>
          <a:ext cx="5186362"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GB" sz="1200" b="1" kern="1200" dirty="0" smtClean="0">
              <a:latin typeface="Arial" pitchFamily="34" charset="0"/>
              <a:cs typeface="Arial" pitchFamily="34" charset="0"/>
            </a:rPr>
            <a:t>Common</a:t>
          </a:r>
          <a:r>
            <a:rPr lang="en-GB" sz="1200" kern="1200" dirty="0" smtClean="0">
              <a:latin typeface="Arial" pitchFamily="34" charset="0"/>
              <a:cs typeface="Arial" pitchFamily="34" charset="0"/>
            </a:rPr>
            <a:t> </a:t>
          </a:r>
          <a:r>
            <a:rPr lang="en-GB" sz="1200" b="1" kern="1200" dirty="0" smtClean="0">
              <a:latin typeface="Arial" pitchFamily="34" charset="0"/>
              <a:cs typeface="Arial" pitchFamily="34" charset="0"/>
            </a:rPr>
            <a:t>Queries</a:t>
          </a:r>
          <a:endParaRPr lang="en-GB" sz="1200" b="1" kern="1200" dirty="0">
            <a:latin typeface="Arial" pitchFamily="34" charset="0"/>
            <a:cs typeface="Arial" pitchFamily="34" charset="0"/>
          </a:endParaRPr>
        </a:p>
      </dsp:txBody>
      <dsp:txXfrm>
        <a:off x="24674" y="31510"/>
        <a:ext cx="5137014" cy="45609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12E71-C785-45F8-98FF-8ECC690F7E33}">
      <dsp:nvSpPr>
        <dsp:cNvPr id="0" name=""/>
        <dsp:cNvSpPr/>
      </dsp:nvSpPr>
      <dsp:spPr>
        <a:xfrm>
          <a:off x="0" y="8259"/>
          <a:ext cx="5434013" cy="486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GB" sz="1200" b="1" kern="1200" dirty="0" smtClean="0">
              <a:latin typeface="Arial" pitchFamily="34" charset="0"/>
              <a:cs typeface="Arial" pitchFamily="34" charset="0"/>
            </a:rPr>
            <a:t>Common Queries</a:t>
          </a:r>
          <a:endParaRPr lang="en-GB" sz="1200" b="1" kern="1200" dirty="0">
            <a:latin typeface="Arial" pitchFamily="34" charset="0"/>
            <a:cs typeface="Arial" pitchFamily="34" charset="0"/>
          </a:endParaRPr>
        </a:p>
      </dsp:txBody>
      <dsp:txXfrm>
        <a:off x="23760" y="32019"/>
        <a:ext cx="5386493" cy="4392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B0EDF-5521-4749-97C6-57C87F2DB6C6}">
      <dsp:nvSpPr>
        <dsp:cNvPr id="0" name=""/>
        <dsp:cNvSpPr/>
      </dsp:nvSpPr>
      <dsp:spPr>
        <a:xfrm>
          <a:off x="0" y="20361"/>
          <a:ext cx="5048250"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kern="1200" dirty="0" smtClean="0"/>
            <a:t>Common Queries</a:t>
          </a:r>
          <a:endParaRPr lang="en-GB" sz="2000" kern="1200" dirty="0"/>
        </a:p>
      </dsp:txBody>
      <dsp:txXfrm>
        <a:off x="23417" y="43778"/>
        <a:ext cx="5001416" cy="43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BBD2B0-4CAD-4352-939E-169CEB1F7D46}">
      <dsp:nvSpPr>
        <dsp:cNvPr id="0" name=""/>
        <dsp:cNvSpPr/>
      </dsp:nvSpPr>
      <dsp:spPr>
        <a:xfrm>
          <a:off x="0" y="2002"/>
          <a:ext cx="5329238"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GB" sz="1200" b="1" kern="1200" dirty="0" smtClean="0">
              <a:latin typeface="Arial" pitchFamily="34" charset="0"/>
              <a:cs typeface="Arial" pitchFamily="34" charset="0"/>
            </a:rPr>
            <a:t>Go to the Information Services Portal and log in </a:t>
          </a:r>
          <a:r>
            <a:rPr lang="en-GB" sz="1200" b="1" kern="1200" dirty="0" smtClean="0">
              <a:latin typeface="Arial" pitchFamily="34" charset="0"/>
              <a:cs typeface="Arial" pitchFamily="34" charset="0"/>
              <a:hlinkClick xmlns:r="http://schemas.openxmlformats.org/officeDocument/2006/relationships" r:id="rId1"/>
            </a:rPr>
            <a:t>https://apps.nhsbsa.nhs.uk/infosystems/welcome</a:t>
          </a:r>
          <a:endParaRPr lang="en-GB" sz="1200" kern="1200" dirty="0">
            <a:latin typeface="Arial" pitchFamily="34" charset="0"/>
            <a:cs typeface="Arial" pitchFamily="34" charset="0"/>
          </a:endParaRPr>
        </a:p>
      </dsp:txBody>
      <dsp:txXfrm>
        <a:off x="37467" y="39469"/>
        <a:ext cx="5254304" cy="692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3F19B-A2B4-4200-84E8-BB09145773C9}">
      <dsp:nvSpPr>
        <dsp:cNvPr id="0" name=""/>
        <dsp:cNvSpPr/>
      </dsp:nvSpPr>
      <dsp:spPr>
        <a:xfrm>
          <a:off x="0" y="684"/>
          <a:ext cx="6675437" cy="20153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GB" sz="1200" b="1" kern="1200" dirty="0" smtClean="0">
              <a:latin typeface="Arial" pitchFamily="34" charset="0"/>
              <a:cs typeface="Arial" pitchFamily="34" charset="0"/>
            </a:rPr>
            <a:t>Select Itemised Prescribing Payment (IPP) Report from within Report – Financial Management (please note the report will default to the current month. If you wish to change the month shown you will need to use the ‘Data Selector’ button in the top left hand corner to make your selection.  Please see user guides for further information at </a:t>
          </a:r>
          <a:r>
            <a:rPr lang="en-GB" sz="1200" b="1" kern="1200" dirty="0" smtClean="0">
              <a:latin typeface="Arial" pitchFamily="34" charset="0"/>
              <a:cs typeface="Arial" pitchFamily="34" charset="0"/>
              <a:hlinkClick xmlns:r="http://schemas.openxmlformats.org/officeDocument/2006/relationships" r:id="rId1"/>
            </a:rPr>
            <a:t>http://www.nhsbsa.nhs.uk/PrescriptionServices/3625.aspx</a:t>
          </a:r>
          <a:r>
            <a:rPr lang="en-GB" sz="1200" b="1" kern="1200" dirty="0" smtClean="0">
              <a:latin typeface="Arial" pitchFamily="34" charset="0"/>
              <a:cs typeface="Arial" pitchFamily="34" charset="0"/>
            </a:rPr>
            <a:t>).  </a:t>
          </a:r>
        </a:p>
        <a:p>
          <a:pPr lvl="0" algn="ctr" defTabSz="533400" rtl="0">
            <a:lnSpc>
              <a:spcPct val="90000"/>
            </a:lnSpc>
            <a:spcBef>
              <a:spcPct val="0"/>
            </a:spcBef>
            <a:spcAft>
              <a:spcPct val="35000"/>
            </a:spcAft>
          </a:pPr>
          <a:endParaRPr lang="en-GB" sz="1200" b="1" kern="1200" dirty="0" smtClean="0">
            <a:latin typeface="Arial" pitchFamily="34" charset="0"/>
            <a:cs typeface="Arial" pitchFamily="34" charset="0"/>
          </a:endParaRPr>
        </a:p>
        <a:p>
          <a:pPr lvl="0" algn="ctr" defTabSz="533400" rtl="0">
            <a:lnSpc>
              <a:spcPct val="90000"/>
            </a:lnSpc>
            <a:spcBef>
              <a:spcPct val="0"/>
            </a:spcBef>
            <a:spcAft>
              <a:spcPct val="35000"/>
            </a:spcAft>
          </a:pPr>
          <a:r>
            <a:rPr lang="en-GB" sz="1200" b="1" kern="1200" dirty="0" smtClean="0">
              <a:latin typeface="Arial" pitchFamily="34" charset="0"/>
              <a:cs typeface="Arial" pitchFamily="34" charset="0"/>
            </a:rPr>
            <a:t>If you cannot see the Financial Management option, this is because you do not have financial level access to the Information Services Portal.  Please see the user registration page at the following link </a:t>
          </a:r>
          <a:r>
            <a:rPr lang="en-GB" sz="1200" b="1" kern="1200" dirty="0" smtClean="0">
              <a:latin typeface="Arial" pitchFamily="34" charset="0"/>
              <a:cs typeface="Arial" pitchFamily="34" charset="0"/>
              <a:hlinkClick xmlns:r="http://schemas.openxmlformats.org/officeDocument/2006/relationships" r:id="rId2"/>
            </a:rPr>
            <a:t>http://www.nhsbsa.nhs.uk/PrescriptionServices/3623.aspx</a:t>
          </a:r>
          <a:r>
            <a:rPr lang="en-GB" sz="1200" b="1" kern="1200" dirty="0" smtClean="0">
              <a:latin typeface="Arial" pitchFamily="34" charset="0"/>
              <a:cs typeface="Arial" pitchFamily="34" charset="0"/>
            </a:rPr>
            <a:t>. </a:t>
          </a:r>
          <a:endParaRPr lang="en-GB" sz="1200" kern="1200" dirty="0">
            <a:latin typeface="Arial" pitchFamily="34" charset="0"/>
            <a:cs typeface="Arial" pitchFamily="34" charset="0"/>
          </a:endParaRPr>
        </a:p>
      </dsp:txBody>
      <dsp:txXfrm>
        <a:off x="98380" y="99064"/>
        <a:ext cx="6478677" cy="18185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2AFE77-B73D-4793-A1E7-4BFFF6D84D64}">
      <dsp:nvSpPr>
        <dsp:cNvPr id="0" name=""/>
        <dsp:cNvSpPr/>
      </dsp:nvSpPr>
      <dsp:spPr>
        <a:xfrm>
          <a:off x="0" y="10242"/>
          <a:ext cx="1367408" cy="3003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GB" sz="1200" kern="1200" dirty="0" smtClean="0">
              <a:latin typeface="Arial" pitchFamily="34" charset="0"/>
              <a:cs typeface="Arial" pitchFamily="34" charset="0"/>
            </a:rPr>
            <a:t>Prescribing costs.  Any unidentified prescribing will be separately invoiced.  This refers to prescribing where the parent organisation has been identified, but the individual prescriber cannot be identified.</a:t>
          </a:r>
        </a:p>
        <a:p>
          <a:pPr lvl="0" algn="ctr" defTabSz="533400" rtl="0">
            <a:lnSpc>
              <a:spcPct val="90000"/>
            </a:lnSpc>
            <a:spcBef>
              <a:spcPct val="0"/>
            </a:spcBef>
            <a:spcAft>
              <a:spcPct val="35000"/>
            </a:spcAft>
          </a:pPr>
          <a:endParaRPr lang="en-GB" sz="1200" kern="1200" dirty="0">
            <a:latin typeface="Arial" pitchFamily="34" charset="0"/>
            <a:cs typeface="Arial" pitchFamily="34" charset="0"/>
          </a:endParaRPr>
        </a:p>
      </dsp:txBody>
      <dsp:txXfrm>
        <a:off x="66751" y="76993"/>
        <a:ext cx="1233906" cy="28703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92FDF-E422-4FBC-AD07-7137ACF75F5A}">
      <dsp:nvSpPr>
        <dsp:cNvPr id="0" name=""/>
        <dsp:cNvSpPr/>
      </dsp:nvSpPr>
      <dsp:spPr>
        <a:xfrm>
          <a:off x="0" y="1342"/>
          <a:ext cx="1368277" cy="692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GB" sz="1200" kern="1200" dirty="0" smtClean="0">
              <a:latin typeface="Arial" pitchFamily="34" charset="0"/>
              <a:cs typeface="Arial" pitchFamily="34" charset="0"/>
            </a:rPr>
            <a:t>Resources Retained Centrally</a:t>
          </a:r>
          <a:endParaRPr lang="en-GB" sz="1200" kern="1200" dirty="0">
            <a:latin typeface="Arial" pitchFamily="34" charset="0"/>
            <a:cs typeface="Arial" pitchFamily="34" charset="0"/>
          </a:endParaRPr>
        </a:p>
      </dsp:txBody>
      <dsp:txXfrm>
        <a:off x="33812" y="35154"/>
        <a:ext cx="1300653" cy="6250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F48D13-7E02-4917-8E0D-F806411890B7}">
      <dsp:nvSpPr>
        <dsp:cNvPr id="0" name=""/>
        <dsp:cNvSpPr/>
      </dsp:nvSpPr>
      <dsp:spPr>
        <a:xfrm>
          <a:off x="0" y="6189"/>
          <a:ext cx="4465637" cy="6317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GB" sz="1200" b="1" kern="1200" dirty="0" smtClean="0">
              <a:latin typeface="Arial" pitchFamily="34" charset="0"/>
              <a:cs typeface="Arial" pitchFamily="34" charset="0"/>
            </a:rPr>
            <a:t>The Itemised Prescribing Payment (IPP) Report details the prescribing costs and resources retained centrally elements of the invoice.</a:t>
          </a:r>
          <a:endParaRPr lang="en-GB" sz="1200" kern="1200" dirty="0">
            <a:latin typeface="Arial" pitchFamily="34" charset="0"/>
            <a:cs typeface="Arial" pitchFamily="34" charset="0"/>
          </a:endParaRPr>
        </a:p>
      </dsp:txBody>
      <dsp:txXfrm>
        <a:off x="30842" y="37031"/>
        <a:ext cx="4403953" cy="5701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F48D13-7E02-4917-8E0D-F806411890B7}">
      <dsp:nvSpPr>
        <dsp:cNvPr id="0" name=""/>
        <dsp:cNvSpPr/>
      </dsp:nvSpPr>
      <dsp:spPr>
        <a:xfrm>
          <a:off x="0" y="6189"/>
          <a:ext cx="4465637" cy="6317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GB" sz="1200" b="1" kern="1200" dirty="0" smtClean="0">
              <a:latin typeface="Arial" pitchFamily="34" charset="0"/>
              <a:cs typeface="Arial" pitchFamily="34" charset="0"/>
            </a:rPr>
            <a:t>To reconcile the Dispensing Fees (previous month) and Charges (previous month), you will need the Remuneration report  for the month prior to that indicated on the invoice.</a:t>
          </a:r>
          <a:endParaRPr lang="en-GB" sz="1200" kern="1200" dirty="0">
            <a:latin typeface="Arial" pitchFamily="34" charset="0"/>
            <a:cs typeface="Arial" pitchFamily="34" charset="0"/>
          </a:endParaRPr>
        </a:p>
      </dsp:txBody>
      <dsp:txXfrm>
        <a:off x="30842" y="37031"/>
        <a:ext cx="4403953" cy="5701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2AFE77-B73D-4793-A1E7-4BFFF6D84D64}">
      <dsp:nvSpPr>
        <dsp:cNvPr id="0" name=""/>
        <dsp:cNvSpPr/>
      </dsp:nvSpPr>
      <dsp:spPr>
        <a:xfrm>
          <a:off x="0" y="8156"/>
          <a:ext cx="12954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GB" sz="1300" kern="1200" dirty="0" smtClean="0"/>
            <a:t>Charges – </a:t>
          </a:r>
          <a:r>
            <a:rPr lang="en-GB" sz="1200" kern="1200" dirty="0" smtClean="0">
              <a:latin typeface="Arial" pitchFamily="34" charset="0"/>
              <a:cs typeface="Arial" pitchFamily="34" charset="0"/>
            </a:rPr>
            <a:t>Previous</a:t>
          </a:r>
          <a:r>
            <a:rPr lang="en-GB" sz="1300" kern="1200" dirty="0" smtClean="0"/>
            <a:t> Month</a:t>
          </a:r>
          <a:endParaRPr lang="en-GB" sz="1300" kern="1200" dirty="0"/>
        </a:p>
      </dsp:txBody>
      <dsp:txXfrm>
        <a:off x="31984" y="40140"/>
        <a:ext cx="1231432" cy="59123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F48D13-7E02-4917-8E0D-F806411890B7}">
      <dsp:nvSpPr>
        <dsp:cNvPr id="0" name=""/>
        <dsp:cNvSpPr/>
      </dsp:nvSpPr>
      <dsp:spPr>
        <a:xfrm>
          <a:off x="0" y="527"/>
          <a:ext cx="5832648" cy="10790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GB" sz="1200" b="1" kern="1200" dirty="0" smtClean="0">
              <a:latin typeface="Arial" pitchFamily="34" charset="0"/>
              <a:cs typeface="Arial" pitchFamily="34" charset="0"/>
            </a:rPr>
            <a:t>To calculate the Dispensing Fees, the Total Remuneration value should be added to the Prescription Charges Total value.   Please note that due to slight differences in the way figures are rounded, you may find a small variation between the figure invoiced and the calculated figured from the Remuneration Report. </a:t>
          </a:r>
          <a:endParaRPr lang="en-GB" sz="1200" kern="1200" dirty="0">
            <a:latin typeface="Arial" pitchFamily="34" charset="0"/>
            <a:cs typeface="Arial" pitchFamily="34" charset="0"/>
          </a:endParaRPr>
        </a:p>
      </dsp:txBody>
      <dsp:txXfrm>
        <a:off x="52676" y="53203"/>
        <a:ext cx="5727296" cy="97371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C879B3BA-27DA-4EE4-BA3E-2347A82F4CE6}" type="datetimeFigureOut">
              <a:rPr lang="en-GB"/>
              <a:pPr>
                <a:defRPr/>
              </a:pPr>
              <a:t>27/04/2015</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dirty="0" smtClean="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7FD7F5B2-C0E8-4731-B751-88ECE19C777E}" type="slidenum">
              <a:rPr lang="en-GB"/>
              <a:pPr>
                <a:defRPr/>
              </a:pPr>
              <a:t>‹#›</a:t>
            </a:fld>
            <a:endParaRPr lang="en-GB" dirty="0"/>
          </a:p>
        </p:txBody>
      </p:sp>
    </p:spTree>
    <p:extLst>
      <p:ext uri="{BB962C8B-B14F-4D97-AF65-F5344CB8AC3E}">
        <p14:creationId xmlns:p14="http://schemas.microsoft.com/office/powerpoint/2010/main" val="39747986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468489"/>
            <a:ext cx="8134672" cy="1104527"/>
          </a:xfrm>
          <a:prstGeom prst="rect">
            <a:avLst/>
          </a:prstGeom>
        </p:spPr>
        <p:txBody>
          <a:bodyPr>
            <a:normAutofit/>
          </a:bodyPr>
          <a:lstStyle>
            <a:lvl1pPr>
              <a:defRPr sz="3600" b="1">
                <a:solidFill>
                  <a:srgbClr val="006B54"/>
                </a:solidFill>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23528" y="3645024"/>
            <a:ext cx="8136904" cy="1656184"/>
          </a:xfrm>
          <a:prstGeom prst="rect">
            <a:avLst/>
          </a:prstGeom>
        </p:spPr>
        <p:txBody>
          <a:bodyPr/>
          <a:lstStyle>
            <a:lvl1pPr marL="0" indent="0" algn="l">
              <a:buNone/>
              <a:defRPr sz="2400" baseline="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2355778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628800"/>
            <a:ext cx="8435280" cy="576064"/>
          </a:xfrm>
          <a:prstGeom prst="rect">
            <a:avLst/>
          </a:prstGeom>
        </p:spPr>
        <p:txBody>
          <a:bodyPr/>
          <a:lstStyle>
            <a:lvl1pPr>
              <a:defRPr sz="2400" b="1">
                <a:solidFill>
                  <a:srgbClr val="006B54"/>
                </a:solidFill>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251520" y="2276872"/>
            <a:ext cx="8435280" cy="4248472"/>
          </a:xfrm>
          <a:prstGeom prst="rect">
            <a:avLst/>
          </a:prstGeom>
        </p:spPr>
        <p:txBody>
          <a:bodyPr/>
          <a:lstStyle>
            <a:lvl1pPr marL="457200" indent="-457200">
              <a:buFont typeface="Arial" pitchFamily="34" charset="0"/>
              <a:buChar char="•"/>
              <a:defRPr sz="1800">
                <a:latin typeface="Arial" pitchFamily="34" charset="0"/>
                <a:cs typeface="Arial" pitchFamily="34" charset="0"/>
              </a:defRPr>
            </a:lvl1pPr>
          </a:lstStyle>
          <a:p>
            <a:pPr lvl="0"/>
            <a:r>
              <a:rPr lang="en-US" dirty="0" smtClean="0"/>
              <a:t>Click to edit Master text styles</a:t>
            </a:r>
          </a:p>
        </p:txBody>
      </p:sp>
    </p:spTree>
    <p:extLst>
      <p:ext uri="{BB962C8B-B14F-4D97-AF65-F5344CB8AC3E}">
        <p14:creationId xmlns:p14="http://schemas.microsoft.com/office/powerpoint/2010/main" val="20949198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5"/>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Calibri" pitchFamily="34" charset="0"/>
        </a:defRPr>
      </a:lvl2pPr>
      <a:lvl3pPr algn="l" rtl="0" eaLnBrk="0" fontAlgn="base" hangingPunct="0">
        <a:spcBef>
          <a:spcPct val="0"/>
        </a:spcBef>
        <a:spcAft>
          <a:spcPct val="0"/>
        </a:spcAft>
        <a:defRPr sz="4400">
          <a:solidFill>
            <a:schemeClr val="tx1"/>
          </a:solidFill>
          <a:latin typeface="Calibri" pitchFamily="34" charset="0"/>
        </a:defRPr>
      </a:lvl3pPr>
      <a:lvl4pPr algn="l" rtl="0" eaLnBrk="0" fontAlgn="base" hangingPunct="0">
        <a:spcBef>
          <a:spcPct val="0"/>
        </a:spcBef>
        <a:spcAft>
          <a:spcPct val="0"/>
        </a:spcAft>
        <a:defRPr sz="4400">
          <a:solidFill>
            <a:schemeClr val="tx1"/>
          </a:solidFill>
          <a:latin typeface="Calibri" pitchFamily="34" charset="0"/>
        </a:defRPr>
      </a:lvl4pPr>
      <a:lvl5pPr algn="l"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a:solidFill>
            <a:schemeClr val="tx1"/>
          </a:solidFill>
          <a:latin typeface="Calibri" pitchFamily="34" charset="0"/>
        </a:defRPr>
      </a:lvl6pPr>
      <a:lvl7pPr marL="914400" algn="l" rtl="0" fontAlgn="base">
        <a:spcBef>
          <a:spcPct val="0"/>
        </a:spcBef>
        <a:spcAft>
          <a:spcPct val="0"/>
        </a:spcAft>
        <a:defRPr sz="4400">
          <a:solidFill>
            <a:schemeClr val="tx1"/>
          </a:solidFill>
          <a:latin typeface="Calibri" pitchFamily="34" charset="0"/>
        </a:defRPr>
      </a:lvl7pPr>
      <a:lvl8pPr marL="1371600" algn="l" rtl="0" fontAlgn="base">
        <a:spcBef>
          <a:spcPct val="0"/>
        </a:spcBef>
        <a:spcAft>
          <a:spcPct val="0"/>
        </a:spcAft>
        <a:defRPr sz="4400">
          <a:solidFill>
            <a:schemeClr val="tx1"/>
          </a:solidFill>
          <a:latin typeface="Calibri" pitchFamily="34" charset="0"/>
        </a:defRPr>
      </a:lvl8pPr>
      <a:lvl9pPr marL="1828800" algn="l"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apps.nhsbsa.nhs.uk/infosystems/welcome" TargetMode="External"/><Relationship Id="rId3" Type="http://schemas.openxmlformats.org/officeDocument/2006/relationships/diagramLayout" Target="../diagrams/layout11.xml"/><Relationship Id="rId7" Type="http://schemas.openxmlformats.org/officeDocument/2006/relationships/hyperlink" Target="http://www.nhsbsa.nhs.uk/PrescriptionServices/3623.aspx" TargetMode="Externa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 Id="rId9" Type="http://schemas.openxmlformats.org/officeDocument/2006/relationships/hyperlink" Target="http://www.epact.ppa.nhs.uk/app_help/how_to_register.htm" TargetMode="Externa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hyperlink" Target="http://www.epact.ppa.nhs.uk/app_help/how_to_register.htm" TargetMode="External"/><Relationship Id="rId2" Type="http://schemas.openxmlformats.org/officeDocument/2006/relationships/hyperlink" Target="https://apps.nhsbsa.nhs.uk/infosystems/welcom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5.xml"/><Relationship Id="rId13" Type="http://schemas.openxmlformats.org/officeDocument/2006/relationships/diagramData" Target="../diagrams/data6.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17" Type="http://schemas.microsoft.com/office/2007/relationships/diagramDrawing" Target="../diagrams/drawing6.xml"/><Relationship Id="rId2" Type="http://schemas.openxmlformats.org/officeDocument/2006/relationships/image" Target="../media/image5.png"/><Relationship Id="rId16" Type="http://schemas.openxmlformats.org/officeDocument/2006/relationships/diagramColors" Target="../diagrams/colors6.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5" Type="http://schemas.openxmlformats.org/officeDocument/2006/relationships/diagramQuickStyle" Target="../diagrams/quickStyle6.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 Id="rId1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hyperlink" Target="http://www.nhsbsa.nhs.uk/PrescriptionServices/3234.aspx" TargetMode="Externa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bwMode="auto">
          <a:xfrm>
            <a:off x="468313" y="2492375"/>
            <a:ext cx="8134350" cy="1081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GB" smtClean="0">
                <a:solidFill>
                  <a:srgbClr val="4BB7E4"/>
                </a:solidFill>
                <a:latin typeface="Arial" charset="0"/>
                <a:cs typeface="Arial" charset="0"/>
              </a:rPr>
              <a:t>How to Reconcile your Invoice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692275" y="1412875"/>
          <a:ext cx="5434013" cy="503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220" name="AutoShape 4"/>
          <p:cNvSpPr>
            <a:spLocks noChangeArrowheads="1"/>
          </p:cNvSpPr>
          <p:nvPr/>
        </p:nvSpPr>
        <p:spPr bwMode="auto">
          <a:xfrm>
            <a:off x="827088" y="2060575"/>
            <a:ext cx="7123112" cy="2016125"/>
          </a:xfrm>
          <a:prstGeom prst="flowChartAlternateProcess">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eaLnBrk="0" hangingPunct="0">
              <a:spcBef>
                <a:spcPct val="20000"/>
              </a:spcBef>
              <a:buFont typeface="Arial" charset="0"/>
              <a:buNone/>
              <a:defRPr/>
            </a:pPr>
            <a:r>
              <a:rPr lang="en-GB" sz="1200" b="1" dirty="0">
                <a:latin typeface="Arial" pitchFamily="34" charset="0"/>
                <a:cs typeface="Arial" pitchFamily="34" charset="0"/>
              </a:rPr>
              <a:t>I cannot access the Information Services Portal.</a:t>
            </a:r>
          </a:p>
          <a:p>
            <a:pPr algn="ctr" eaLnBrk="0" hangingPunct="0">
              <a:spcBef>
                <a:spcPct val="20000"/>
              </a:spcBef>
              <a:buFont typeface="Arial" charset="0"/>
              <a:buNone/>
              <a:defRPr/>
            </a:pPr>
            <a:endParaRPr lang="en-GB" sz="1200" b="1" dirty="0">
              <a:latin typeface="Arial" pitchFamily="34" charset="0"/>
              <a:cs typeface="Arial" pitchFamily="34" charset="0"/>
            </a:endParaRPr>
          </a:p>
          <a:p>
            <a:pPr algn="ctr" eaLnBrk="0" hangingPunct="0">
              <a:spcBef>
                <a:spcPct val="20000"/>
              </a:spcBef>
              <a:buFont typeface="Arial" charset="0"/>
              <a:buNone/>
              <a:defRPr/>
            </a:pPr>
            <a:r>
              <a:rPr lang="en-GB" sz="1200" dirty="0">
                <a:latin typeface="Arial" pitchFamily="34" charset="0"/>
                <a:cs typeface="Arial" pitchFamily="34" charset="0"/>
              </a:rPr>
              <a:t>If you have not been set up as a Information Services Portal user please follow the instructions at </a:t>
            </a:r>
          </a:p>
          <a:p>
            <a:pPr algn="ctr" eaLnBrk="0" hangingPunct="0">
              <a:spcBef>
                <a:spcPct val="20000"/>
              </a:spcBef>
              <a:buFont typeface="Arial" charset="0"/>
              <a:buNone/>
              <a:defRPr/>
            </a:pPr>
            <a:r>
              <a:rPr lang="en-GB" sz="1200" dirty="0">
                <a:latin typeface="Arial" pitchFamily="34" charset="0"/>
                <a:cs typeface="Arial" pitchFamily="34" charset="0"/>
              </a:rPr>
              <a:t> </a:t>
            </a:r>
            <a:r>
              <a:rPr lang="en-GB" sz="1200" dirty="0">
                <a:latin typeface="Arial" pitchFamily="34" charset="0"/>
                <a:cs typeface="Arial" pitchFamily="34" charset="0"/>
                <a:hlinkClick r:id="rId7"/>
              </a:rPr>
              <a:t>http://www.nhsbsa.nhs.uk/PrescriptionServices/3623.aspx</a:t>
            </a:r>
            <a:endParaRPr lang="en-GB" sz="1200" dirty="0">
              <a:latin typeface="Arial" pitchFamily="34" charset="0"/>
              <a:cs typeface="Arial" pitchFamily="34" charset="0"/>
            </a:endParaRPr>
          </a:p>
          <a:p>
            <a:pPr algn="ctr" eaLnBrk="0" hangingPunct="0">
              <a:spcBef>
                <a:spcPct val="20000"/>
              </a:spcBef>
              <a:buFont typeface="Arial" charset="0"/>
              <a:buNone/>
              <a:defRPr/>
            </a:pPr>
            <a:r>
              <a:rPr lang="en-GB" sz="1200" dirty="0">
                <a:latin typeface="Arial" pitchFamily="34" charset="0"/>
                <a:cs typeface="Arial" pitchFamily="34" charset="0"/>
              </a:rPr>
              <a:t>You will need financial access to the Information Services Portal to be able to reconcile your invoice. </a:t>
            </a:r>
          </a:p>
          <a:p>
            <a:pPr algn="ctr" eaLnBrk="0" hangingPunct="0">
              <a:spcBef>
                <a:spcPct val="20000"/>
              </a:spcBef>
              <a:buFont typeface="Arial" charset="0"/>
              <a:buNone/>
              <a:defRPr/>
            </a:pPr>
            <a:endParaRPr lang="en-GB" sz="1200" dirty="0">
              <a:latin typeface="Arial" pitchFamily="34" charset="0"/>
              <a:cs typeface="Arial" pitchFamily="34" charset="0"/>
            </a:endParaRPr>
          </a:p>
          <a:p>
            <a:pPr algn="ctr" eaLnBrk="0" hangingPunct="0">
              <a:spcBef>
                <a:spcPct val="20000"/>
              </a:spcBef>
              <a:buFont typeface="Arial" charset="0"/>
              <a:buNone/>
              <a:defRPr/>
            </a:pPr>
            <a:r>
              <a:rPr lang="en-GB" sz="1200" dirty="0">
                <a:latin typeface="Arial" pitchFamily="34" charset="0"/>
                <a:cs typeface="Arial" pitchFamily="34" charset="0"/>
              </a:rPr>
              <a:t>If you require a password reset please click the ‘forgotten your password?’ on the following page to reset</a:t>
            </a:r>
          </a:p>
          <a:p>
            <a:pPr algn="ctr" eaLnBrk="0" hangingPunct="0">
              <a:spcBef>
                <a:spcPct val="20000"/>
              </a:spcBef>
              <a:buFont typeface="Arial" charset="0"/>
              <a:buNone/>
              <a:defRPr/>
            </a:pPr>
            <a:r>
              <a:rPr lang="en-GB" sz="1200" dirty="0">
                <a:latin typeface="Arial" pitchFamily="34" charset="0"/>
                <a:cs typeface="Arial" pitchFamily="34" charset="0"/>
                <a:hlinkClick r:id="rId8"/>
              </a:rPr>
              <a:t>https://apps.nhsbsa.nhs.uk/infosystems/welcome</a:t>
            </a:r>
            <a:r>
              <a:rPr lang="en-GB" sz="1200" dirty="0">
                <a:latin typeface="Arial" pitchFamily="34" charset="0"/>
                <a:cs typeface="Arial" pitchFamily="34" charset="0"/>
              </a:rPr>
              <a:t> </a:t>
            </a:r>
          </a:p>
        </p:txBody>
      </p:sp>
      <p:sp>
        <p:nvSpPr>
          <p:cNvPr id="6" name="AutoShape 4"/>
          <p:cNvSpPr>
            <a:spLocks noChangeArrowheads="1"/>
          </p:cNvSpPr>
          <p:nvPr/>
        </p:nvSpPr>
        <p:spPr bwMode="auto">
          <a:xfrm>
            <a:off x="827088" y="4365625"/>
            <a:ext cx="7123112" cy="2014538"/>
          </a:xfrm>
          <a:prstGeom prst="flowChartAlternateProcess">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en-GB" sz="1200" b="1" dirty="0">
                <a:latin typeface="Arial" pitchFamily="34" charset="0"/>
                <a:cs typeface="Arial" pitchFamily="34" charset="0"/>
              </a:rPr>
              <a:t>I cannot access </a:t>
            </a:r>
            <a:r>
              <a:rPr lang="en-GB" sz="1200" b="1" dirty="0" err="1">
                <a:latin typeface="Arial" pitchFamily="34" charset="0"/>
                <a:cs typeface="Arial" pitchFamily="34" charset="0"/>
              </a:rPr>
              <a:t>ePACT</a:t>
            </a:r>
            <a:r>
              <a:rPr lang="en-GB" sz="1200" b="1" dirty="0">
                <a:latin typeface="Arial" pitchFamily="34" charset="0"/>
                <a:cs typeface="Arial" pitchFamily="34" charset="0"/>
              </a:rPr>
              <a:t>.</a:t>
            </a:r>
          </a:p>
          <a:p>
            <a:pPr algn="ctr">
              <a:defRPr/>
            </a:pPr>
            <a:endParaRPr lang="en-GB" sz="1200" dirty="0">
              <a:latin typeface="Arial" pitchFamily="34" charset="0"/>
              <a:cs typeface="Arial" pitchFamily="34" charset="0"/>
            </a:endParaRPr>
          </a:p>
          <a:p>
            <a:pPr algn="ctr">
              <a:defRPr/>
            </a:pPr>
            <a:r>
              <a:rPr lang="en-GB" sz="1200" dirty="0">
                <a:latin typeface="Arial" pitchFamily="34" charset="0"/>
                <a:cs typeface="Arial" pitchFamily="34" charset="0"/>
              </a:rPr>
              <a:t>If you do not have an </a:t>
            </a:r>
            <a:r>
              <a:rPr lang="en-GB" sz="1200" dirty="0" err="1">
                <a:latin typeface="Arial" pitchFamily="34" charset="0"/>
                <a:cs typeface="Arial" pitchFamily="34" charset="0"/>
              </a:rPr>
              <a:t>ePACT</a:t>
            </a:r>
            <a:r>
              <a:rPr lang="en-GB" sz="1200" dirty="0">
                <a:latin typeface="Arial" pitchFamily="34" charset="0"/>
                <a:cs typeface="Arial" pitchFamily="34" charset="0"/>
              </a:rPr>
              <a:t> username or password, please complete the appropriate registration</a:t>
            </a:r>
          </a:p>
          <a:p>
            <a:pPr algn="ctr">
              <a:defRPr/>
            </a:pPr>
            <a:r>
              <a:rPr lang="en-GB" sz="1200" dirty="0">
                <a:latin typeface="Arial" pitchFamily="34" charset="0"/>
                <a:cs typeface="Arial" pitchFamily="34" charset="0"/>
              </a:rPr>
              <a:t>form and follow the instructions at </a:t>
            </a:r>
          </a:p>
          <a:p>
            <a:pPr algn="ctr">
              <a:defRPr/>
            </a:pPr>
            <a:r>
              <a:rPr lang="en-GB" sz="1200" u="sng" dirty="0">
                <a:latin typeface="Arial" pitchFamily="34" charset="0"/>
                <a:cs typeface="Arial" pitchFamily="34" charset="0"/>
                <a:hlinkClick r:id="rId9"/>
              </a:rPr>
              <a:t>http://www.epact.ppa.nhs.uk/app_help/how_to_register.htm</a:t>
            </a:r>
            <a:r>
              <a:rPr lang="en-GB" sz="1200" dirty="0">
                <a:latin typeface="Arial" pitchFamily="34" charset="0"/>
                <a:cs typeface="Arial" pitchFamily="34" charset="0"/>
              </a:rPr>
              <a:t> (N3 connection required)</a:t>
            </a:r>
          </a:p>
          <a:p>
            <a:pPr algn="ctr">
              <a:defRPr/>
            </a:pPr>
            <a:endParaRPr lang="en-GB" sz="1200" dirty="0">
              <a:latin typeface="Arial" pitchFamily="34" charset="0"/>
              <a:cs typeface="Arial" pitchFamily="34" charset="0"/>
            </a:endParaRPr>
          </a:p>
          <a:p>
            <a:pPr algn="ctr">
              <a:defRPr/>
            </a:pPr>
            <a:r>
              <a:rPr lang="en-GB" sz="1200" dirty="0">
                <a:latin typeface="Arial" pitchFamily="34" charset="0"/>
                <a:cs typeface="Arial" pitchFamily="34" charset="0"/>
              </a:rPr>
              <a:t>If you require a password reset please contact Information Services on 0191 2035050.</a:t>
            </a:r>
          </a:p>
          <a:p>
            <a:pPr algn="ctr">
              <a:defRPr/>
            </a:pPr>
            <a:endParaRPr lang="en-GB" sz="1200" dirty="0">
              <a:latin typeface="Arial" pitchFamily="34" charset="0"/>
              <a:cs typeface="Arial" pitchFamily="34" charset="0"/>
            </a:endParaRPr>
          </a:p>
          <a:p>
            <a:pPr algn="ctr">
              <a:defRPr/>
            </a:pPr>
            <a:r>
              <a:rPr lang="en-GB" sz="1200" dirty="0">
                <a:latin typeface="Arial" pitchFamily="34" charset="0"/>
                <a:cs typeface="Arial" pitchFamily="34" charset="0"/>
              </a:rPr>
              <a:t>Please note that </a:t>
            </a:r>
            <a:r>
              <a:rPr lang="en-GB" sz="1200" dirty="0" err="1">
                <a:latin typeface="Arial" pitchFamily="34" charset="0"/>
                <a:cs typeface="Arial" pitchFamily="34" charset="0"/>
              </a:rPr>
              <a:t>ePACT</a:t>
            </a:r>
            <a:r>
              <a:rPr lang="en-GB" sz="1200" dirty="0">
                <a:latin typeface="Arial" pitchFamily="34" charset="0"/>
                <a:cs typeface="Arial" pitchFamily="34" charset="0"/>
              </a:rPr>
              <a:t> is not required to reconcile your invoice.</a:t>
            </a:r>
          </a:p>
          <a:p>
            <a:pPr algn="ctr" eaLnBrk="0" hangingPunct="0">
              <a:spcBef>
                <a:spcPct val="20000"/>
              </a:spcBef>
              <a:buFont typeface="Arial" charset="0"/>
              <a:buNone/>
              <a:defRPr/>
            </a:pPr>
            <a:endParaRPr lang="en-GB"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835696" y="1556792"/>
          <a:ext cx="5048250" cy="500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utoShape 4"/>
          <p:cNvSpPr>
            <a:spLocks noChangeArrowheads="1"/>
          </p:cNvSpPr>
          <p:nvPr/>
        </p:nvSpPr>
        <p:spPr bwMode="auto">
          <a:xfrm>
            <a:off x="900113" y="2420938"/>
            <a:ext cx="7121525" cy="2016125"/>
          </a:xfrm>
          <a:prstGeom prst="flowChartAlternateProcess">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buFont typeface="Arial" charset="0"/>
              <a:buNone/>
              <a:defRPr/>
            </a:pPr>
            <a:r>
              <a:rPr lang="en-GB" sz="1200" b="1" dirty="0">
                <a:latin typeface="Arial" charset="0"/>
                <a:cs typeface="Arial" charset="0"/>
              </a:rPr>
              <a:t>I cannot get the dispensing fees on the Remuneration Report to match </a:t>
            </a:r>
          </a:p>
          <a:p>
            <a:pPr algn="ctr">
              <a:buFont typeface="Arial" charset="0"/>
              <a:buNone/>
              <a:defRPr/>
            </a:pPr>
            <a:r>
              <a:rPr lang="en-GB" sz="1200" b="1" dirty="0">
                <a:latin typeface="Arial" charset="0"/>
                <a:cs typeface="Arial" charset="0"/>
              </a:rPr>
              <a:t>the figure on the invoice using the guidance provided. The figure is out by a small</a:t>
            </a:r>
          </a:p>
          <a:p>
            <a:pPr algn="ctr">
              <a:buFont typeface="Arial" charset="0"/>
              <a:buNone/>
              <a:defRPr/>
            </a:pPr>
            <a:r>
              <a:rPr lang="en-GB" sz="1200" b="1" dirty="0">
                <a:latin typeface="Arial" charset="0"/>
                <a:cs typeface="Arial" charset="0"/>
              </a:rPr>
              <a:t>amount (i.e. pence).</a:t>
            </a:r>
          </a:p>
          <a:p>
            <a:pPr algn="ctr">
              <a:buFont typeface="Arial" charset="0"/>
              <a:buNone/>
              <a:defRPr/>
            </a:pPr>
            <a:endParaRPr lang="en-GB" sz="1200" b="1" dirty="0">
              <a:latin typeface="Arial" charset="0"/>
              <a:cs typeface="Arial" charset="0"/>
            </a:endParaRPr>
          </a:p>
          <a:p>
            <a:pPr algn="ctr">
              <a:buFont typeface="Arial" charset="0"/>
              <a:buNone/>
              <a:defRPr/>
            </a:pPr>
            <a:r>
              <a:rPr lang="en-GB" sz="1200" dirty="0">
                <a:latin typeface="Arial" charset="0"/>
                <a:cs typeface="Arial" charset="0"/>
              </a:rPr>
              <a:t>This is due to slight differences in the way figures are rounded in the Remuneration Report totals.</a:t>
            </a:r>
          </a:p>
          <a:p>
            <a:pPr algn="ctr" eaLnBrk="0" hangingPunct="0">
              <a:spcBef>
                <a:spcPct val="20000"/>
              </a:spcBef>
              <a:buFont typeface="Arial" charset="0"/>
              <a:buNone/>
              <a:defRPr/>
            </a:pPr>
            <a:endParaRPr lang="en-GB" sz="1200" dirty="0">
              <a:latin typeface="Arial" pitchFamily="34" charset="0"/>
              <a:cs typeface="Arial" pitchFamily="34" charset="0"/>
            </a:endParaRPr>
          </a:p>
        </p:txBody>
      </p:sp>
      <p:sp>
        <p:nvSpPr>
          <p:cNvPr id="5" name="AutoShape 4"/>
          <p:cNvSpPr>
            <a:spLocks noChangeArrowheads="1"/>
          </p:cNvSpPr>
          <p:nvPr/>
        </p:nvSpPr>
        <p:spPr bwMode="auto">
          <a:xfrm>
            <a:off x="900112" y="4606032"/>
            <a:ext cx="7121525" cy="2016125"/>
          </a:xfrm>
          <a:prstGeom prst="flowChartAlternateProcess">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buFont typeface="Arial" charset="0"/>
              <a:buNone/>
              <a:defRPr/>
            </a:pPr>
            <a:r>
              <a:rPr lang="en-GB" sz="1200" b="1" dirty="0" smtClean="0">
                <a:latin typeface="Arial" charset="0"/>
                <a:cs typeface="Arial" charset="0"/>
              </a:rPr>
              <a:t>When using </a:t>
            </a:r>
            <a:r>
              <a:rPr lang="en-GB" sz="1200" b="1" dirty="0" err="1" smtClean="0">
                <a:latin typeface="Arial" charset="0"/>
                <a:cs typeface="Arial" charset="0"/>
              </a:rPr>
              <a:t>ePACT</a:t>
            </a:r>
            <a:r>
              <a:rPr lang="en-GB" sz="1200" b="1" dirty="0" smtClean="0">
                <a:latin typeface="Arial" charset="0"/>
                <a:cs typeface="Arial" charset="0"/>
              </a:rPr>
              <a:t> to split costs between each hospital unit, the total prescribing figure does </a:t>
            </a:r>
          </a:p>
          <a:p>
            <a:pPr algn="ctr">
              <a:buFont typeface="Arial" charset="0"/>
              <a:buNone/>
              <a:defRPr/>
            </a:pPr>
            <a:r>
              <a:rPr lang="en-GB" sz="1200" b="1" dirty="0" smtClean="0">
                <a:latin typeface="Arial" charset="0"/>
                <a:cs typeface="Arial" charset="0"/>
              </a:rPr>
              <a:t>not add up to the amount invoiced. </a:t>
            </a:r>
            <a:endParaRPr lang="en-GB" sz="1200" b="1" dirty="0">
              <a:latin typeface="Arial" charset="0"/>
              <a:cs typeface="Arial" charset="0"/>
            </a:endParaRPr>
          </a:p>
          <a:p>
            <a:pPr algn="ctr">
              <a:buFont typeface="Arial" charset="0"/>
              <a:buNone/>
              <a:defRPr/>
            </a:pPr>
            <a:r>
              <a:rPr lang="en-GB" sz="1200" dirty="0" smtClean="0">
                <a:latin typeface="Arial" charset="0"/>
                <a:cs typeface="Arial" charset="0"/>
              </a:rPr>
              <a:t>The hospital invoice is now based on Actual Cost.  When using </a:t>
            </a:r>
            <a:r>
              <a:rPr lang="en-GB" sz="1200" dirty="0" err="1" smtClean="0">
                <a:latin typeface="Arial" charset="0"/>
                <a:cs typeface="Arial" charset="0"/>
              </a:rPr>
              <a:t>ePACT</a:t>
            </a:r>
            <a:r>
              <a:rPr lang="en-GB" sz="1200" dirty="0" smtClean="0">
                <a:latin typeface="Arial" charset="0"/>
                <a:cs typeface="Arial" charset="0"/>
              </a:rPr>
              <a:t> to split costs between </a:t>
            </a:r>
          </a:p>
          <a:p>
            <a:pPr algn="ctr">
              <a:buFont typeface="Arial" charset="0"/>
              <a:buNone/>
              <a:defRPr/>
            </a:pPr>
            <a:r>
              <a:rPr lang="en-GB" sz="1200" dirty="0">
                <a:latin typeface="Arial" charset="0"/>
                <a:cs typeface="Arial" charset="0"/>
              </a:rPr>
              <a:t>h</a:t>
            </a:r>
            <a:r>
              <a:rPr lang="en-GB" sz="1200" dirty="0" smtClean="0">
                <a:latin typeface="Arial" charset="0"/>
                <a:cs typeface="Arial" charset="0"/>
              </a:rPr>
              <a:t>ospita</a:t>
            </a:r>
            <a:r>
              <a:rPr lang="en-GB" sz="1200" dirty="0" smtClean="0">
                <a:latin typeface="Arial" charset="0"/>
                <a:cs typeface="Arial" charset="0"/>
              </a:rPr>
              <a:t>l</a:t>
            </a:r>
            <a:r>
              <a:rPr lang="en-GB" sz="1200" dirty="0" smtClean="0">
                <a:latin typeface="Arial" charset="0"/>
                <a:cs typeface="Arial" charset="0"/>
              </a:rPr>
              <a:t> units the actual cost field should be used.  Additionally, prescriptions that have been </a:t>
            </a:r>
          </a:p>
          <a:p>
            <a:pPr algn="ctr">
              <a:buFont typeface="Arial" charset="0"/>
              <a:buNone/>
              <a:defRPr/>
            </a:pPr>
            <a:r>
              <a:rPr lang="en-GB" sz="1200" dirty="0" smtClean="0">
                <a:latin typeface="Arial" charset="0"/>
                <a:cs typeface="Arial" charset="0"/>
              </a:rPr>
              <a:t>dispensed by a GP practice should be excluded from the data as these will have </a:t>
            </a:r>
          </a:p>
          <a:p>
            <a:pPr algn="ctr">
              <a:buFont typeface="Arial" charset="0"/>
              <a:buNone/>
              <a:defRPr/>
            </a:pPr>
            <a:r>
              <a:rPr lang="en-GB" sz="1200" dirty="0" smtClean="0">
                <a:latin typeface="Arial" charset="0"/>
                <a:cs typeface="Arial" charset="0"/>
              </a:rPr>
              <a:t>been charged to the CCG of the GP practice.  To establish where </a:t>
            </a:r>
            <a:r>
              <a:rPr lang="en-GB" sz="1200" smtClean="0">
                <a:latin typeface="Arial" charset="0"/>
                <a:cs typeface="Arial" charset="0"/>
              </a:rPr>
              <a:t>a prescription </a:t>
            </a:r>
            <a:r>
              <a:rPr lang="en-GB" sz="1200" dirty="0" smtClean="0">
                <a:latin typeface="Arial" charset="0"/>
                <a:cs typeface="Arial" charset="0"/>
              </a:rPr>
              <a:t>has </a:t>
            </a:r>
            <a:r>
              <a:rPr lang="en-GB" sz="1200" smtClean="0">
                <a:latin typeface="Arial" charset="0"/>
                <a:cs typeface="Arial" charset="0"/>
              </a:rPr>
              <a:t>been </a:t>
            </a:r>
          </a:p>
          <a:p>
            <a:pPr algn="ctr">
              <a:buFont typeface="Arial" charset="0"/>
              <a:buNone/>
              <a:defRPr/>
            </a:pPr>
            <a:r>
              <a:rPr lang="en-GB" sz="1200" dirty="0" smtClean="0">
                <a:latin typeface="Arial" charset="0"/>
                <a:cs typeface="Arial" charset="0"/>
              </a:rPr>
              <a:t>dispensed the dispenser code field should be included in the report.</a:t>
            </a:r>
            <a:endParaRPr lang="en-GB" sz="1200" dirty="0">
              <a:latin typeface="Arial" charset="0"/>
              <a:cs typeface="Arial" charset="0"/>
            </a:endParaRPr>
          </a:p>
          <a:p>
            <a:pPr algn="ctr" eaLnBrk="0" hangingPunct="0">
              <a:spcBef>
                <a:spcPct val="20000"/>
              </a:spcBef>
              <a:buFont typeface="Arial" charset="0"/>
              <a:buNone/>
              <a:defRPr/>
            </a:pPr>
            <a:endParaRPr lang="en-GB"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6"/>
          <p:cNvSpPr txBox="1">
            <a:spLocks noChangeArrowheads="1"/>
          </p:cNvSpPr>
          <p:nvPr/>
        </p:nvSpPr>
        <p:spPr bwMode="auto">
          <a:xfrm>
            <a:off x="1081088" y="1935282"/>
            <a:ext cx="6769100" cy="1123712"/>
          </a:xfrm>
          <a:prstGeom prst="roundRect">
            <a:avLst/>
          </a:prstGeom>
          <a:noFill/>
          <a:ln>
            <a:headEnd/>
            <a:tailEnd/>
          </a:ln>
          <a:extLst/>
        </p:spPr>
        <p:style>
          <a:lnRef idx="2">
            <a:schemeClr val="accent1"/>
          </a:lnRef>
          <a:fillRef idx="1">
            <a:schemeClr val="lt1"/>
          </a:fillRef>
          <a:effectRef idx="0">
            <a:schemeClr val="accent1"/>
          </a:effectRef>
          <a:fontRef idx="minor">
            <a:schemeClr val="dk1"/>
          </a:fontRef>
        </p:style>
        <p:txBody>
          <a:bodyPr anchor="ctr">
            <a:spAutoFit/>
          </a:bodyPr>
          <a:lstStyle>
            <a:lvl1pPr eaLnBrk="0" hangingPunct="0">
              <a:defRPr sz="900">
                <a:solidFill>
                  <a:schemeClr val="tx1"/>
                </a:solidFill>
                <a:latin typeface="Arial" charset="0"/>
                <a:ea typeface="ヒラギノ角ゴ Pro W3" pitchFamily="-111" charset="-128"/>
              </a:defRPr>
            </a:lvl1pPr>
            <a:lvl2pPr marL="742950" indent="-285750" eaLnBrk="0" hangingPunct="0">
              <a:defRPr sz="900">
                <a:solidFill>
                  <a:schemeClr val="tx1"/>
                </a:solidFill>
                <a:latin typeface="Arial" charset="0"/>
                <a:ea typeface="ヒラギノ角ゴ Pro W3" pitchFamily="-111" charset="-128"/>
              </a:defRPr>
            </a:lvl2pPr>
            <a:lvl3pPr marL="1143000" indent="-228600" eaLnBrk="0" hangingPunct="0">
              <a:defRPr sz="900">
                <a:solidFill>
                  <a:schemeClr val="tx1"/>
                </a:solidFill>
                <a:latin typeface="Arial" charset="0"/>
                <a:ea typeface="ヒラギノ角ゴ Pro W3" pitchFamily="-111" charset="-128"/>
              </a:defRPr>
            </a:lvl3pPr>
            <a:lvl4pPr marL="1600200" indent="-228600" eaLnBrk="0" hangingPunct="0">
              <a:defRPr sz="900">
                <a:solidFill>
                  <a:schemeClr val="tx1"/>
                </a:solidFill>
                <a:latin typeface="Arial" charset="0"/>
                <a:ea typeface="ヒラギノ角ゴ Pro W3" pitchFamily="-111" charset="-128"/>
              </a:defRPr>
            </a:lvl4pPr>
            <a:lvl5pPr marL="2057400" indent="-228600" eaLnBrk="0" hangingPunct="0">
              <a:defRPr sz="900">
                <a:solidFill>
                  <a:schemeClr val="tx1"/>
                </a:solidFill>
                <a:latin typeface="Arial" charset="0"/>
                <a:ea typeface="ヒラギノ角ゴ Pro W3" pitchFamily="-111" charset="-128"/>
              </a:defRPr>
            </a:lvl5pPr>
            <a:lvl6pPr marL="25146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6pPr>
            <a:lvl7pPr marL="29718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7pPr>
            <a:lvl8pPr marL="34290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8pPr>
            <a:lvl9pPr marL="38862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9pPr>
          </a:lstStyle>
          <a:p>
            <a:pPr algn="ctr" eaLnBrk="1" fontAlgn="auto" hangingPunct="1">
              <a:spcBef>
                <a:spcPts val="0"/>
              </a:spcBef>
              <a:spcAft>
                <a:spcPts val="0"/>
              </a:spcAft>
              <a:defRPr/>
            </a:pPr>
            <a:r>
              <a:rPr lang="en-GB" sz="1200" b="1" kern="0" dirty="0" smtClean="0">
                <a:solidFill>
                  <a:sysClr val="windowText" lastClr="000000"/>
                </a:solidFill>
              </a:rPr>
              <a:t>To reconcile your invoice you will need access to the Itemised Prescribing Payment (IPP) Report and the Remuneration Report, both of which are located within the Information Services Portal (ISP).  If you wish to see the individual drugs which have been prescribed you will need access to </a:t>
            </a:r>
            <a:r>
              <a:rPr lang="en-GB" sz="1200" b="1" kern="0" dirty="0" err="1" smtClean="0">
                <a:solidFill>
                  <a:sysClr val="windowText" lastClr="000000"/>
                </a:solidFill>
              </a:rPr>
              <a:t>ePACT</a:t>
            </a:r>
            <a:r>
              <a:rPr lang="en-GB" sz="1200" b="1" kern="0" dirty="0" smtClean="0">
                <a:solidFill>
                  <a:sysClr val="windowText" lastClr="000000"/>
                </a:solidFill>
              </a:rPr>
              <a:t>.  </a:t>
            </a:r>
            <a:r>
              <a:rPr lang="en-GB" sz="1200" b="1" kern="0" dirty="0" err="1" smtClean="0">
                <a:solidFill>
                  <a:sysClr val="windowText" lastClr="000000"/>
                </a:solidFill>
              </a:rPr>
              <a:t>ePACT</a:t>
            </a:r>
            <a:r>
              <a:rPr lang="en-GB" sz="1200" b="1" kern="0" dirty="0" smtClean="0">
                <a:solidFill>
                  <a:sysClr val="windowText" lastClr="000000"/>
                </a:solidFill>
              </a:rPr>
              <a:t> is not required to reconcile your invoice. </a:t>
            </a:r>
          </a:p>
          <a:p>
            <a:pPr eaLnBrk="1" fontAlgn="auto" hangingPunct="1">
              <a:spcBef>
                <a:spcPts val="0"/>
              </a:spcBef>
              <a:spcAft>
                <a:spcPts val="0"/>
              </a:spcAft>
              <a:defRPr/>
            </a:pPr>
            <a:endParaRPr lang="en-GB" sz="1200" b="1" kern="0" dirty="0" smtClean="0">
              <a:solidFill>
                <a:sysClr val="windowText" lastClr="000000"/>
              </a:solidFill>
            </a:endParaRPr>
          </a:p>
        </p:txBody>
      </p:sp>
      <p:sp>
        <p:nvSpPr>
          <p:cNvPr id="13" name="TextBox 7"/>
          <p:cNvSpPr txBox="1">
            <a:spLocks noChangeArrowheads="1"/>
          </p:cNvSpPr>
          <p:nvPr/>
        </p:nvSpPr>
        <p:spPr bwMode="auto">
          <a:xfrm>
            <a:off x="1081088" y="3357563"/>
            <a:ext cx="6769100" cy="1123712"/>
          </a:xfrm>
          <a:prstGeom prst="roundRect">
            <a:avLst/>
          </a:prstGeom>
          <a:ln/>
          <a:extLst/>
        </p:spPr>
        <p:style>
          <a:lnRef idx="2">
            <a:schemeClr val="accent1"/>
          </a:lnRef>
          <a:fillRef idx="1">
            <a:schemeClr val="lt1"/>
          </a:fillRef>
          <a:effectRef idx="0">
            <a:schemeClr val="accent1"/>
          </a:effectRef>
          <a:fontRef idx="minor">
            <a:schemeClr val="dk1"/>
          </a:fontRef>
        </p:style>
        <p:txBody>
          <a:bodyPr>
            <a:spAutoFit/>
          </a:bodyPr>
          <a:lstStyle>
            <a:lvl1pPr eaLnBrk="0" hangingPunct="0">
              <a:defRPr sz="900">
                <a:solidFill>
                  <a:schemeClr val="tx1"/>
                </a:solidFill>
                <a:latin typeface="Arial" charset="0"/>
                <a:ea typeface="ヒラギノ角ゴ Pro W3" pitchFamily="-111" charset="-128"/>
              </a:defRPr>
            </a:lvl1pPr>
            <a:lvl2pPr marL="742950" indent="-285750" eaLnBrk="0" hangingPunct="0">
              <a:defRPr sz="900">
                <a:solidFill>
                  <a:schemeClr val="tx1"/>
                </a:solidFill>
                <a:latin typeface="Arial" charset="0"/>
                <a:ea typeface="ヒラギノ角ゴ Pro W3" pitchFamily="-111" charset="-128"/>
              </a:defRPr>
            </a:lvl2pPr>
            <a:lvl3pPr marL="1143000" indent="-228600" eaLnBrk="0" hangingPunct="0">
              <a:defRPr sz="900">
                <a:solidFill>
                  <a:schemeClr val="tx1"/>
                </a:solidFill>
                <a:latin typeface="Arial" charset="0"/>
                <a:ea typeface="ヒラギノ角ゴ Pro W3" pitchFamily="-111" charset="-128"/>
              </a:defRPr>
            </a:lvl3pPr>
            <a:lvl4pPr marL="1600200" indent="-228600" eaLnBrk="0" hangingPunct="0">
              <a:defRPr sz="900">
                <a:solidFill>
                  <a:schemeClr val="tx1"/>
                </a:solidFill>
                <a:latin typeface="Arial" charset="0"/>
                <a:ea typeface="ヒラギノ角ゴ Pro W3" pitchFamily="-111" charset="-128"/>
              </a:defRPr>
            </a:lvl4pPr>
            <a:lvl5pPr marL="2057400" indent="-228600" eaLnBrk="0" hangingPunct="0">
              <a:defRPr sz="900">
                <a:solidFill>
                  <a:schemeClr val="tx1"/>
                </a:solidFill>
                <a:latin typeface="Arial" charset="0"/>
                <a:ea typeface="ヒラギノ角ゴ Pro W3" pitchFamily="-111" charset="-128"/>
              </a:defRPr>
            </a:lvl5pPr>
            <a:lvl6pPr marL="25146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6pPr>
            <a:lvl7pPr marL="29718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7pPr>
            <a:lvl8pPr marL="34290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8pPr>
            <a:lvl9pPr marL="38862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9pPr>
          </a:lstStyle>
          <a:p>
            <a:pPr algn="ctr" eaLnBrk="1" fontAlgn="auto" hangingPunct="1">
              <a:spcBef>
                <a:spcPts val="0"/>
              </a:spcBef>
              <a:spcAft>
                <a:spcPts val="0"/>
              </a:spcAft>
              <a:defRPr/>
            </a:pPr>
            <a:r>
              <a:rPr lang="en-GB" sz="1200" kern="0" dirty="0" smtClean="0">
                <a:solidFill>
                  <a:sysClr val="windowText" lastClr="000000"/>
                </a:solidFill>
              </a:rPr>
              <a:t>Access to the Information Services Portal is via a </a:t>
            </a:r>
            <a:r>
              <a:rPr lang="en-GB" sz="1200" kern="0" dirty="0">
                <a:solidFill>
                  <a:sysClr val="windowText" lastClr="000000"/>
                </a:solidFill>
              </a:rPr>
              <a:t>secure login </a:t>
            </a:r>
            <a:r>
              <a:rPr lang="en-GB" sz="1200" kern="0" dirty="0">
                <a:solidFill>
                  <a:sysClr val="windowText" lastClr="000000"/>
                </a:solidFill>
                <a:hlinkClick r:id="rId2"/>
              </a:rPr>
              <a:t>https://</a:t>
            </a:r>
            <a:r>
              <a:rPr lang="en-GB" sz="1200" kern="0" dirty="0" smtClean="0">
                <a:solidFill>
                  <a:sysClr val="windowText" lastClr="000000"/>
                </a:solidFill>
                <a:hlinkClick r:id="rId2"/>
              </a:rPr>
              <a:t>apps.nhsbsa.nhs.uk/infosystems/welcome</a:t>
            </a:r>
            <a:r>
              <a:rPr lang="en-GB" sz="1200" kern="0" dirty="0" smtClean="0">
                <a:solidFill>
                  <a:sysClr val="windowText" lastClr="000000"/>
                </a:solidFill>
              </a:rPr>
              <a:t> </a:t>
            </a:r>
          </a:p>
          <a:p>
            <a:pPr algn="ctr" eaLnBrk="1" fontAlgn="auto" hangingPunct="1">
              <a:spcBef>
                <a:spcPts val="0"/>
              </a:spcBef>
              <a:spcAft>
                <a:spcPts val="0"/>
              </a:spcAft>
              <a:defRPr/>
            </a:pPr>
            <a:endParaRPr lang="en-GB" sz="1200" kern="0" dirty="0">
              <a:solidFill>
                <a:sysClr val="windowText" lastClr="000000"/>
              </a:solidFill>
            </a:endParaRPr>
          </a:p>
          <a:p>
            <a:pPr algn="ctr" eaLnBrk="1" fontAlgn="auto" hangingPunct="1">
              <a:spcBef>
                <a:spcPts val="0"/>
              </a:spcBef>
              <a:spcAft>
                <a:spcPts val="0"/>
              </a:spcAft>
              <a:defRPr/>
            </a:pPr>
            <a:r>
              <a:rPr lang="en-GB" sz="1200" kern="0" dirty="0" smtClean="0">
                <a:solidFill>
                  <a:sysClr val="windowText" lastClr="000000"/>
                </a:solidFill>
              </a:rPr>
              <a:t>New users should click the ‘</a:t>
            </a:r>
            <a:r>
              <a:rPr lang="en-GB" sz="1200" i="1" kern="0" dirty="0" smtClean="0">
                <a:solidFill>
                  <a:sysClr val="windowText" lastClr="000000"/>
                </a:solidFill>
              </a:rPr>
              <a:t>Register as a new user</a:t>
            </a:r>
            <a:r>
              <a:rPr lang="en-GB" sz="1200" kern="0" dirty="0" smtClean="0">
                <a:solidFill>
                  <a:sysClr val="windowText" lastClr="000000"/>
                </a:solidFill>
              </a:rPr>
              <a:t>’ link and complete the registration process.  Financial level access is required to complete the invoice reconciliation process.</a:t>
            </a:r>
          </a:p>
        </p:txBody>
      </p:sp>
      <p:sp>
        <p:nvSpPr>
          <p:cNvPr id="15" name="TextBox 9"/>
          <p:cNvSpPr txBox="1">
            <a:spLocks noChangeArrowheads="1"/>
          </p:cNvSpPr>
          <p:nvPr/>
        </p:nvSpPr>
        <p:spPr bwMode="auto">
          <a:xfrm>
            <a:off x="1077913" y="4724400"/>
            <a:ext cx="6769100" cy="919401"/>
          </a:xfrm>
          <a:prstGeom prst="roundRect">
            <a:avLst/>
          </a:prstGeom>
          <a:ln/>
          <a:extLst/>
        </p:spPr>
        <p:style>
          <a:lnRef idx="2">
            <a:schemeClr val="accent1"/>
          </a:lnRef>
          <a:fillRef idx="1">
            <a:schemeClr val="lt1"/>
          </a:fillRef>
          <a:effectRef idx="0">
            <a:schemeClr val="accent1"/>
          </a:effectRef>
          <a:fontRef idx="minor">
            <a:schemeClr val="dk1"/>
          </a:fontRef>
        </p:style>
        <p:txBody>
          <a:bodyPr>
            <a:spAutoFit/>
          </a:bodyPr>
          <a:lstStyle>
            <a:lvl1pPr eaLnBrk="0" hangingPunct="0">
              <a:defRPr sz="900">
                <a:solidFill>
                  <a:schemeClr val="tx1"/>
                </a:solidFill>
                <a:latin typeface="Arial" charset="0"/>
                <a:ea typeface="ヒラギノ角ゴ Pro W3" pitchFamily="-111" charset="-128"/>
              </a:defRPr>
            </a:lvl1pPr>
            <a:lvl2pPr marL="742950" indent="-285750" eaLnBrk="0" hangingPunct="0">
              <a:defRPr sz="900">
                <a:solidFill>
                  <a:schemeClr val="tx1"/>
                </a:solidFill>
                <a:latin typeface="Arial" charset="0"/>
                <a:ea typeface="ヒラギノ角ゴ Pro W3" pitchFamily="-111" charset="-128"/>
              </a:defRPr>
            </a:lvl2pPr>
            <a:lvl3pPr marL="1143000" indent="-228600" eaLnBrk="0" hangingPunct="0">
              <a:defRPr sz="900">
                <a:solidFill>
                  <a:schemeClr val="tx1"/>
                </a:solidFill>
                <a:latin typeface="Arial" charset="0"/>
                <a:ea typeface="ヒラギノ角ゴ Pro W3" pitchFamily="-111" charset="-128"/>
              </a:defRPr>
            </a:lvl3pPr>
            <a:lvl4pPr marL="1600200" indent="-228600" eaLnBrk="0" hangingPunct="0">
              <a:defRPr sz="900">
                <a:solidFill>
                  <a:schemeClr val="tx1"/>
                </a:solidFill>
                <a:latin typeface="Arial" charset="0"/>
                <a:ea typeface="ヒラギノ角ゴ Pro W3" pitchFamily="-111" charset="-128"/>
              </a:defRPr>
            </a:lvl4pPr>
            <a:lvl5pPr marL="2057400" indent="-228600" eaLnBrk="0" hangingPunct="0">
              <a:defRPr sz="900">
                <a:solidFill>
                  <a:schemeClr val="tx1"/>
                </a:solidFill>
                <a:latin typeface="Arial" charset="0"/>
                <a:ea typeface="ヒラギノ角ゴ Pro W3" pitchFamily="-111" charset="-128"/>
              </a:defRPr>
            </a:lvl5pPr>
            <a:lvl6pPr marL="25146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6pPr>
            <a:lvl7pPr marL="29718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7pPr>
            <a:lvl8pPr marL="34290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8pPr>
            <a:lvl9pPr marL="3886200" indent="-228600" algn="ctr" defTabSz="520700" eaLnBrk="0" fontAlgn="base" hangingPunct="0">
              <a:spcBef>
                <a:spcPct val="0"/>
              </a:spcBef>
              <a:spcAft>
                <a:spcPct val="0"/>
              </a:spcAft>
              <a:defRPr sz="900">
                <a:solidFill>
                  <a:schemeClr val="tx1"/>
                </a:solidFill>
                <a:latin typeface="Arial" charset="0"/>
                <a:ea typeface="ヒラギノ角ゴ Pro W3" pitchFamily="-111" charset="-128"/>
              </a:defRPr>
            </a:lvl9pPr>
          </a:lstStyle>
          <a:p>
            <a:pPr algn="ctr" eaLnBrk="1" fontAlgn="auto" hangingPunct="1">
              <a:spcBef>
                <a:spcPts val="0"/>
              </a:spcBef>
              <a:spcAft>
                <a:spcPts val="0"/>
              </a:spcAft>
              <a:defRPr/>
            </a:pPr>
            <a:r>
              <a:rPr lang="en-GB" sz="1200" kern="0" dirty="0" smtClean="0">
                <a:solidFill>
                  <a:sysClr val="windowText" lastClr="000000"/>
                </a:solidFill>
              </a:rPr>
              <a:t>To monitor prescribing you will need access to </a:t>
            </a:r>
            <a:r>
              <a:rPr lang="en-GB" sz="1200" kern="0" dirty="0" err="1" smtClean="0">
                <a:solidFill>
                  <a:sysClr val="windowText" lastClr="000000"/>
                </a:solidFill>
              </a:rPr>
              <a:t>ePACT</a:t>
            </a:r>
            <a:r>
              <a:rPr lang="en-GB" sz="1200" kern="0" dirty="0" smtClean="0">
                <a:solidFill>
                  <a:sysClr val="windowText" lastClr="000000"/>
                </a:solidFill>
              </a:rPr>
              <a:t>.  Access to this system is via a registration process.  Registration documents can be found at the </a:t>
            </a:r>
            <a:r>
              <a:rPr lang="en-GB" sz="1200" kern="0" dirty="0">
                <a:solidFill>
                  <a:sysClr val="windowText" lastClr="000000"/>
                </a:solidFill>
              </a:rPr>
              <a:t>following </a:t>
            </a:r>
            <a:r>
              <a:rPr lang="en-GB" sz="1200" kern="0" dirty="0" smtClean="0">
                <a:solidFill>
                  <a:sysClr val="windowText" lastClr="000000"/>
                </a:solidFill>
              </a:rPr>
              <a:t>link </a:t>
            </a:r>
            <a:r>
              <a:rPr lang="en-GB" sz="1200" kern="0" dirty="0">
                <a:solidFill>
                  <a:sysClr val="windowText" lastClr="000000"/>
                </a:solidFill>
                <a:hlinkClick r:id="rId3"/>
              </a:rPr>
              <a:t>http://</a:t>
            </a:r>
            <a:r>
              <a:rPr lang="en-GB" sz="1200" kern="0" dirty="0" smtClean="0">
                <a:solidFill>
                  <a:sysClr val="windowText" lastClr="000000"/>
                </a:solidFill>
                <a:hlinkClick r:id="rId3"/>
              </a:rPr>
              <a:t>www.epact.ppa.nhs.uk/app_help/how_to_register.htm</a:t>
            </a:r>
            <a:r>
              <a:rPr lang="en-GB" sz="1200" kern="0" dirty="0" smtClean="0">
                <a:solidFill>
                  <a:sysClr val="windowText" lastClr="000000"/>
                </a:solidFill>
              </a:rPr>
              <a:t> (N3 connection required).  </a:t>
            </a:r>
          </a:p>
          <a:p>
            <a:pPr algn="ctr" eaLnBrk="1" fontAlgn="auto" hangingPunct="1">
              <a:spcBef>
                <a:spcPts val="0"/>
              </a:spcBef>
              <a:spcAft>
                <a:spcPts val="0"/>
              </a:spcAft>
              <a:defRPr/>
            </a:pPr>
            <a:r>
              <a:rPr lang="en-GB" sz="1200" kern="0" dirty="0" smtClean="0">
                <a:solidFill>
                  <a:sysClr val="windowText" lastClr="000000"/>
                </a:solidFill>
              </a:rPr>
              <a:t>Access to </a:t>
            </a:r>
            <a:r>
              <a:rPr lang="en-GB" sz="1200" kern="0" dirty="0" err="1" smtClean="0">
                <a:solidFill>
                  <a:sysClr val="windowText" lastClr="000000"/>
                </a:solidFill>
              </a:rPr>
              <a:t>ePACT</a:t>
            </a:r>
            <a:r>
              <a:rPr lang="en-GB" sz="1200" kern="0" dirty="0" smtClean="0">
                <a:solidFill>
                  <a:sysClr val="windowText" lastClr="000000"/>
                </a:solidFill>
              </a:rPr>
              <a:t> is not required to reconcile your invoice.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557338"/>
            <a:ext cx="4183063" cy="508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Diagram 1"/>
          <p:cNvGraphicFramePr/>
          <p:nvPr/>
        </p:nvGraphicFramePr>
        <p:xfrm>
          <a:off x="395536" y="1593851"/>
          <a:ext cx="2484289" cy="5762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Arrow Connector 3"/>
          <p:cNvCxnSpPr>
            <a:stCxn id="2" idx="2"/>
          </p:cNvCxnSpPr>
          <p:nvPr/>
        </p:nvCxnSpPr>
        <p:spPr>
          <a:xfrm>
            <a:off x="1638300" y="2171700"/>
            <a:ext cx="774700" cy="6477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938" y="2503488"/>
            <a:ext cx="6427787" cy="3883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2" name="Diagram 1"/>
          <p:cNvGraphicFramePr/>
          <p:nvPr/>
        </p:nvGraphicFramePr>
        <p:xfrm>
          <a:off x="1619250" y="1433513"/>
          <a:ext cx="5329238" cy="771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Arrow Connector 3"/>
          <p:cNvCxnSpPr>
            <a:stCxn id="2" idx="2"/>
          </p:cNvCxnSpPr>
          <p:nvPr/>
        </p:nvCxnSpPr>
        <p:spPr>
          <a:xfrm flipH="1">
            <a:off x="3779838" y="2205038"/>
            <a:ext cx="504825" cy="93662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1563" y="4005263"/>
            <a:ext cx="6657975"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Diagram 1"/>
          <p:cNvGraphicFramePr/>
          <p:nvPr/>
        </p:nvGraphicFramePr>
        <p:xfrm>
          <a:off x="1258888" y="1484313"/>
          <a:ext cx="6675437" cy="20166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Arrow Connector 3"/>
          <p:cNvCxnSpPr>
            <a:stCxn id="2" idx="2"/>
          </p:cNvCxnSpPr>
          <p:nvPr/>
        </p:nvCxnSpPr>
        <p:spPr>
          <a:xfrm flipH="1">
            <a:off x="3314700" y="3500438"/>
            <a:ext cx="1281113" cy="173037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2098675"/>
            <a:ext cx="6723063" cy="419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Diagram 6"/>
          <p:cNvGraphicFramePr/>
          <p:nvPr/>
        </p:nvGraphicFramePr>
        <p:xfrm>
          <a:off x="7596336" y="1912939"/>
          <a:ext cx="1367408" cy="3024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p:cNvGraphicFramePr/>
          <p:nvPr/>
        </p:nvGraphicFramePr>
        <p:xfrm>
          <a:off x="7596336" y="5254625"/>
          <a:ext cx="1368277" cy="69532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 name="Diagram 1"/>
          <p:cNvGraphicFramePr/>
          <p:nvPr/>
        </p:nvGraphicFramePr>
        <p:xfrm>
          <a:off x="2338388" y="1268761"/>
          <a:ext cx="4465637" cy="64417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cxnSp>
        <p:nvCxnSpPr>
          <p:cNvPr id="4" name="Straight Arrow Connector 3"/>
          <p:cNvCxnSpPr>
            <a:stCxn id="2" idx="2"/>
          </p:cNvCxnSpPr>
          <p:nvPr/>
        </p:nvCxnSpPr>
        <p:spPr>
          <a:xfrm flipH="1">
            <a:off x="4211638" y="1912938"/>
            <a:ext cx="358775" cy="1084262"/>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7" idx="1"/>
          </p:cNvCxnSpPr>
          <p:nvPr/>
        </p:nvCxnSpPr>
        <p:spPr>
          <a:xfrm flipH="1">
            <a:off x="7164388" y="3425825"/>
            <a:ext cx="431800" cy="86677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 idx="0"/>
          </p:cNvCxnSpPr>
          <p:nvPr/>
        </p:nvCxnSpPr>
        <p:spPr>
          <a:xfrm flipH="1" flipV="1">
            <a:off x="7164388" y="5084763"/>
            <a:ext cx="1116012" cy="169862"/>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2930525"/>
            <a:ext cx="6723062" cy="253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Diagram 1"/>
          <p:cNvGraphicFramePr/>
          <p:nvPr/>
        </p:nvGraphicFramePr>
        <p:xfrm>
          <a:off x="2325208" y="1569644"/>
          <a:ext cx="4465637" cy="6441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Arrow Connector 3"/>
          <p:cNvCxnSpPr>
            <a:stCxn id="2" idx="2"/>
          </p:cNvCxnSpPr>
          <p:nvPr/>
        </p:nvCxnSpPr>
        <p:spPr>
          <a:xfrm flipH="1">
            <a:off x="2771775" y="2214563"/>
            <a:ext cx="1785938" cy="2798762"/>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800" y="2636838"/>
            <a:ext cx="6105525" cy="3552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Diagram 6"/>
          <p:cNvGraphicFramePr/>
          <p:nvPr/>
        </p:nvGraphicFramePr>
        <p:xfrm>
          <a:off x="7667625" y="3141663"/>
          <a:ext cx="1295400" cy="671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Diagram 1"/>
          <p:cNvGraphicFramePr/>
          <p:nvPr/>
        </p:nvGraphicFramePr>
        <p:xfrm>
          <a:off x="1331640" y="1412776"/>
          <a:ext cx="5832648" cy="10801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4" name="Straight Arrow Connector 3"/>
          <p:cNvCxnSpPr>
            <a:stCxn id="2" idx="2"/>
          </p:cNvCxnSpPr>
          <p:nvPr/>
        </p:nvCxnSpPr>
        <p:spPr>
          <a:xfrm>
            <a:off x="4248150" y="2492375"/>
            <a:ext cx="1331913" cy="360045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156325" y="3716338"/>
            <a:ext cx="2159000" cy="2160587"/>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906588" y="1412875"/>
          <a:ext cx="5186362" cy="519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195" name="AutoShape 3"/>
          <p:cNvSpPr>
            <a:spLocks noChangeArrowheads="1"/>
          </p:cNvSpPr>
          <p:nvPr/>
        </p:nvSpPr>
        <p:spPr bwMode="auto">
          <a:xfrm>
            <a:off x="827088" y="2043113"/>
            <a:ext cx="7437437" cy="2033587"/>
          </a:xfrm>
          <a:prstGeom prst="flowChartAlternateProcess">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en-GB" sz="1200" b="1" dirty="0"/>
              <a:t>The dispensing fees and patient charges shown on the invoice do not </a:t>
            </a:r>
          </a:p>
          <a:p>
            <a:pPr algn="ctr">
              <a:defRPr/>
            </a:pPr>
            <a:r>
              <a:rPr lang="en-GB" sz="1200" b="1" dirty="0"/>
              <a:t>reconcile with the Remuneration Report.</a:t>
            </a:r>
          </a:p>
          <a:p>
            <a:pPr algn="ctr">
              <a:defRPr/>
            </a:pPr>
            <a:endParaRPr lang="en-GB" sz="1200" b="1" dirty="0"/>
          </a:p>
          <a:p>
            <a:pPr algn="ctr">
              <a:defRPr/>
            </a:pPr>
            <a:r>
              <a:rPr lang="en-GB" sz="1200" dirty="0"/>
              <a:t>Check that you are using the Remuneration Report for the correct month. </a:t>
            </a:r>
          </a:p>
          <a:p>
            <a:pPr algn="ctr">
              <a:defRPr/>
            </a:pPr>
            <a:r>
              <a:rPr lang="en-GB" sz="1200" dirty="0"/>
              <a:t>Dispensing fees and patient charges shown on the invoice relate to</a:t>
            </a:r>
          </a:p>
          <a:p>
            <a:pPr algn="ctr">
              <a:defRPr/>
            </a:pPr>
            <a:r>
              <a:rPr lang="en-GB" sz="1200" dirty="0"/>
              <a:t>the previous months Remuneration Report. Therefore the invoice for July’s prescriptions </a:t>
            </a:r>
          </a:p>
          <a:p>
            <a:pPr algn="ctr">
              <a:defRPr/>
            </a:pPr>
            <a:r>
              <a:rPr lang="en-GB" sz="1200" dirty="0"/>
              <a:t>will reconcile with June’s Remuneration Report. </a:t>
            </a:r>
          </a:p>
        </p:txBody>
      </p:sp>
      <p:sp>
        <p:nvSpPr>
          <p:cNvPr id="8196" name="AutoShape 4"/>
          <p:cNvSpPr>
            <a:spLocks noChangeArrowheads="1"/>
          </p:cNvSpPr>
          <p:nvPr/>
        </p:nvSpPr>
        <p:spPr bwMode="auto">
          <a:xfrm>
            <a:off x="827088" y="4198938"/>
            <a:ext cx="7437437" cy="2325687"/>
          </a:xfrm>
          <a:prstGeom prst="flowChartAlternateProcess">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en-GB" sz="1200" b="1" dirty="0"/>
              <a:t>Charges are shown on the Itemised Remuneration Report for</a:t>
            </a:r>
          </a:p>
          <a:p>
            <a:pPr algn="ctr">
              <a:defRPr/>
            </a:pPr>
            <a:r>
              <a:rPr lang="en-GB" sz="1200" b="1" dirty="0"/>
              <a:t> Appliance Infrastructure Payments but the provider has not prescribed</a:t>
            </a:r>
          </a:p>
          <a:p>
            <a:pPr algn="ctr">
              <a:defRPr/>
            </a:pPr>
            <a:r>
              <a:rPr lang="en-GB" sz="1200" b="1" dirty="0"/>
              <a:t> any appliances on an FP10 Prescription.</a:t>
            </a:r>
          </a:p>
          <a:p>
            <a:pPr algn="ctr">
              <a:defRPr/>
            </a:pPr>
            <a:endParaRPr lang="en-GB" sz="1200" b="1" dirty="0"/>
          </a:p>
          <a:p>
            <a:pPr algn="ctr">
              <a:defRPr/>
            </a:pPr>
            <a:r>
              <a:rPr lang="en-GB" sz="1200" dirty="0"/>
              <a:t>Appliance Infrastructure payments are made to appliance contractors in the</a:t>
            </a:r>
          </a:p>
          <a:p>
            <a:pPr algn="ctr">
              <a:defRPr/>
            </a:pPr>
            <a:r>
              <a:rPr lang="en-GB" sz="1200" dirty="0"/>
              <a:t> same way Establishment payments are paid to pharmacy contractors. </a:t>
            </a:r>
          </a:p>
          <a:p>
            <a:pPr algn="ctr">
              <a:defRPr/>
            </a:pPr>
            <a:r>
              <a:rPr lang="en-GB" sz="1200" dirty="0"/>
              <a:t>The cost of these payments are apportioned across all </a:t>
            </a:r>
          </a:p>
          <a:p>
            <a:pPr algn="ctr">
              <a:defRPr/>
            </a:pPr>
            <a:r>
              <a:rPr lang="en-GB" sz="1200" dirty="0"/>
              <a:t>Primary Care Organisations (PCOs) and Trusts.</a:t>
            </a:r>
          </a:p>
          <a:p>
            <a:pPr algn="ctr">
              <a:defRPr/>
            </a:pPr>
            <a:r>
              <a:rPr lang="en-GB" sz="1200" dirty="0"/>
              <a:t> The calculation used to apportion the cost is shown in the glossary at</a:t>
            </a:r>
          </a:p>
          <a:p>
            <a:pPr algn="ctr">
              <a:defRPr/>
            </a:pPr>
            <a:r>
              <a:rPr lang="en-GB" sz="1200" dirty="0"/>
              <a:t>  </a:t>
            </a:r>
            <a:r>
              <a:rPr lang="en-GB" sz="1200" dirty="0">
                <a:hlinkClick r:id="rId7"/>
              </a:rPr>
              <a:t>http://www.nhsbsa.nhs.uk/PrescriptionServices/3234.aspx</a:t>
            </a:r>
            <a:r>
              <a:rPr lang="en-GB" sz="1200" dirty="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1_v2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defPPr algn="ctr" eaLnBrk="0" hangingPunct="0">
          <a:spcBef>
            <a:spcPct val="20000"/>
          </a:spcBef>
          <a:buFont typeface="Arial" pitchFamily="34" charset="0"/>
          <a:buNone/>
          <a:defRPr sz="800"/>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Presentation1_v2 (2)</Template>
  <TotalTime>1825</TotalTime>
  <Words>863</Words>
  <Application>Microsoft Office PowerPoint</Application>
  <PresentationFormat>On-screen Show (4:3)</PresentationFormat>
  <Paragraphs>67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Presentation1_v2 (2)</vt:lpstr>
      <vt:lpstr>How to Reconcile your Invoice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NHS Pensions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NRatclif</dc:creator>
  <cp:lastModifiedBy>Michael Rochester</cp:lastModifiedBy>
  <cp:revision>196</cp:revision>
  <cp:lastPrinted>2015-03-17T08:33:59Z</cp:lastPrinted>
  <dcterms:created xsi:type="dcterms:W3CDTF">2013-08-15T14:44:30Z</dcterms:created>
  <dcterms:modified xsi:type="dcterms:W3CDTF">2015-04-27T13:45:00Z</dcterms:modified>
</cp:coreProperties>
</file>