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uisa Ruman" initials="L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49"/>
    <a:srgbClr val="8A1538"/>
    <a:srgbClr val="006747"/>
    <a:srgbClr val="D81E05"/>
    <a:srgbClr val="78BE20"/>
    <a:srgbClr val="00A9CE"/>
    <a:srgbClr val="41B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306" y="4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677C06-15C2-4384-B144-B1B05155F8BC}" type="datetimeFigureOut">
              <a:rPr lang="en-GB" smtClean="0"/>
              <a:t>24/01/2017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948942-66D7-4C4F-AE20-5BCFB89F2F04}" type="slidenum">
              <a:rPr lang="en-GB" smtClean="0"/>
              <a:t>‹#›</a:t>
            </a:fld>
            <a:endParaRPr lang="en-GB"/>
          </a:p>
        </p:txBody>
      </p:sp>
    </p:spTree>
    <p:extLst>
      <p:ext uri="{BB962C8B-B14F-4D97-AF65-F5344CB8AC3E}">
        <p14:creationId xmlns:p14="http://schemas.microsoft.com/office/powerpoint/2010/main" val="21158343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468489"/>
            <a:ext cx="8134672" cy="1104527"/>
          </a:xfrm>
          <a:prstGeom prst="rect">
            <a:avLst/>
          </a:prstGeom>
        </p:spPr>
        <p:txBody>
          <a:bodyPr>
            <a:normAutofit/>
          </a:bodyPr>
          <a:lstStyle>
            <a:lvl1pPr>
              <a:defRPr sz="3600" b="1">
                <a:solidFill>
                  <a:srgbClr val="8A1538"/>
                </a:solidFill>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23528" y="3645024"/>
            <a:ext cx="8136904" cy="1656184"/>
          </a:xfrm>
          <a:prstGeom prst="rect">
            <a:avLst/>
          </a:prstGeom>
        </p:spPr>
        <p:txBody>
          <a:bodyPr/>
          <a:lstStyle>
            <a:lvl1pPr marL="0" indent="0" algn="l">
              <a:buNone/>
              <a:defRPr sz="24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3926036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8435280" cy="576064"/>
          </a:xfrm>
          <a:prstGeom prst="rect">
            <a:avLst/>
          </a:prstGeom>
        </p:spPr>
        <p:txBody>
          <a:bodyPr/>
          <a:lstStyle>
            <a:lvl1pPr>
              <a:defRPr sz="2400" b="1">
                <a:solidFill>
                  <a:srgbClr val="8A1538"/>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251520" y="2276872"/>
            <a:ext cx="8435280" cy="4248472"/>
          </a:xfrm>
          <a:prstGeom prst="rect">
            <a:avLst/>
          </a:prstGeom>
        </p:spPr>
        <p:txBody>
          <a:bodyPr/>
          <a:lstStyle>
            <a:lvl1pPr marL="457200" indent="-457200">
              <a:buFont typeface="Arial" pitchFamily="34" charset="0"/>
              <a:buChar char="•"/>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800">
                <a:latin typeface="Arial" pitchFamily="34" charset="0"/>
                <a:cs typeface="Arial" pitchFamily="34" charset="0"/>
              </a:defRPr>
            </a:lvl5pPr>
          </a:lstStyle>
          <a:p>
            <a:pPr lvl="0"/>
            <a:r>
              <a:rPr lang="en-US" dirty="0" smtClean="0"/>
              <a:t>Click to edit Master text styles</a:t>
            </a:r>
          </a:p>
          <a:p>
            <a:pPr lvl="1"/>
            <a:r>
              <a:rPr lang="en-US" dirty="0" smtClean="0"/>
              <a:t>Text</a:t>
            </a:r>
          </a:p>
          <a:p>
            <a:pPr lvl="2"/>
            <a:r>
              <a:rPr lang="en-US" dirty="0" smtClean="0"/>
              <a:t>Text</a:t>
            </a:r>
          </a:p>
          <a:p>
            <a:pPr lvl="3"/>
            <a:r>
              <a:rPr lang="en-US" dirty="0" smtClean="0"/>
              <a:t>Text</a:t>
            </a:r>
          </a:p>
          <a:p>
            <a:pPr lvl="4"/>
            <a:endParaRPr lang="en-US" dirty="0" smtClean="0"/>
          </a:p>
        </p:txBody>
      </p:sp>
    </p:spTree>
    <p:extLst>
      <p:ext uri="{BB962C8B-B14F-4D97-AF65-F5344CB8AC3E}">
        <p14:creationId xmlns:p14="http://schemas.microsoft.com/office/powerpoint/2010/main" val="30119673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27384"/>
            <a:ext cx="9144000" cy="1687409"/>
          </a:xfrm>
          <a:prstGeom prst="rect">
            <a:avLst/>
          </a:prstGeom>
        </p:spPr>
      </p:pic>
      <p:pic>
        <p:nvPicPr>
          <p:cNvPr id="6"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r="5108" b="37697"/>
          <a:stretch/>
        </p:blipFill>
        <p:spPr bwMode="auto">
          <a:xfrm>
            <a:off x="6927155" y="5949280"/>
            <a:ext cx="2216845" cy="878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6948264" y="6021288"/>
            <a:ext cx="1787669" cy="369332"/>
          </a:xfrm>
          <a:prstGeom prst="rect">
            <a:avLst/>
          </a:prstGeom>
          <a:noFill/>
        </p:spPr>
        <p:txBody>
          <a:bodyPr wrap="none" rtlCol="0">
            <a:spAutoFit/>
          </a:bodyPr>
          <a:lstStyle/>
          <a:p>
            <a:r>
              <a:rPr lang="en-GB" b="1" dirty="0" smtClean="0">
                <a:solidFill>
                  <a:schemeClr val="bg1"/>
                </a:solidFill>
                <a:latin typeface="Arial" panose="020B0604020202020204" pitchFamily="34" charset="0"/>
                <a:cs typeface="Arial" panose="020B0604020202020204" pitchFamily="34" charset="0"/>
              </a:rPr>
              <a:t>#</a:t>
            </a:r>
            <a:r>
              <a:rPr lang="en-GB" b="1" dirty="0" err="1" smtClean="0">
                <a:solidFill>
                  <a:schemeClr val="bg1"/>
                </a:solidFill>
                <a:latin typeface="Arial" panose="020B0604020202020204" pitchFamily="34" charset="0"/>
                <a:cs typeface="Arial" panose="020B0604020202020204" pitchFamily="34" charset="0"/>
              </a:rPr>
              <a:t>NHSStudents</a:t>
            </a:r>
            <a:endParaRPr lang="en-GB"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596469"/>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Calibri" pitchFamily="34" charset="0"/>
        </a:defRPr>
      </a:lvl2pPr>
      <a:lvl3pPr algn="l" rtl="0" eaLnBrk="0" fontAlgn="base" hangingPunct="0">
        <a:spcBef>
          <a:spcPct val="0"/>
        </a:spcBef>
        <a:spcAft>
          <a:spcPct val="0"/>
        </a:spcAft>
        <a:defRPr sz="4400">
          <a:solidFill>
            <a:schemeClr val="tx1"/>
          </a:solidFill>
          <a:latin typeface="Calibri" pitchFamily="34" charset="0"/>
        </a:defRPr>
      </a:lvl3pPr>
      <a:lvl4pPr algn="l" rtl="0" eaLnBrk="0" fontAlgn="base" hangingPunct="0">
        <a:spcBef>
          <a:spcPct val="0"/>
        </a:spcBef>
        <a:spcAft>
          <a:spcPct val="0"/>
        </a:spcAft>
        <a:defRPr sz="4400">
          <a:solidFill>
            <a:schemeClr val="tx1"/>
          </a:solidFill>
          <a:latin typeface="Calibri" pitchFamily="34" charset="0"/>
        </a:defRPr>
      </a:lvl4pPr>
      <a:lvl5pPr algn="l"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a:solidFill>
            <a:schemeClr val="tx1"/>
          </a:solidFill>
          <a:latin typeface="Calibri" pitchFamily="34" charset="0"/>
        </a:defRPr>
      </a:lvl6pPr>
      <a:lvl7pPr marL="914400" algn="l" rtl="0" fontAlgn="base">
        <a:spcBef>
          <a:spcPct val="0"/>
        </a:spcBef>
        <a:spcAft>
          <a:spcPct val="0"/>
        </a:spcAft>
        <a:defRPr sz="4400">
          <a:solidFill>
            <a:schemeClr val="tx1"/>
          </a:solidFill>
          <a:latin typeface="Calibri" pitchFamily="34" charset="0"/>
        </a:defRPr>
      </a:lvl7pPr>
      <a:lvl8pPr marL="1371600" algn="l" rtl="0" fontAlgn="base">
        <a:spcBef>
          <a:spcPct val="0"/>
        </a:spcBef>
        <a:spcAft>
          <a:spcPct val="0"/>
        </a:spcAft>
        <a:defRPr sz="4400">
          <a:solidFill>
            <a:schemeClr val="tx1"/>
          </a:solidFill>
          <a:latin typeface="Calibri" pitchFamily="34" charset="0"/>
        </a:defRPr>
      </a:lvl8pPr>
      <a:lvl9pPr marL="1828800" algn="l"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t>Student Services</a:t>
            </a:r>
            <a:endParaRPr lang="en-GB" dirty="0"/>
          </a:p>
        </p:txBody>
      </p:sp>
      <p:sp>
        <p:nvSpPr>
          <p:cNvPr id="3" name="Subtitle 2"/>
          <p:cNvSpPr>
            <a:spLocks noGrp="1"/>
          </p:cNvSpPr>
          <p:nvPr>
            <p:ph type="subTitle" idx="1"/>
          </p:nvPr>
        </p:nvSpPr>
        <p:spPr/>
        <p:txBody>
          <a:bodyPr/>
          <a:lstStyle/>
          <a:p>
            <a:pPr algn="ctr"/>
            <a:r>
              <a:rPr lang="en-GB" b="1" dirty="0" smtClean="0"/>
              <a:t>Learning Support Fund (</a:t>
            </a:r>
            <a:r>
              <a:rPr lang="en-GB" b="1" dirty="0" err="1" smtClean="0"/>
              <a:t>LSF</a:t>
            </a:r>
            <a:r>
              <a:rPr lang="en-GB" b="1" dirty="0" smtClean="0"/>
              <a:t>)</a:t>
            </a:r>
          </a:p>
          <a:p>
            <a:pPr algn="ctr"/>
            <a:r>
              <a:rPr lang="en-GB" b="1" dirty="0" smtClean="0"/>
              <a:t>Exceptional Support Fund Workshop</a:t>
            </a:r>
            <a:r>
              <a:rPr lang="en-GB" dirty="0" smtClean="0"/>
              <a:t> </a:t>
            </a:r>
          </a:p>
          <a:p>
            <a:pPr algn="ctr"/>
            <a:endParaRPr lang="en-GB" dirty="0"/>
          </a:p>
          <a:p>
            <a:pPr algn="ctr"/>
            <a:r>
              <a:rPr lang="en-GB" sz="1800" dirty="0" smtClean="0"/>
              <a:t>30/31 January 2017</a:t>
            </a:r>
          </a:p>
          <a:p>
            <a:pPr algn="ctr"/>
            <a:r>
              <a:rPr lang="en-GB" sz="1800" dirty="0" err="1" smtClean="0"/>
              <a:t>NCVO</a:t>
            </a:r>
            <a:r>
              <a:rPr lang="en-GB" sz="1800" dirty="0" smtClean="0"/>
              <a:t>, King’s Cross, London</a:t>
            </a:r>
          </a:p>
          <a:p>
            <a:pPr algn="ctr"/>
            <a:r>
              <a:rPr lang="en-GB" sz="1800" dirty="0" smtClean="0"/>
              <a:t>Darren Hanson and James Davenport</a:t>
            </a:r>
            <a:endParaRPr lang="en-GB" sz="1800" dirty="0"/>
          </a:p>
        </p:txBody>
      </p:sp>
      <p:sp>
        <p:nvSpPr>
          <p:cNvPr id="4" name="TextBox 3"/>
          <p:cNvSpPr txBox="1"/>
          <p:nvPr/>
        </p:nvSpPr>
        <p:spPr>
          <a:xfrm>
            <a:off x="107504" y="6093296"/>
            <a:ext cx="6408712" cy="577081"/>
          </a:xfrm>
          <a:prstGeom prst="rect">
            <a:avLst/>
          </a:prstGeom>
          <a:noFill/>
        </p:spPr>
        <p:txBody>
          <a:bodyPr wrap="square" rtlCol="0">
            <a:spAutoFit/>
          </a:bodyPr>
          <a:lstStyle/>
          <a:p>
            <a:r>
              <a:rPr lang="en-GB" sz="1050" dirty="0" smtClean="0">
                <a:latin typeface="Arial" panose="020B0604020202020204" pitchFamily="34" charset="0"/>
                <a:cs typeface="Arial" panose="020B0604020202020204" pitchFamily="34" charset="0"/>
              </a:rPr>
              <a:t>Please note that we are currently in the process of finalising the policies and procedures regarding the new funding arrangements, therefore please be aware that some areas may be subject to change pending final approval</a:t>
            </a:r>
            <a:endParaRPr lang="en-GB"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9543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	</a:t>
            </a:r>
            <a:endParaRPr lang="en-GB" dirty="0"/>
          </a:p>
        </p:txBody>
      </p:sp>
      <p:sp>
        <p:nvSpPr>
          <p:cNvPr id="3" name="Content Placeholder 2"/>
          <p:cNvSpPr>
            <a:spLocks noGrp="1"/>
          </p:cNvSpPr>
          <p:nvPr>
            <p:ph idx="1"/>
          </p:nvPr>
        </p:nvSpPr>
        <p:spPr/>
        <p:txBody>
          <a:bodyPr/>
          <a:lstStyle/>
          <a:p>
            <a:r>
              <a:rPr lang="en-GB" dirty="0"/>
              <a:t>Examples of current frameworks – what works well and what doesn’t work so well</a:t>
            </a:r>
          </a:p>
          <a:p>
            <a:pPr marL="0" indent="0">
              <a:buNone/>
            </a:pPr>
            <a:endParaRPr lang="en-GB" dirty="0"/>
          </a:p>
          <a:p>
            <a:r>
              <a:rPr lang="en-GB" dirty="0" smtClean="0"/>
              <a:t>Ideas </a:t>
            </a:r>
            <a:r>
              <a:rPr lang="en-GB" dirty="0"/>
              <a:t>for the NHSBSA to consider in the development of the detailed </a:t>
            </a:r>
            <a:r>
              <a:rPr lang="en-GB" dirty="0" smtClean="0"/>
              <a:t>framework</a:t>
            </a:r>
          </a:p>
          <a:p>
            <a:endParaRPr lang="en-GB" dirty="0"/>
          </a:p>
          <a:p>
            <a:r>
              <a:rPr lang="en-GB" dirty="0" smtClean="0"/>
              <a:t>How HEIs can support the process</a:t>
            </a:r>
            <a:endParaRPr lang="en-GB" dirty="0"/>
          </a:p>
        </p:txBody>
      </p:sp>
    </p:spTree>
    <p:extLst>
      <p:ext uri="{BB962C8B-B14F-4D97-AF65-F5344CB8AC3E}">
        <p14:creationId xmlns:p14="http://schemas.microsoft.com/office/powerpoint/2010/main" val="1740789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8435280" cy="576064"/>
          </a:xfrm>
        </p:spPr>
        <p:txBody>
          <a:bodyPr/>
          <a:lstStyle/>
          <a:p>
            <a:r>
              <a:rPr lang="en-GB" dirty="0" smtClean="0"/>
              <a:t>Any questions?</a:t>
            </a: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276872"/>
            <a:ext cx="3672408" cy="3672408"/>
          </a:xfrm>
          <a:prstGeom prst="rect">
            <a:avLst/>
          </a:prstGeom>
        </p:spPr>
      </p:pic>
    </p:spTree>
    <p:extLst>
      <p:ext uri="{BB962C8B-B14F-4D97-AF65-F5344CB8AC3E}">
        <p14:creationId xmlns:p14="http://schemas.microsoft.com/office/powerpoint/2010/main" val="511538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pPr marL="0" indent="0">
              <a:buNone/>
            </a:pPr>
            <a:r>
              <a:rPr lang="en-GB" dirty="0"/>
              <a:t>The Government’s Response to the consultation “Reforming healthcare education funding creating a sustainable workforce” stated the following:</a:t>
            </a:r>
          </a:p>
          <a:p>
            <a:endParaRPr lang="en-GB" dirty="0"/>
          </a:p>
          <a:p>
            <a:pPr marL="0" indent="0">
              <a:buNone/>
            </a:pPr>
            <a:r>
              <a:rPr lang="en-GB" i="1" dirty="0"/>
              <a:t>“Through the consultation process, the Department has received evidence of the need for supplementary funding to the higher education student loans system in the case of healthcare students. The Department considers that this funding is needed, given the unique case of healthcare students, to prevent a fall in both the number and diversity of these students, and otherwise to ensure there is a continued workforce supply of healthcare workers.”</a:t>
            </a:r>
          </a:p>
          <a:p>
            <a:endParaRPr lang="en-GB" dirty="0"/>
          </a:p>
        </p:txBody>
      </p:sp>
    </p:spTree>
    <p:extLst>
      <p:ext uri="{BB962C8B-B14F-4D97-AF65-F5344CB8AC3E}">
        <p14:creationId xmlns:p14="http://schemas.microsoft.com/office/powerpoint/2010/main" val="75616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Exceptional Support Fund - Overview</a:t>
            </a:r>
            <a:endParaRPr lang="en-GB" dirty="0"/>
          </a:p>
        </p:txBody>
      </p:sp>
      <p:sp>
        <p:nvSpPr>
          <p:cNvPr id="3" name="Content Placeholder 2"/>
          <p:cNvSpPr>
            <a:spLocks noGrp="1"/>
          </p:cNvSpPr>
          <p:nvPr>
            <p:ph idx="1"/>
          </p:nvPr>
        </p:nvSpPr>
        <p:spPr>
          <a:xfrm>
            <a:off x="251520" y="2060848"/>
            <a:ext cx="8435280" cy="4320480"/>
          </a:xfrm>
        </p:spPr>
        <p:txBody>
          <a:bodyPr/>
          <a:lstStyle/>
          <a:p>
            <a:r>
              <a:rPr lang="en-GB" sz="1650" dirty="0"/>
              <a:t>Eligible students facing </a:t>
            </a:r>
            <a:r>
              <a:rPr lang="en-GB" sz="1650" b="1" dirty="0">
                <a:solidFill>
                  <a:srgbClr val="8A1538"/>
                </a:solidFill>
              </a:rPr>
              <a:t>severe financial hardship</a:t>
            </a:r>
            <a:r>
              <a:rPr lang="en-GB" sz="1650" dirty="0"/>
              <a:t>, having exhausted all other available sources of funding, will be able to apply for additional funding. This will be an </a:t>
            </a:r>
            <a:r>
              <a:rPr lang="en-GB" sz="1650" b="1" dirty="0">
                <a:solidFill>
                  <a:srgbClr val="8A1538"/>
                </a:solidFill>
              </a:rPr>
              <a:t>income assessed non-repayable grant(s) of up to £3,000</a:t>
            </a:r>
            <a:r>
              <a:rPr lang="en-GB" sz="1650" dirty="0"/>
              <a:t> per eligible student per </a:t>
            </a:r>
            <a:r>
              <a:rPr lang="en-GB" sz="1650" dirty="0" smtClean="0"/>
              <a:t>year</a:t>
            </a:r>
          </a:p>
          <a:p>
            <a:pPr marL="0" indent="0">
              <a:buNone/>
            </a:pPr>
            <a:endParaRPr lang="en-GB" sz="1650" dirty="0"/>
          </a:p>
          <a:p>
            <a:r>
              <a:rPr lang="en-GB" sz="1650" dirty="0"/>
              <a:t>The </a:t>
            </a:r>
            <a:r>
              <a:rPr lang="en-GB" sz="1650" b="1" dirty="0">
                <a:solidFill>
                  <a:srgbClr val="8A1538"/>
                </a:solidFill>
              </a:rPr>
              <a:t>full detail of the framework is currently being developed</a:t>
            </a:r>
            <a:r>
              <a:rPr lang="en-GB" sz="1650" dirty="0"/>
              <a:t> and the NHSBSA is engaging with external colleagues such as </a:t>
            </a:r>
            <a:r>
              <a:rPr lang="en-GB" sz="1650" dirty="0" err="1"/>
              <a:t>NASMA</a:t>
            </a:r>
            <a:r>
              <a:rPr lang="en-GB" sz="1650" dirty="0"/>
              <a:t>  (National Association of Student Money Advisers), union organisations and charitable </a:t>
            </a:r>
            <a:r>
              <a:rPr lang="en-GB" sz="1650" dirty="0" smtClean="0"/>
              <a:t>groups</a:t>
            </a:r>
          </a:p>
          <a:p>
            <a:pPr marL="0" indent="0">
              <a:buNone/>
            </a:pPr>
            <a:endParaRPr lang="en-GB" sz="1650" dirty="0"/>
          </a:p>
          <a:p>
            <a:r>
              <a:rPr lang="en-GB" sz="1650" dirty="0"/>
              <a:t>The </a:t>
            </a:r>
            <a:r>
              <a:rPr lang="en-GB" sz="1650" b="1" dirty="0">
                <a:solidFill>
                  <a:srgbClr val="8A1538"/>
                </a:solidFill>
              </a:rPr>
              <a:t>NHSBSA will be responsible for administering</a:t>
            </a:r>
            <a:r>
              <a:rPr lang="en-GB" sz="1650" dirty="0"/>
              <a:t> the Exceptional Support </a:t>
            </a:r>
            <a:r>
              <a:rPr lang="en-GB" sz="1650" dirty="0" smtClean="0"/>
              <a:t>Fund</a:t>
            </a:r>
          </a:p>
          <a:p>
            <a:pPr marL="0" indent="0">
              <a:buNone/>
            </a:pPr>
            <a:endParaRPr lang="en-GB" sz="1650" dirty="0"/>
          </a:p>
          <a:p>
            <a:r>
              <a:rPr lang="en-GB" sz="1650" dirty="0"/>
              <a:t>The </a:t>
            </a:r>
            <a:r>
              <a:rPr lang="en-GB" sz="1650" b="1" dirty="0">
                <a:solidFill>
                  <a:srgbClr val="8A1538"/>
                </a:solidFill>
              </a:rPr>
              <a:t>NHSBSA will produce full detailed guidance on the rules and process</a:t>
            </a:r>
            <a:r>
              <a:rPr lang="en-GB" sz="1650" dirty="0"/>
              <a:t> for the Exceptional Support Fund which falls under the Learning Support Fund</a:t>
            </a:r>
          </a:p>
          <a:p>
            <a:endParaRPr lang="en-GB" sz="1650" dirty="0"/>
          </a:p>
        </p:txBody>
      </p:sp>
    </p:spTree>
    <p:extLst>
      <p:ext uri="{BB962C8B-B14F-4D97-AF65-F5344CB8AC3E}">
        <p14:creationId xmlns:p14="http://schemas.microsoft.com/office/powerpoint/2010/main" val="1951053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Eligibility Criteria</a:t>
            </a:r>
            <a:endParaRPr lang="en-GB" dirty="0"/>
          </a:p>
        </p:txBody>
      </p:sp>
      <p:sp>
        <p:nvSpPr>
          <p:cNvPr id="3" name="Content Placeholder 2"/>
          <p:cNvSpPr>
            <a:spLocks noGrp="1"/>
          </p:cNvSpPr>
          <p:nvPr>
            <p:ph idx="1"/>
          </p:nvPr>
        </p:nvSpPr>
        <p:spPr>
          <a:xfrm>
            <a:off x="251520" y="2132856"/>
            <a:ext cx="8435280" cy="4392488"/>
          </a:xfrm>
        </p:spPr>
        <p:txBody>
          <a:bodyPr/>
          <a:lstStyle/>
          <a:p>
            <a:pPr marL="0" indent="0">
              <a:buNone/>
            </a:pPr>
            <a:r>
              <a:rPr lang="en-GB" sz="1700" dirty="0" smtClean="0"/>
              <a:t>In order to qualify for the Exceptional Support Fund, students must meet the following criteria: </a:t>
            </a:r>
          </a:p>
          <a:p>
            <a:r>
              <a:rPr lang="en-GB" sz="1700" dirty="0" smtClean="0"/>
              <a:t>be </a:t>
            </a:r>
            <a:r>
              <a:rPr lang="en-GB" sz="1700" b="1" dirty="0" smtClean="0">
                <a:solidFill>
                  <a:srgbClr val="8A1538"/>
                </a:solidFill>
              </a:rPr>
              <a:t>studying </a:t>
            </a:r>
            <a:r>
              <a:rPr lang="en-GB" sz="1700" b="1" dirty="0">
                <a:solidFill>
                  <a:srgbClr val="8A1538"/>
                </a:solidFill>
              </a:rPr>
              <a:t>on an eligible </a:t>
            </a:r>
            <a:r>
              <a:rPr lang="en-GB" sz="1700" b="1" dirty="0" smtClean="0">
                <a:solidFill>
                  <a:srgbClr val="8A1538"/>
                </a:solidFill>
              </a:rPr>
              <a:t>programme</a:t>
            </a:r>
            <a:r>
              <a:rPr lang="en-GB" sz="1700" dirty="0" smtClean="0"/>
              <a:t> leading to a professional registration:</a:t>
            </a:r>
          </a:p>
          <a:p>
            <a:pPr lvl="1"/>
            <a:r>
              <a:rPr lang="en-GB" sz="1700" dirty="0" smtClean="0"/>
              <a:t>Nursing </a:t>
            </a:r>
          </a:p>
          <a:p>
            <a:pPr lvl="1"/>
            <a:r>
              <a:rPr lang="en-GB" sz="1700" dirty="0" smtClean="0"/>
              <a:t>Midwifery </a:t>
            </a:r>
          </a:p>
          <a:p>
            <a:pPr lvl="1"/>
            <a:r>
              <a:rPr lang="en-GB" sz="1700" dirty="0" smtClean="0"/>
              <a:t>Allied Health Professional (the groups included in the reforms)</a:t>
            </a:r>
          </a:p>
          <a:p>
            <a:pPr lvl="1"/>
            <a:endParaRPr lang="en-GB" sz="1700" dirty="0"/>
          </a:p>
          <a:p>
            <a:r>
              <a:rPr lang="en-GB" sz="1700" dirty="0"/>
              <a:t>b</a:t>
            </a:r>
            <a:r>
              <a:rPr lang="en-GB" sz="1700" dirty="0" smtClean="0"/>
              <a:t>e </a:t>
            </a:r>
            <a:r>
              <a:rPr lang="en-GB" sz="1700" b="1" dirty="0" smtClean="0">
                <a:solidFill>
                  <a:srgbClr val="8A1538"/>
                </a:solidFill>
              </a:rPr>
              <a:t>eligible for, </a:t>
            </a:r>
            <a:r>
              <a:rPr lang="en-GB" sz="1700" b="1" dirty="0">
                <a:solidFill>
                  <a:srgbClr val="8A1538"/>
                </a:solidFill>
              </a:rPr>
              <a:t>and in receipt </a:t>
            </a:r>
            <a:r>
              <a:rPr lang="en-GB" sz="1700" b="1" dirty="0" smtClean="0">
                <a:solidFill>
                  <a:srgbClr val="8A1538"/>
                </a:solidFill>
              </a:rPr>
              <a:t>of, </a:t>
            </a:r>
            <a:r>
              <a:rPr lang="en-GB" sz="1700" b="1" dirty="0">
                <a:solidFill>
                  <a:srgbClr val="8A1538"/>
                </a:solidFill>
              </a:rPr>
              <a:t>tuition </a:t>
            </a:r>
            <a:r>
              <a:rPr lang="en-GB" sz="1700" b="1" dirty="0" smtClean="0">
                <a:solidFill>
                  <a:srgbClr val="8A1538"/>
                </a:solidFill>
              </a:rPr>
              <a:t>fees and a maintenance loan from the Student </a:t>
            </a:r>
            <a:r>
              <a:rPr lang="en-GB" sz="1700" b="1" dirty="0">
                <a:solidFill>
                  <a:srgbClr val="8A1538"/>
                </a:solidFill>
              </a:rPr>
              <a:t>Loans Company (SLC)</a:t>
            </a:r>
            <a:r>
              <a:rPr lang="en-GB" sz="1700" dirty="0"/>
              <a:t>, Student Finance England provisions (SFE</a:t>
            </a:r>
            <a:r>
              <a:rPr lang="en-GB" sz="1700" dirty="0" smtClean="0"/>
              <a:t>)</a:t>
            </a:r>
          </a:p>
          <a:p>
            <a:pPr marL="0" indent="0">
              <a:buNone/>
            </a:pPr>
            <a:endParaRPr lang="en-GB" sz="1700" dirty="0"/>
          </a:p>
          <a:p>
            <a:r>
              <a:rPr lang="en-GB" sz="1700" dirty="0" smtClean="0"/>
              <a:t>be </a:t>
            </a:r>
            <a:r>
              <a:rPr lang="en-GB" sz="1700" b="1" dirty="0">
                <a:solidFill>
                  <a:srgbClr val="8A1538"/>
                </a:solidFill>
              </a:rPr>
              <a:t>actively in training</a:t>
            </a:r>
            <a:r>
              <a:rPr lang="en-GB" sz="1700" dirty="0"/>
              <a:t>, whether academic or practice </a:t>
            </a:r>
            <a:r>
              <a:rPr lang="en-GB" sz="1700" dirty="0" smtClean="0"/>
              <a:t>learning</a:t>
            </a:r>
          </a:p>
          <a:p>
            <a:pPr marL="0" indent="0">
              <a:buNone/>
            </a:pPr>
            <a:endParaRPr lang="en-GB" sz="1700" dirty="0"/>
          </a:p>
          <a:p>
            <a:r>
              <a:rPr lang="en-GB" sz="1700" dirty="0" smtClean="0"/>
              <a:t>be </a:t>
            </a:r>
            <a:r>
              <a:rPr lang="en-GB" sz="1700" b="1" dirty="0">
                <a:solidFill>
                  <a:srgbClr val="8A1538"/>
                </a:solidFill>
              </a:rPr>
              <a:t>ordinarily resident in </a:t>
            </a:r>
            <a:r>
              <a:rPr lang="en-GB" sz="1700" b="1" dirty="0" smtClean="0">
                <a:solidFill>
                  <a:srgbClr val="8A1538"/>
                </a:solidFill>
              </a:rPr>
              <a:t>England</a:t>
            </a:r>
            <a:endParaRPr lang="en-GB" sz="1700" dirty="0"/>
          </a:p>
          <a:p>
            <a:endParaRPr lang="en-GB" dirty="0"/>
          </a:p>
        </p:txBody>
      </p:sp>
    </p:spTree>
    <p:extLst>
      <p:ext uri="{BB962C8B-B14F-4D97-AF65-F5344CB8AC3E}">
        <p14:creationId xmlns:p14="http://schemas.microsoft.com/office/powerpoint/2010/main" val="2338782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Exceptional Support Fund Provisions</a:t>
            </a:r>
            <a:endParaRPr lang="en-GB" dirty="0"/>
          </a:p>
        </p:txBody>
      </p:sp>
      <p:sp>
        <p:nvSpPr>
          <p:cNvPr id="3" name="Content Placeholder 2"/>
          <p:cNvSpPr>
            <a:spLocks noGrp="1"/>
          </p:cNvSpPr>
          <p:nvPr>
            <p:ph idx="1"/>
          </p:nvPr>
        </p:nvSpPr>
        <p:spPr>
          <a:xfrm>
            <a:off x="251520" y="2060848"/>
            <a:ext cx="8568952" cy="4392488"/>
          </a:xfrm>
        </p:spPr>
        <p:txBody>
          <a:bodyPr/>
          <a:lstStyle/>
          <a:p>
            <a:r>
              <a:rPr lang="en-GB" dirty="0"/>
              <a:t>Non-repayable grant of </a:t>
            </a:r>
            <a:r>
              <a:rPr lang="en-GB" b="1" dirty="0">
                <a:solidFill>
                  <a:srgbClr val="8A1538"/>
                </a:solidFill>
              </a:rPr>
              <a:t>up to £3,000 per </a:t>
            </a:r>
            <a:r>
              <a:rPr lang="en-GB" b="1" dirty="0" smtClean="0">
                <a:solidFill>
                  <a:srgbClr val="8A1538"/>
                </a:solidFill>
              </a:rPr>
              <a:t>year</a:t>
            </a:r>
          </a:p>
          <a:p>
            <a:pPr marL="0" indent="0">
              <a:buNone/>
            </a:pPr>
            <a:endParaRPr lang="en-GB" b="1" dirty="0">
              <a:solidFill>
                <a:srgbClr val="8A1538"/>
              </a:solidFill>
            </a:endParaRPr>
          </a:p>
          <a:p>
            <a:r>
              <a:rPr lang="en-GB" dirty="0"/>
              <a:t>Eligible applicants must be in </a:t>
            </a:r>
            <a:r>
              <a:rPr lang="en-GB" b="1" dirty="0">
                <a:solidFill>
                  <a:srgbClr val="8A1538"/>
                </a:solidFill>
              </a:rPr>
              <a:t>genuine hardship</a:t>
            </a:r>
            <a:r>
              <a:rPr lang="en-GB" dirty="0"/>
              <a:t> where they can demonstrate a clear shortfall between income and </a:t>
            </a:r>
            <a:r>
              <a:rPr lang="en-GB" dirty="0" smtClean="0"/>
              <a:t>expenditure</a:t>
            </a:r>
          </a:p>
          <a:p>
            <a:pPr marL="0" indent="0">
              <a:buNone/>
            </a:pPr>
            <a:endParaRPr lang="en-GB" dirty="0"/>
          </a:p>
          <a:p>
            <a:r>
              <a:rPr lang="en-GB" dirty="0"/>
              <a:t>All available avenues of support must have been </a:t>
            </a:r>
            <a:r>
              <a:rPr lang="en-GB" dirty="0" smtClean="0"/>
              <a:t>exhausted</a:t>
            </a:r>
          </a:p>
          <a:p>
            <a:pPr marL="0" indent="0">
              <a:buNone/>
            </a:pPr>
            <a:endParaRPr lang="en-GB" dirty="0"/>
          </a:p>
          <a:p>
            <a:r>
              <a:rPr lang="en-GB" dirty="0"/>
              <a:t>Evidence based </a:t>
            </a:r>
            <a:r>
              <a:rPr lang="en-GB" dirty="0" smtClean="0"/>
              <a:t>framework</a:t>
            </a:r>
          </a:p>
          <a:p>
            <a:pPr marL="0" indent="0">
              <a:buNone/>
            </a:pPr>
            <a:endParaRPr lang="en-GB" dirty="0"/>
          </a:p>
          <a:p>
            <a:pPr>
              <a:buClr>
                <a:schemeClr val="tx1"/>
              </a:buClr>
            </a:pPr>
            <a:r>
              <a:rPr lang="en-GB" b="1" dirty="0">
                <a:solidFill>
                  <a:srgbClr val="8A1538"/>
                </a:solidFill>
              </a:rPr>
              <a:t>Letter of support</a:t>
            </a:r>
            <a:r>
              <a:rPr lang="en-GB" dirty="0"/>
              <a:t> from </a:t>
            </a:r>
            <a:r>
              <a:rPr lang="en-GB" dirty="0" err="1"/>
              <a:t>HEI</a:t>
            </a:r>
            <a:r>
              <a:rPr lang="en-GB" dirty="0"/>
              <a:t>/student money advisors/student welfare </a:t>
            </a:r>
            <a:r>
              <a:rPr lang="en-GB" dirty="0" smtClean="0"/>
              <a:t>officers</a:t>
            </a:r>
          </a:p>
          <a:p>
            <a:pPr marL="0" indent="0">
              <a:buClr>
                <a:schemeClr val="tx1"/>
              </a:buClr>
              <a:buNone/>
            </a:pPr>
            <a:endParaRPr lang="en-GB" dirty="0"/>
          </a:p>
          <a:p>
            <a:pPr>
              <a:buClr>
                <a:schemeClr val="tx1"/>
              </a:buClr>
            </a:pPr>
            <a:r>
              <a:rPr lang="en-GB" b="1" dirty="0">
                <a:solidFill>
                  <a:srgbClr val="8A1538"/>
                </a:solidFill>
              </a:rPr>
              <a:t>Composite living costs</a:t>
            </a:r>
            <a:r>
              <a:rPr lang="en-GB" dirty="0"/>
              <a:t> will be used in the assessment process</a:t>
            </a:r>
          </a:p>
          <a:p>
            <a:pPr marL="0" indent="0">
              <a:buNone/>
            </a:pPr>
            <a:endParaRPr lang="en-GB" dirty="0"/>
          </a:p>
          <a:p>
            <a:endParaRPr lang="en-GB" dirty="0"/>
          </a:p>
        </p:txBody>
      </p:sp>
    </p:spTree>
    <p:extLst>
      <p:ext uri="{BB962C8B-B14F-4D97-AF65-F5344CB8AC3E}">
        <p14:creationId xmlns:p14="http://schemas.microsoft.com/office/powerpoint/2010/main" val="2205915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t>
            </a:r>
            <a:r>
              <a:rPr lang="en-GB" dirty="0" err="1" smtClean="0"/>
              <a:t>ESF</a:t>
            </a:r>
            <a:r>
              <a:rPr lang="en-GB" dirty="0" smtClean="0"/>
              <a:t> doesn’t cover</a:t>
            </a:r>
            <a:endParaRPr lang="en-GB" dirty="0"/>
          </a:p>
        </p:txBody>
      </p:sp>
      <p:sp>
        <p:nvSpPr>
          <p:cNvPr id="3" name="Content Placeholder 2"/>
          <p:cNvSpPr>
            <a:spLocks noGrp="1"/>
          </p:cNvSpPr>
          <p:nvPr>
            <p:ph idx="1"/>
          </p:nvPr>
        </p:nvSpPr>
        <p:spPr/>
        <p:txBody>
          <a:bodyPr/>
          <a:lstStyle/>
          <a:p>
            <a:pPr marL="0" indent="0">
              <a:buNone/>
            </a:pPr>
            <a:r>
              <a:rPr lang="en-GB" dirty="0" smtClean="0"/>
              <a:t>The Exceptional Support Fund is </a:t>
            </a:r>
            <a:r>
              <a:rPr lang="en-GB" b="1" dirty="0" smtClean="0">
                <a:solidFill>
                  <a:srgbClr val="8A1538"/>
                </a:solidFill>
              </a:rPr>
              <a:t>not</a:t>
            </a:r>
            <a:r>
              <a:rPr lang="en-GB" dirty="0" smtClean="0"/>
              <a:t> for the purpose of:</a:t>
            </a:r>
          </a:p>
          <a:p>
            <a:r>
              <a:rPr lang="en-GB" dirty="0"/>
              <a:t>an emergency payment </a:t>
            </a:r>
            <a:r>
              <a:rPr lang="en-GB" dirty="0" smtClean="0"/>
              <a:t>fund</a:t>
            </a:r>
          </a:p>
          <a:p>
            <a:pPr marL="0" indent="0">
              <a:buNone/>
            </a:pPr>
            <a:endParaRPr lang="en-GB" dirty="0"/>
          </a:p>
          <a:p>
            <a:r>
              <a:rPr lang="en-GB" dirty="0"/>
              <a:t>helping meet the costs of tuition fees where the student has not taken out a tuition fee </a:t>
            </a:r>
            <a:r>
              <a:rPr lang="en-GB" dirty="0" smtClean="0"/>
              <a:t>loan</a:t>
            </a:r>
          </a:p>
          <a:p>
            <a:pPr marL="0" indent="0">
              <a:buNone/>
            </a:pPr>
            <a:endParaRPr lang="en-GB" dirty="0"/>
          </a:p>
          <a:p>
            <a:r>
              <a:rPr lang="en-GB" dirty="0"/>
              <a:t>subsidising mismanagement of individual </a:t>
            </a:r>
            <a:r>
              <a:rPr lang="en-GB" dirty="0" smtClean="0"/>
              <a:t>finances</a:t>
            </a:r>
          </a:p>
          <a:p>
            <a:pPr marL="0" indent="0">
              <a:buNone/>
            </a:pPr>
            <a:endParaRPr lang="en-GB" dirty="0"/>
          </a:p>
          <a:p>
            <a:r>
              <a:rPr lang="en-GB" dirty="0"/>
              <a:t>funding non essential lifestyle expenditure</a:t>
            </a:r>
          </a:p>
          <a:p>
            <a:endParaRPr lang="en-GB" dirty="0"/>
          </a:p>
        </p:txBody>
      </p:sp>
    </p:spTree>
    <p:extLst>
      <p:ext uri="{BB962C8B-B14F-4D97-AF65-F5344CB8AC3E}">
        <p14:creationId xmlns:p14="http://schemas.microsoft.com/office/powerpoint/2010/main" val="978206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composite living costs</a:t>
            </a:r>
            <a:endParaRPr lang="en-GB" dirty="0"/>
          </a:p>
        </p:txBody>
      </p:sp>
      <p:sp>
        <p:nvSpPr>
          <p:cNvPr id="3" name="Content Placeholder 2"/>
          <p:cNvSpPr>
            <a:spLocks noGrp="1"/>
          </p:cNvSpPr>
          <p:nvPr>
            <p:ph idx="1"/>
          </p:nvPr>
        </p:nvSpPr>
        <p:spPr/>
        <p:txBody>
          <a:bodyPr/>
          <a:lstStyle/>
          <a:p>
            <a:r>
              <a:rPr lang="en-GB" dirty="0"/>
              <a:t>Food</a:t>
            </a:r>
          </a:p>
          <a:p>
            <a:r>
              <a:rPr lang="en-GB" dirty="0"/>
              <a:t>Utilities</a:t>
            </a:r>
          </a:p>
          <a:p>
            <a:r>
              <a:rPr lang="en-GB" dirty="0"/>
              <a:t>TV licence</a:t>
            </a:r>
          </a:p>
          <a:p>
            <a:r>
              <a:rPr lang="en-GB" dirty="0"/>
              <a:t>Clothes</a:t>
            </a:r>
          </a:p>
          <a:p>
            <a:r>
              <a:rPr lang="en-GB" dirty="0"/>
              <a:t>Home contents insurance</a:t>
            </a:r>
          </a:p>
          <a:p>
            <a:r>
              <a:rPr lang="en-GB" dirty="0"/>
              <a:t>Entertainment </a:t>
            </a:r>
          </a:p>
          <a:p>
            <a:r>
              <a:rPr lang="en-GB" dirty="0"/>
              <a:t>Clubs and societies</a:t>
            </a:r>
          </a:p>
          <a:p>
            <a:r>
              <a:rPr lang="en-GB" dirty="0"/>
              <a:t>Mobile </a:t>
            </a:r>
            <a:r>
              <a:rPr lang="en-GB" dirty="0" smtClean="0"/>
              <a:t>phone</a:t>
            </a:r>
          </a:p>
          <a:p>
            <a:pPr marL="0" indent="0">
              <a:buNone/>
            </a:pPr>
            <a:endParaRPr lang="en-GB"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807" y="2636912"/>
            <a:ext cx="1460823" cy="1460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077071"/>
            <a:ext cx="1534978" cy="1460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6296" y="2636913"/>
            <a:ext cx="1512732" cy="1460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03465" y="2636912"/>
            <a:ext cx="1460823" cy="1460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4208" y="4077071"/>
            <a:ext cx="1460823" cy="1460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2781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variable expenditure</a:t>
            </a:r>
            <a:endParaRPr lang="en-GB" dirty="0"/>
          </a:p>
        </p:txBody>
      </p:sp>
      <p:sp>
        <p:nvSpPr>
          <p:cNvPr id="3" name="Content Placeholder 2"/>
          <p:cNvSpPr>
            <a:spLocks noGrp="1"/>
          </p:cNvSpPr>
          <p:nvPr>
            <p:ph idx="1"/>
          </p:nvPr>
        </p:nvSpPr>
        <p:spPr/>
        <p:txBody>
          <a:bodyPr/>
          <a:lstStyle/>
          <a:p>
            <a:r>
              <a:rPr lang="en-GB" dirty="0" smtClean="0"/>
              <a:t>Rent/mortgage</a:t>
            </a:r>
            <a:endParaRPr lang="en-GB" dirty="0"/>
          </a:p>
          <a:p>
            <a:r>
              <a:rPr lang="en-GB" dirty="0"/>
              <a:t>Childcare</a:t>
            </a:r>
          </a:p>
          <a:p>
            <a:r>
              <a:rPr lang="en-GB" dirty="0"/>
              <a:t>Travel</a:t>
            </a:r>
          </a:p>
          <a:p>
            <a:r>
              <a:rPr lang="en-GB" dirty="0" smtClean="0"/>
              <a:t>Buildings Insurance</a:t>
            </a:r>
            <a:endParaRPr lang="en-GB" dirty="0"/>
          </a:p>
          <a:p>
            <a:r>
              <a:rPr lang="en-GB" dirty="0" smtClean="0"/>
              <a:t>Medication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0890" y="2420888"/>
            <a:ext cx="156368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2978" y="3973463"/>
            <a:ext cx="1563687" cy="1563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56785" y="2492241"/>
            <a:ext cx="1563687" cy="1563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2689" y="3973463"/>
            <a:ext cx="1563687" cy="1563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8593" y="2461295"/>
            <a:ext cx="1563687" cy="1563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9755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Considerations</a:t>
            </a:r>
            <a:endParaRPr lang="en-GB" dirty="0"/>
          </a:p>
        </p:txBody>
      </p:sp>
      <p:sp>
        <p:nvSpPr>
          <p:cNvPr id="3" name="Content Placeholder 2"/>
          <p:cNvSpPr>
            <a:spLocks noGrp="1"/>
          </p:cNvSpPr>
          <p:nvPr>
            <p:ph idx="1"/>
          </p:nvPr>
        </p:nvSpPr>
        <p:spPr/>
        <p:txBody>
          <a:bodyPr/>
          <a:lstStyle/>
          <a:p>
            <a:pPr marL="0" indent="0">
              <a:buNone/>
            </a:pPr>
            <a:r>
              <a:rPr lang="en-GB" dirty="0" smtClean="0"/>
              <a:t>We are currently looking at how we can be notified of:</a:t>
            </a:r>
          </a:p>
          <a:p>
            <a:r>
              <a:rPr lang="en-GB" dirty="0" smtClean="0"/>
              <a:t>The </a:t>
            </a:r>
            <a:r>
              <a:rPr lang="en-GB" b="1" dirty="0" smtClean="0">
                <a:solidFill>
                  <a:srgbClr val="8A1538"/>
                </a:solidFill>
              </a:rPr>
              <a:t>attendance of eligible students </a:t>
            </a:r>
            <a:r>
              <a:rPr lang="en-GB" dirty="0"/>
              <a:t>(considering the secondary relationship we are moving to</a:t>
            </a:r>
            <a:r>
              <a:rPr lang="en-GB" dirty="0" smtClean="0"/>
              <a:t>)</a:t>
            </a:r>
          </a:p>
          <a:p>
            <a:pPr marL="0" indent="0">
              <a:buNone/>
            </a:pPr>
            <a:endParaRPr lang="en-GB" dirty="0"/>
          </a:p>
          <a:p>
            <a:r>
              <a:rPr lang="en-GB" dirty="0" smtClean="0"/>
              <a:t>When a </a:t>
            </a:r>
            <a:r>
              <a:rPr lang="en-GB" dirty="0"/>
              <a:t>student </a:t>
            </a:r>
            <a:r>
              <a:rPr lang="en-GB" b="1" dirty="0">
                <a:solidFill>
                  <a:srgbClr val="8A1538"/>
                </a:solidFill>
              </a:rPr>
              <a:t>withdraws from training</a:t>
            </a:r>
            <a:r>
              <a:rPr lang="en-GB" dirty="0"/>
              <a:t>, whether permanent or </a:t>
            </a:r>
            <a:r>
              <a:rPr lang="en-GB" dirty="0" smtClean="0"/>
              <a:t>temporarily</a:t>
            </a:r>
          </a:p>
          <a:p>
            <a:pPr marL="0" indent="0">
              <a:buNone/>
            </a:pPr>
            <a:endParaRPr lang="en-GB" dirty="0"/>
          </a:p>
          <a:p>
            <a:r>
              <a:rPr lang="en-GB" dirty="0" smtClean="0"/>
              <a:t>When a </a:t>
            </a:r>
            <a:r>
              <a:rPr lang="en-GB" dirty="0"/>
              <a:t>student </a:t>
            </a:r>
            <a:r>
              <a:rPr lang="en-GB" b="1" dirty="0">
                <a:solidFill>
                  <a:srgbClr val="8A1538"/>
                </a:solidFill>
              </a:rPr>
              <a:t>transfers to a programme that is not eligible</a:t>
            </a:r>
            <a:r>
              <a:rPr lang="en-GB" dirty="0"/>
              <a:t> for the elements of the Learning Support </a:t>
            </a:r>
            <a:r>
              <a:rPr lang="en-GB" dirty="0" smtClean="0"/>
              <a:t>Fund</a:t>
            </a:r>
          </a:p>
          <a:p>
            <a:pPr marL="0" indent="0">
              <a:buNone/>
            </a:pPr>
            <a:endParaRPr lang="en-GB" dirty="0"/>
          </a:p>
          <a:p>
            <a:endParaRPr lang="en-GB" dirty="0"/>
          </a:p>
        </p:txBody>
      </p:sp>
    </p:spTree>
    <p:extLst>
      <p:ext uri="{BB962C8B-B14F-4D97-AF65-F5344CB8AC3E}">
        <p14:creationId xmlns:p14="http://schemas.microsoft.com/office/powerpoint/2010/main" val="2800773652"/>
      </p:ext>
    </p:extLst>
  </p:cSld>
  <p:clrMapOvr>
    <a:masterClrMapping/>
  </p:clrMapOvr>
</p:sld>
</file>

<file path=ppt/theme/theme1.xml><?xml version="1.0" encoding="utf-8"?>
<a:theme xmlns:a="http://schemas.openxmlformats.org/drawingml/2006/main" name="Presentation1_v2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TotalTime>
  <Words>601</Words>
  <Application>Microsoft Office PowerPoint</Application>
  <PresentationFormat>On-screen Show (4:3)</PresentationFormat>
  <Paragraphs>82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Presentation1_v2 (2)</vt:lpstr>
      <vt:lpstr>Student Services</vt:lpstr>
      <vt:lpstr>Introduction</vt:lpstr>
      <vt:lpstr>Exceptional Support Fund - Overview</vt:lpstr>
      <vt:lpstr>Eligibility Criteria</vt:lpstr>
      <vt:lpstr>Exceptional Support Fund Provisions</vt:lpstr>
      <vt:lpstr>What ESF doesn’t cover</vt:lpstr>
      <vt:lpstr>Examples of composite living costs</vt:lpstr>
      <vt:lpstr>Examples of variable expenditure</vt:lpstr>
      <vt:lpstr>Current Considerations</vt:lpstr>
      <vt:lpstr>Discussion point </vt:lpstr>
      <vt:lpstr>Any questions?</vt:lpstr>
    </vt:vector>
  </TitlesOfParts>
  <Company>NHSBSA Pensions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NRatclif</dc:creator>
  <cp:lastModifiedBy>Sarah Regan</cp:lastModifiedBy>
  <cp:revision>22</cp:revision>
  <dcterms:created xsi:type="dcterms:W3CDTF">2016-08-19T15:16:43Z</dcterms:created>
  <dcterms:modified xsi:type="dcterms:W3CDTF">2017-01-24T15:09:34Z</dcterms:modified>
</cp:coreProperties>
</file>