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theme/theme6.xml" ContentType="application/vnd.openxmlformats-officedocument.theme+xml"/>
  <Override PartName="/ppt/slideLayouts/slideLayout12.xml" ContentType="application/vnd.openxmlformats-officedocument.presentationml.slideLayout+xml"/>
  <Override PartName="/ppt/theme/theme7.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8.xml" ContentType="application/vnd.openxmlformats-officedocument.theme+xml"/>
  <Override PartName="/ppt/slideLayouts/slideLayout15.xml" ContentType="application/vnd.openxmlformats-officedocument.presentationml.slideLayout+xml"/>
  <Override PartName="/ppt/theme/theme9.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10.xml" ContentType="application/vnd.openxmlformats-officedocument.theme+xml"/>
  <Override PartName="/ppt/slideLayouts/slideLayout18.xml" ContentType="application/vnd.openxmlformats-officedocument.presentationml.slideLayout+xml"/>
  <Override PartName="/ppt/theme/theme11.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1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13.xml" ContentType="application/vnd.openxmlformats-officedocument.theme+xml"/>
  <Override PartName="/ppt/slideLayouts/slideLayout23.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66" r:id="rId3"/>
    <p:sldMasterId id="2147483670" r:id="rId4"/>
    <p:sldMasterId id="2147483673" r:id="rId5"/>
    <p:sldMasterId id="2147483675" r:id="rId6"/>
    <p:sldMasterId id="2147483677" r:id="rId7"/>
    <p:sldMasterId id="2147483679" r:id="rId8"/>
    <p:sldMasterId id="2147483682" r:id="rId9"/>
    <p:sldMasterId id="2147483684" r:id="rId10"/>
    <p:sldMasterId id="2147483687" r:id="rId11"/>
    <p:sldMasterId id="2147483689" r:id="rId12"/>
    <p:sldMasterId id="2147483692" r:id="rId13"/>
    <p:sldMasterId id="2147483695" r:id="rId14"/>
  </p:sldMasterIdLst>
  <p:notesMasterIdLst>
    <p:notesMasterId r:id="rId55"/>
  </p:notesMasterIdLst>
  <p:handoutMasterIdLst>
    <p:handoutMasterId r:id="rId56"/>
  </p:handoutMasterIdLst>
  <p:sldIdLst>
    <p:sldId id="256" r:id="rId15"/>
    <p:sldId id="257" r:id="rId16"/>
    <p:sldId id="262" r:id="rId17"/>
    <p:sldId id="258" r:id="rId18"/>
    <p:sldId id="271" r:id="rId19"/>
    <p:sldId id="259" r:id="rId20"/>
    <p:sldId id="260" r:id="rId21"/>
    <p:sldId id="261" r:id="rId22"/>
    <p:sldId id="263" r:id="rId23"/>
    <p:sldId id="264" r:id="rId24"/>
    <p:sldId id="268" r:id="rId25"/>
    <p:sldId id="269" r:id="rId26"/>
    <p:sldId id="270" r:id="rId27"/>
    <p:sldId id="265" r:id="rId28"/>
    <p:sldId id="266" r:id="rId29"/>
    <p:sldId id="267" r:id="rId30"/>
    <p:sldId id="272" r:id="rId31"/>
    <p:sldId id="273" r:id="rId32"/>
    <p:sldId id="274" r:id="rId33"/>
    <p:sldId id="275" r:id="rId34"/>
    <p:sldId id="276" r:id="rId35"/>
    <p:sldId id="277" r:id="rId36"/>
    <p:sldId id="278" r:id="rId37"/>
    <p:sldId id="279" r:id="rId38"/>
    <p:sldId id="280" r:id="rId39"/>
    <p:sldId id="281" r:id="rId40"/>
    <p:sldId id="282" r:id="rId41"/>
    <p:sldId id="283" r:id="rId42"/>
    <p:sldId id="284" r:id="rId43"/>
    <p:sldId id="285" r:id="rId44"/>
    <p:sldId id="286" r:id="rId45"/>
    <p:sldId id="287" r:id="rId46"/>
    <p:sldId id="288" r:id="rId47"/>
    <p:sldId id="289" r:id="rId48"/>
    <p:sldId id="290" r:id="rId49"/>
    <p:sldId id="291" r:id="rId50"/>
    <p:sldId id="292" r:id="rId51"/>
    <p:sldId id="293" r:id="rId52"/>
    <p:sldId id="294" r:id="rId53"/>
    <p:sldId id="295" r:id="rId54"/>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49"/>
    <a:srgbClr val="8A1538"/>
    <a:srgbClr val="006747"/>
    <a:srgbClr val="D81E05"/>
    <a:srgbClr val="78BE20"/>
    <a:srgbClr val="00A9CE"/>
    <a:srgbClr val="41B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87" autoAdjust="0"/>
  </p:normalViewPr>
  <p:slideViewPr>
    <p:cSldViewPr>
      <p:cViewPr>
        <p:scale>
          <a:sx n="50" d="100"/>
          <a:sy n="50" d="100"/>
        </p:scale>
        <p:origin x="-1710" y="-1326"/>
      </p:cViewPr>
      <p:guideLst>
        <p:guide orient="horz" pos="2160"/>
        <p:guide pos="2880"/>
      </p:guideLst>
    </p:cSldViewPr>
  </p:slideViewPr>
  <p:outlineViewPr>
    <p:cViewPr>
      <p:scale>
        <a:sx n="33" d="100"/>
        <a:sy n="33" d="100"/>
      </p:scale>
      <p:origin x="0" y="5226"/>
    </p:cViewPr>
  </p:outlineViewPr>
  <p:notesTextViewPr>
    <p:cViewPr>
      <p:scale>
        <a:sx n="1" d="1"/>
        <a:sy n="1" d="1"/>
      </p:scale>
      <p:origin x="0" y="0"/>
    </p:cViewPr>
  </p:notesTextViewPr>
  <p:sorterViewPr>
    <p:cViewPr>
      <p:scale>
        <a:sx n="66" d="100"/>
        <a:sy n="66" d="100"/>
      </p:scale>
      <p:origin x="0" y="93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slide" Target="slides/slide27.xml"/><Relationship Id="rId54"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37.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3BF324-2DD1-476B-84FA-7364FBA50115}" type="doc">
      <dgm:prSet loTypeId="urn:microsoft.com/office/officeart/2005/8/layout/vList6" loCatId="list" qsTypeId="urn:microsoft.com/office/officeart/2005/8/quickstyle/simple5" qsCatId="simple" csTypeId="urn:microsoft.com/office/officeart/2005/8/colors/colorful1#1" csCatId="colorful" phldr="1"/>
      <dgm:spPr/>
      <dgm:t>
        <a:bodyPr/>
        <a:lstStyle/>
        <a:p>
          <a:endParaRPr lang="en-GB"/>
        </a:p>
      </dgm:t>
    </dgm:pt>
    <dgm:pt modelId="{ED89AB12-B24A-441A-82D1-669E7F15E12B}">
      <dgm:prSet phldrT="[Text]" custT="1"/>
      <dgm:spPr>
        <a:solidFill>
          <a:srgbClr val="C00000"/>
        </a:solidFill>
      </dgm:spPr>
      <dgm:t>
        <a:bodyPr/>
        <a:lstStyle/>
        <a:p>
          <a:pPr marL="288000" indent="-180000"/>
          <a:r>
            <a:rPr lang="en-GB" sz="2800" dirty="0" smtClean="0"/>
            <a:t>FI Partners </a:t>
          </a:r>
        </a:p>
        <a:p>
          <a:pPr marL="288000" indent="-180000"/>
          <a:r>
            <a:rPr lang="en-GB" sz="2800" dirty="0" smtClean="0"/>
            <a:t>Account Mangers</a:t>
          </a:r>
          <a:endParaRPr lang="en-GB" sz="2800" dirty="0"/>
        </a:p>
      </dgm:t>
    </dgm:pt>
    <dgm:pt modelId="{11B99D11-5ED7-478F-A2E5-7BC58852419D}" type="parTrans" cxnId="{003CA210-BB50-4172-BEF5-C13DF01A4349}">
      <dgm:prSet/>
      <dgm:spPr/>
      <dgm:t>
        <a:bodyPr/>
        <a:lstStyle/>
        <a:p>
          <a:pPr marL="288000" indent="-180000"/>
          <a:endParaRPr lang="en-GB"/>
        </a:p>
      </dgm:t>
    </dgm:pt>
    <dgm:pt modelId="{1FCC73F7-A46D-429B-A9D5-083931B283B1}" type="sibTrans" cxnId="{003CA210-BB50-4172-BEF5-C13DF01A4349}">
      <dgm:prSet/>
      <dgm:spPr/>
      <dgm:t>
        <a:bodyPr/>
        <a:lstStyle/>
        <a:p>
          <a:pPr marL="288000" indent="-180000"/>
          <a:endParaRPr lang="en-GB"/>
        </a:p>
      </dgm:t>
    </dgm:pt>
    <dgm:pt modelId="{5B04E0D6-6268-4C92-AFFA-C48F8FDDCCC8}">
      <dgm:prSet phldrT="[Text]"/>
      <dgm:spPr/>
      <dgm:t>
        <a:bodyPr anchor="ctr"/>
        <a:lstStyle/>
        <a:p>
          <a:pPr marL="288000" indent="-180000"/>
          <a:r>
            <a:rPr lang="en-GB" dirty="0" smtClean="0"/>
            <a:t>Direct training and guidance for partners</a:t>
          </a:r>
          <a:endParaRPr lang="en-GB" dirty="0"/>
        </a:p>
      </dgm:t>
    </dgm:pt>
    <dgm:pt modelId="{EB49517B-F586-40BA-B47E-56FFB75EC182}" type="parTrans" cxnId="{25816DA8-F91A-47EE-A8EA-9C8C4A42AA5D}">
      <dgm:prSet/>
      <dgm:spPr/>
      <dgm:t>
        <a:bodyPr/>
        <a:lstStyle/>
        <a:p>
          <a:pPr marL="288000" indent="-180000"/>
          <a:endParaRPr lang="en-GB"/>
        </a:p>
      </dgm:t>
    </dgm:pt>
    <dgm:pt modelId="{6B677060-2B53-4811-9082-D2BF339085FD}" type="sibTrans" cxnId="{25816DA8-F91A-47EE-A8EA-9C8C4A42AA5D}">
      <dgm:prSet/>
      <dgm:spPr/>
      <dgm:t>
        <a:bodyPr/>
        <a:lstStyle/>
        <a:p>
          <a:pPr marL="288000" indent="-180000"/>
          <a:endParaRPr lang="en-GB"/>
        </a:p>
      </dgm:t>
    </dgm:pt>
    <dgm:pt modelId="{496EFCF2-452A-4A4D-BF9F-137AED7EFD60}">
      <dgm:prSet phldrT="[Text]" custT="1"/>
      <dgm:spPr>
        <a:solidFill>
          <a:srgbClr val="006600"/>
        </a:solidFill>
      </dgm:spPr>
      <dgm:t>
        <a:bodyPr/>
        <a:lstStyle/>
        <a:p>
          <a:pPr marL="288000" indent="-180000" algn="ctr"/>
          <a:r>
            <a:rPr lang="en-GB" sz="2800" dirty="0" smtClean="0"/>
            <a:t>HEP/FE Account</a:t>
          </a:r>
        </a:p>
        <a:p>
          <a:pPr marL="288000" indent="-180000" algn="ctr"/>
          <a:r>
            <a:rPr lang="en-GB" sz="2800" dirty="0" smtClean="0"/>
            <a:t>Managers</a:t>
          </a:r>
          <a:endParaRPr lang="en-GB" sz="2800" dirty="0"/>
        </a:p>
      </dgm:t>
    </dgm:pt>
    <dgm:pt modelId="{4AFBA139-15C8-4766-9538-1A60E2DBC713}" type="parTrans" cxnId="{0E059841-2F8D-42AA-AEFD-2D9B8D3672ED}">
      <dgm:prSet/>
      <dgm:spPr/>
      <dgm:t>
        <a:bodyPr/>
        <a:lstStyle/>
        <a:p>
          <a:pPr marL="288000" indent="-180000"/>
          <a:endParaRPr lang="en-GB"/>
        </a:p>
      </dgm:t>
    </dgm:pt>
    <dgm:pt modelId="{52ECC737-67E4-435A-9302-BDE66F61AF3F}" type="sibTrans" cxnId="{0E059841-2F8D-42AA-AEFD-2D9B8D3672ED}">
      <dgm:prSet/>
      <dgm:spPr/>
      <dgm:t>
        <a:bodyPr/>
        <a:lstStyle/>
        <a:p>
          <a:pPr marL="288000" indent="-180000"/>
          <a:endParaRPr lang="en-GB"/>
        </a:p>
      </dgm:t>
    </dgm:pt>
    <dgm:pt modelId="{EB97E7BE-2C86-4E6C-8343-2EC4A82160A2}">
      <dgm:prSet phldrT="[Text]" custT="1"/>
      <dgm:spPr>
        <a:solidFill>
          <a:srgbClr val="002060"/>
        </a:solidFill>
      </dgm:spPr>
      <dgm:t>
        <a:bodyPr/>
        <a:lstStyle/>
        <a:p>
          <a:pPr marL="288000" indent="-180000" algn="ctr"/>
          <a:r>
            <a:rPr lang="en-GB" sz="2800" dirty="0" smtClean="0"/>
            <a:t>Wider SLC</a:t>
          </a:r>
        </a:p>
        <a:p>
          <a:pPr marL="288000" indent="-180000" algn="ctr"/>
          <a:r>
            <a:rPr lang="en-GB" sz="2800" dirty="0" smtClean="0"/>
            <a:t>Support</a:t>
          </a:r>
          <a:endParaRPr lang="en-GB" sz="2800" dirty="0"/>
        </a:p>
      </dgm:t>
    </dgm:pt>
    <dgm:pt modelId="{6783AE3C-B510-454D-9CD0-E56BB72091D3}" type="parTrans" cxnId="{07B366BA-1301-4B4D-A71A-E50F724CAD88}">
      <dgm:prSet/>
      <dgm:spPr/>
      <dgm:t>
        <a:bodyPr/>
        <a:lstStyle/>
        <a:p>
          <a:pPr marL="288000" indent="-180000"/>
          <a:endParaRPr lang="en-GB"/>
        </a:p>
      </dgm:t>
    </dgm:pt>
    <dgm:pt modelId="{EBBDEB0F-16F9-4007-AF7F-ADC49600C73C}" type="sibTrans" cxnId="{07B366BA-1301-4B4D-A71A-E50F724CAD88}">
      <dgm:prSet/>
      <dgm:spPr/>
      <dgm:t>
        <a:bodyPr/>
        <a:lstStyle/>
        <a:p>
          <a:pPr marL="288000" indent="-180000"/>
          <a:endParaRPr lang="en-GB"/>
        </a:p>
      </dgm:t>
    </dgm:pt>
    <dgm:pt modelId="{8EFF7B2C-C321-4B25-92E7-176BACB30D90}">
      <dgm:prSet phldrT="[Text]"/>
      <dgm:spPr/>
      <dgm:t>
        <a:bodyPr anchor="ctr"/>
        <a:lstStyle/>
        <a:p>
          <a:pPr marL="288000" indent="-180000"/>
          <a:r>
            <a:rPr lang="en-GB" dirty="0" smtClean="0"/>
            <a:t>Telephone based support from colleagues in Glasgow and Darlington based contact centre </a:t>
          </a:r>
          <a:endParaRPr lang="en-GB" dirty="0"/>
        </a:p>
      </dgm:t>
    </dgm:pt>
    <dgm:pt modelId="{715956A3-EE6D-40FD-A377-EE16A1389168}" type="parTrans" cxnId="{3E86392F-94BA-46AF-B01F-7C17578E99C3}">
      <dgm:prSet/>
      <dgm:spPr/>
      <dgm:t>
        <a:bodyPr/>
        <a:lstStyle/>
        <a:p>
          <a:pPr marL="288000" indent="-180000"/>
          <a:endParaRPr lang="en-GB"/>
        </a:p>
      </dgm:t>
    </dgm:pt>
    <dgm:pt modelId="{163AF343-1B7B-462C-8117-38B291BD503A}" type="sibTrans" cxnId="{3E86392F-94BA-46AF-B01F-7C17578E99C3}">
      <dgm:prSet/>
      <dgm:spPr/>
      <dgm:t>
        <a:bodyPr/>
        <a:lstStyle/>
        <a:p>
          <a:pPr marL="288000" indent="-180000"/>
          <a:endParaRPr lang="en-GB"/>
        </a:p>
      </dgm:t>
    </dgm:pt>
    <dgm:pt modelId="{502B64B1-59F0-4F42-A720-32E0D410A844}">
      <dgm:prSet phldrT="[Text]"/>
      <dgm:spPr/>
      <dgm:t>
        <a:bodyPr/>
        <a:lstStyle/>
        <a:p>
          <a:pPr marL="288000" indent="-180000"/>
          <a:r>
            <a:rPr lang="en-GB" dirty="0" smtClean="0"/>
            <a:t>Practitioner support from the new Service Line</a:t>
          </a:r>
          <a:endParaRPr lang="en-GB" dirty="0"/>
        </a:p>
      </dgm:t>
    </dgm:pt>
    <dgm:pt modelId="{53569836-197C-4E56-A75E-12068D787EC9}" type="parTrans" cxnId="{991A7129-20EA-43C2-90AB-54A7F3683C98}">
      <dgm:prSet/>
      <dgm:spPr/>
      <dgm:t>
        <a:bodyPr/>
        <a:lstStyle/>
        <a:p>
          <a:pPr marL="288000" indent="-180000"/>
          <a:endParaRPr lang="en-GB"/>
        </a:p>
      </dgm:t>
    </dgm:pt>
    <dgm:pt modelId="{F05F106F-6B70-4F11-8684-067EB6DB2983}" type="sibTrans" cxnId="{991A7129-20EA-43C2-90AB-54A7F3683C98}">
      <dgm:prSet/>
      <dgm:spPr/>
      <dgm:t>
        <a:bodyPr/>
        <a:lstStyle/>
        <a:p>
          <a:pPr marL="288000" indent="-180000"/>
          <a:endParaRPr lang="en-GB"/>
        </a:p>
      </dgm:t>
    </dgm:pt>
    <dgm:pt modelId="{65CE5A3D-D7E2-4681-80A6-7E51490E00F2}">
      <dgm:prSet phldrT="[Text]"/>
      <dgm:spPr/>
      <dgm:t>
        <a:bodyPr anchor="ctr"/>
        <a:lstStyle/>
        <a:p>
          <a:pPr marL="288000" indent="-180000"/>
          <a:r>
            <a:rPr lang="en-GB" dirty="0" smtClean="0"/>
            <a:t>Provide on-going business to business support</a:t>
          </a:r>
          <a:endParaRPr lang="en-GB" dirty="0"/>
        </a:p>
      </dgm:t>
    </dgm:pt>
    <dgm:pt modelId="{D58B49AF-BBDA-4054-93B1-EE5BC31A9A93}" type="parTrans" cxnId="{A58042E3-56EA-40E9-8379-2FF8D26CE649}">
      <dgm:prSet/>
      <dgm:spPr/>
      <dgm:t>
        <a:bodyPr/>
        <a:lstStyle/>
        <a:p>
          <a:pPr marL="288000" indent="-180000"/>
          <a:endParaRPr lang="en-GB"/>
        </a:p>
      </dgm:t>
    </dgm:pt>
    <dgm:pt modelId="{6B1B1615-DE60-42F4-9538-025D2B5C1620}" type="sibTrans" cxnId="{A58042E3-56EA-40E9-8379-2FF8D26CE649}">
      <dgm:prSet/>
      <dgm:spPr/>
      <dgm:t>
        <a:bodyPr/>
        <a:lstStyle/>
        <a:p>
          <a:pPr marL="288000" indent="-180000"/>
          <a:endParaRPr lang="en-GB"/>
        </a:p>
      </dgm:t>
    </dgm:pt>
    <dgm:pt modelId="{6708923A-96AA-4D95-B944-0AA997189459}">
      <dgm:prSet phldrT="[Text]"/>
      <dgm:spPr/>
      <dgm:t>
        <a:bodyPr anchor="ctr"/>
        <a:lstStyle/>
        <a:p>
          <a:pPr marL="288000" indent="-180000"/>
          <a:r>
            <a:rPr lang="en-GB" dirty="0" smtClean="0"/>
            <a:t>Expert advice and training on using SLC systems </a:t>
          </a:r>
          <a:endParaRPr lang="en-GB" dirty="0"/>
        </a:p>
      </dgm:t>
    </dgm:pt>
    <dgm:pt modelId="{C36AD1EE-13FA-480C-8F7E-0C6CA5EE8372}" type="parTrans" cxnId="{34B111A6-E6F0-4191-A458-370213F04C19}">
      <dgm:prSet/>
      <dgm:spPr/>
      <dgm:t>
        <a:bodyPr/>
        <a:lstStyle/>
        <a:p>
          <a:pPr marL="288000" indent="-180000"/>
          <a:endParaRPr lang="en-GB"/>
        </a:p>
      </dgm:t>
    </dgm:pt>
    <dgm:pt modelId="{92308627-042C-4D7C-8085-6855BAFE0D6C}" type="sibTrans" cxnId="{34B111A6-E6F0-4191-A458-370213F04C19}">
      <dgm:prSet/>
      <dgm:spPr/>
      <dgm:t>
        <a:bodyPr/>
        <a:lstStyle/>
        <a:p>
          <a:pPr marL="288000" indent="-180000"/>
          <a:endParaRPr lang="en-GB"/>
        </a:p>
      </dgm:t>
    </dgm:pt>
    <dgm:pt modelId="{BB551AEF-CCE2-4D7F-9665-4A4EC4239D88}">
      <dgm:prSet phldrT="[Text]"/>
      <dgm:spPr/>
      <dgm:t>
        <a:bodyPr anchor="ctr"/>
        <a:lstStyle/>
        <a:p>
          <a:pPr marL="288000" indent="-180000"/>
          <a:r>
            <a:rPr lang="en-GB" dirty="0" smtClean="0"/>
            <a:t>Guidance and support in associated functions  including attendance submissions and CoCs</a:t>
          </a:r>
          <a:endParaRPr lang="en-GB" dirty="0"/>
        </a:p>
      </dgm:t>
    </dgm:pt>
    <dgm:pt modelId="{AFCF817B-9C8F-4EFE-B20B-923300806479}" type="parTrans" cxnId="{8EDE0045-DFCE-4702-91B3-9E3DC2938506}">
      <dgm:prSet/>
      <dgm:spPr/>
      <dgm:t>
        <a:bodyPr/>
        <a:lstStyle/>
        <a:p>
          <a:pPr marL="288000" indent="-180000"/>
          <a:endParaRPr lang="en-GB"/>
        </a:p>
      </dgm:t>
    </dgm:pt>
    <dgm:pt modelId="{E4E404A2-B57B-4150-9861-30CA221D7D45}" type="sibTrans" cxnId="{8EDE0045-DFCE-4702-91B3-9E3DC2938506}">
      <dgm:prSet/>
      <dgm:spPr/>
      <dgm:t>
        <a:bodyPr/>
        <a:lstStyle/>
        <a:p>
          <a:pPr marL="288000" indent="-180000"/>
          <a:endParaRPr lang="en-GB"/>
        </a:p>
      </dgm:t>
    </dgm:pt>
    <dgm:pt modelId="{84D24413-47E0-4F58-B167-891058351B87}">
      <dgm:prSet phldrT="[Text]"/>
      <dgm:spPr/>
      <dgm:t>
        <a:bodyPr anchor="ctr"/>
        <a:lstStyle/>
        <a:p>
          <a:pPr marL="288000" indent="-180000"/>
          <a:r>
            <a:rPr lang="en-GB" dirty="0" smtClean="0"/>
            <a:t>Focus on communicating policy, applications, repayment and resources key messages</a:t>
          </a:r>
          <a:endParaRPr lang="en-GB" dirty="0"/>
        </a:p>
      </dgm:t>
    </dgm:pt>
    <dgm:pt modelId="{E4288B6E-13EA-49AA-985E-3EC37392591A}" type="parTrans" cxnId="{0482028C-384D-44F4-8EBC-05F5FA1AA7BA}">
      <dgm:prSet/>
      <dgm:spPr/>
      <dgm:t>
        <a:bodyPr/>
        <a:lstStyle/>
        <a:p>
          <a:pPr marL="288000" indent="-180000"/>
          <a:endParaRPr lang="en-GB"/>
        </a:p>
      </dgm:t>
    </dgm:pt>
    <dgm:pt modelId="{08F5F492-BB08-4C94-8006-88B9A45DFAE4}" type="sibTrans" cxnId="{0482028C-384D-44F4-8EBC-05F5FA1AA7BA}">
      <dgm:prSet/>
      <dgm:spPr/>
      <dgm:t>
        <a:bodyPr/>
        <a:lstStyle/>
        <a:p>
          <a:pPr marL="288000" indent="-180000"/>
          <a:endParaRPr lang="en-GB"/>
        </a:p>
      </dgm:t>
    </dgm:pt>
    <dgm:pt modelId="{B66485DC-7571-47B6-8F0B-E3B049352BD9}">
      <dgm:prSet phldrT="[Text]"/>
      <dgm:spPr/>
      <dgm:t>
        <a:bodyPr anchor="ctr"/>
        <a:lstStyle/>
        <a:p>
          <a:pPr marL="288000" indent="-180000"/>
          <a:r>
            <a:rPr lang="en-GB" dirty="0" smtClean="0"/>
            <a:t>Regional point of contact for all funding issues</a:t>
          </a:r>
          <a:endParaRPr lang="en-GB" dirty="0"/>
        </a:p>
      </dgm:t>
    </dgm:pt>
    <dgm:pt modelId="{C49EBE47-7476-44D3-872E-F09278C4C689}" type="parTrans" cxnId="{1F7CF451-4377-4115-9DEB-78E9BDB5C2E4}">
      <dgm:prSet/>
      <dgm:spPr/>
      <dgm:t>
        <a:bodyPr/>
        <a:lstStyle/>
        <a:p>
          <a:pPr marL="288000" indent="-180000"/>
          <a:endParaRPr lang="en-GB"/>
        </a:p>
      </dgm:t>
    </dgm:pt>
    <dgm:pt modelId="{5A43F23E-3510-43E9-8A35-6097DE555E1E}" type="sibTrans" cxnId="{1F7CF451-4377-4115-9DEB-78E9BDB5C2E4}">
      <dgm:prSet/>
      <dgm:spPr/>
      <dgm:t>
        <a:bodyPr/>
        <a:lstStyle/>
        <a:p>
          <a:pPr marL="288000" indent="-180000"/>
          <a:endParaRPr lang="en-GB"/>
        </a:p>
      </dgm:t>
    </dgm:pt>
    <dgm:pt modelId="{69FB0DB2-F57B-4356-B492-7E6580BE349F}" type="pres">
      <dgm:prSet presAssocID="{303BF324-2DD1-476B-84FA-7364FBA50115}" presName="Name0" presStyleCnt="0">
        <dgm:presLayoutVars>
          <dgm:dir/>
          <dgm:animLvl val="lvl"/>
          <dgm:resizeHandles/>
        </dgm:presLayoutVars>
      </dgm:prSet>
      <dgm:spPr/>
      <dgm:t>
        <a:bodyPr/>
        <a:lstStyle/>
        <a:p>
          <a:endParaRPr lang="en-GB"/>
        </a:p>
      </dgm:t>
    </dgm:pt>
    <dgm:pt modelId="{7DE2E90E-BD0E-4A25-B478-FA5A080D6451}" type="pres">
      <dgm:prSet presAssocID="{ED89AB12-B24A-441A-82D1-669E7F15E12B}" presName="linNode" presStyleCnt="0"/>
      <dgm:spPr/>
    </dgm:pt>
    <dgm:pt modelId="{9A605C7A-058D-4A34-B6D3-8E7730352E3F}" type="pres">
      <dgm:prSet presAssocID="{ED89AB12-B24A-441A-82D1-669E7F15E12B}" presName="parentShp" presStyleLbl="node1" presStyleIdx="0" presStyleCnt="3" custScaleX="91680">
        <dgm:presLayoutVars>
          <dgm:bulletEnabled val="1"/>
        </dgm:presLayoutVars>
      </dgm:prSet>
      <dgm:spPr/>
      <dgm:t>
        <a:bodyPr/>
        <a:lstStyle/>
        <a:p>
          <a:endParaRPr lang="en-GB"/>
        </a:p>
      </dgm:t>
    </dgm:pt>
    <dgm:pt modelId="{8AAF4CCE-F627-4DBC-AA28-2BCB91A8C144}" type="pres">
      <dgm:prSet presAssocID="{ED89AB12-B24A-441A-82D1-669E7F15E12B}" presName="childShp" presStyleLbl="bgAccFollowNode1" presStyleIdx="0" presStyleCnt="3">
        <dgm:presLayoutVars>
          <dgm:bulletEnabled val="1"/>
        </dgm:presLayoutVars>
      </dgm:prSet>
      <dgm:spPr/>
      <dgm:t>
        <a:bodyPr/>
        <a:lstStyle/>
        <a:p>
          <a:endParaRPr lang="en-GB"/>
        </a:p>
      </dgm:t>
    </dgm:pt>
    <dgm:pt modelId="{2ECA0C56-E9FC-4D82-AE6E-6B38584F5C40}" type="pres">
      <dgm:prSet presAssocID="{1FCC73F7-A46D-429B-A9D5-083931B283B1}" presName="spacing" presStyleCnt="0"/>
      <dgm:spPr/>
    </dgm:pt>
    <dgm:pt modelId="{59A37957-B54E-4C18-BCE2-7862FC5CD628}" type="pres">
      <dgm:prSet presAssocID="{496EFCF2-452A-4A4D-BF9F-137AED7EFD60}" presName="linNode" presStyleCnt="0"/>
      <dgm:spPr/>
    </dgm:pt>
    <dgm:pt modelId="{9FC32A2E-5E5F-4611-97EC-006F2ADA5689}" type="pres">
      <dgm:prSet presAssocID="{496EFCF2-452A-4A4D-BF9F-137AED7EFD60}" presName="parentShp" presStyleLbl="node1" presStyleIdx="1" presStyleCnt="3" custScaleX="91680">
        <dgm:presLayoutVars>
          <dgm:bulletEnabled val="1"/>
        </dgm:presLayoutVars>
      </dgm:prSet>
      <dgm:spPr/>
      <dgm:t>
        <a:bodyPr/>
        <a:lstStyle/>
        <a:p>
          <a:endParaRPr lang="en-GB"/>
        </a:p>
      </dgm:t>
    </dgm:pt>
    <dgm:pt modelId="{C6293117-E107-4851-B264-4B0145BB4892}" type="pres">
      <dgm:prSet presAssocID="{496EFCF2-452A-4A4D-BF9F-137AED7EFD60}" presName="childShp" presStyleLbl="bgAccFollowNode1" presStyleIdx="1" presStyleCnt="3" custLinFactNeighborX="408">
        <dgm:presLayoutVars>
          <dgm:bulletEnabled val="1"/>
        </dgm:presLayoutVars>
      </dgm:prSet>
      <dgm:spPr/>
      <dgm:t>
        <a:bodyPr/>
        <a:lstStyle/>
        <a:p>
          <a:endParaRPr lang="en-GB"/>
        </a:p>
      </dgm:t>
    </dgm:pt>
    <dgm:pt modelId="{462D0257-240D-45DD-8009-39A38EE5C2B0}" type="pres">
      <dgm:prSet presAssocID="{52ECC737-67E4-435A-9302-BDE66F61AF3F}" presName="spacing" presStyleCnt="0"/>
      <dgm:spPr/>
    </dgm:pt>
    <dgm:pt modelId="{3D99A6FB-F76F-4324-84F9-BC32C7B02914}" type="pres">
      <dgm:prSet presAssocID="{EB97E7BE-2C86-4E6C-8343-2EC4A82160A2}" presName="linNode" presStyleCnt="0"/>
      <dgm:spPr/>
    </dgm:pt>
    <dgm:pt modelId="{D652B3DC-0589-4CE9-8D6F-6CF519D27C16}" type="pres">
      <dgm:prSet presAssocID="{EB97E7BE-2C86-4E6C-8343-2EC4A82160A2}" presName="parentShp" presStyleLbl="node1" presStyleIdx="2" presStyleCnt="3" custScaleX="91680">
        <dgm:presLayoutVars>
          <dgm:bulletEnabled val="1"/>
        </dgm:presLayoutVars>
      </dgm:prSet>
      <dgm:spPr/>
      <dgm:t>
        <a:bodyPr/>
        <a:lstStyle/>
        <a:p>
          <a:endParaRPr lang="en-GB"/>
        </a:p>
      </dgm:t>
    </dgm:pt>
    <dgm:pt modelId="{A971A4DA-E553-4350-8154-6355A7021ABD}" type="pres">
      <dgm:prSet presAssocID="{EB97E7BE-2C86-4E6C-8343-2EC4A82160A2}" presName="childShp" presStyleLbl="bgAccFollowNode1" presStyleIdx="2" presStyleCnt="3" custLinFactNeighborY="1110">
        <dgm:presLayoutVars>
          <dgm:bulletEnabled val="1"/>
        </dgm:presLayoutVars>
      </dgm:prSet>
      <dgm:spPr/>
      <dgm:t>
        <a:bodyPr/>
        <a:lstStyle/>
        <a:p>
          <a:endParaRPr lang="en-GB"/>
        </a:p>
      </dgm:t>
    </dgm:pt>
  </dgm:ptLst>
  <dgm:cxnLst>
    <dgm:cxn modelId="{B18F1C29-CD84-4291-A7C1-257EE532999D}" type="presOf" srcId="{6708923A-96AA-4D95-B944-0AA997189459}" destId="{C6293117-E107-4851-B264-4B0145BB4892}" srcOrd="0" destOrd="1" presId="urn:microsoft.com/office/officeart/2005/8/layout/vList6"/>
    <dgm:cxn modelId="{54E413BB-47E9-4651-970E-088D217D92DD}" type="presOf" srcId="{502B64B1-59F0-4F42-A720-32E0D410A844}" destId="{A971A4DA-E553-4350-8154-6355A7021ABD}" srcOrd="0" destOrd="1" presId="urn:microsoft.com/office/officeart/2005/8/layout/vList6"/>
    <dgm:cxn modelId="{4A65C31D-75CF-406A-8CDD-1D0C82F25812}" type="presOf" srcId="{BB551AEF-CCE2-4D7F-9665-4A4EC4239D88}" destId="{C6293117-E107-4851-B264-4B0145BB4892}" srcOrd="0" destOrd="2" presId="urn:microsoft.com/office/officeart/2005/8/layout/vList6"/>
    <dgm:cxn modelId="{0E059841-2F8D-42AA-AEFD-2D9B8D3672ED}" srcId="{303BF324-2DD1-476B-84FA-7364FBA50115}" destId="{496EFCF2-452A-4A4D-BF9F-137AED7EFD60}" srcOrd="1" destOrd="0" parTransId="{4AFBA139-15C8-4766-9538-1A60E2DBC713}" sibTransId="{52ECC737-67E4-435A-9302-BDE66F61AF3F}"/>
    <dgm:cxn modelId="{1F7CF451-4377-4115-9DEB-78E9BDB5C2E4}" srcId="{ED89AB12-B24A-441A-82D1-669E7F15E12B}" destId="{B66485DC-7571-47B6-8F0B-E3B049352BD9}" srcOrd="2" destOrd="0" parTransId="{C49EBE47-7476-44D3-872E-F09278C4C689}" sibTransId="{5A43F23E-3510-43E9-8A35-6097DE555E1E}"/>
    <dgm:cxn modelId="{3E86392F-94BA-46AF-B01F-7C17578E99C3}" srcId="{EB97E7BE-2C86-4E6C-8343-2EC4A82160A2}" destId="{8EFF7B2C-C321-4B25-92E7-176BACB30D90}" srcOrd="0" destOrd="0" parTransId="{715956A3-EE6D-40FD-A377-EE16A1389168}" sibTransId="{163AF343-1B7B-462C-8117-38B291BD503A}"/>
    <dgm:cxn modelId="{003CA210-BB50-4172-BEF5-C13DF01A4349}" srcId="{303BF324-2DD1-476B-84FA-7364FBA50115}" destId="{ED89AB12-B24A-441A-82D1-669E7F15E12B}" srcOrd="0" destOrd="0" parTransId="{11B99D11-5ED7-478F-A2E5-7BC58852419D}" sibTransId="{1FCC73F7-A46D-429B-A9D5-083931B283B1}"/>
    <dgm:cxn modelId="{A58042E3-56EA-40E9-8379-2FF8D26CE649}" srcId="{496EFCF2-452A-4A4D-BF9F-137AED7EFD60}" destId="{65CE5A3D-D7E2-4681-80A6-7E51490E00F2}" srcOrd="0" destOrd="0" parTransId="{D58B49AF-BBDA-4054-93B1-EE5BC31A9A93}" sibTransId="{6B1B1615-DE60-42F4-9538-025D2B5C1620}"/>
    <dgm:cxn modelId="{47DB5993-9890-4B2F-815D-40E32825472F}" type="presOf" srcId="{303BF324-2DD1-476B-84FA-7364FBA50115}" destId="{69FB0DB2-F57B-4356-B492-7E6580BE349F}" srcOrd="0" destOrd="0" presId="urn:microsoft.com/office/officeart/2005/8/layout/vList6"/>
    <dgm:cxn modelId="{0482028C-384D-44F4-8EBC-05F5FA1AA7BA}" srcId="{ED89AB12-B24A-441A-82D1-669E7F15E12B}" destId="{84D24413-47E0-4F58-B167-891058351B87}" srcOrd="1" destOrd="0" parTransId="{E4288B6E-13EA-49AA-985E-3EC37392591A}" sibTransId="{08F5F492-BB08-4C94-8006-88B9A45DFAE4}"/>
    <dgm:cxn modelId="{13FA7184-3ADB-48BC-B37E-94B9F102E2BB}" type="presOf" srcId="{B66485DC-7571-47B6-8F0B-E3B049352BD9}" destId="{8AAF4CCE-F627-4DBC-AA28-2BCB91A8C144}" srcOrd="0" destOrd="2" presId="urn:microsoft.com/office/officeart/2005/8/layout/vList6"/>
    <dgm:cxn modelId="{3D147F2C-AF41-4471-B746-2E71B7545E70}" type="presOf" srcId="{8EFF7B2C-C321-4B25-92E7-176BACB30D90}" destId="{A971A4DA-E553-4350-8154-6355A7021ABD}" srcOrd="0" destOrd="0" presId="urn:microsoft.com/office/officeart/2005/8/layout/vList6"/>
    <dgm:cxn modelId="{335EA8B5-595B-401C-B694-04CAFB215C95}" type="presOf" srcId="{5B04E0D6-6268-4C92-AFFA-C48F8FDDCCC8}" destId="{8AAF4CCE-F627-4DBC-AA28-2BCB91A8C144}" srcOrd="0" destOrd="0" presId="urn:microsoft.com/office/officeart/2005/8/layout/vList6"/>
    <dgm:cxn modelId="{BA061A7D-BA7C-4031-944C-957DE644F070}" type="presOf" srcId="{ED89AB12-B24A-441A-82D1-669E7F15E12B}" destId="{9A605C7A-058D-4A34-B6D3-8E7730352E3F}" srcOrd="0" destOrd="0" presId="urn:microsoft.com/office/officeart/2005/8/layout/vList6"/>
    <dgm:cxn modelId="{991A7129-20EA-43C2-90AB-54A7F3683C98}" srcId="{EB97E7BE-2C86-4E6C-8343-2EC4A82160A2}" destId="{502B64B1-59F0-4F42-A720-32E0D410A844}" srcOrd="1" destOrd="0" parTransId="{53569836-197C-4E56-A75E-12068D787EC9}" sibTransId="{F05F106F-6B70-4F11-8684-067EB6DB2983}"/>
    <dgm:cxn modelId="{F5162BE7-9C28-44CC-8FFB-ABB8DD1B9B50}" type="presOf" srcId="{496EFCF2-452A-4A4D-BF9F-137AED7EFD60}" destId="{9FC32A2E-5E5F-4611-97EC-006F2ADA5689}" srcOrd="0" destOrd="0" presId="urn:microsoft.com/office/officeart/2005/8/layout/vList6"/>
    <dgm:cxn modelId="{8EDE0045-DFCE-4702-91B3-9E3DC2938506}" srcId="{496EFCF2-452A-4A4D-BF9F-137AED7EFD60}" destId="{BB551AEF-CCE2-4D7F-9665-4A4EC4239D88}" srcOrd="2" destOrd="0" parTransId="{AFCF817B-9C8F-4EFE-B20B-923300806479}" sibTransId="{E4E404A2-B57B-4150-9861-30CA221D7D45}"/>
    <dgm:cxn modelId="{34B111A6-E6F0-4191-A458-370213F04C19}" srcId="{496EFCF2-452A-4A4D-BF9F-137AED7EFD60}" destId="{6708923A-96AA-4D95-B944-0AA997189459}" srcOrd="1" destOrd="0" parTransId="{C36AD1EE-13FA-480C-8F7E-0C6CA5EE8372}" sibTransId="{92308627-042C-4D7C-8085-6855BAFE0D6C}"/>
    <dgm:cxn modelId="{9D92658A-8B4C-4678-B97D-E70DAABB683C}" type="presOf" srcId="{84D24413-47E0-4F58-B167-891058351B87}" destId="{8AAF4CCE-F627-4DBC-AA28-2BCB91A8C144}" srcOrd="0" destOrd="1" presId="urn:microsoft.com/office/officeart/2005/8/layout/vList6"/>
    <dgm:cxn modelId="{7B94A676-0089-4620-8BA3-E616BB4C3F33}" type="presOf" srcId="{EB97E7BE-2C86-4E6C-8343-2EC4A82160A2}" destId="{D652B3DC-0589-4CE9-8D6F-6CF519D27C16}" srcOrd="0" destOrd="0" presId="urn:microsoft.com/office/officeart/2005/8/layout/vList6"/>
    <dgm:cxn modelId="{07B366BA-1301-4B4D-A71A-E50F724CAD88}" srcId="{303BF324-2DD1-476B-84FA-7364FBA50115}" destId="{EB97E7BE-2C86-4E6C-8343-2EC4A82160A2}" srcOrd="2" destOrd="0" parTransId="{6783AE3C-B510-454D-9CD0-E56BB72091D3}" sibTransId="{EBBDEB0F-16F9-4007-AF7F-ADC49600C73C}"/>
    <dgm:cxn modelId="{25816DA8-F91A-47EE-A8EA-9C8C4A42AA5D}" srcId="{ED89AB12-B24A-441A-82D1-669E7F15E12B}" destId="{5B04E0D6-6268-4C92-AFFA-C48F8FDDCCC8}" srcOrd="0" destOrd="0" parTransId="{EB49517B-F586-40BA-B47E-56FFB75EC182}" sibTransId="{6B677060-2B53-4811-9082-D2BF339085FD}"/>
    <dgm:cxn modelId="{754EA4B1-5CD0-4B1D-8306-1F858D7D88C4}" type="presOf" srcId="{65CE5A3D-D7E2-4681-80A6-7E51490E00F2}" destId="{C6293117-E107-4851-B264-4B0145BB4892}" srcOrd="0" destOrd="0" presId="urn:microsoft.com/office/officeart/2005/8/layout/vList6"/>
    <dgm:cxn modelId="{FACD55DA-4E5C-481F-B9D5-56A82F2E0942}" type="presParOf" srcId="{69FB0DB2-F57B-4356-B492-7E6580BE349F}" destId="{7DE2E90E-BD0E-4A25-B478-FA5A080D6451}" srcOrd="0" destOrd="0" presId="urn:microsoft.com/office/officeart/2005/8/layout/vList6"/>
    <dgm:cxn modelId="{17412105-32F5-4C3D-B9E4-4AC4C3E86520}" type="presParOf" srcId="{7DE2E90E-BD0E-4A25-B478-FA5A080D6451}" destId="{9A605C7A-058D-4A34-B6D3-8E7730352E3F}" srcOrd="0" destOrd="0" presId="urn:microsoft.com/office/officeart/2005/8/layout/vList6"/>
    <dgm:cxn modelId="{853356D3-72FA-4FC4-BE03-4FA4109DCC4D}" type="presParOf" srcId="{7DE2E90E-BD0E-4A25-B478-FA5A080D6451}" destId="{8AAF4CCE-F627-4DBC-AA28-2BCB91A8C144}" srcOrd="1" destOrd="0" presId="urn:microsoft.com/office/officeart/2005/8/layout/vList6"/>
    <dgm:cxn modelId="{3762466D-9AE2-49BC-BC26-057DEF6879E3}" type="presParOf" srcId="{69FB0DB2-F57B-4356-B492-7E6580BE349F}" destId="{2ECA0C56-E9FC-4D82-AE6E-6B38584F5C40}" srcOrd="1" destOrd="0" presId="urn:microsoft.com/office/officeart/2005/8/layout/vList6"/>
    <dgm:cxn modelId="{6EFF13B6-BE5E-436C-A6E6-9D02849F5D38}" type="presParOf" srcId="{69FB0DB2-F57B-4356-B492-7E6580BE349F}" destId="{59A37957-B54E-4C18-BCE2-7862FC5CD628}" srcOrd="2" destOrd="0" presId="urn:microsoft.com/office/officeart/2005/8/layout/vList6"/>
    <dgm:cxn modelId="{F3015B8D-E51F-4C73-A952-18207B3B7022}" type="presParOf" srcId="{59A37957-B54E-4C18-BCE2-7862FC5CD628}" destId="{9FC32A2E-5E5F-4611-97EC-006F2ADA5689}" srcOrd="0" destOrd="0" presId="urn:microsoft.com/office/officeart/2005/8/layout/vList6"/>
    <dgm:cxn modelId="{98C5AFFF-731E-4222-94E5-240664AE64A6}" type="presParOf" srcId="{59A37957-B54E-4C18-BCE2-7862FC5CD628}" destId="{C6293117-E107-4851-B264-4B0145BB4892}" srcOrd="1" destOrd="0" presId="urn:microsoft.com/office/officeart/2005/8/layout/vList6"/>
    <dgm:cxn modelId="{4F9F2BD3-74FC-4559-9B99-B25EFE6AB9C7}" type="presParOf" srcId="{69FB0DB2-F57B-4356-B492-7E6580BE349F}" destId="{462D0257-240D-45DD-8009-39A38EE5C2B0}" srcOrd="3" destOrd="0" presId="urn:microsoft.com/office/officeart/2005/8/layout/vList6"/>
    <dgm:cxn modelId="{82467F96-112A-456B-9BE4-D9A5DC0D12A0}" type="presParOf" srcId="{69FB0DB2-F57B-4356-B492-7E6580BE349F}" destId="{3D99A6FB-F76F-4324-84F9-BC32C7B02914}" srcOrd="4" destOrd="0" presId="urn:microsoft.com/office/officeart/2005/8/layout/vList6"/>
    <dgm:cxn modelId="{147AFC68-DC02-4768-9E04-BC2A6A0C5FE6}" type="presParOf" srcId="{3D99A6FB-F76F-4324-84F9-BC32C7B02914}" destId="{D652B3DC-0589-4CE9-8D6F-6CF519D27C16}" srcOrd="0" destOrd="0" presId="urn:microsoft.com/office/officeart/2005/8/layout/vList6"/>
    <dgm:cxn modelId="{F6EBDEA7-C4B4-4D62-99CA-74761D1CF553}" type="presParOf" srcId="{3D99A6FB-F76F-4324-84F9-BC32C7B02914}" destId="{A971A4DA-E553-4350-8154-6355A7021ABD}"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038" y="0"/>
            <a:ext cx="2951162" cy="496888"/>
          </a:xfrm>
          <a:prstGeom prst="rect">
            <a:avLst/>
          </a:prstGeom>
        </p:spPr>
        <p:txBody>
          <a:bodyPr vert="horz" lIns="91440" tIns="45720" rIns="91440" bIns="45720" rtlCol="0"/>
          <a:lstStyle>
            <a:lvl1pPr algn="r">
              <a:defRPr sz="1200"/>
            </a:lvl1pPr>
          </a:lstStyle>
          <a:p>
            <a:fld id="{10D2CD1D-C519-4D14-B72C-03E85106FA91}" type="datetimeFigureOut">
              <a:rPr lang="en-GB" smtClean="0"/>
              <a:pPr/>
              <a:t>03/02/2017</a:t>
            </a:fld>
            <a:endParaRPr lang="en-GB"/>
          </a:p>
        </p:txBody>
      </p:sp>
      <p:sp>
        <p:nvSpPr>
          <p:cNvPr id="4" name="Footer Placeholder 3"/>
          <p:cNvSpPr>
            <a:spLocks noGrp="1"/>
          </p:cNvSpPr>
          <p:nvPr>
            <p:ph type="ftr" sz="quarter" idx="2"/>
          </p:nvPr>
        </p:nvSpPr>
        <p:spPr>
          <a:xfrm>
            <a:off x="0" y="9442450"/>
            <a:ext cx="2951163"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038" y="9442450"/>
            <a:ext cx="2951162" cy="496888"/>
          </a:xfrm>
          <a:prstGeom prst="rect">
            <a:avLst/>
          </a:prstGeom>
        </p:spPr>
        <p:txBody>
          <a:bodyPr vert="horz" lIns="91440" tIns="45720" rIns="91440" bIns="45720" rtlCol="0" anchor="b"/>
          <a:lstStyle>
            <a:lvl1pPr algn="r">
              <a:defRPr sz="1200"/>
            </a:lvl1pPr>
          </a:lstStyle>
          <a:p>
            <a:fld id="{3BD00029-A1F6-464C-B7EC-814EB0EE047A}" type="slidenum">
              <a:rPr lang="en-GB" smtClean="0"/>
              <a:pPr/>
              <a:t>‹#›</a:t>
            </a:fld>
            <a:endParaRPr lang="en-GB"/>
          </a:p>
        </p:txBody>
      </p:sp>
    </p:spTree>
    <p:extLst>
      <p:ext uri="{BB962C8B-B14F-4D97-AF65-F5344CB8AC3E}">
        <p14:creationId xmlns:p14="http://schemas.microsoft.com/office/powerpoint/2010/main" val="1577327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C1D0E86C-3B09-41D2-87F7-0583C59B5CC8}" type="datetimeFigureOut">
              <a:rPr lang="en-GB" smtClean="0"/>
              <a:pPr/>
              <a:t>03/02/2017</a:t>
            </a:fld>
            <a:endParaRPr lang="en-GB"/>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13BA80E0-824F-4C2C-9526-05ABAF761559}" type="slidenum">
              <a:rPr lang="en-GB" smtClean="0"/>
              <a:pPr/>
              <a:t>‹#›</a:t>
            </a:fld>
            <a:endParaRPr lang="en-GB"/>
          </a:p>
        </p:txBody>
      </p:sp>
    </p:spTree>
    <p:extLst>
      <p:ext uri="{BB962C8B-B14F-4D97-AF65-F5344CB8AC3E}">
        <p14:creationId xmlns:p14="http://schemas.microsoft.com/office/powerpoint/2010/main" val="1299423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8F06BC3-6117-4E1D-B9D9-E7699CC24DBE}" type="slidenum">
              <a:rPr lang="en-GB" smtClean="0">
                <a:solidFill>
                  <a:prstClr val="black"/>
                </a:solidFill>
              </a:rPr>
              <a:pPr/>
              <a:t>17</a:t>
            </a:fld>
            <a:endParaRPr lang="en-GB">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noFill/>
          <a:ln>
            <a:miter lim="800000"/>
            <a:headEnd/>
            <a:tailEnd/>
          </a:ln>
        </p:spPr>
        <p:txBody>
          <a:bodyPr/>
          <a:lstStyle/>
          <a:p>
            <a:fld id="{31BF12AC-656E-4FF5-98BC-53CD0F0E60A0}" type="slidenum">
              <a:rPr lang="en-US" smtClean="0">
                <a:solidFill>
                  <a:srgbClr val="000000"/>
                </a:solidFill>
              </a:rPr>
              <a:pPr/>
              <a:t>34</a:t>
            </a:fld>
            <a:endParaRPr lang="en-US" smtClean="0">
              <a:solidFill>
                <a:srgbClr val="000000"/>
              </a:solidFill>
            </a:endParaRPr>
          </a:p>
        </p:txBody>
      </p:sp>
      <p:sp>
        <p:nvSpPr>
          <p:cNvPr id="931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3188" name="Notes Placeholder 3"/>
          <p:cNvSpPr>
            <a:spLocks noGrp="1"/>
          </p:cNvSpPr>
          <p:nvPr>
            <p:ph type="body" idx="1"/>
          </p:nvPr>
        </p:nvSpPr>
        <p:spPr bwMode="auto">
          <a:noFill/>
        </p:spPr>
        <p:txBody>
          <a:bodyPr wrap="square" numCol="1" anchor="t" anchorCtr="0" compatLnSpc="1">
            <a:prstTxWarp prst="textNoShape">
              <a:avLst/>
            </a:prstTxWarp>
          </a:bodyPr>
          <a:lstStyle/>
          <a:p>
            <a:endParaRPr lang="en-GB" dirty="0" smtClean="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smtClean="0"/>
              <a:t>Click image to link to page</a:t>
            </a:r>
          </a:p>
        </p:txBody>
      </p:sp>
      <p:sp>
        <p:nvSpPr>
          <p:cNvPr id="58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E873257-100F-4FEA-A3DF-9A38032C96C0}" type="slidenum">
              <a:rPr lang="en-GB" smtClean="0">
                <a:solidFill>
                  <a:prstClr val="black"/>
                </a:solidFill>
              </a:rPr>
              <a:pPr fontAlgn="base">
                <a:spcBef>
                  <a:spcPct val="0"/>
                </a:spcBef>
                <a:spcAft>
                  <a:spcPct val="0"/>
                </a:spcAft>
                <a:defRPr/>
              </a:pPr>
              <a:t>36</a:t>
            </a:fld>
            <a:endParaRPr lang="en-GB" dirty="0" smtClean="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Click image for page link</a:t>
            </a:r>
          </a:p>
          <a:p>
            <a:endParaRPr lang="en-GB" dirty="0" smtClean="0"/>
          </a:p>
          <a:p>
            <a:pPr fontAlgn="base"/>
            <a:r>
              <a:rPr lang="en-GB" sz="1200" b="0" i="0" kern="1200" dirty="0" smtClean="0">
                <a:solidFill>
                  <a:schemeClr val="tx1"/>
                </a:solidFill>
                <a:latin typeface="+mn-lt"/>
                <a:ea typeface="+mn-ea"/>
                <a:cs typeface="+mn-cs"/>
              </a:rPr>
              <a:t>HEP Services encompasses such processes as the collection of course information through the courses service, the administration of Bursaries, Scholarships and Fee Waivers through HEBSS (Higher Education Bursary &amp; Scholarship Scheme) and the ongoing confirmation of registration and attendance processes.</a:t>
            </a:r>
          </a:p>
          <a:p>
            <a:pPr fontAlgn="base"/>
            <a:endParaRPr lang="en-GB" sz="1200" b="0" i="0" kern="1200" dirty="0" smtClean="0">
              <a:solidFill>
                <a:schemeClr val="tx1"/>
              </a:solidFill>
              <a:latin typeface="+mn-lt"/>
              <a:ea typeface="+mn-ea"/>
              <a:cs typeface="+mn-cs"/>
            </a:endParaRPr>
          </a:p>
          <a:p>
            <a:pPr fontAlgn="base"/>
            <a:r>
              <a:rPr lang="en-GB" sz="1200" b="0" i="0" kern="1200" dirty="0" smtClean="0">
                <a:solidFill>
                  <a:schemeClr val="tx1"/>
                </a:solidFill>
                <a:latin typeface="+mn-lt"/>
                <a:ea typeface="+mn-ea"/>
                <a:cs typeface="+mn-cs"/>
              </a:rPr>
              <a:t>This page is dedicated to providing Higher Education Providers with further information on all of the joint processes we operate under the banner of HEP Services. All of our HEP Services can be accessed through the HE Portal.</a:t>
            </a:r>
          </a:p>
          <a:p>
            <a:endParaRPr lang="en-GB" dirty="0"/>
          </a:p>
        </p:txBody>
      </p:sp>
      <p:sp>
        <p:nvSpPr>
          <p:cNvPr id="4" name="Slide Number Placeholder 3"/>
          <p:cNvSpPr>
            <a:spLocks noGrp="1"/>
          </p:cNvSpPr>
          <p:nvPr>
            <p:ph type="sldNum" sz="quarter" idx="10"/>
          </p:nvPr>
        </p:nvSpPr>
        <p:spPr/>
        <p:txBody>
          <a:bodyPr/>
          <a:lstStyle/>
          <a:p>
            <a:fld id="{68F06BC3-6117-4E1D-B9D9-E7699CC24DBE}" type="slidenum">
              <a:rPr lang="en-GB" smtClean="0">
                <a:solidFill>
                  <a:prstClr val="black"/>
                </a:solidFill>
              </a:rPr>
              <a:pPr/>
              <a:t>37</a:t>
            </a:fld>
            <a:endParaRPr lang="en-GB"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Click images for pages</a:t>
            </a:r>
          </a:p>
          <a:p>
            <a:endParaRPr lang="en-GB" dirty="0" smtClean="0"/>
          </a:p>
          <a:p>
            <a:pPr fontAlgn="base"/>
            <a:r>
              <a:rPr lang="en-GB" sz="1200" b="0" i="0" kern="1200" dirty="0" smtClean="0">
                <a:solidFill>
                  <a:schemeClr val="tx1"/>
                </a:solidFill>
                <a:latin typeface="+mn-lt"/>
                <a:ea typeface="+mn-ea"/>
                <a:cs typeface="+mn-cs"/>
              </a:rPr>
              <a:t>HEP Services encompasses such processes as the collection of course information through the courses service, the administration of Bursaries, Scholarships and Fee Waivers through HEBSS (Higher Education Bursary &amp; Scholarship Scheme) and the ongoing confirmation of registration and attendance processes.</a:t>
            </a:r>
          </a:p>
          <a:p>
            <a:pPr fontAlgn="base"/>
            <a:endParaRPr lang="en-GB" sz="1200" b="0" i="0" kern="1200" dirty="0" smtClean="0">
              <a:solidFill>
                <a:schemeClr val="tx1"/>
              </a:solidFill>
              <a:latin typeface="+mn-lt"/>
              <a:ea typeface="+mn-ea"/>
              <a:cs typeface="+mn-cs"/>
            </a:endParaRPr>
          </a:p>
          <a:p>
            <a:pPr fontAlgn="base"/>
            <a:r>
              <a:rPr lang="en-GB" sz="1200" b="0" i="0" kern="1200" dirty="0" smtClean="0">
                <a:solidFill>
                  <a:schemeClr val="tx1"/>
                </a:solidFill>
                <a:latin typeface="+mn-lt"/>
                <a:ea typeface="+mn-ea"/>
                <a:cs typeface="+mn-cs"/>
              </a:rPr>
              <a:t>This page is dedicated to providing Higher Education Providers with further information on all of the joint processes we operate under the banner of HEP Services. All of our HEP Services can be accessed through the HE Portal.</a:t>
            </a:r>
          </a:p>
          <a:p>
            <a:endParaRPr lang="en-GB" dirty="0"/>
          </a:p>
        </p:txBody>
      </p:sp>
      <p:sp>
        <p:nvSpPr>
          <p:cNvPr id="4" name="Slide Number Placeholder 3"/>
          <p:cNvSpPr>
            <a:spLocks noGrp="1"/>
          </p:cNvSpPr>
          <p:nvPr>
            <p:ph type="sldNum" sz="quarter" idx="10"/>
          </p:nvPr>
        </p:nvSpPr>
        <p:spPr/>
        <p:txBody>
          <a:bodyPr/>
          <a:lstStyle/>
          <a:p>
            <a:fld id="{68F06BC3-6117-4E1D-B9D9-E7699CC24DBE}" type="slidenum">
              <a:rPr lang="en-GB" smtClean="0">
                <a:solidFill>
                  <a:prstClr val="black"/>
                </a:solidFill>
              </a:rPr>
              <a:pPr/>
              <a:t>38</a:t>
            </a:fld>
            <a:endParaRPr lang="en-GB"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Click any image to go to 16/17 resources page</a:t>
            </a:r>
            <a:endParaRPr lang="en-GB" dirty="0"/>
          </a:p>
        </p:txBody>
      </p:sp>
      <p:sp>
        <p:nvSpPr>
          <p:cNvPr id="4" name="Slide Number Placeholder 3"/>
          <p:cNvSpPr>
            <a:spLocks noGrp="1"/>
          </p:cNvSpPr>
          <p:nvPr>
            <p:ph type="sldNum" sz="quarter" idx="10"/>
          </p:nvPr>
        </p:nvSpPr>
        <p:spPr/>
        <p:txBody>
          <a:bodyPr/>
          <a:lstStyle/>
          <a:p>
            <a:fld id="{68F06BC3-6117-4E1D-B9D9-E7699CC24DBE}" type="slidenum">
              <a:rPr lang="en-GB" smtClean="0">
                <a:solidFill>
                  <a:prstClr val="black"/>
                </a:solidFill>
              </a:rPr>
              <a:pPr/>
              <a:t>39</a:t>
            </a:fld>
            <a:endParaRPr lang="en-GB"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smtClean="0"/>
              <a:t>Market the course : we support</a:t>
            </a:r>
            <a:r>
              <a:rPr lang="en-GB" b="1" baseline="0" dirty="0" smtClean="0"/>
              <a:t> with finance aspect of marketability</a:t>
            </a:r>
          </a:p>
          <a:p>
            <a:endParaRPr lang="en-GB" baseline="0" dirty="0" smtClean="0"/>
          </a:p>
          <a:p>
            <a:r>
              <a:rPr lang="en-GB" dirty="0" smtClean="0"/>
              <a:t>Learning Provider – Do it</a:t>
            </a:r>
            <a:r>
              <a:rPr lang="en-GB" baseline="0" dirty="0" smtClean="0"/>
              <a:t> yourself (Here’s the resources)</a:t>
            </a:r>
          </a:p>
          <a:p>
            <a:r>
              <a:rPr lang="en-GB" baseline="0" dirty="0" smtClean="0"/>
              <a:t>Colleagues at your institution</a:t>
            </a:r>
          </a:p>
          <a:p>
            <a:endParaRPr lang="en-GB" baseline="0" dirty="0" smtClean="0"/>
          </a:p>
          <a:p>
            <a:r>
              <a:rPr lang="en-GB" b="1" baseline="0" dirty="0" smtClean="0"/>
              <a:t>Help with recruitment and their material, marketability of the courses by explaining how finance aspect of the ALL supports the overall course offer</a:t>
            </a:r>
          </a:p>
          <a:p>
            <a:endParaRPr lang="en-GB" baseline="0" dirty="0" smtClean="0"/>
          </a:p>
          <a:p>
            <a:r>
              <a:rPr lang="en-GB" baseline="0" dirty="0" smtClean="0"/>
              <a:t>Commentary, Common Practice</a:t>
            </a:r>
          </a:p>
          <a:p>
            <a:endParaRPr lang="en-GB" baseline="0" dirty="0" smtClean="0"/>
          </a:p>
          <a:p>
            <a:r>
              <a:rPr lang="en-GB" b="1" baseline="0" dirty="0" smtClean="0"/>
              <a:t>Remote Support – Mention : Open Day Support / Promotional Activity / Point of Contact for IAG / Escalation Referral Channel </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DD147E13-8904-439D-80F1-2615C357D5A3}" type="slidenum">
              <a:rPr lang="en-GB" smtClean="0">
                <a:solidFill>
                  <a:prstClr val="black"/>
                </a:solidFill>
              </a:rPr>
              <a:pPr/>
              <a:t>20</a:t>
            </a:fld>
            <a:endParaRPr lang="en-GB" dirty="0">
              <a:solidFill>
                <a:prstClr val="black"/>
              </a:solidFill>
            </a:endParaRPr>
          </a:p>
        </p:txBody>
      </p:sp>
    </p:spTree>
    <p:extLst>
      <p:ext uri="{BB962C8B-B14F-4D97-AF65-F5344CB8AC3E}">
        <p14:creationId xmlns:p14="http://schemas.microsoft.com/office/powerpoint/2010/main" val="1634976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bwMode="auto">
          <a:noFill/>
          <a:ln>
            <a:miter lim="800000"/>
            <a:headEnd/>
            <a:tailEnd/>
          </a:ln>
        </p:spPr>
        <p:txBody>
          <a:bodyPr/>
          <a:lstStyle/>
          <a:p>
            <a:fld id="{7B1F3CB3-80C3-42AA-B7D2-30C213E8C75D}" type="slidenum">
              <a:rPr lang="en-US" smtClean="0">
                <a:solidFill>
                  <a:prstClr val="black"/>
                </a:solidFill>
              </a:rPr>
              <a:pPr/>
              <a:t>24</a:t>
            </a:fld>
            <a:endParaRPr lang="en-US" dirty="0" smtClean="0">
              <a:solidFill>
                <a:prstClr val="black"/>
              </a:solidFill>
            </a:endParaRPr>
          </a:p>
        </p:txBody>
      </p:sp>
      <p:sp>
        <p:nvSpPr>
          <p:cNvPr id="1126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 name="Notes Placeholder 3"/>
          <p:cNvSpPr>
            <a:spLocks noGrp="1"/>
          </p:cNvSpPr>
          <p:nvPr>
            <p:ph type="body" idx="1"/>
          </p:nvPr>
        </p:nvSpPr>
        <p:spPr/>
        <p:txBody>
          <a:bodyPr>
            <a:normAutofit/>
          </a:bodyPr>
          <a:lstStyle/>
          <a:p>
            <a:r>
              <a:rPr lang="en-GB" sz="1200" kern="1200" baseline="0" dirty="0" smtClean="0">
                <a:solidFill>
                  <a:schemeClr val="tx1"/>
                </a:solidFill>
                <a:latin typeface="+mn-lt"/>
                <a:ea typeface="+mn-ea"/>
                <a:cs typeface="+mn-cs"/>
              </a:rPr>
              <a:t>Hold and manage the personal details of 7.7 million customers</a:t>
            </a:r>
          </a:p>
          <a:p>
            <a:r>
              <a:rPr lang="en-GB" sz="1200" kern="1200" baseline="0" dirty="0" smtClean="0">
                <a:solidFill>
                  <a:schemeClr val="tx1"/>
                </a:solidFill>
                <a:latin typeface="+mn-lt"/>
                <a:ea typeface="+mn-ea"/>
                <a:cs typeface="+mn-cs"/>
              </a:rPr>
              <a:t>- therefore have an important relationship with 9.3% of the population of the UK</a:t>
            </a:r>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bwMode="auto">
          <a:noFill/>
          <a:ln>
            <a:miter lim="800000"/>
            <a:headEnd/>
            <a:tailEnd/>
          </a:ln>
        </p:spPr>
        <p:txBody>
          <a:bodyPr/>
          <a:lstStyle/>
          <a:p>
            <a:fld id="{01EBC6B6-F027-4DA9-AA54-FCF0C92155AC}" type="slidenum">
              <a:rPr lang="en-US" smtClean="0">
                <a:solidFill>
                  <a:prstClr val="black"/>
                </a:solidFill>
              </a:rPr>
              <a:pPr/>
              <a:t>25</a:t>
            </a:fld>
            <a:endParaRPr lang="en-US" dirty="0" smtClean="0">
              <a:solidFill>
                <a:prstClr val="black"/>
              </a:solidFill>
            </a:endParaRPr>
          </a:p>
        </p:txBody>
      </p:sp>
      <p:sp>
        <p:nvSpPr>
          <p:cNvPr id="114691" name="Rectangle 2"/>
          <p:cNvSpPr>
            <a:spLocks noGrp="1" noRot="1" noChangeAspect="1" noChangeArrowheads="1" noTextEdit="1"/>
          </p:cNvSpPr>
          <p:nvPr>
            <p:ph type="sldImg"/>
          </p:nvPr>
        </p:nvSpPr>
        <p:spPr bwMode="auto">
          <a:noFill/>
          <a:ln>
            <a:solidFill>
              <a:srgbClr val="000000"/>
            </a:solidFill>
            <a:miter lim="800000"/>
            <a:headEnd/>
            <a:tailEn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7500" lnSpcReduction="20000"/>
          </a:bodyPr>
          <a:lstStyle/>
          <a:p>
            <a:pPr marL="431800" indent="-358775">
              <a:defRPr/>
            </a:pPr>
            <a:r>
              <a:rPr lang="en-GB" b="1" dirty="0" smtClean="0"/>
              <a:t>EU Students still need to download and complete a</a:t>
            </a:r>
            <a:r>
              <a:rPr lang="en-GB" b="1" baseline="0" dirty="0" smtClean="0"/>
              <a:t> paper application form!</a:t>
            </a:r>
            <a:endParaRPr lang="en-GB" b="1" dirty="0" smtClean="0"/>
          </a:p>
          <a:p>
            <a:pPr marL="431800" indent="-358775">
              <a:defRPr/>
            </a:pPr>
            <a:endParaRPr lang="en-GB" dirty="0" smtClean="0"/>
          </a:p>
          <a:p>
            <a:pPr marL="431800" indent="-358775">
              <a:defRPr/>
            </a:pPr>
            <a:r>
              <a:rPr lang="en-GB" dirty="0" smtClean="0"/>
              <a:t>Other notes of importance for students;</a:t>
            </a:r>
          </a:p>
          <a:p>
            <a:pPr marL="431800" indent="-358775">
              <a:buFontTx/>
              <a:buChar char="•"/>
              <a:defRPr/>
            </a:pPr>
            <a:endParaRPr lang="en-GB" dirty="0" smtClean="0"/>
          </a:p>
          <a:p>
            <a:pPr marL="431800" indent="-358775">
              <a:buFontTx/>
              <a:buChar char="•"/>
              <a:defRPr/>
            </a:pPr>
            <a:r>
              <a:rPr lang="en-GB" dirty="0" smtClean="0"/>
              <a:t>Make a note of your account log-in details and keep them safe</a:t>
            </a:r>
          </a:p>
          <a:p>
            <a:pPr marL="431800" indent="-358775">
              <a:buFontTx/>
              <a:buChar char="•"/>
              <a:defRPr/>
            </a:pPr>
            <a:endParaRPr lang="en-GB" dirty="0" smtClean="0"/>
          </a:p>
          <a:p>
            <a:pPr marL="431800" indent="-358775">
              <a:buFontTx/>
              <a:buChar char="•"/>
              <a:defRPr/>
            </a:pPr>
            <a:r>
              <a:rPr lang="en-GB" dirty="0" smtClean="0"/>
              <a:t>Agree to share information from your application, this helps apply for many bursaries and some scholarships</a:t>
            </a:r>
          </a:p>
          <a:p>
            <a:pPr marL="431800" indent="-358775">
              <a:defRPr/>
            </a:pPr>
            <a:endParaRPr lang="en-GB" dirty="0" smtClean="0"/>
          </a:p>
          <a:p>
            <a:pPr marL="431800" indent="-358775">
              <a:buFont typeface="Arial" pitchFamily="34" charset="0"/>
              <a:buChar char="•"/>
              <a:defRPr/>
            </a:pPr>
            <a:r>
              <a:rPr lang="en-GB" dirty="0" smtClean="0"/>
              <a:t>Make sure any evidence and information needed to support your application is supplied first time (yours and your parent/partners’)</a:t>
            </a:r>
          </a:p>
          <a:p>
            <a:pPr marL="431800" indent="-358775">
              <a:defRPr/>
            </a:pPr>
            <a:endParaRPr lang="en-GB" dirty="0" smtClean="0"/>
          </a:p>
          <a:p>
            <a:pPr marL="431800" indent="-358775">
              <a:buFont typeface="Arial" pitchFamily="34" charset="0"/>
              <a:buChar char="•"/>
              <a:defRPr/>
            </a:pPr>
            <a:r>
              <a:rPr lang="en-GB" dirty="0" smtClean="0"/>
              <a:t>Submit your application even if there is a delay in getting income details from your parent/sponsor so some funding (Tuition and Maintenance Loan) will be available when you start your course</a:t>
            </a:r>
          </a:p>
          <a:p>
            <a:pPr marL="431800" indent="-358775">
              <a:defRPr/>
            </a:pPr>
            <a:endParaRPr lang="en-GB" dirty="0" smtClean="0"/>
          </a:p>
          <a:p>
            <a:pPr marL="431800" indent="-358775">
              <a:buFont typeface="Arial" pitchFamily="34" charset="0"/>
              <a:buChar char="•"/>
              <a:defRPr/>
            </a:pPr>
            <a:r>
              <a:rPr lang="en-GB" dirty="0" smtClean="0"/>
              <a:t>If SFE ask you to send any additional evidence or documents to support your application use recorded delivery!</a:t>
            </a:r>
          </a:p>
          <a:p>
            <a:pPr marL="431800" indent="-358775">
              <a:buFont typeface="Arial" pitchFamily="34" charset="0"/>
              <a:buChar char="•"/>
              <a:defRPr/>
            </a:pPr>
            <a:endParaRPr lang="en-GB" dirty="0" smtClean="0"/>
          </a:p>
          <a:p>
            <a:pPr marL="431800" indent="-358775">
              <a:defRPr/>
            </a:pPr>
            <a:r>
              <a:rPr lang="en-GB" dirty="0" smtClean="0"/>
              <a:t>Before starting the application, students should have the following to hand:</a:t>
            </a:r>
          </a:p>
          <a:p>
            <a:pPr marL="431800" indent="-358775">
              <a:defRPr/>
            </a:pPr>
            <a:endParaRPr lang="en-GB" dirty="0" smtClean="0"/>
          </a:p>
          <a:p>
            <a:pPr marL="431800" indent="-358775">
              <a:defRPr/>
            </a:pPr>
            <a:r>
              <a:rPr lang="en-GB" dirty="0" smtClean="0"/>
              <a:t>•	Passport - SLC can check identity using valid UK passport details for most students</a:t>
            </a:r>
          </a:p>
          <a:p>
            <a:pPr marL="431800" indent="-358775">
              <a:defRPr/>
            </a:pPr>
            <a:endParaRPr lang="en-GB" dirty="0" smtClean="0"/>
          </a:p>
          <a:p>
            <a:pPr marL="431800" indent="-358775">
              <a:defRPr/>
            </a:pPr>
            <a:r>
              <a:rPr lang="en-GB" dirty="0" smtClean="0"/>
              <a:t>•	University and course details – Remember apply with your first choice initially so your application can be assessed as soon as possible</a:t>
            </a:r>
          </a:p>
          <a:p>
            <a:pPr marL="431800" indent="-358775">
              <a:defRPr/>
            </a:pPr>
            <a:r>
              <a:rPr lang="en-GB" dirty="0" smtClean="0"/>
              <a:t>	</a:t>
            </a:r>
          </a:p>
          <a:p>
            <a:pPr marL="431800" indent="-358775">
              <a:defRPr/>
            </a:pPr>
            <a:r>
              <a:rPr lang="en-GB" dirty="0" smtClean="0"/>
              <a:t>•	Bank account details</a:t>
            </a:r>
          </a:p>
          <a:p>
            <a:pPr marL="431800" indent="-358775">
              <a:defRPr/>
            </a:pPr>
            <a:endParaRPr lang="en-GB" dirty="0" smtClean="0"/>
          </a:p>
          <a:p>
            <a:pPr marL="431800" indent="-358775">
              <a:defRPr/>
            </a:pPr>
            <a:r>
              <a:rPr lang="en-GB" dirty="0" smtClean="0"/>
              <a:t>•	National Insurance number</a:t>
            </a:r>
          </a:p>
          <a:p>
            <a:pPr marL="431800" indent="-358775">
              <a:defRPr/>
            </a:pPr>
            <a:endParaRPr lang="en-GB" dirty="0" smtClean="0"/>
          </a:p>
          <a:p>
            <a:pPr marL="431800" indent="-358775">
              <a:defRPr/>
            </a:pPr>
            <a:r>
              <a:rPr lang="en-GB" dirty="0" smtClean="0"/>
              <a:t>•	Parent’s or partner’s National Insurance number and income details </a:t>
            </a:r>
          </a:p>
          <a:p>
            <a:pPr marL="431800" indent="-358775">
              <a:buFont typeface="Arial" pitchFamily="34" charset="0"/>
              <a:buChar char="•"/>
              <a:defRPr/>
            </a:pPr>
            <a:endParaRPr lang="en-GB" dirty="0"/>
          </a:p>
        </p:txBody>
      </p:sp>
      <p:sp>
        <p:nvSpPr>
          <p:cNvPr id="57348" name="Slide Number Placeholder 3"/>
          <p:cNvSpPr>
            <a:spLocks noGrp="1"/>
          </p:cNvSpPr>
          <p:nvPr>
            <p:ph type="sldNum" sz="quarter" idx="5"/>
          </p:nvPr>
        </p:nvSpPr>
        <p:spPr bwMode="auto">
          <a:noFill/>
          <a:ln>
            <a:miter lim="800000"/>
            <a:headEnd/>
            <a:tailEnd/>
          </a:ln>
        </p:spPr>
        <p:txBody>
          <a:bodyPr/>
          <a:lstStyle/>
          <a:p>
            <a:fld id="{3E0FD27D-A177-4A0F-B96B-18D052A8CC6D}" type="slidenum">
              <a:rPr lang="en-US" smtClean="0">
                <a:solidFill>
                  <a:prstClr val="black"/>
                </a:solidFill>
              </a:rPr>
              <a:pPr/>
              <a:t>27</a:t>
            </a:fld>
            <a:endParaRPr lang="en-US" dirty="0" smtClean="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ea typeface="ＭＳ Ｐゴシック" pitchFamily="34" charset="-128"/>
              </a:rPr>
              <a:t>Click image to link to page!</a:t>
            </a:r>
          </a:p>
        </p:txBody>
      </p:sp>
      <p:sp>
        <p:nvSpPr>
          <p:cNvPr id="58372" name="Slide Number Placeholder 3"/>
          <p:cNvSpPr>
            <a:spLocks noGrp="1"/>
          </p:cNvSpPr>
          <p:nvPr>
            <p:ph type="sldNum" sz="quarter" idx="5"/>
          </p:nvPr>
        </p:nvSpPr>
        <p:spPr bwMode="auto">
          <a:noFill/>
          <a:ln>
            <a:miter lim="800000"/>
            <a:headEnd/>
            <a:tailEnd/>
          </a:ln>
        </p:spPr>
        <p:txBody>
          <a:bodyPr/>
          <a:lstStyle/>
          <a:p>
            <a:fld id="{0C760710-BD12-4193-9B13-04D274D59C92}" type="slidenum">
              <a:rPr lang="en-US" smtClean="0">
                <a:solidFill>
                  <a:prstClr val="black"/>
                </a:solidFill>
              </a:rPr>
              <a:pPr/>
              <a:t>28</a:t>
            </a:fld>
            <a:endParaRPr lang="en-US" dirty="0" smtClean="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ea typeface="ＭＳ Ｐゴシック" pitchFamily="34" charset="-128"/>
            </a:endParaRPr>
          </a:p>
        </p:txBody>
      </p:sp>
      <p:sp>
        <p:nvSpPr>
          <p:cNvPr id="112644" name="Slide Number Placeholder 3"/>
          <p:cNvSpPr>
            <a:spLocks noGrp="1"/>
          </p:cNvSpPr>
          <p:nvPr>
            <p:ph type="sldNum" sz="quarter" idx="5"/>
          </p:nvPr>
        </p:nvSpPr>
        <p:spPr bwMode="auto">
          <a:noFill/>
          <a:ln>
            <a:miter lim="800000"/>
            <a:headEnd/>
            <a:tailEnd/>
          </a:ln>
        </p:spPr>
        <p:txBody>
          <a:bodyPr/>
          <a:lstStyle/>
          <a:p>
            <a:fld id="{744ED6A7-90A6-42CB-BAA6-A3C1636F3A63}" type="slidenum">
              <a:rPr lang="en-US" smtClean="0">
                <a:solidFill>
                  <a:prstClr val="black"/>
                </a:solidFill>
              </a:rPr>
              <a:pPr/>
              <a:t>30</a:t>
            </a:fld>
            <a:endParaRPr lang="en-US" dirty="0" smtClean="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hangingPunct="0"/>
            <a:r>
              <a:rPr lang="en-GB" sz="1200" i="1" u="sng" kern="1200" dirty="0" smtClean="0">
                <a:solidFill>
                  <a:schemeClr val="tx1"/>
                </a:solidFill>
                <a:latin typeface="+mn-lt"/>
                <a:ea typeface="+mn-ea"/>
                <a:cs typeface="+mn-cs"/>
              </a:rPr>
              <a:t>Household Income Assessment</a:t>
            </a:r>
            <a:endParaRPr lang="en-GB" sz="1200" kern="1200" dirty="0" smtClean="0">
              <a:solidFill>
                <a:schemeClr val="tx1"/>
              </a:solidFill>
              <a:latin typeface="+mn-lt"/>
              <a:ea typeface="+mn-ea"/>
              <a:cs typeface="+mn-cs"/>
            </a:endParaRPr>
          </a:p>
          <a:p>
            <a:pPr hangingPunct="0"/>
            <a:r>
              <a:rPr lang="en-GB" sz="1200" u="none" strike="noStrike"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pPr hangingPunct="0"/>
            <a:r>
              <a:rPr lang="en-GB" sz="1200" kern="1200" dirty="0" smtClean="0">
                <a:solidFill>
                  <a:schemeClr val="tx1"/>
                </a:solidFill>
                <a:latin typeface="+mn-lt"/>
                <a:ea typeface="+mn-ea"/>
                <a:cs typeface="+mn-cs"/>
              </a:rPr>
              <a:t>The income assessment for full year and final year rates of loans for living costs is calculated as follows:</a:t>
            </a:r>
          </a:p>
          <a:p>
            <a:pPr hangingPunct="0"/>
            <a:r>
              <a:rPr lang="en-GB" sz="1200" kern="1200" dirty="0" smtClean="0">
                <a:solidFill>
                  <a:schemeClr val="tx1"/>
                </a:solidFill>
                <a:latin typeface="+mn-lt"/>
                <a:ea typeface="+mn-ea"/>
                <a:cs typeface="+mn-cs"/>
              </a:rPr>
              <a:t> </a:t>
            </a:r>
          </a:p>
          <a:p>
            <a:pPr fontAlgn="auto" hangingPunct="1"/>
            <a:r>
              <a:rPr lang="en-GB" sz="1200" kern="1200" dirty="0" smtClean="0">
                <a:solidFill>
                  <a:schemeClr val="tx1"/>
                </a:solidFill>
                <a:latin typeface="+mn-lt"/>
                <a:ea typeface="+mn-ea"/>
                <a:cs typeface="+mn-cs"/>
              </a:rPr>
              <a:t>Parental Home Rate: £1 reduction in loan for every complete £8.36 increase in income above £25,000.</a:t>
            </a:r>
          </a:p>
          <a:p>
            <a:pPr fontAlgn="auto" hangingPunct="1"/>
            <a:endParaRPr lang="en-GB" sz="1200" kern="1200" dirty="0" smtClean="0">
              <a:solidFill>
                <a:schemeClr val="tx1"/>
              </a:solidFill>
              <a:latin typeface="+mn-lt"/>
              <a:ea typeface="+mn-ea"/>
              <a:cs typeface="+mn-cs"/>
            </a:endParaRPr>
          </a:p>
          <a:p>
            <a:pPr fontAlgn="auto" hangingPunct="1"/>
            <a:r>
              <a:rPr lang="en-GB" sz="1200" kern="1200" dirty="0" smtClean="0">
                <a:solidFill>
                  <a:schemeClr val="tx1"/>
                </a:solidFill>
                <a:latin typeface="+mn-lt"/>
                <a:ea typeface="+mn-ea"/>
                <a:cs typeface="+mn-cs"/>
              </a:rPr>
              <a:t>London Rate: £1 reduction in loan for every complete £8.12 increase in income above £25,000.</a:t>
            </a:r>
          </a:p>
          <a:p>
            <a:pPr fontAlgn="auto" hangingPunct="1"/>
            <a:endParaRPr lang="en-GB" sz="1200" kern="1200" dirty="0" smtClean="0">
              <a:solidFill>
                <a:schemeClr val="tx1"/>
              </a:solidFill>
              <a:latin typeface="+mn-lt"/>
              <a:ea typeface="+mn-ea"/>
              <a:cs typeface="+mn-cs"/>
            </a:endParaRPr>
          </a:p>
          <a:p>
            <a:pPr fontAlgn="auto" hangingPunct="1"/>
            <a:r>
              <a:rPr lang="en-GB" sz="1200" kern="1200" dirty="0" smtClean="0">
                <a:solidFill>
                  <a:schemeClr val="tx1"/>
                </a:solidFill>
                <a:latin typeface="+mn-lt"/>
                <a:ea typeface="+mn-ea"/>
                <a:cs typeface="+mn-cs"/>
              </a:rPr>
              <a:t>Elsewhere Rate: £1 reduction in loan for every complete £8.26 increase in income above £25,000.</a:t>
            </a:r>
          </a:p>
          <a:p>
            <a:pPr fontAlgn="auto" hangingPunct="1"/>
            <a:endParaRPr lang="en-GB" sz="1200" kern="1200" dirty="0" smtClean="0">
              <a:solidFill>
                <a:schemeClr val="tx1"/>
              </a:solidFill>
              <a:latin typeface="+mn-lt"/>
              <a:ea typeface="+mn-ea"/>
              <a:cs typeface="+mn-cs"/>
            </a:endParaRPr>
          </a:p>
          <a:p>
            <a:pPr fontAlgn="auto" hangingPunct="1"/>
            <a:r>
              <a:rPr lang="en-GB" sz="1200" kern="1200" dirty="0" smtClean="0">
                <a:solidFill>
                  <a:schemeClr val="tx1"/>
                </a:solidFill>
                <a:latin typeface="+mn-lt"/>
                <a:ea typeface="+mn-ea"/>
                <a:cs typeface="+mn-cs"/>
              </a:rPr>
              <a:t>Overseas Rate: £1 reduction in loan for every complete £8.18 increase in income above £25,000.</a:t>
            </a:r>
          </a:p>
          <a:p>
            <a:pPr fontAlgn="auto" hangingPunct="1"/>
            <a:endParaRPr lang="en-GB" sz="1200" kern="1200" dirty="0" smtClean="0">
              <a:solidFill>
                <a:schemeClr val="tx1"/>
              </a:solidFill>
              <a:latin typeface="+mn-lt"/>
              <a:ea typeface="+mn-ea"/>
              <a:cs typeface="+mn-cs"/>
            </a:endParaRPr>
          </a:p>
          <a:p>
            <a:pPr fontAlgn="auto" hangingPunct="1"/>
            <a:r>
              <a:rPr lang="en-GB" sz="1200" kern="1200" dirty="0" smtClean="0">
                <a:solidFill>
                  <a:schemeClr val="tx1"/>
                </a:solidFill>
                <a:latin typeface="+mn-lt"/>
                <a:ea typeface="+mn-ea"/>
                <a:cs typeface="+mn-cs"/>
              </a:rPr>
              <a:t>The income threshold for the minimum non-income assessed </a:t>
            </a:r>
            <a:r>
              <a:rPr lang="en-GB" sz="1200" u="sng" kern="1200" dirty="0" smtClean="0">
                <a:solidFill>
                  <a:schemeClr val="tx1"/>
                </a:solidFill>
                <a:latin typeface="+mn-lt"/>
                <a:ea typeface="+mn-ea"/>
                <a:cs typeface="+mn-cs"/>
              </a:rPr>
              <a:t>full rate</a:t>
            </a:r>
            <a:r>
              <a:rPr lang="en-GB" sz="1200" kern="1200" dirty="0" smtClean="0">
                <a:solidFill>
                  <a:schemeClr val="tx1"/>
                </a:solidFill>
                <a:latin typeface="+mn-lt"/>
                <a:ea typeface="+mn-ea"/>
                <a:cs typeface="+mn-cs"/>
              </a:rPr>
              <a:t> of overseas loan is: £65,797.</a:t>
            </a:r>
          </a:p>
          <a:p>
            <a:pPr fontAlgn="auto" hangingPunct="1"/>
            <a:endParaRPr lang="en-GB" sz="1200" kern="1200" dirty="0" smtClean="0">
              <a:solidFill>
                <a:schemeClr val="tx1"/>
              </a:solidFill>
              <a:latin typeface="+mn-lt"/>
              <a:ea typeface="+mn-ea"/>
              <a:cs typeface="+mn-cs"/>
            </a:endParaRPr>
          </a:p>
          <a:p>
            <a:pPr fontAlgn="auto" hangingPunct="1"/>
            <a:r>
              <a:rPr lang="en-GB" sz="1200" kern="1200" dirty="0" smtClean="0">
                <a:solidFill>
                  <a:schemeClr val="tx1"/>
                </a:solidFill>
                <a:latin typeface="+mn-lt"/>
                <a:ea typeface="+mn-ea"/>
                <a:cs typeface="+mn-cs"/>
              </a:rPr>
              <a:t>The income thresholds for the minimum non-income assessed </a:t>
            </a:r>
            <a:r>
              <a:rPr lang="en-GB" sz="1200" u="sng" kern="1200" dirty="0" smtClean="0">
                <a:solidFill>
                  <a:schemeClr val="tx1"/>
                </a:solidFill>
                <a:latin typeface="+mn-lt"/>
                <a:ea typeface="+mn-ea"/>
                <a:cs typeface="+mn-cs"/>
              </a:rPr>
              <a:t>final year rates</a:t>
            </a:r>
            <a:r>
              <a:rPr lang="en-GB" sz="1200" kern="1200" dirty="0" smtClean="0">
                <a:solidFill>
                  <a:schemeClr val="tx1"/>
                </a:solidFill>
                <a:latin typeface="+mn-lt"/>
                <a:ea typeface="+mn-ea"/>
                <a:cs typeface="+mn-cs"/>
              </a:rPr>
              <a:t> of loans are: £56,835 (Home), £67,233 (London), £60,692 (Elsewhere), and £62,514 (Overseas).</a:t>
            </a:r>
          </a:p>
          <a:p>
            <a:pPr hangingPunct="0"/>
            <a:endParaRPr lang="en-GB" dirty="0"/>
          </a:p>
        </p:txBody>
      </p:sp>
      <p:sp>
        <p:nvSpPr>
          <p:cNvPr id="4" name="Slide Number Placeholder 3"/>
          <p:cNvSpPr>
            <a:spLocks noGrp="1"/>
          </p:cNvSpPr>
          <p:nvPr>
            <p:ph type="sldNum" sz="quarter" idx="10"/>
          </p:nvPr>
        </p:nvSpPr>
        <p:spPr/>
        <p:txBody>
          <a:bodyPr/>
          <a:lstStyle/>
          <a:p>
            <a:fld id="{8D647F42-F17D-483E-A283-E9B9C65CEE40}" type="slidenum">
              <a:rPr lang="en-GB" smtClean="0">
                <a:solidFill>
                  <a:prstClr val="black"/>
                </a:solidFill>
              </a:rPr>
              <a:pPr/>
              <a:t>31</a:t>
            </a:fld>
            <a:endParaRPr lang="en-GB"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z="1200" b="1" i="0" kern="1200" dirty="0" smtClean="0">
                <a:solidFill>
                  <a:schemeClr val="tx1"/>
                </a:solidFill>
                <a:latin typeface="+mn-lt"/>
                <a:ea typeface="+mn-ea"/>
                <a:cs typeface="+mn-cs"/>
              </a:rPr>
              <a:t>The earnings threshold is:</a:t>
            </a:r>
          </a:p>
          <a:p>
            <a:r>
              <a:rPr lang="en-GB" sz="1200" b="0" i="0" kern="1200" dirty="0" smtClean="0">
                <a:solidFill>
                  <a:schemeClr val="tx1"/>
                </a:solidFill>
                <a:latin typeface="+mn-lt"/>
                <a:ea typeface="+mn-ea"/>
                <a:cs typeface="+mn-cs"/>
              </a:rPr>
              <a:t>£404 a week		</a:t>
            </a:r>
          </a:p>
          <a:p>
            <a:r>
              <a:rPr lang="en-GB" sz="1200" b="0" i="0" kern="1200" dirty="0" smtClean="0">
                <a:solidFill>
                  <a:schemeClr val="tx1"/>
                </a:solidFill>
                <a:latin typeface="+mn-lt"/>
                <a:ea typeface="+mn-ea"/>
                <a:cs typeface="+mn-cs"/>
              </a:rPr>
              <a:t>£1,750 a month	</a:t>
            </a:r>
          </a:p>
          <a:p>
            <a:r>
              <a:rPr lang="en-GB" sz="1200" b="0" i="0" kern="1200" dirty="0" smtClean="0">
                <a:solidFill>
                  <a:schemeClr val="tx1"/>
                </a:solidFill>
                <a:latin typeface="+mn-lt"/>
                <a:ea typeface="+mn-ea"/>
                <a:cs typeface="+mn-cs"/>
              </a:rPr>
              <a:t>£21,000 a year</a:t>
            </a:r>
          </a:p>
          <a:p>
            <a:endParaRPr lang="en-US" dirty="0" smtClean="0">
              <a:ea typeface="ＭＳ Ｐゴシック" pitchFamily="34" charset="-128"/>
            </a:endParaRPr>
          </a:p>
          <a:p>
            <a:r>
              <a:rPr lang="en-US" dirty="0" smtClean="0">
                <a:ea typeface="ＭＳ Ｐゴシック" pitchFamily="34" charset="-128"/>
              </a:rPr>
              <a:t>Students who started their course before 1 September 2012 will now repay 9% of any income over £16,910 before tax per year after the April 2014 inflation increase.</a:t>
            </a:r>
          </a:p>
          <a:p>
            <a:endParaRPr lang="en-GB" dirty="0" smtClean="0">
              <a:ea typeface="ＭＳ Ｐゴシック" pitchFamily="34" charset="-128"/>
            </a:endParaRPr>
          </a:p>
          <a:p>
            <a:r>
              <a:rPr lang="en-US" dirty="0" smtClean="0">
                <a:ea typeface="ＭＳ Ｐゴシック" pitchFamily="34" charset="-128"/>
              </a:rPr>
              <a:t>Students who started their course on or after 1 September 2012 will repay 9% of any income over £21,000 before tax per year.</a:t>
            </a:r>
          </a:p>
          <a:p>
            <a:endParaRPr lang="en-US" b="1" dirty="0" smtClean="0">
              <a:ea typeface="ＭＳ Ｐゴシック" pitchFamily="34" charset="-128"/>
            </a:endParaRPr>
          </a:p>
          <a:p>
            <a:r>
              <a:rPr lang="en-GB" b="1" dirty="0" smtClean="0">
                <a:ea typeface="ＭＳ Ｐゴシック" pitchFamily="34" charset="-128"/>
              </a:rPr>
              <a:t>Overseas income assessment</a:t>
            </a:r>
          </a:p>
          <a:p>
            <a:r>
              <a:rPr lang="en-GB" dirty="0" smtClean="0">
                <a:ea typeface="ＭＳ Ｐゴシック" pitchFamily="34" charset="-128"/>
              </a:rPr>
              <a:t>If a student will be overseas for more than 3 months when in repayment, they will need to complete an Overseas Income Assessment Form to enable us to calculate how much they need to repay.</a:t>
            </a:r>
          </a:p>
          <a:p>
            <a:r>
              <a:rPr lang="en-GB" dirty="0" smtClean="0">
                <a:ea typeface="ＭＳ Ｐゴシック" pitchFamily="34" charset="-128"/>
              </a:rPr>
              <a:t/>
            </a:r>
            <a:br>
              <a:rPr lang="en-GB" dirty="0" smtClean="0">
                <a:ea typeface="ＭＳ Ｐゴシック" pitchFamily="34" charset="-128"/>
              </a:rPr>
            </a:br>
            <a:r>
              <a:rPr lang="en-GB" dirty="0" smtClean="0">
                <a:ea typeface="ＭＳ Ｐゴシック" pitchFamily="34" charset="-128"/>
              </a:rPr>
              <a:t>On the Overseas Income Assessment Form students should provide us with details of their circumstances and prospective income. They will also be required to provide evidence of your income or means of support.</a:t>
            </a:r>
          </a:p>
          <a:p>
            <a:r>
              <a:rPr lang="en-GB" dirty="0" smtClean="0">
                <a:ea typeface="ＭＳ Ｐゴシック" pitchFamily="34" charset="-128"/>
              </a:rPr>
              <a:t/>
            </a:r>
            <a:br>
              <a:rPr lang="en-GB" dirty="0" smtClean="0">
                <a:ea typeface="ＭＳ Ｐゴシック" pitchFamily="34" charset="-128"/>
              </a:rPr>
            </a:br>
            <a:r>
              <a:rPr lang="en-GB" dirty="0" smtClean="0">
                <a:ea typeface="ＭＳ Ｐゴシック" pitchFamily="34" charset="-128"/>
              </a:rPr>
              <a:t>We will then send the student a repayment schedule showing how much they need to pay each month. The monthly payments will be based upon the earnings threshold for the destination country</a:t>
            </a:r>
          </a:p>
          <a:p>
            <a:endParaRPr lang="en-GB" dirty="0" smtClean="0">
              <a:ea typeface="ＭＳ Ｐゴシック" pitchFamily="34" charset="-128"/>
            </a:endParaRPr>
          </a:p>
          <a:p>
            <a:r>
              <a:rPr lang="en-GB" dirty="0" smtClean="0">
                <a:ea typeface="ＭＳ Ｐゴシック" pitchFamily="34" charset="-128"/>
              </a:rPr>
              <a:t>The repayment threshold for the UK is £21,000. So anyone with an annual salary of over £21,000 is required to repay their loan and they pay 9% of their earnings over this threshold.</a:t>
            </a:r>
          </a:p>
          <a:p>
            <a:r>
              <a:rPr lang="en-GB" dirty="0" smtClean="0">
                <a:ea typeface="ＭＳ Ｐゴシック" pitchFamily="34" charset="-128"/>
              </a:rPr>
              <a:t/>
            </a:r>
            <a:br>
              <a:rPr lang="en-GB" dirty="0" smtClean="0">
                <a:ea typeface="ＭＳ Ｐゴシック" pitchFamily="34" charset="-128"/>
              </a:rPr>
            </a:br>
            <a:r>
              <a:rPr lang="en-GB" dirty="0" smtClean="0">
                <a:ea typeface="ＭＳ Ｐゴシック" pitchFamily="34" charset="-128"/>
              </a:rPr>
              <a:t>If students are living overseas we work out their monthly repayment amount using the same principles as for those who live in the UK. So, they will repay 9% of earnings over the repayment threshold for the country they are living in.</a:t>
            </a:r>
          </a:p>
          <a:p>
            <a:r>
              <a:rPr lang="en-GB" dirty="0" smtClean="0">
                <a:ea typeface="ＭＳ Ｐゴシック" pitchFamily="34" charset="-128"/>
              </a:rPr>
              <a:t/>
            </a:r>
            <a:br>
              <a:rPr lang="en-GB" dirty="0" smtClean="0">
                <a:ea typeface="ＭＳ Ｐゴシック" pitchFamily="34" charset="-128"/>
              </a:rPr>
            </a:br>
            <a:r>
              <a:rPr lang="en-GB" dirty="0" smtClean="0">
                <a:ea typeface="ＭＳ Ｐゴシック" pitchFamily="34" charset="-128"/>
              </a:rPr>
              <a:t>To take account of differences in living costs, the repayment threshold in a foreign country may not be the same as in the UK. We will update thresholds each year to take account of price changes.</a:t>
            </a:r>
          </a:p>
          <a:p>
            <a:endParaRPr lang="en-GB" dirty="0" smtClean="0">
              <a:ea typeface="ＭＳ Ｐゴシック" pitchFamily="34" charset="-128"/>
            </a:endParaRPr>
          </a:p>
          <a:p>
            <a:r>
              <a:rPr lang="en-GB" dirty="0" smtClean="0">
                <a:ea typeface="ＭＳ Ｐゴシック" pitchFamily="34" charset="-128"/>
              </a:rPr>
              <a:t>If income changes while overseas</a:t>
            </a:r>
          </a:p>
          <a:p>
            <a:r>
              <a:rPr lang="en-GB" dirty="0" smtClean="0">
                <a:ea typeface="ＭＳ Ｐゴシック" pitchFamily="34" charset="-128"/>
              </a:rPr>
              <a:t>Normally a students scheduled repayment amount is fixed for a 12 month period. However, students can apply for a reassessment of their scheduled repayment amount at any time if their income level changes.</a:t>
            </a:r>
          </a:p>
          <a:p>
            <a:r>
              <a:rPr lang="en-GB" dirty="0" smtClean="0">
                <a:ea typeface="ＭＳ Ｐゴシック" pitchFamily="34" charset="-128"/>
              </a:rPr>
              <a:t/>
            </a:r>
            <a:br>
              <a:rPr lang="en-GB" dirty="0" smtClean="0">
                <a:ea typeface="ＭＳ Ｐゴシック" pitchFamily="34" charset="-128"/>
              </a:rPr>
            </a:br>
            <a:r>
              <a:rPr lang="en-GB" dirty="0" smtClean="0">
                <a:ea typeface="ＭＳ Ｐゴシック" pitchFamily="34" charset="-128"/>
              </a:rPr>
              <a:t>Students can also apply for reassessment if moving between countries with different threshold bands</a:t>
            </a:r>
          </a:p>
          <a:p>
            <a:r>
              <a:rPr lang="en-GB" dirty="0" smtClean="0">
                <a:ea typeface="ＭＳ Ｐゴシック" pitchFamily="34" charset="-128"/>
              </a:rPr>
              <a:t/>
            </a:r>
            <a:br>
              <a:rPr lang="en-GB" dirty="0" smtClean="0">
                <a:ea typeface="ＭＳ Ｐゴシック" pitchFamily="34" charset="-128"/>
              </a:rPr>
            </a:br>
            <a:r>
              <a:rPr lang="en-GB" dirty="0" smtClean="0">
                <a:ea typeface="ＭＳ Ｐゴシック" pitchFamily="34" charset="-128"/>
              </a:rPr>
              <a:t>Students can contact us on </a:t>
            </a:r>
            <a:r>
              <a:rPr lang="en-GB" b="1" dirty="0" smtClean="0">
                <a:ea typeface="ＭＳ Ｐゴシック" pitchFamily="34" charset="-128"/>
              </a:rPr>
              <a:t>+44 141 243 3660</a:t>
            </a:r>
            <a:r>
              <a:rPr lang="en-GB" dirty="0" smtClean="0">
                <a:ea typeface="ＭＳ Ｐゴシック" pitchFamily="34" charset="-128"/>
              </a:rPr>
              <a:t> to advise if they need their repayment amount reassessed.</a:t>
            </a:r>
          </a:p>
          <a:p>
            <a:endParaRPr lang="en-GB" dirty="0" smtClean="0">
              <a:ea typeface="ＭＳ Ｐゴシック" pitchFamily="34" charset="-128"/>
            </a:endParaRPr>
          </a:p>
          <a:p>
            <a:endParaRPr lang="en-GB" dirty="0" smtClean="0">
              <a:ea typeface="ＭＳ Ｐゴシック" pitchFamily="34" charset="-128"/>
            </a:endParaRPr>
          </a:p>
          <a:p>
            <a:endParaRPr lang="en-US" dirty="0" smtClean="0">
              <a:ea typeface="ＭＳ Ｐゴシック" pitchFamily="34" charset="-128"/>
            </a:endParaRPr>
          </a:p>
          <a:p>
            <a:endParaRPr lang="en-US" dirty="0" smtClean="0">
              <a:ea typeface="ＭＳ Ｐゴシック" pitchFamily="34" charset="-128"/>
            </a:endParaRPr>
          </a:p>
          <a:p>
            <a:endParaRPr lang="en-US" dirty="0" smtClean="0">
              <a:ea typeface="ＭＳ Ｐゴシック" pitchFamily="34" charset="-128"/>
            </a:endParaRPr>
          </a:p>
        </p:txBody>
      </p:sp>
      <p:sp>
        <p:nvSpPr>
          <p:cNvPr id="55300" name="Slide Number Placeholder 3"/>
          <p:cNvSpPr>
            <a:spLocks noGrp="1"/>
          </p:cNvSpPr>
          <p:nvPr>
            <p:ph type="sldNum" sz="quarter" idx="5"/>
          </p:nvPr>
        </p:nvSpPr>
        <p:spPr bwMode="auto">
          <a:noFill/>
          <a:ln>
            <a:miter lim="800000"/>
            <a:headEnd/>
            <a:tailEnd/>
          </a:ln>
        </p:spPr>
        <p:txBody>
          <a:bodyPr/>
          <a:lstStyle/>
          <a:p>
            <a:fld id="{06CB7179-50D4-4FB8-B5BE-DF0F8EF08165}" type="slidenum">
              <a:rPr lang="en-US" smtClean="0">
                <a:solidFill>
                  <a:prstClr val="black"/>
                </a:solidFill>
              </a:rPr>
              <a:pPr/>
              <a:t>33</a:t>
            </a:fld>
            <a:endParaRPr lang="en-US" smtClean="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3528" y="2468489"/>
            <a:ext cx="8134672" cy="1104527"/>
          </a:xfrm>
          <a:prstGeom prst="rect">
            <a:avLst/>
          </a:prstGeom>
        </p:spPr>
        <p:txBody>
          <a:bodyPr>
            <a:normAutofit/>
          </a:bodyPr>
          <a:lstStyle>
            <a:lvl1pPr>
              <a:defRPr sz="3600" b="1">
                <a:solidFill>
                  <a:srgbClr val="8A1538"/>
                </a:solidFill>
                <a:latin typeface="Arial" pitchFamily="34" charset="0"/>
                <a:cs typeface="Arial" pitchFamily="34"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323528" y="3645024"/>
            <a:ext cx="8136904" cy="1656184"/>
          </a:xfrm>
          <a:prstGeom prst="rect">
            <a:avLst/>
          </a:prstGeom>
        </p:spPr>
        <p:txBody>
          <a:bodyPr/>
          <a:lstStyle>
            <a:lvl1pPr marL="0" indent="0" algn="l">
              <a:buNone/>
              <a:defRPr sz="2400" baseline="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extLst>
      <p:ext uri="{BB962C8B-B14F-4D97-AF65-F5344CB8AC3E}">
        <p14:creationId xmlns:p14="http://schemas.microsoft.com/office/powerpoint/2010/main" val="139260361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196465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4046751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702119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9717147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813138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98823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365969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26184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5477920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1091819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1520" y="1628800"/>
            <a:ext cx="8435280" cy="576064"/>
          </a:xfrm>
          <a:prstGeom prst="rect">
            <a:avLst/>
          </a:prstGeom>
        </p:spPr>
        <p:txBody>
          <a:bodyPr/>
          <a:lstStyle>
            <a:lvl1pPr>
              <a:defRPr sz="2400" b="1">
                <a:solidFill>
                  <a:srgbClr val="8A1538"/>
                </a:solidFill>
                <a:latin typeface="Arial" pitchFamily="34" charset="0"/>
                <a:cs typeface="Arial"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251520" y="2276872"/>
            <a:ext cx="8435280" cy="4248472"/>
          </a:xfrm>
          <a:prstGeom prst="rect">
            <a:avLst/>
          </a:prstGeom>
        </p:spPr>
        <p:txBody>
          <a:bodyPr/>
          <a:lstStyle>
            <a:lvl1pPr marL="457200" indent="-457200">
              <a:buFont typeface="Arial" pitchFamily="34" charset="0"/>
              <a:buChar char="•"/>
              <a:defRPr sz="180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buNone/>
              <a:defRPr sz="1800">
                <a:latin typeface="Arial" pitchFamily="34" charset="0"/>
                <a:cs typeface="Arial" pitchFamily="34" charset="0"/>
              </a:defRPr>
            </a:lvl5pPr>
          </a:lstStyle>
          <a:p>
            <a:pPr lvl="0"/>
            <a:r>
              <a:rPr lang="en-US" dirty="0" smtClean="0"/>
              <a:t>Click to edit Master text styles</a:t>
            </a:r>
          </a:p>
          <a:p>
            <a:pPr lvl="1"/>
            <a:r>
              <a:rPr lang="en-US" dirty="0" smtClean="0"/>
              <a:t>Text</a:t>
            </a:r>
          </a:p>
          <a:p>
            <a:pPr lvl="2"/>
            <a:r>
              <a:rPr lang="en-US" dirty="0" smtClean="0"/>
              <a:t>Text</a:t>
            </a:r>
          </a:p>
          <a:p>
            <a:pPr lvl="3"/>
            <a:r>
              <a:rPr lang="en-US" dirty="0" smtClean="0"/>
              <a:t>Text</a:t>
            </a:r>
          </a:p>
          <a:p>
            <a:pPr lvl="4"/>
            <a:endParaRPr lang="en-US" dirty="0" smtClean="0"/>
          </a:p>
        </p:txBody>
      </p:sp>
    </p:spTree>
    <p:extLst>
      <p:ext uri="{BB962C8B-B14F-4D97-AF65-F5344CB8AC3E}">
        <p14:creationId xmlns:p14="http://schemas.microsoft.com/office/powerpoint/2010/main" val="30119673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749810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43490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7885908"/>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1555733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63755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52004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888918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79506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290645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085602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pic>
        <p:nvPicPr>
          <p:cNvPr id="10" name="Picture 9" descr="SFW_1415_powerpoint_backgrounds mag2.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2144"/>
          </a:xfrm>
          <a:prstGeom prst="rect">
            <a:avLst/>
          </a:prstGeom>
        </p:spPr>
      </p:pic>
    </p:spTree>
    <p:extLst>
      <p:ext uri="{BB962C8B-B14F-4D97-AF65-F5344CB8AC3E}">
        <p14:creationId xmlns:p14="http://schemas.microsoft.com/office/powerpoint/2010/main" val="2561066407"/>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9.jpeg"/><Relationship Id="rId4" Type="http://schemas.openxmlformats.org/officeDocument/2006/relationships/image" Target="../media/image13.emf"/></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theme" Target="../theme/theme11.xml"/><Relationship Id="rId1" Type="http://schemas.openxmlformats.org/officeDocument/2006/relationships/slideLayout" Target="../slideLayouts/slideLayout18.xml"/><Relationship Id="rId4" Type="http://schemas.openxmlformats.org/officeDocument/2006/relationships/image" Target="../media/image9.jpeg"/></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image" Target="../media/image14.emf"/></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image" Target="../media/image9.jpeg"/><Relationship Id="rId4" Type="http://schemas.openxmlformats.org/officeDocument/2006/relationships/image" Target="../media/image14.emf"/></Relationships>
</file>

<file path=ppt/slideMasters/_rels/slideMaster1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theme" Target="../theme/theme14.xml"/><Relationship Id="rId1" Type="http://schemas.openxmlformats.org/officeDocument/2006/relationships/slideLayout" Target="../slideLayouts/slideLayout23.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theme" Target="../theme/theme2.xml"/><Relationship Id="rId7"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4.emf"/><Relationship Id="rId4" Type="http://schemas.openxmlformats.org/officeDocument/2006/relationships/image" Target="../media/image3.emf"/><Relationship Id="rId9" Type="http://schemas.openxmlformats.org/officeDocument/2006/relationships/image" Target="../media/image8.jpe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9.jpeg"/><Relationship Id="rId5" Type="http://schemas.openxmlformats.org/officeDocument/2006/relationships/image" Target="../media/image4.emf"/><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10.emf"/><Relationship Id="rId4" Type="http://schemas.openxmlformats.org/officeDocument/2006/relationships/image" Target="../media/image9.jpe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theme" Target="../theme/theme5.xml"/><Relationship Id="rId1" Type="http://schemas.openxmlformats.org/officeDocument/2006/relationships/slideLayout" Target="../slideLayouts/slideLayout10.xml"/><Relationship Id="rId4" Type="http://schemas.openxmlformats.org/officeDocument/2006/relationships/image" Target="../media/image9.jpe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theme" Target="../theme/theme6.xml"/><Relationship Id="rId1" Type="http://schemas.openxmlformats.org/officeDocument/2006/relationships/slideLayout" Target="../slideLayouts/slideLayout11.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7.xml"/><Relationship Id="rId1" Type="http://schemas.openxmlformats.org/officeDocument/2006/relationships/slideLayout" Target="../slideLayouts/slideLayout12.xml"/><Relationship Id="rId4" Type="http://schemas.openxmlformats.org/officeDocument/2006/relationships/image" Target="../media/image12.emf"/></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9.jpeg"/><Relationship Id="rId4" Type="http://schemas.openxmlformats.org/officeDocument/2006/relationships/image" Target="../media/image12.emf"/></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theme" Target="../theme/theme9.xml"/><Relationship Id="rId1" Type="http://schemas.openxmlformats.org/officeDocument/2006/relationships/slideLayout" Target="../slideLayouts/slideLayout15.xml"/><Relationship Id="rId4" Type="http://schemas.openxmlformats.org/officeDocument/2006/relationships/image" Target="../media/image9.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27384"/>
            <a:ext cx="9144000" cy="1687409"/>
          </a:xfrm>
          <a:prstGeom prst="rect">
            <a:avLst/>
          </a:prstGeom>
        </p:spPr>
      </p:pic>
      <p:pic>
        <p:nvPicPr>
          <p:cNvPr id="3" name="Picture 2"/>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r="5108" b="37697"/>
          <a:stretch/>
        </p:blipFill>
        <p:spPr bwMode="auto">
          <a:xfrm>
            <a:off x="6927155" y="5949280"/>
            <a:ext cx="2216845" cy="878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userDrawn="1"/>
        </p:nvSpPr>
        <p:spPr>
          <a:xfrm>
            <a:off x="6948264" y="6021288"/>
            <a:ext cx="1787669" cy="369332"/>
          </a:xfrm>
          <a:prstGeom prst="rect">
            <a:avLst/>
          </a:prstGeom>
          <a:noFill/>
        </p:spPr>
        <p:txBody>
          <a:bodyPr wrap="none" rtlCol="0">
            <a:spAutoFit/>
          </a:bodyPr>
          <a:lstStyle/>
          <a:p>
            <a:r>
              <a:rPr lang="en-GB" b="1" dirty="0" smtClean="0">
                <a:solidFill>
                  <a:schemeClr val="bg1"/>
                </a:solidFill>
                <a:latin typeface="Arial" panose="020B0604020202020204" pitchFamily="34" charset="0"/>
                <a:cs typeface="Arial" panose="020B0604020202020204" pitchFamily="34" charset="0"/>
              </a:rPr>
              <a:t>#</a:t>
            </a:r>
            <a:r>
              <a:rPr lang="en-GB" b="1" dirty="0" err="1" smtClean="0">
                <a:solidFill>
                  <a:schemeClr val="bg1"/>
                </a:solidFill>
                <a:latin typeface="Arial" panose="020B0604020202020204" pitchFamily="34" charset="0"/>
                <a:cs typeface="Arial" panose="020B0604020202020204" pitchFamily="34" charset="0"/>
              </a:rPr>
              <a:t>NHSStudents</a:t>
            </a:r>
            <a:endParaRPr lang="en-GB"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0596469"/>
      </p:ext>
    </p:extLst>
  </p:cSld>
  <p:clrMap bg1="lt1" tx1="dk1" bg2="lt2" tx2="dk2" accent1="accent1" accent2="accent2" accent3="accent3" accent4="accent4" accent5="accent5" accent6="accent6" hlink="hlink" folHlink="folHlink"/>
  <p:sldLayoutIdLst>
    <p:sldLayoutId id="2147483661" r:id="rId1"/>
    <p:sldLayoutId id="2147483662" r:id="rId2"/>
  </p:sldLayoutIdLst>
  <p:timing>
    <p:tnLst>
      <p:par>
        <p:cTn id="1" dur="indefinite" restart="never" nodeType="tmRoot"/>
      </p:par>
    </p:tnLst>
  </p:timing>
  <p:txStyles>
    <p:titleStyle>
      <a:lvl1pPr algn="l" rtl="0" eaLnBrk="0" fontAlgn="base" hangingPunct="0">
        <a:spcBef>
          <a:spcPct val="0"/>
        </a:spcBef>
        <a:spcAft>
          <a:spcPct val="0"/>
        </a:spcAft>
        <a:defRPr sz="4400" kern="12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17"/>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80988" y="5854700"/>
            <a:ext cx="6953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34963" y="161925"/>
            <a:ext cx="1252537"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4"/>
          <p:cNvSpPr txBox="1">
            <a:spLocks noChangeArrowheads="1"/>
          </p:cNvSpPr>
          <p:nvPr userDrawn="1"/>
        </p:nvSpPr>
        <p:spPr bwMode="auto">
          <a:xfrm>
            <a:off x="269875" y="6048375"/>
            <a:ext cx="714375" cy="261938"/>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hangingPunct="1">
              <a:defRPr/>
            </a:pPr>
            <a:r>
              <a:rPr lang="en-US" sz="1100" dirty="0" smtClean="0">
                <a:solidFill>
                  <a:prstClr val="white"/>
                </a:solidFill>
                <a:latin typeface="HelveticaNeueLT Std" charset="0"/>
                <a:cs typeface="HelveticaNeueLT Std" charset="0"/>
              </a:rPr>
              <a:t>2017/18</a:t>
            </a:r>
          </a:p>
        </p:txBody>
      </p:sp>
      <p:sp>
        <p:nvSpPr>
          <p:cNvPr id="11" name="Right Triangle 10"/>
          <p:cNvSpPr/>
          <p:nvPr userDrawn="1"/>
        </p:nvSpPr>
        <p:spPr>
          <a:xfrm rot="10800000">
            <a:off x="7772400" y="0"/>
            <a:ext cx="1371600" cy="538163"/>
          </a:xfrm>
          <a:prstGeom prst="rtTriangle">
            <a:avLst/>
          </a:prstGeom>
          <a:solidFill>
            <a:srgbClr val="C3005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sp>
        <p:nvSpPr>
          <p:cNvPr id="13" name="TextBox 12"/>
          <p:cNvSpPr txBox="1">
            <a:spLocks noChangeArrowheads="1"/>
          </p:cNvSpPr>
          <p:nvPr userDrawn="1"/>
        </p:nvSpPr>
        <p:spPr bwMode="auto">
          <a:xfrm>
            <a:off x="409575" y="641350"/>
            <a:ext cx="1079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hangingPunct="1">
              <a:spcAft>
                <a:spcPts val="1200"/>
              </a:spcAft>
              <a:defRPr/>
            </a:pPr>
            <a:r>
              <a:rPr lang="en-US" sz="1200" dirty="0" smtClean="0">
                <a:solidFill>
                  <a:prstClr val="white"/>
                </a:solidFill>
                <a:cs typeface="Arial" charset="0"/>
              </a:rPr>
              <a:t>SECTION 3</a:t>
            </a:r>
          </a:p>
        </p:txBody>
      </p:sp>
      <p:pic>
        <p:nvPicPr>
          <p:cNvPr id="14" name="Picture 3" descr="sfe logo &amp; strapline_full colour.jpg"/>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748588" y="5822950"/>
            <a:ext cx="1023937"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7710976"/>
      </p:ext>
    </p:extLst>
  </p:cSld>
  <p:clrMap bg1="lt1" tx1="dk1" bg2="lt2" tx2="dk2" accent1="accent1" accent2="accent2" accent3="accent3" accent4="accent4" accent5="accent5" accent6="accent6" hlink="hlink" folHlink="folHlink"/>
  <p:sldLayoutIdLst>
    <p:sldLayoutId id="2147483685" r:id="rId1"/>
    <p:sldLayoutId id="2147483686" r:id="rId2"/>
  </p:sldLayoutIdLst>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1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397000" y="2008188"/>
            <a:ext cx="1698625"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sfe logo &amp; strapline_full colour.jpg"/>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748588" y="5822950"/>
            <a:ext cx="1023937"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ight Triangle 8"/>
          <p:cNvSpPr/>
          <p:nvPr userDrawn="1"/>
        </p:nvSpPr>
        <p:spPr>
          <a:xfrm>
            <a:off x="0" y="365125"/>
            <a:ext cx="457200" cy="6492875"/>
          </a:xfrm>
          <a:prstGeom prst="rtTriangle">
            <a:avLst/>
          </a:prstGeom>
          <a:solidFill>
            <a:srgbClr val="60125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5B1E69"/>
              </a:solidFill>
            </a:endParaRPr>
          </a:p>
        </p:txBody>
      </p:sp>
      <p:sp>
        <p:nvSpPr>
          <p:cNvPr id="10" name="Right Triangle 9"/>
          <p:cNvSpPr/>
          <p:nvPr userDrawn="1"/>
        </p:nvSpPr>
        <p:spPr>
          <a:xfrm rot="10800000">
            <a:off x="7772400" y="0"/>
            <a:ext cx="1371600" cy="538163"/>
          </a:xfrm>
          <a:prstGeom prst="rtTriangl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471355"/>
              </a:solidFill>
            </a:endParaRPr>
          </a:p>
        </p:txBody>
      </p:sp>
      <p:sp>
        <p:nvSpPr>
          <p:cNvPr id="13" name="Oval 12"/>
          <p:cNvSpPr/>
          <p:nvPr userDrawn="1"/>
        </p:nvSpPr>
        <p:spPr>
          <a:xfrm>
            <a:off x="246063" y="5827713"/>
            <a:ext cx="758825" cy="757237"/>
          </a:xfrm>
          <a:prstGeom prst="ellipse">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457200">
              <a:defRPr/>
            </a:pPr>
            <a:endParaRPr lang="en-US" dirty="0">
              <a:solidFill>
                <a:prstClr val="white"/>
              </a:solidFill>
            </a:endParaRPr>
          </a:p>
        </p:txBody>
      </p:sp>
      <p:pic>
        <p:nvPicPr>
          <p:cNvPr id="14" name="Picture 1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flipH="1">
            <a:off x="280988" y="5861050"/>
            <a:ext cx="696912"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4"/>
          <p:cNvSpPr txBox="1">
            <a:spLocks noChangeArrowheads="1"/>
          </p:cNvSpPr>
          <p:nvPr userDrawn="1"/>
        </p:nvSpPr>
        <p:spPr bwMode="auto">
          <a:xfrm>
            <a:off x="260350" y="6056313"/>
            <a:ext cx="714375" cy="261937"/>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hangingPunct="1">
              <a:defRPr/>
            </a:pPr>
            <a:r>
              <a:rPr lang="en-US" sz="1100" dirty="0" smtClean="0">
                <a:solidFill>
                  <a:prstClr val="white"/>
                </a:solidFill>
                <a:latin typeface="HelveticaNeueLT Std" charset="0"/>
                <a:cs typeface="HelveticaNeueLT Std" charset="0"/>
              </a:rPr>
              <a:t>2017/18</a:t>
            </a:r>
          </a:p>
        </p:txBody>
      </p:sp>
    </p:spTree>
    <p:extLst>
      <p:ext uri="{BB962C8B-B14F-4D97-AF65-F5344CB8AC3E}">
        <p14:creationId xmlns:p14="http://schemas.microsoft.com/office/powerpoint/2010/main" val="1811201758"/>
      </p:ext>
    </p:extLst>
  </p:cSld>
  <p:clrMap bg1="lt1" tx1="dk1" bg2="lt2" tx2="dk2" accent1="accent1" accent2="accent2" accent3="accent3" accent4="accent4" accent5="accent5" accent6="accent6" hlink="hlink" folHlink="folHlink"/>
  <p:sldLayoutIdLst>
    <p:sldLayoutId id="2147483688" r:id="rId1"/>
  </p:sldLayoutIdLst>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18"/>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flipH="1">
            <a:off x="268288" y="5856288"/>
            <a:ext cx="696912"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23754" y="148538"/>
            <a:ext cx="1270687" cy="127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3"/>
          <p:cNvSpPr txBox="1">
            <a:spLocks noChangeArrowheads="1"/>
          </p:cNvSpPr>
          <p:nvPr userDrawn="1"/>
        </p:nvSpPr>
        <p:spPr bwMode="auto">
          <a:xfrm>
            <a:off x="409575" y="615950"/>
            <a:ext cx="1079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hangingPunct="1">
              <a:spcAft>
                <a:spcPts val="1200"/>
              </a:spcAft>
              <a:defRPr/>
            </a:pPr>
            <a:r>
              <a:rPr lang="en-US" sz="1200" dirty="0" smtClean="0">
                <a:solidFill>
                  <a:prstClr val="white"/>
                </a:solidFill>
                <a:cs typeface="Arial" charset="0"/>
              </a:rPr>
              <a:t>SECTION 4</a:t>
            </a:r>
          </a:p>
        </p:txBody>
      </p:sp>
      <p:sp>
        <p:nvSpPr>
          <p:cNvPr id="10" name="TextBox 4"/>
          <p:cNvSpPr txBox="1">
            <a:spLocks noChangeArrowheads="1"/>
          </p:cNvSpPr>
          <p:nvPr userDrawn="1"/>
        </p:nvSpPr>
        <p:spPr bwMode="auto">
          <a:xfrm>
            <a:off x="260350" y="6056313"/>
            <a:ext cx="714375" cy="261937"/>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hangingPunct="1">
              <a:defRPr/>
            </a:pPr>
            <a:r>
              <a:rPr lang="en-US" sz="1100" dirty="0" smtClean="0">
                <a:solidFill>
                  <a:prstClr val="white"/>
                </a:solidFill>
                <a:latin typeface="HelveticaNeueLT Std" charset="0"/>
                <a:cs typeface="HelveticaNeueLT Std" charset="0"/>
              </a:rPr>
              <a:t>2017/18</a:t>
            </a:r>
          </a:p>
        </p:txBody>
      </p:sp>
      <p:sp>
        <p:nvSpPr>
          <p:cNvPr id="11" name="Right Triangle 10"/>
          <p:cNvSpPr/>
          <p:nvPr userDrawn="1"/>
        </p:nvSpPr>
        <p:spPr>
          <a:xfrm rot="10800000">
            <a:off x="7772400" y="0"/>
            <a:ext cx="1371600" cy="538163"/>
          </a:xfrm>
          <a:prstGeom prst="rtTriangl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471355"/>
              </a:solidFill>
            </a:endParaRPr>
          </a:p>
        </p:txBody>
      </p:sp>
      <p:sp>
        <p:nvSpPr>
          <p:cNvPr id="12" name="Text Placeholder 2"/>
          <p:cNvSpPr>
            <a:spLocks noGrp="1"/>
          </p:cNvSpPr>
          <p:nvPr>
            <p:ph type="body" idx="1"/>
          </p:nvPr>
        </p:nvSpPr>
        <p:spPr>
          <a:xfrm>
            <a:off x="457200" y="1600201"/>
            <a:ext cx="8229600" cy="4108116"/>
          </a:xfrm>
          <a:prstGeom prst="rect">
            <a:avLst/>
          </a:prstGeom>
        </p:spPr>
        <p:txBody>
          <a:bodyPr vert="horz" lIns="91440" tIns="45720" rIns="91440" bIns="45720" rtlCol="0">
            <a:normAutofit/>
          </a:bodyPr>
          <a:lstStyle/>
          <a:p>
            <a:pPr lvl="0"/>
            <a:r>
              <a:rPr lang="en-GB" dirty="0" smtClean="0"/>
              <a:t>Text to go here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endParaRPr lang="en-US"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endParaRPr lang="en-US"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endParaRPr lang="en-US"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endParaRPr lang="en-US" dirty="0" smtClean="0"/>
          </a:p>
          <a:p>
            <a:pPr lvl="1"/>
            <a:endParaRPr lang="en-US" dirty="0"/>
          </a:p>
        </p:txBody>
      </p:sp>
    </p:spTree>
    <p:extLst>
      <p:ext uri="{BB962C8B-B14F-4D97-AF65-F5344CB8AC3E}">
        <p14:creationId xmlns:p14="http://schemas.microsoft.com/office/powerpoint/2010/main" val="1056432253"/>
      </p:ext>
    </p:extLst>
  </p:cSld>
  <p:clrMap bg1="lt1" tx1="dk1" bg2="lt2" tx2="dk2" accent1="accent1" accent2="accent2" accent3="accent3" accent4="accent4" accent5="accent5" accent6="accent6" hlink="hlink" folHlink="folHlink"/>
  <p:sldLayoutIdLst>
    <p:sldLayoutId id="2147483690" r:id="rId1"/>
    <p:sldLayoutId id="2147483691" r:id="rId2"/>
  </p:sldLayoutIdLst>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2" name="Picture 18"/>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flipH="1">
            <a:off x="268288" y="5856288"/>
            <a:ext cx="696912"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4"/>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23754" y="148538"/>
            <a:ext cx="1270687" cy="127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3"/>
          <p:cNvSpPr txBox="1">
            <a:spLocks noChangeArrowheads="1"/>
          </p:cNvSpPr>
          <p:nvPr userDrawn="1"/>
        </p:nvSpPr>
        <p:spPr bwMode="auto">
          <a:xfrm>
            <a:off x="409575" y="615950"/>
            <a:ext cx="1079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hangingPunct="1">
              <a:spcAft>
                <a:spcPts val="1200"/>
              </a:spcAft>
              <a:defRPr/>
            </a:pPr>
            <a:r>
              <a:rPr lang="en-US" sz="1200" dirty="0" smtClean="0">
                <a:solidFill>
                  <a:prstClr val="white"/>
                </a:solidFill>
                <a:cs typeface="Arial" charset="0"/>
              </a:rPr>
              <a:t>SECTION 4</a:t>
            </a:r>
          </a:p>
        </p:txBody>
      </p:sp>
      <p:sp>
        <p:nvSpPr>
          <p:cNvPr id="15" name="TextBox 4"/>
          <p:cNvSpPr txBox="1">
            <a:spLocks noChangeArrowheads="1"/>
          </p:cNvSpPr>
          <p:nvPr userDrawn="1"/>
        </p:nvSpPr>
        <p:spPr bwMode="auto">
          <a:xfrm>
            <a:off x="260350" y="6056313"/>
            <a:ext cx="714375" cy="261937"/>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hangingPunct="1">
              <a:defRPr/>
            </a:pPr>
            <a:r>
              <a:rPr lang="en-US" sz="1100" dirty="0" smtClean="0">
                <a:solidFill>
                  <a:prstClr val="white"/>
                </a:solidFill>
                <a:latin typeface="HelveticaNeueLT Std" charset="0"/>
                <a:cs typeface="HelveticaNeueLT Std" charset="0"/>
              </a:rPr>
              <a:t>2017/18</a:t>
            </a:r>
          </a:p>
        </p:txBody>
      </p:sp>
      <p:pic>
        <p:nvPicPr>
          <p:cNvPr id="17" name="Picture 3" descr="sfe logo &amp; strapline_full colour.jpg"/>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748588" y="5822950"/>
            <a:ext cx="1023937"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ight Triangle 23"/>
          <p:cNvSpPr/>
          <p:nvPr userDrawn="1"/>
        </p:nvSpPr>
        <p:spPr>
          <a:xfrm rot="10800000">
            <a:off x="7772400" y="0"/>
            <a:ext cx="1371600" cy="538163"/>
          </a:xfrm>
          <a:prstGeom prst="rtTriangl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471355"/>
              </a:solidFill>
            </a:endParaRPr>
          </a:p>
        </p:txBody>
      </p:sp>
    </p:spTree>
    <p:extLst>
      <p:ext uri="{BB962C8B-B14F-4D97-AF65-F5344CB8AC3E}">
        <p14:creationId xmlns:p14="http://schemas.microsoft.com/office/powerpoint/2010/main" val="1414973138"/>
      </p:ext>
    </p:extLst>
  </p:cSld>
  <p:clrMap bg1="lt1" tx1="dk1" bg2="lt2" tx2="dk2" accent1="accent1" accent2="accent2" accent3="accent3" accent4="accent4" accent5="accent5" accent6="accent6" hlink="hlink" folHlink="folHlink"/>
  <p:sldLayoutIdLst>
    <p:sldLayoutId id="2147483693" r:id="rId1"/>
    <p:sldLayoutId id="2147483694" r:id="rId2"/>
  </p:sldLayoutIdLst>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Picture 21"/>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240338" y="2708275"/>
            <a:ext cx="2667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4"/>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66800" y="363538"/>
            <a:ext cx="4445000"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3" descr="sfe logo &amp; strapline_full colour.jpg"/>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769225" y="5842000"/>
            <a:ext cx="9747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bwMode="auto">
          <a:xfrm>
            <a:off x="1487460" y="5807075"/>
            <a:ext cx="331367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 Box 22"/>
          <p:cNvSpPr txBox="1">
            <a:spLocks noChangeArrowheads="1"/>
          </p:cNvSpPr>
          <p:nvPr userDrawn="1"/>
        </p:nvSpPr>
        <p:spPr bwMode="auto">
          <a:xfrm>
            <a:off x="1533525" y="6296025"/>
            <a:ext cx="2452688"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457200">
              <a:spcBef>
                <a:spcPct val="50000"/>
              </a:spcBef>
              <a:defRPr/>
            </a:pPr>
            <a:r>
              <a:rPr lang="en-GB" sz="1400" dirty="0" err="1">
                <a:solidFill>
                  <a:prstClr val="black"/>
                </a:solidFill>
                <a:latin typeface="Arial"/>
                <a:cs typeface="Arial"/>
              </a:rPr>
              <a:t>www.gov.uk</a:t>
            </a:r>
            <a:r>
              <a:rPr lang="en-GB" sz="1400" dirty="0">
                <a:solidFill>
                  <a:prstClr val="black"/>
                </a:solidFill>
                <a:latin typeface="Arial"/>
                <a:cs typeface="Arial"/>
              </a:rPr>
              <a:t>/</a:t>
            </a:r>
            <a:r>
              <a:rPr lang="en-GB" sz="1400" dirty="0" err="1">
                <a:solidFill>
                  <a:prstClr val="black"/>
                </a:solidFill>
                <a:latin typeface="Arial"/>
                <a:cs typeface="Arial"/>
              </a:rPr>
              <a:t>studentfinance</a:t>
            </a:r>
            <a:r>
              <a:rPr lang="en-GB" sz="1400" dirty="0">
                <a:solidFill>
                  <a:prstClr val="black"/>
                </a:solidFill>
                <a:latin typeface="Arial"/>
                <a:cs typeface="Arial"/>
              </a:rPr>
              <a:t>  </a:t>
            </a:r>
          </a:p>
        </p:txBody>
      </p:sp>
      <p:sp>
        <p:nvSpPr>
          <p:cNvPr id="26" name="TextBox 4"/>
          <p:cNvSpPr txBox="1">
            <a:spLocks noChangeArrowheads="1"/>
          </p:cNvSpPr>
          <p:nvPr userDrawn="1"/>
        </p:nvSpPr>
        <p:spPr bwMode="auto">
          <a:xfrm>
            <a:off x="7080250" y="1884363"/>
            <a:ext cx="919163" cy="307975"/>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hangingPunct="1">
              <a:defRPr/>
            </a:pPr>
            <a:r>
              <a:rPr lang="en-US" sz="1400" dirty="0" smtClean="0">
                <a:solidFill>
                  <a:prstClr val="black"/>
                </a:solidFill>
                <a:latin typeface="HelveticaNeueLT Std" charset="0"/>
                <a:cs typeface="HelveticaNeueLT Std" charset="0"/>
              </a:rPr>
              <a:t>2016/17</a:t>
            </a:r>
          </a:p>
        </p:txBody>
      </p:sp>
      <p:pic>
        <p:nvPicPr>
          <p:cNvPr id="27" name="Picture 17"/>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6683375" y="1206500"/>
            <a:ext cx="1689100"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6"/>
          <p:cNvSpPr txBox="1">
            <a:spLocks noChangeArrowheads="1"/>
          </p:cNvSpPr>
          <p:nvPr userDrawn="1"/>
        </p:nvSpPr>
        <p:spPr bwMode="auto">
          <a:xfrm>
            <a:off x="1466850" y="3360738"/>
            <a:ext cx="84138"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endParaRPr lang="en-US">
              <a:solidFill>
                <a:prstClr val="black"/>
              </a:solidFill>
            </a:endParaRPr>
          </a:p>
        </p:txBody>
      </p:sp>
      <p:sp>
        <p:nvSpPr>
          <p:cNvPr id="29" name="Right Triangle 28"/>
          <p:cNvSpPr/>
          <p:nvPr userDrawn="1"/>
        </p:nvSpPr>
        <p:spPr>
          <a:xfrm>
            <a:off x="0" y="365125"/>
            <a:ext cx="457200" cy="6492875"/>
          </a:xfrm>
          <a:prstGeom prst="rtTriangle">
            <a:avLst/>
          </a:prstGeom>
          <a:solidFill>
            <a:srgbClr val="1082B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00"/>
              </a:solidFill>
            </a:endParaRPr>
          </a:p>
        </p:txBody>
      </p:sp>
      <p:sp>
        <p:nvSpPr>
          <p:cNvPr id="30" name="Right Triangle 29"/>
          <p:cNvSpPr/>
          <p:nvPr userDrawn="1"/>
        </p:nvSpPr>
        <p:spPr>
          <a:xfrm rot="10800000">
            <a:off x="7772400" y="0"/>
            <a:ext cx="1371600" cy="538163"/>
          </a:xfrm>
          <a:prstGeom prst="rtTriangle">
            <a:avLst/>
          </a:prstGeom>
          <a:solidFill>
            <a:srgbClr val="1082B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pic>
        <p:nvPicPr>
          <p:cNvPr id="13" name="Picture 12" descr="SLC_revised-logo.jp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413500" y="5875424"/>
            <a:ext cx="1244600" cy="880976"/>
          </a:xfrm>
          <a:prstGeom prst="rect">
            <a:avLst/>
          </a:prstGeom>
        </p:spPr>
      </p:pic>
      <p:sp>
        <p:nvSpPr>
          <p:cNvPr id="2" name="Rectangle 1"/>
          <p:cNvSpPr/>
          <p:nvPr userDrawn="1"/>
        </p:nvSpPr>
        <p:spPr>
          <a:xfrm>
            <a:off x="7185742" y="1892709"/>
            <a:ext cx="708853" cy="32774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4" name="TextBox 13"/>
          <p:cNvSpPr txBox="1"/>
          <p:nvPr userDrawn="1"/>
        </p:nvSpPr>
        <p:spPr>
          <a:xfrm>
            <a:off x="7008580" y="1884734"/>
            <a:ext cx="1056968" cy="600164"/>
          </a:xfrm>
          <a:prstGeom prst="rect">
            <a:avLst/>
          </a:prstGeom>
          <a:noFill/>
        </p:spPr>
        <p:txBody>
          <a:bodyPr wrap="square" rtlCol="0">
            <a:spAutoFit/>
          </a:bodyPr>
          <a:lstStyle/>
          <a:p>
            <a:pPr algn="ctr" defTabSz="457200">
              <a:defRPr/>
            </a:pPr>
            <a:r>
              <a:rPr lang="en-US" sz="1500" dirty="0" smtClean="0">
                <a:solidFill>
                  <a:prstClr val="black"/>
                </a:solidFill>
                <a:latin typeface="HelveticaNeueLT Std" charset="0"/>
                <a:cs typeface="HelveticaNeueLT Std" charset="0"/>
              </a:rPr>
              <a:t>2017/18</a:t>
            </a:r>
          </a:p>
          <a:p>
            <a:pPr algn="ctr" defTabSz="457200"/>
            <a:endParaRPr lang="en-US" dirty="0">
              <a:solidFill>
                <a:prstClr val="black"/>
              </a:solidFill>
            </a:endParaRPr>
          </a:p>
        </p:txBody>
      </p:sp>
    </p:spTree>
    <p:extLst>
      <p:ext uri="{BB962C8B-B14F-4D97-AF65-F5344CB8AC3E}">
        <p14:creationId xmlns:p14="http://schemas.microsoft.com/office/powerpoint/2010/main" val="1204601713"/>
      </p:ext>
    </p:extLst>
  </p:cSld>
  <p:clrMap bg1="lt1" tx1="dk1" bg2="lt2" tx2="dk2" accent1="accent1" accent2="accent2" accent3="accent3" accent4="accent4" accent5="accent5" accent6="accent6" hlink="hlink" folHlink="folHlink"/>
  <p:sldLayoutIdLst>
    <p:sldLayoutId id="2147483696" r:id="rId1"/>
  </p:sldLayoutIdLst>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Picture 2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240338" y="2708275"/>
            <a:ext cx="2667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4"/>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66800" y="363538"/>
            <a:ext cx="4445000"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3" descr="sfe logo &amp; strapline_full colour.jpg"/>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769225" y="5842000"/>
            <a:ext cx="9747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bwMode="auto">
          <a:xfrm>
            <a:off x="1495927" y="5807075"/>
            <a:ext cx="331367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 Box 22"/>
          <p:cNvSpPr txBox="1">
            <a:spLocks noChangeArrowheads="1"/>
          </p:cNvSpPr>
          <p:nvPr userDrawn="1"/>
        </p:nvSpPr>
        <p:spPr bwMode="auto">
          <a:xfrm>
            <a:off x="1533525" y="6296025"/>
            <a:ext cx="2452688"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457200">
              <a:spcBef>
                <a:spcPct val="50000"/>
              </a:spcBef>
              <a:defRPr/>
            </a:pPr>
            <a:r>
              <a:rPr lang="en-GB" sz="1400" dirty="0" err="1">
                <a:solidFill>
                  <a:prstClr val="black"/>
                </a:solidFill>
                <a:latin typeface="Arial"/>
                <a:cs typeface="Arial"/>
              </a:rPr>
              <a:t>www.gov.uk</a:t>
            </a:r>
            <a:r>
              <a:rPr lang="en-GB" sz="1400" dirty="0">
                <a:solidFill>
                  <a:prstClr val="black"/>
                </a:solidFill>
                <a:latin typeface="Arial"/>
                <a:cs typeface="Arial"/>
              </a:rPr>
              <a:t>/</a:t>
            </a:r>
            <a:r>
              <a:rPr lang="en-GB" sz="1400" dirty="0" err="1">
                <a:solidFill>
                  <a:prstClr val="black"/>
                </a:solidFill>
                <a:latin typeface="Arial"/>
                <a:cs typeface="Arial"/>
              </a:rPr>
              <a:t>studentfinance</a:t>
            </a:r>
            <a:r>
              <a:rPr lang="en-GB" sz="1400" dirty="0">
                <a:solidFill>
                  <a:prstClr val="black"/>
                </a:solidFill>
                <a:latin typeface="Arial"/>
                <a:cs typeface="Arial"/>
              </a:rPr>
              <a:t>  </a:t>
            </a:r>
          </a:p>
        </p:txBody>
      </p:sp>
      <p:sp>
        <p:nvSpPr>
          <p:cNvPr id="26" name="TextBox 4"/>
          <p:cNvSpPr txBox="1">
            <a:spLocks noChangeArrowheads="1"/>
          </p:cNvSpPr>
          <p:nvPr userDrawn="1"/>
        </p:nvSpPr>
        <p:spPr bwMode="auto">
          <a:xfrm>
            <a:off x="7080250" y="1884363"/>
            <a:ext cx="919163" cy="307975"/>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hangingPunct="1">
              <a:defRPr/>
            </a:pPr>
            <a:r>
              <a:rPr lang="en-US" sz="1400" dirty="0" smtClean="0">
                <a:solidFill>
                  <a:prstClr val="black"/>
                </a:solidFill>
                <a:latin typeface="HelveticaNeueLT Std" charset="0"/>
                <a:cs typeface="HelveticaNeueLT Std" charset="0"/>
              </a:rPr>
              <a:t>2016/17</a:t>
            </a:r>
          </a:p>
        </p:txBody>
      </p:sp>
      <p:pic>
        <p:nvPicPr>
          <p:cNvPr id="27" name="Picture 17"/>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6683375" y="1206500"/>
            <a:ext cx="1689100"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6"/>
          <p:cNvSpPr txBox="1">
            <a:spLocks noChangeArrowheads="1"/>
          </p:cNvSpPr>
          <p:nvPr userDrawn="1"/>
        </p:nvSpPr>
        <p:spPr bwMode="auto">
          <a:xfrm>
            <a:off x="1466850" y="3360738"/>
            <a:ext cx="84138"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endParaRPr lang="en-US">
              <a:solidFill>
                <a:prstClr val="black"/>
              </a:solidFill>
            </a:endParaRPr>
          </a:p>
        </p:txBody>
      </p:sp>
      <p:sp>
        <p:nvSpPr>
          <p:cNvPr id="29" name="Right Triangle 28"/>
          <p:cNvSpPr/>
          <p:nvPr userDrawn="1"/>
        </p:nvSpPr>
        <p:spPr>
          <a:xfrm>
            <a:off x="0" y="365125"/>
            <a:ext cx="457200" cy="6492875"/>
          </a:xfrm>
          <a:prstGeom prst="rtTriangle">
            <a:avLst/>
          </a:prstGeom>
          <a:solidFill>
            <a:srgbClr val="1082B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00"/>
              </a:solidFill>
            </a:endParaRPr>
          </a:p>
        </p:txBody>
      </p:sp>
      <p:sp>
        <p:nvSpPr>
          <p:cNvPr id="30" name="Right Triangle 29"/>
          <p:cNvSpPr/>
          <p:nvPr userDrawn="1"/>
        </p:nvSpPr>
        <p:spPr>
          <a:xfrm rot="10800000">
            <a:off x="7772400" y="0"/>
            <a:ext cx="1371600" cy="538163"/>
          </a:xfrm>
          <a:prstGeom prst="rtTriangle">
            <a:avLst/>
          </a:prstGeom>
          <a:solidFill>
            <a:srgbClr val="1082B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pic>
        <p:nvPicPr>
          <p:cNvPr id="2" name="Picture 1" descr="SLC_revised-logo.jpg"/>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413500" y="5875424"/>
            <a:ext cx="1244600" cy="880976"/>
          </a:xfrm>
          <a:prstGeom prst="rect">
            <a:avLst/>
          </a:prstGeom>
        </p:spPr>
      </p:pic>
      <p:sp>
        <p:nvSpPr>
          <p:cNvPr id="3" name="Rectangle 2"/>
          <p:cNvSpPr/>
          <p:nvPr userDrawn="1"/>
        </p:nvSpPr>
        <p:spPr>
          <a:xfrm>
            <a:off x="7202130" y="1958258"/>
            <a:ext cx="655484" cy="254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4" name="TextBox 3"/>
          <p:cNvSpPr txBox="1"/>
          <p:nvPr userDrawn="1"/>
        </p:nvSpPr>
        <p:spPr>
          <a:xfrm>
            <a:off x="7005484" y="1884514"/>
            <a:ext cx="1056968" cy="600164"/>
          </a:xfrm>
          <a:prstGeom prst="rect">
            <a:avLst/>
          </a:prstGeom>
          <a:noFill/>
        </p:spPr>
        <p:txBody>
          <a:bodyPr wrap="square" rtlCol="0">
            <a:spAutoFit/>
          </a:bodyPr>
          <a:lstStyle/>
          <a:p>
            <a:pPr algn="ctr" defTabSz="457200">
              <a:defRPr/>
            </a:pPr>
            <a:r>
              <a:rPr lang="en-US" sz="1500" dirty="0" smtClean="0">
                <a:solidFill>
                  <a:prstClr val="black"/>
                </a:solidFill>
                <a:latin typeface="HelveticaNeueLT Std" charset="0"/>
                <a:cs typeface="HelveticaNeueLT Std" charset="0"/>
              </a:rPr>
              <a:t>2017/18</a:t>
            </a:r>
          </a:p>
          <a:p>
            <a:pPr algn="ctr" defTabSz="457200"/>
            <a:endParaRPr lang="en-US" dirty="0">
              <a:solidFill>
                <a:prstClr val="black"/>
              </a:solidFill>
            </a:endParaRPr>
          </a:p>
        </p:txBody>
      </p:sp>
    </p:spTree>
    <p:extLst>
      <p:ext uri="{BB962C8B-B14F-4D97-AF65-F5344CB8AC3E}">
        <p14:creationId xmlns:p14="http://schemas.microsoft.com/office/powerpoint/2010/main" val="2214615608"/>
      </p:ext>
    </p:extLst>
  </p:cSld>
  <p:clrMap bg1="lt1" tx1="dk1" bg2="lt2" tx2="dk2" accent1="accent1" accent2="accent2" accent3="accent3" accent4="accent4" accent5="accent5" accent6="accent6" hlink="hlink" folHlink="folHlink"/>
  <p:sldLayoutIdLst>
    <p:sldLayoutId id="2147483664" r:id="rId1"/>
    <p:sldLayoutId id="2147483665" r:id="rId2"/>
  </p:sldLayoutIdLst>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69874" y="5842666"/>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4"/>
          <p:cNvSpPr txBox="1">
            <a:spLocks noChangeArrowheads="1"/>
          </p:cNvSpPr>
          <p:nvPr userDrawn="1"/>
        </p:nvSpPr>
        <p:spPr bwMode="auto">
          <a:xfrm>
            <a:off x="269875" y="6048375"/>
            <a:ext cx="714375" cy="261938"/>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hangingPunct="1">
              <a:defRPr/>
            </a:pPr>
            <a:r>
              <a:rPr lang="en-US" sz="1100" dirty="0" smtClean="0">
                <a:solidFill>
                  <a:prstClr val="white"/>
                </a:solidFill>
                <a:latin typeface="HelveticaNeueLT Std" charset="0"/>
                <a:cs typeface="HelveticaNeueLT Std" charset="0"/>
              </a:rPr>
              <a:t>2017/18</a:t>
            </a:r>
          </a:p>
        </p:txBody>
      </p:sp>
      <p:pic>
        <p:nvPicPr>
          <p:cNvPr id="9" name="Picture 14"/>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20146" y="153988"/>
            <a:ext cx="1267354" cy="1267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ight Triangle 9"/>
          <p:cNvSpPr/>
          <p:nvPr userDrawn="1"/>
        </p:nvSpPr>
        <p:spPr>
          <a:xfrm rot="10800000">
            <a:off x="7772400" y="0"/>
            <a:ext cx="1371600" cy="538163"/>
          </a:xfrm>
          <a:prstGeom prst="rtTriangle">
            <a:avLst/>
          </a:prstGeom>
          <a:solidFill>
            <a:srgbClr val="1082B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pic>
        <p:nvPicPr>
          <p:cNvPr id="11" name="Picture 3" descr="sfe logo &amp; strapline_full colour.jpg"/>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748588" y="5822950"/>
            <a:ext cx="1023937"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327057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ight Triangle 15"/>
          <p:cNvSpPr/>
          <p:nvPr userDrawn="1"/>
        </p:nvSpPr>
        <p:spPr>
          <a:xfrm>
            <a:off x="0" y="365125"/>
            <a:ext cx="457200" cy="6492875"/>
          </a:xfrm>
          <a:prstGeom prst="rtTriangle">
            <a:avLst/>
          </a:prstGeom>
          <a:solidFill>
            <a:srgbClr val="DD481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sp>
        <p:nvSpPr>
          <p:cNvPr id="17" name="Right Triangle 16"/>
          <p:cNvSpPr/>
          <p:nvPr userDrawn="1"/>
        </p:nvSpPr>
        <p:spPr>
          <a:xfrm rot="10800000">
            <a:off x="7772400" y="0"/>
            <a:ext cx="1371600" cy="538163"/>
          </a:xfrm>
          <a:prstGeom prst="rtTriangle">
            <a:avLst/>
          </a:prstGeom>
          <a:solidFill>
            <a:srgbClr val="DD481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pic>
        <p:nvPicPr>
          <p:cNvPr id="18" name="Picture 3" descr="sfe logo &amp; strapline_full colour.jpg"/>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748588" y="5822950"/>
            <a:ext cx="1023937"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Oval 18"/>
          <p:cNvSpPr/>
          <p:nvPr userDrawn="1"/>
        </p:nvSpPr>
        <p:spPr>
          <a:xfrm>
            <a:off x="246063" y="5827713"/>
            <a:ext cx="758825" cy="757237"/>
          </a:xfrm>
          <a:prstGeom prst="ellipse">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457200">
              <a:defRPr/>
            </a:pPr>
            <a:endParaRPr lang="en-US" dirty="0">
              <a:solidFill>
                <a:prstClr val="white"/>
              </a:solidFill>
            </a:endParaRPr>
          </a:p>
        </p:txBody>
      </p:sp>
      <p:pic>
        <p:nvPicPr>
          <p:cNvPr id="20" name="Picture 10"/>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395413" y="2011363"/>
            <a:ext cx="1684337" cy="168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61938" y="5853113"/>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4"/>
          <p:cNvSpPr txBox="1">
            <a:spLocks noChangeArrowheads="1"/>
          </p:cNvSpPr>
          <p:nvPr userDrawn="1"/>
        </p:nvSpPr>
        <p:spPr bwMode="auto">
          <a:xfrm>
            <a:off x="260350" y="6056313"/>
            <a:ext cx="714375" cy="261937"/>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hangingPunct="1">
              <a:defRPr/>
            </a:pPr>
            <a:r>
              <a:rPr lang="en-US" sz="1100" dirty="0" smtClean="0">
                <a:solidFill>
                  <a:prstClr val="white"/>
                </a:solidFill>
                <a:latin typeface="HelveticaNeueLT Std" charset="0"/>
                <a:cs typeface="HelveticaNeueLT Std" charset="0"/>
              </a:rPr>
              <a:t>2017/18</a:t>
            </a:r>
          </a:p>
        </p:txBody>
      </p:sp>
    </p:spTree>
    <p:extLst>
      <p:ext uri="{BB962C8B-B14F-4D97-AF65-F5344CB8AC3E}">
        <p14:creationId xmlns:p14="http://schemas.microsoft.com/office/powerpoint/2010/main" val="2022236825"/>
      </p:ext>
    </p:extLst>
  </p:cSld>
  <p:clrMap bg1="lt1" tx1="dk1" bg2="lt2" tx2="dk2" accent1="accent1" accent2="accent2" accent3="accent3" accent4="accent4" accent5="accent5" accent6="accent6" hlink="hlink" folHlink="folHlink"/>
  <p:sldLayoutIdLst>
    <p:sldLayoutId id="2147483671" r:id="rId1"/>
    <p:sldLayoutId id="2147483672" r:id="rId2"/>
  </p:sldLayoutIdLst>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7500" y="144463"/>
            <a:ext cx="1274763" cy="127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3"/>
          <p:cNvSpPr txBox="1">
            <a:spLocks noChangeArrowheads="1"/>
          </p:cNvSpPr>
          <p:nvPr userDrawn="1"/>
        </p:nvSpPr>
        <p:spPr bwMode="auto">
          <a:xfrm>
            <a:off x="409575" y="615950"/>
            <a:ext cx="1079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hangingPunct="1">
              <a:spcAft>
                <a:spcPts val="1200"/>
              </a:spcAft>
              <a:defRPr/>
            </a:pPr>
            <a:r>
              <a:rPr lang="en-US" sz="1200" dirty="0" smtClean="0">
                <a:solidFill>
                  <a:prstClr val="white"/>
                </a:solidFill>
                <a:cs typeface="Arial" charset="0"/>
              </a:rPr>
              <a:t>SECTION 1</a:t>
            </a:r>
          </a:p>
        </p:txBody>
      </p:sp>
      <p:pic>
        <p:nvPicPr>
          <p:cNvPr id="12" name="Picture 12"/>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61938" y="5853113"/>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4"/>
          <p:cNvSpPr txBox="1">
            <a:spLocks noChangeArrowheads="1"/>
          </p:cNvSpPr>
          <p:nvPr userDrawn="1"/>
        </p:nvSpPr>
        <p:spPr bwMode="auto">
          <a:xfrm>
            <a:off x="260350" y="6056313"/>
            <a:ext cx="714375" cy="261937"/>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hangingPunct="1">
              <a:defRPr/>
            </a:pPr>
            <a:r>
              <a:rPr lang="en-US" sz="1100" dirty="0" smtClean="0">
                <a:solidFill>
                  <a:prstClr val="white"/>
                </a:solidFill>
                <a:latin typeface="HelveticaNeueLT Std" charset="0"/>
                <a:cs typeface="HelveticaNeueLT Std" charset="0"/>
              </a:rPr>
              <a:t>2017/18</a:t>
            </a:r>
          </a:p>
        </p:txBody>
      </p:sp>
      <p:sp>
        <p:nvSpPr>
          <p:cNvPr id="16" name="Right Triangle 15"/>
          <p:cNvSpPr/>
          <p:nvPr userDrawn="1"/>
        </p:nvSpPr>
        <p:spPr>
          <a:xfrm rot="10800000">
            <a:off x="7772400" y="0"/>
            <a:ext cx="1371600" cy="538163"/>
          </a:xfrm>
          <a:prstGeom prst="rtTriangle">
            <a:avLst/>
          </a:prstGeom>
          <a:solidFill>
            <a:srgbClr val="DD481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pic>
        <p:nvPicPr>
          <p:cNvPr id="17" name="Picture 3" descr="sfe logo &amp; strapline_full colour.jpg"/>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748588" y="5822950"/>
            <a:ext cx="1023937"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1636711"/>
      </p:ext>
    </p:extLst>
  </p:cSld>
  <p:clrMap bg1="lt1" tx1="dk1" bg2="lt2" tx2="dk2" accent1="accent1" accent2="accent2" accent3="accent3" accent4="accent4" accent5="accent5" accent6="accent6" hlink="hlink" folHlink="folHlink"/>
  <p:sldLayoutIdLst>
    <p:sldLayoutId id="2147483674" r:id="rId1"/>
  </p:sldLayoutIdLst>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1"/>
            <a:ext cx="8229600" cy="4108116"/>
          </a:xfrm>
          <a:prstGeom prst="rect">
            <a:avLst/>
          </a:prstGeom>
        </p:spPr>
        <p:txBody>
          <a:bodyPr vert="horz" lIns="91440" tIns="45720" rIns="91440" bIns="45720" rtlCol="0">
            <a:normAutofit/>
          </a:bodyPr>
          <a:lstStyle/>
          <a:p>
            <a:pPr lvl="0"/>
            <a:r>
              <a:rPr lang="en-GB" dirty="0" smtClean="0"/>
              <a:t>Text to go here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endParaRPr lang="en-US"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endParaRPr lang="en-US"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endParaRPr lang="en-US"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endParaRPr lang="en-US" dirty="0" smtClean="0"/>
          </a:p>
          <a:p>
            <a:pPr lvl="1"/>
            <a:endParaRPr lang="en-US" dirty="0"/>
          </a:p>
        </p:txBody>
      </p:sp>
      <p:pic>
        <p:nvPicPr>
          <p:cNvPr id="7" name="Pictur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7500" y="144463"/>
            <a:ext cx="1274763" cy="127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3"/>
          <p:cNvSpPr txBox="1">
            <a:spLocks noChangeArrowheads="1"/>
          </p:cNvSpPr>
          <p:nvPr userDrawn="1"/>
        </p:nvSpPr>
        <p:spPr bwMode="auto">
          <a:xfrm>
            <a:off x="409575" y="615950"/>
            <a:ext cx="1079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hangingPunct="1">
              <a:spcAft>
                <a:spcPts val="1200"/>
              </a:spcAft>
              <a:defRPr/>
            </a:pPr>
            <a:r>
              <a:rPr lang="en-US" sz="1200" dirty="0" smtClean="0">
                <a:solidFill>
                  <a:prstClr val="white"/>
                </a:solidFill>
                <a:cs typeface="Arial" charset="0"/>
              </a:rPr>
              <a:t>SECTION 1</a:t>
            </a:r>
          </a:p>
        </p:txBody>
      </p:sp>
      <p:pic>
        <p:nvPicPr>
          <p:cNvPr id="9" name="Picture 12"/>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61938" y="5853113"/>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4"/>
          <p:cNvSpPr txBox="1">
            <a:spLocks noChangeArrowheads="1"/>
          </p:cNvSpPr>
          <p:nvPr userDrawn="1"/>
        </p:nvSpPr>
        <p:spPr bwMode="auto">
          <a:xfrm>
            <a:off x="260350" y="6056313"/>
            <a:ext cx="714375" cy="261937"/>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hangingPunct="1">
              <a:defRPr/>
            </a:pPr>
            <a:r>
              <a:rPr lang="en-US" sz="1100" dirty="0" smtClean="0">
                <a:solidFill>
                  <a:prstClr val="white"/>
                </a:solidFill>
                <a:latin typeface="HelveticaNeueLT Std" charset="0"/>
                <a:cs typeface="HelveticaNeueLT Std" charset="0"/>
              </a:rPr>
              <a:t>2017/18</a:t>
            </a:r>
          </a:p>
        </p:txBody>
      </p:sp>
      <p:sp>
        <p:nvSpPr>
          <p:cNvPr id="11" name="Right Triangle 10"/>
          <p:cNvSpPr/>
          <p:nvPr userDrawn="1"/>
        </p:nvSpPr>
        <p:spPr>
          <a:xfrm rot="10800000">
            <a:off x="7772400" y="0"/>
            <a:ext cx="1371600" cy="538163"/>
          </a:xfrm>
          <a:prstGeom prst="rtTriangle">
            <a:avLst/>
          </a:prstGeom>
          <a:solidFill>
            <a:srgbClr val="DD481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spTree>
    <p:extLst>
      <p:ext uri="{BB962C8B-B14F-4D97-AF65-F5344CB8AC3E}">
        <p14:creationId xmlns:p14="http://schemas.microsoft.com/office/powerpoint/2010/main" val="3655854954"/>
      </p:ext>
    </p:extLst>
  </p:cSld>
  <p:clrMap bg1="lt1" tx1="dk1" bg2="lt2" tx2="dk2" accent1="accent1" accent2="accent2" accent3="accent3" accent4="accent4" accent5="accent5" accent6="accent6" hlink="hlink" folHlink="folHlink"/>
  <p:sldLayoutIdLst>
    <p:sldLayoutId id="2147483676" r:id="rId1"/>
  </p:sldLayoutIdLst>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3" descr="sfe logo &amp; strapline_full colour.jp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748588" y="5822950"/>
            <a:ext cx="1023937"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p:cNvSpPr/>
          <p:nvPr userDrawn="1"/>
        </p:nvSpPr>
        <p:spPr>
          <a:xfrm>
            <a:off x="246063" y="5827713"/>
            <a:ext cx="758825" cy="757237"/>
          </a:xfrm>
          <a:prstGeom prst="ellipse">
            <a:avLst/>
          </a:prstGeom>
          <a:solidFill>
            <a:srgbClr val="00985F"/>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457200">
              <a:defRPr/>
            </a:pPr>
            <a:endParaRPr lang="en-US" dirty="0">
              <a:solidFill>
                <a:prstClr val="white"/>
              </a:solidFill>
            </a:endParaRPr>
          </a:p>
        </p:txBody>
      </p:sp>
      <p:sp>
        <p:nvSpPr>
          <p:cNvPr id="9" name="TextBox 4"/>
          <p:cNvSpPr txBox="1">
            <a:spLocks noChangeArrowheads="1"/>
          </p:cNvSpPr>
          <p:nvPr userDrawn="1"/>
        </p:nvSpPr>
        <p:spPr bwMode="auto">
          <a:xfrm>
            <a:off x="268288" y="6084888"/>
            <a:ext cx="714375" cy="261937"/>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hangingPunct="1">
              <a:defRPr/>
            </a:pPr>
            <a:r>
              <a:rPr lang="en-US" sz="1100" dirty="0" smtClean="0">
                <a:solidFill>
                  <a:prstClr val="white"/>
                </a:solidFill>
                <a:latin typeface="HelveticaNeueLT Std" charset="0"/>
                <a:cs typeface="HelveticaNeueLT Std" charset="0"/>
              </a:rPr>
              <a:t>2015/16</a:t>
            </a:r>
          </a:p>
        </p:txBody>
      </p:sp>
      <p:sp>
        <p:nvSpPr>
          <p:cNvPr id="11" name="Right Triangle 10"/>
          <p:cNvSpPr/>
          <p:nvPr userDrawn="1"/>
        </p:nvSpPr>
        <p:spPr>
          <a:xfrm>
            <a:off x="0" y="365125"/>
            <a:ext cx="457200" cy="6492875"/>
          </a:xfrm>
          <a:prstGeom prst="rtTriangle">
            <a:avLst/>
          </a:prstGeom>
          <a:solidFill>
            <a:srgbClr val="00985F"/>
          </a:solidFill>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00985F"/>
              </a:solidFill>
            </a:endParaRPr>
          </a:p>
        </p:txBody>
      </p:sp>
      <p:sp>
        <p:nvSpPr>
          <p:cNvPr id="12" name="Right Triangle 11"/>
          <p:cNvSpPr/>
          <p:nvPr userDrawn="1"/>
        </p:nvSpPr>
        <p:spPr>
          <a:xfrm rot="10800000">
            <a:off x="7772400" y="0"/>
            <a:ext cx="1371600" cy="538163"/>
          </a:xfrm>
          <a:prstGeom prst="rtTriangle">
            <a:avLst/>
          </a:prstGeom>
          <a:solidFill>
            <a:srgbClr val="00985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sp>
        <p:nvSpPr>
          <p:cNvPr id="13" name="Oval 12"/>
          <p:cNvSpPr/>
          <p:nvPr userDrawn="1"/>
        </p:nvSpPr>
        <p:spPr>
          <a:xfrm>
            <a:off x="246063" y="5827713"/>
            <a:ext cx="758825" cy="757237"/>
          </a:xfrm>
          <a:prstGeom prst="ellipse">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457200">
              <a:defRPr/>
            </a:pPr>
            <a:endParaRPr lang="en-US" dirty="0">
              <a:solidFill>
                <a:prstClr val="white"/>
              </a:solidFill>
            </a:endParaRPr>
          </a:p>
        </p:txBody>
      </p:sp>
      <p:pic>
        <p:nvPicPr>
          <p:cNvPr id="14" name="Picture 2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387475" y="2012950"/>
            <a:ext cx="1690688" cy="169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3"/>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77813" y="5848350"/>
            <a:ext cx="706437"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4"/>
          <p:cNvSpPr txBox="1">
            <a:spLocks noChangeArrowheads="1"/>
          </p:cNvSpPr>
          <p:nvPr userDrawn="1"/>
        </p:nvSpPr>
        <p:spPr bwMode="auto">
          <a:xfrm>
            <a:off x="269875" y="6048375"/>
            <a:ext cx="714375" cy="261938"/>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hangingPunct="1">
              <a:defRPr/>
            </a:pPr>
            <a:r>
              <a:rPr lang="en-US" sz="1100" dirty="0" smtClean="0">
                <a:solidFill>
                  <a:prstClr val="white"/>
                </a:solidFill>
                <a:latin typeface="HelveticaNeueLT Std" charset="0"/>
                <a:cs typeface="HelveticaNeueLT Std" charset="0"/>
              </a:rPr>
              <a:t>2017/18</a:t>
            </a:r>
          </a:p>
        </p:txBody>
      </p:sp>
    </p:spTree>
    <p:extLst>
      <p:ext uri="{BB962C8B-B14F-4D97-AF65-F5344CB8AC3E}">
        <p14:creationId xmlns:p14="http://schemas.microsoft.com/office/powerpoint/2010/main" val="3153365268"/>
      </p:ext>
    </p:extLst>
  </p:cSld>
  <p:clrMap bg1="lt1" tx1="dk1" bg2="lt2" tx2="dk2" accent1="accent1" accent2="accent2" accent3="accent3" accent4="accent4" accent5="accent5" accent6="accent6" hlink="hlink" folHlink="folHlink"/>
  <p:sldLayoutIdLst>
    <p:sldLayoutId id="2147483678" r:id="rId1"/>
  </p:sldLayoutIdLst>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19"/>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25438" y="153988"/>
            <a:ext cx="1262062"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77813" y="5848350"/>
            <a:ext cx="706437"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4"/>
          <p:cNvSpPr txBox="1">
            <a:spLocks noChangeArrowheads="1"/>
          </p:cNvSpPr>
          <p:nvPr userDrawn="1"/>
        </p:nvSpPr>
        <p:spPr bwMode="auto">
          <a:xfrm>
            <a:off x="269875" y="6048375"/>
            <a:ext cx="714375" cy="261938"/>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hangingPunct="1">
              <a:defRPr/>
            </a:pPr>
            <a:r>
              <a:rPr lang="en-US" sz="1100" dirty="0" smtClean="0">
                <a:solidFill>
                  <a:prstClr val="white"/>
                </a:solidFill>
                <a:latin typeface="HelveticaNeueLT Std" charset="0"/>
                <a:cs typeface="HelveticaNeueLT Std" charset="0"/>
              </a:rPr>
              <a:t>2017/18</a:t>
            </a:r>
          </a:p>
        </p:txBody>
      </p:sp>
      <p:sp>
        <p:nvSpPr>
          <p:cNvPr id="11" name="Right Triangle 10"/>
          <p:cNvSpPr/>
          <p:nvPr userDrawn="1"/>
        </p:nvSpPr>
        <p:spPr>
          <a:xfrm rot="10800000">
            <a:off x="7772400" y="0"/>
            <a:ext cx="1371600" cy="538163"/>
          </a:xfrm>
          <a:prstGeom prst="rtTriangle">
            <a:avLst/>
          </a:prstGeom>
          <a:solidFill>
            <a:srgbClr val="00985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sp>
        <p:nvSpPr>
          <p:cNvPr id="13" name="TextBox 13"/>
          <p:cNvSpPr txBox="1">
            <a:spLocks noChangeArrowheads="1"/>
          </p:cNvSpPr>
          <p:nvPr userDrawn="1"/>
        </p:nvSpPr>
        <p:spPr bwMode="auto">
          <a:xfrm>
            <a:off x="396875" y="641350"/>
            <a:ext cx="1079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hangingPunct="1">
              <a:spcAft>
                <a:spcPts val="1200"/>
              </a:spcAft>
              <a:defRPr/>
            </a:pPr>
            <a:r>
              <a:rPr lang="en-US" sz="1200" dirty="0" smtClean="0">
                <a:solidFill>
                  <a:prstClr val="white"/>
                </a:solidFill>
                <a:cs typeface="Arial" charset="0"/>
              </a:rPr>
              <a:t>SECTION 2</a:t>
            </a:r>
          </a:p>
        </p:txBody>
      </p:sp>
      <p:pic>
        <p:nvPicPr>
          <p:cNvPr id="15" name="Picture 3" descr="sfe logo &amp; strapline_full colour.jpg"/>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748588" y="5822950"/>
            <a:ext cx="1023937"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959951"/>
      </p:ext>
    </p:extLst>
  </p:cSld>
  <p:clrMap bg1="lt1" tx1="dk1" bg2="lt2" tx2="dk2" accent1="accent1" accent2="accent2" accent3="accent3" accent4="accent4" accent5="accent5" accent6="accent6" hlink="hlink" folHlink="folHlink"/>
  <p:sldLayoutIdLst>
    <p:sldLayoutId id="2147483680" r:id="rId1"/>
    <p:sldLayoutId id="2147483681" r:id="rId2"/>
  </p:sldLayoutIdLst>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0"/>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385888" y="2008188"/>
            <a:ext cx="1697037"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sfe logo &amp; strapline_full colour.jpg"/>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748588" y="5822950"/>
            <a:ext cx="1023937"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p:cNvSpPr/>
          <p:nvPr userDrawn="1"/>
        </p:nvSpPr>
        <p:spPr>
          <a:xfrm>
            <a:off x="246063" y="5827713"/>
            <a:ext cx="758825" cy="757237"/>
          </a:xfrm>
          <a:prstGeom prst="ellipse">
            <a:avLst/>
          </a:prstGeom>
          <a:solidFill>
            <a:srgbClr val="00985F"/>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457200">
              <a:defRPr/>
            </a:pPr>
            <a:endParaRPr lang="en-US" dirty="0">
              <a:solidFill>
                <a:prstClr val="white"/>
              </a:solidFill>
            </a:endParaRPr>
          </a:p>
        </p:txBody>
      </p:sp>
      <p:sp>
        <p:nvSpPr>
          <p:cNvPr id="10" name="TextBox 4"/>
          <p:cNvSpPr txBox="1">
            <a:spLocks noChangeArrowheads="1"/>
          </p:cNvSpPr>
          <p:nvPr userDrawn="1"/>
        </p:nvSpPr>
        <p:spPr bwMode="auto">
          <a:xfrm>
            <a:off x="268288" y="6084888"/>
            <a:ext cx="714375" cy="261937"/>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hangingPunct="1">
              <a:defRPr/>
            </a:pPr>
            <a:r>
              <a:rPr lang="en-US" sz="1100" dirty="0" smtClean="0">
                <a:solidFill>
                  <a:prstClr val="white"/>
                </a:solidFill>
                <a:latin typeface="HelveticaNeueLT Std" charset="0"/>
                <a:cs typeface="HelveticaNeueLT Std" charset="0"/>
              </a:rPr>
              <a:t>2015/16</a:t>
            </a:r>
          </a:p>
        </p:txBody>
      </p:sp>
      <p:sp>
        <p:nvSpPr>
          <p:cNvPr id="11" name="Right Triangle 10"/>
          <p:cNvSpPr/>
          <p:nvPr userDrawn="1"/>
        </p:nvSpPr>
        <p:spPr>
          <a:xfrm>
            <a:off x="0" y="365125"/>
            <a:ext cx="457200" cy="6492875"/>
          </a:xfrm>
          <a:prstGeom prst="rtTriangle">
            <a:avLst/>
          </a:prstGeom>
          <a:solidFill>
            <a:srgbClr val="D8005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B70D50"/>
              </a:solidFill>
            </a:endParaRPr>
          </a:p>
        </p:txBody>
      </p:sp>
      <p:sp>
        <p:nvSpPr>
          <p:cNvPr id="12" name="Right Triangle 11"/>
          <p:cNvSpPr/>
          <p:nvPr userDrawn="1"/>
        </p:nvSpPr>
        <p:spPr>
          <a:xfrm rot="10800000">
            <a:off x="7772400" y="0"/>
            <a:ext cx="1371600" cy="538163"/>
          </a:xfrm>
          <a:prstGeom prst="rtTriangle">
            <a:avLst/>
          </a:prstGeom>
          <a:solidFill>
            <a:srgbClr val="D8005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B70D50"/>
              </a:solidFill>
            </a:endParaRPr>
          </a:p>
        </p:txBody>
      </p:sp>
      <p:sp>
        <p:nvSpPr>
          <p:cNvPr id="13" name="Oval 12"/>
          <p:cNvSpPr/>
          <p:nvPr userDrawn="1"/>
        </p:nvSpPr>
        <p:spPr>
          <a:xfrm>
            <a:off x="246063" y="5827713"/>
            <a:ext cx="758825" cy="757237"/>
          </a:xfrm>
          <a:prstGeom prst="ellipse">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457200">
              <a:defRPr/>
            </a:pPr>
            <a:endParaRPr lang="en-US" dirty="0">
              <a:solidFill>
                <a:prstClr val="white"/>
              </a:solidFill>
            </a:endParaRPr>
          </a:p>
        </p:txBody>
      </p:sp>
      <p:pic>
        <p:nvPicPr>
          <p:cNvPr id="16" name="Picture 2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69875" y="585311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4"/>
          <p:cNvSpPr txBox="1">
            <a:spLocks noChangeArrowheads="1"/>
          </p:cNvSpPr>
          <p:nvPr userDrawn="1"/>
        </p:nvSpPr>
        <p:spPr bwMode="auto">
          <a:xfrm>
            <a:off x="261938" y="6064250"/>
            <a:ext cx="714375" cy="261938"/>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hangingPunct="1">
              <a:defRPr/>
            </a:pPr>
            <a:r>
              <a:rPr lang="en-US" sz="1100" dirty="0" smtClean="0">
                <a:solidFill>
                  <a:prstClr val="white"/>
                </a:solidFill>
                <a:latin typeface="HelveticaNeueLT Std" charset="0"/>
                <a:cs typeface="HelveticaNeueLT Std" charset="0"/>
              </a:rPr>
              <a:t>2017/18</a:t>
            </a:r>
          </a:p>
        </p:txBody>
      </p:sp>
    </p:spTree>
    <p:extLst>
      <p:ext uri="{BB962C8B-B14F-4D97-AF65-F5344CB8AC3E}">
        <p14:creationId xmlns:p14="http://schemas.microsoft.com/office/powerpoint/2010/main" val="611518958"/>
      </p:ext>
    </p:extLst>
  </p:cSld>
  <p:clrMap bg1="lt1" tx1="dk1" bg2="lt2" tx2="dk2" accent1="accent1" accent2="accent2" accent3="accent3" accent4="accent4" accent5="accent5" accent6="accent6" hlink="hlink" folHlink="folHlink"/>
  <p:sldLayoutIdLst>
    <p:sldLayoutId id="2147483683" r:id="rId1"/>
  </p:sldLayoutIdLst>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jon_legg@slc.co.uk"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4.gi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hyperlink" Target="http://www.practitioners.slc.co.uk/fi-partner-support"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hyperlink" Target="http://www.slc.co.uk/about-us/remit/performance-and-annual-report.aspx" TargetMode="External"/><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hyperlink" Target="https://www.gov.uk/student-finance" TargetMode="External"/><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hyperlink" Target="http://www.studentloanrepayment.co.uk/" TargetMode="External"/><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hyperlink" Target="http://www.practitioners.slc.co.uk/" TargetMode="External"/><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3" Type="http://schemas.openxmlformats.org/officeDocument/2006/relationships/hyperlink" Target="http://www.heinfo.slc.co.uk/" TargetMode="External"/><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3" Type="http://schemas.openxmlformats.org/officeDocument/2006/relationships/hyperlink" Target="http://www.heinfo.slc.co.uk/information-advice/guidance-documents.aspx" TargetMode="External"/><Relationship Id="rId2" Type="http://schemas.openxmlformats.org/officeDocument/2006/relationships/notesSlide" Target="../notesSlides/notesSlide13.xml"/><Relationship Id="rId1" Type="http://schemas.openxmlformats.org/officeDocument/2006/relationships/slideLayout" Target="../slideLayouts/slideLayout20.xml"/><Relationship Id="rId5" Type="http://schemas.openxmlformats.org/officeDocument/2006/relationships/image" Target="../media/image29.png"/><Relationship Id="rId4" Type="http://schemas.openxmlformats.org/officeDocument/2006/relationships/image" Target="../media/image28.png"/></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2.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gov.uk/student-finance/overview"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dirty="0" smtClean="0"/>
              <a:t>Student Services</a:t>
            </a:r>
            <a:endParaRPr lang="en-GB" dirty="0"/>
          </a:p>
        </p:txBody>
      </p:sp>
      <p:sp>
        <p:nvSpPr>
          <p:cNvPr id="3" name="Subtitle 2"/>
          <p:cNvSpPr>
            <a:spLocks noGrp="1"/>
          </p:cNvSpPr>
          <p:nvPr>
            <p:ph type="subTitle" idx="1"/>
          </p:nvPr>
        </p:nvSpPr>
        <p:spPr/>
        <p:txBody>
          <a:bodyPr/>
          <a:lstStyle/>
          <a:p>
            <a:pPr algn="ctr"/>
            <a:r>
              <a:rPr lang="en-GB" b="1" smtClean="0"/>
              <a:t>Stakeholder Event</a:t>
            </a:r>
            <a:endParaRPr lang="en-GB" b="1" dirty="0" smtClean="0"/>
          </a:p>
          <a:p>
            <a:pPr algn="ctr"/>
            <a:endParaRPr lang="en-GB" sz="1800" dirty="0" smtClean="0"/>
          </a:p>
          <a:p>
            <a:pPr algn="ctr"/>
            <a:r>
              <a:rPr lang="en-GB" sz="1800" dirty="0" smtClean="0"/>
              <a:t>30/31 January 2017</a:t>
            </a:r>
          </a:p>
          <a:p>
            <a:pPr algn="ctr"/>
            <a:r>
              <a:rPr lang="en-GB" sz="1800" dirty="0" err="1" smtClean="0"/>
              <a:t>NCVO</a:t>
            </a:r>
            <a:r>
              <a:rPr lang="en-GB" sz="1800" dirty="0" smtClean="0"/>
              <a:t>, Kings Cross, London</a:t>
            </a:r>
          </a:p>
          <a:p>
            <a:pPr algn="ctr"/>
            <a:r>
              <a:rPr lang="en-GB" sz="1800" dirty="0" smtClean="0"/>
              <a:t>Kerry Hemsworth</a:t>
            </a:r>
          </a:p>
        </p:txBody>
      </p:sp>
    </p:spTree>
    <p:extLst>
      <p:ext uri="{BB962C8B-B14F-4D97-AF65-F5344CB8AC3E}">
        <p14:creationId xmlns:p14="http://schemas.microsoft.com/office/powerpoint/2010/main" val="22195435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Academic year 2018/19	</a:t>
            </a:r>
            <a:endParaRPr lang="en-GB" dirty="0"/>
          </a:p>
        </p:txBody>
      </p:sp>
      <p:sp>
        <p:nvSpPr>
          <p:cNvPr id="3" name="Content Placeholder 2"/>
          <p:cNvSpPr>
            <a:spLocks noGrp="1"/>
          </p:cNvSpPr>
          <p:nvPr>
            <p:ph idx="1"/>
          </p:nvPr>
        </p:nvSpPr>
        <p:spPr/>
        <p:txBody>
          <a:bodyPr/>
          <a:lstStyle/>
          <a:p>
            <a:pPr marL="0" indent="0">
              <a:buNone/>
            </a:pPr>
            <a:r>
              <a:rPr lang="en-GB" dirty="0"/>
              <a:t>The government </a:t>
            </a:r>
            <a:r>
              <a:rPr lang="en-GB" dirty="0" smtClean="0"/>
              <a:t>will, in </a:t>
            </a:r>
            <a:r>
              <a:rPr lang="en-GB" dirty="0"/>
              <a:t>due </a:t>
            </a:r>
            <a:r>
              <a:rPr lang="en-GB" dirty="0" smtClean="0"/>
              <a:t>course, set </a:t>
            </a:r>
            <a:r>
              <a:rPr lang="en-GB" dirty="0"/>
              <a:t>out arrangements for </a:t>
            </a:r>
            <a:r>
              <a:rPr lang="en-GB" b="1" dirty="0">
                <a:solidFill>
                  <a:srgbClr val="8A1538"/>
                </a:solidFill>
              </a:rPr>
              <a:t>dental hygiene, dental therapy and postgraduate courses leading to registration that </a:t>
            </a:r>
            <a:r>
              <a:rPr lang="en-GB" b="1" dirty="0" smtClean="0">
                <a:solidFill>
                  <a:srgbClr val="8A1538"/>
                </a:solidFill>
              </a:rPr>
              <a:t>starts </a:t>
            </a:r>
            <a:r>
              <a:rPr lang="en-GB" b="1" dirty="0">
                <a:solidFill>
                  <a:srgbClr val="8A1538"/>
                </a:solidFill>
              </a:rPr>
              <a:t>in 2018/19.</a:t>
            </a:r>
          </a:p>
          <a:p>
            <a:pPr marL="0" indent="0">
              <a:buNone/>
            </a:pPr>
            <a:endParaRPr lang="en-GB" dirty="0" smtClean="0"/>
          </a:p>
          <a:p>
            <a:pPr marL="0" indent="0">
              <a:buNone/>
            </a:pPr>
            <a:r>
              <a:rPr lang="en-GB" b="1" dirty="0" smtClean="0">
                <a:solidFill>
                  <a:srgbClr val="8A1538"/>
                </a:solidFill>
              </a:rPr>
              <a:t>Subject </a:t>
            </a:r>
            <a:r>
              <a:rPr lang="en-GB" b="1" dirty="0">
                <a:solidFill>
                  <a:srgbClr val="8A1538"/>
                </a:solidFill>
              </a:rPr>
              <a:t>to a wider consultation </a:t>
            </a:r>
            <a:r>
              <a:rPr lang="en-GB" dirty="0"/>
              <a:t>on </a:t>
            </a:r>
            <a:r>
              <a:rPr lang="en-GB" b="1" dirty="0">
                <a:solidFill>
                  <a:srgbClr val="8A1538"/>
                </a:solidFill>
              </a:rPr>
              <a:t>part-time undergraduate maintenance loans</a:t>
            </a:r>
            <a:r>
              <a:rPr lang="en-GB" dirty="0"/>
              <a:t>, the plan is for new nursing, midwifery and allied health students beginning part time courses from 2018/19 onwards to </a:t>
            </a:r>
            <a:r>
              <a:rPr lang="en-GB" b="1" dirty="0">
                <a:solidFill>
                  <a:srgbClr val="8A1538"/>
                </a:solidFill>
              </a:rPr>
              <a:t>apply for both tuition and maintenance loans through the Student Loans Company</a:t>
            </a:r>
            <a:r>
              <a:rPr lang="en-GB" dirty="0"/>
              <a:t>.</a:t>
            </a:r>
          </a:p>
        </p:txBody>
      </p:sp>
    </p:spTree>
    <p:extLst>
      <p:ext uri="{BB962C8B-B14F-4D97-AF65-F5344CB8AC3E}">
        <p14:creationId xmlns:p14="http://schemas.microsoft.com/office/powerpoint/2010/main" val="939561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Counter Fraud Update</a:t>
            </a:r>
            <a:endParaRPr lang="en-GB"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86497" y="3501008"/>
            <a:ext cx="3341687" cy="168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3318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NHS Worker jailed for £93k false identity fraud </a:t>
            </a:r>
            <a:r>
              <a:rPr lang="en-GB" dirty="0" smtClean="0"/>
              <a:t/>
            </a:r>
            <a:br>
              <a:rPr lang="en-GB" dirty="0" smtClean="0"/>
            </a:br>
            <a:r>
              <a:rPr lang="en-GB" dirty="0" smtClean="0"/>
              <a:t>(</a:t>
            </a:r>
            <a:r>
              <a:rPr lang="en-GB" dirty="0"/>
              <a:t>August 2016)</a:t>
            </a:r>
          </a:p>
        </p:txBody>
      </p:sp>
      <p:sp>
        <p:nvSpPr>
          <p:cNvPr id="3" name="Content Placeholder 2"/>
          <p:cNvSpPr>
            <a:spLocks noGrp="1"/>
          </p:cNvSpPr>
          <p:nvPr>
            <p:ph idx="1"/>
          </p:nvPr>
        </p:nvSpPr>
        <p:spPr/>
        <p:txBody>
          <a:bodyPr/>
          <a:lstStyle/>
          <a:p>
            <a:endParaRPr lang="en-GB" dirty="0" smtClean="0"/>
          </a:p>
          <a:p>
            <a:pPr marL="0" indent="0">
              <a:buNone/>
            </a:pPr>
            <a:r>
              <a:rPr lang="en-GB" dirty="0" smtClean="0"/>
              <a:t>A </a:t>
            </a:r>
            <a:r>
              <a:rPr lang="en-GB" dirty="0"/>
              <a:t>woman who provided </a:t>
            </a:r>
            <a:r>
              <a:rPr lang="en-GB" b="1" dirty="0">
                <a:solidFill>
                  <a:srgbClr val="8A1538"/>
                </a:solidFill>
              </a:rPr>
              <a:t>false identity documents </a:t>
            </a:r>
            <a:r>
              <a:rPr lang="en-GB" dirty="0"/>
              <a:t>to secure work as an NHS Student Nurse has been </a:t>
            </a:r>
            <a:r>
              <a:rPr lang="en-GB" b="1" dirty="0">
                <a:solidFill>
                  <a:srgbClr val="8A1538"/>
                </a:solidFill>
              </a:rPr>
              <a:t>jailed for 16 months</a:t>
            </a:r>
            <a:r>
              <a:rPr lang="en-GB" dirty="0"/>
              <a:t>, after a joint investigation by NHS Protect and Home Office Immigration Service.</a:t>
            </a:r>
          </a:p>
          <a:p>
            <a:pPr marL="0" indent="0">
              <a:buNone/>
            </a:pPr>
            <a:endParaRPr lang="en-GB" dirty="0" smtClean="0"/>
          </a:p>
          <a:p>
            <a:pPr marL="0" indent="0">
              <a:buNone/>
            </a:pPr>
            <a:r>
              <a:rPr lang="en-GB" dirty="0" smtClean="0"/>
              <a:t>The </a:t>
            </a:r>
            <a:r>
              <a:rPr lang="en-GB" dirty="0"/>
              <a:t>fraudster secured </a:t>
            </a:r>
            <a:r>
              <a:rPr lang="en-GB" b="1" dirty="0">
                <a:solidFill>
                  <a:srgbClr val="8A1538"/>
                </a:solidFill>
              </a:rPr>
              <a:t>NHS employment for eight years using forged and stolen identity documents, false employment references and fake European Union (EU) documentation</a:t>
            </a:r>
            <a:r>
              <a:rPr lang="en-GB" dirty="0"/>
              <a:t>. The fraudster was also awarded an </a:t>
            </a:r>
            <a:r>
              <a:rPr lang="en-GB" b="1" dirty="0">
                <a:solidFill>
                  <a:srgbClr val="8A1538"/>
                </a:solidFill>
              </a:rPr>
              <a:t>NHS student bursary</a:t>
            </a:r>
            <a:r>
              <a:rPr lang="en-GB" dirty="0"/>
              <a:t> to fund her nursing training.</a:t>
            </a:r>
          </a:p>
          <a:p>
            <a:endParaRPr lang="en-GB" dirty="0"/>
          </a:p>
        </p:txBody>
      </p:sp>
    </p:spTree>
    <p:extLst>
      <p:ext uri="{BB962C8B-B14F-4D97-AF65-F5344CB8AC3E}">
        <p14:creationId xmlns:p14="http://schemas.microsoft.com/office/powerpoint/2010/main" val="164118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Jailed – the ‘siblings’ who stole £558K in benefits and NHS bursaries (June 2016)</a:t>
            </a:r>
          </a:p>
        </p:txBody>
      </p:sp>
      <p:sp>
        <p:nvSpPr>
          <p:cNvPr id="3" name="Content Placeholder 2"/>
          <p:cNvSpPr>
            <a:spLocks noGrp="1"/>
          </p:cNvSpPr>
          <p:nvPr>
            <p:ph idx="1"/>
          </p:nvPr>
        </p:nvSpPr>
        <p:spPr/>
        <p:txBody>
          <a:bodyPr/>
          <a:lstStyle/>
          <a:p>
            <a:pPr marL="0" indent="0">
              <a:buNone/>
            </a:pPr>
            <a:endParaRPr lang="en-GB" dirty="0"/>
          </a:p>
          <a:p>
            <a:pPr marL="0" indent="0">
              <a:buNone/>
            </a:pPr>
            <a:r>
              <a:rPr lang="en-GB" dirty="0" smtClean="0"/>
              <a:t>Two </a:t>
            </a:r>
            <a:r>
              <a:rPr lang="en-GB" dirty="0"/>
              <a:t>women who </a:t>
            </a:r>
            <a:r>
              <a:rPr lang="en-GB" b="1" dirty="0">
                <a:solidFill>
                  <a:srgbClr val="8A1538"/>
                </a:solidFill>
              </a:rPr>
              <a:t>posed as sisters and lied about their identity </a:t>
            </a:r>
            <a:r>
              <a:rPr lang="en-GB" dirty="0"/>
              <a:t>in order to defraud the Department for Work &amp; Pensions (</a:t>
            </a:r>
            <a:r>
              <a:rPr lang="en-GB" dirty="0" err="1"/>
              <a:t>DWP</a:t>
            </a:r>
            <a:r>
              <a:rPr lang="en-GB" dirty="0"/>
              <a:t>) and NHS of over half a million pounds have been </a:t>
            </a:r>
            <a:r>
              <a:rPr lang="en-GB" b="1" dirty="0">
                <a:solidFill>
                  <a:srgbClr val="8A1538"/>
                </a:solidFill>
              </a:rPr>
              <a:t>jailed for 33 months each </a:t>
            </a:r>
            <a:r>
              <a:rPr lang="en-GB" dirty="0"/>
              <a:t>at Croydon Crown Court, London (Wednesday </a:t>
            </a:r>
            <a:r>
              <a:rPr lang="en-GB" dirty="0" smtClean="0"/>
              <a:t>22 </a:t>
            </a:r>
            <a:r>
              <a:rPr lang="en-GB" dirty="0"/>
              <a:t>June, 2016), following a joint investigation by the </a:t>
            </a:r>
            <a:r>
              <a:rPr lang="en-GB" dirty="0" err="1"/>
              <a:t>DWP</a:t>
            </a:r>
            <a:r>
              <a:rPr lang="en-GB" dirty="0"/>
              <a:t> and NHS Protect.</a:t>
            </a:r>
          </a:p>
          <a:p>
            <a:pPr marL="0" indent="0">
              <a:buNone/>
            </a:pPr>
            <a:endParaRPr lang="en-GB" dirty="0" smtClean="0"/>
          </a:p>
          <a:p>
            <a:pPr marL="0" indent="0">
              <a:buNone/>
            </a:pPr>
            <a:r>
              <a:rPr lang="en-GB" dirty="0" smtClean="0"/>
              <a:t>Collectively</a:t>
            </a:r>
            <a:r>
              <a:rPr lang="en-GB" dirty="0"/>
              <a:t>, the two fraudsters </a:t>
            </a:r>
            <a:r>
              <a:rPr lang="en-GB" b="1" dirty="0">
                <a:solidFill>
                  <a:srgbClr val="8A1538"/>
                </a:solidFill>
              </a:rPr>
              <a:t>stole £288,153 in benefits and tax credits and £269,966 in NHS </a:t>
            </a:r>
            <a:r>
              <a:rPr lang="en-GB" b="1" dirty="0" smtClean="0">
                <a:solidFill>
                  <a:srgbClr val="8A1538"/>
                </a:solidFill>
              </a:rPr>
              <a:t>training, bursary </a:t>
            </a:r>
            <a:r>
              <a:rPr lang="en-GB" b="1" dirty="0">
                <a:solidFill>
                  <a:srgbClr val="8A1538"/>
                </a:solidFill>
              </a:rPr>
              <a:t>and employment funding</a:t>
            </a:r>
            <a:r>
              <a:rPr lang="en-GB" dirty="0"/>
              <a:t>.</a:t>
            </a:r>
          </a:p>
          <a:p>
            <a:endParaRPr lang="en-GB" dirty="0"/>
          </a:p>
        </p:txBody>
      </p:sp>
    </p:spTree>
    <p:extLst>
      <p:ext uri="{BB962C8B-B14F-4D97-AF65-F5344CB8AC3E}">
        <p14:creationId xmlns:p14="http://schemas.microsoft.com/office/powerpoint/2010/main" val="3282032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Into the future…</a:t>
            </a:r>
            <a:endParaRPr lang="en-GB" dirty="0"/>
          </a:p>
        </p:txBody>
      </p:sp>
      <p:sp>
        <p:nvSpPr>
          <p:cNvPr id="4" name="Subtitle 3"/>
          <p:cNvSpPr>
            <a:spLocks noGrp="1"/>
          </p:cNvSpPr>
          <p:nvPr>
            <p:ph type="subTitle" idx="1"/>
          </p:nvPr>
        </p:nvSpPr>
        <p:spPr>
          <a:xfrm>
            <a:off x="323528" y="3645024"/>
            <a:ext cx="4968552" cy="1656184"/>
          </a:xfrm>
        </p:spPr>
        <p:txBody>
          <a:bodyPr/>
          <a:lstStyle/>
          <a:p>
            <a:r>
              <a:rPr lang="en-GB" dirty="0" smtClean="0"/>
              <a:t>The changing role of NHSBSA Student Services</a:t>
            </a:r>
          </a:p>
          <a:p>
            <a:endParaRPr lang="en-GB"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2492896"/>
            <a:ext cx="2863602" cy="3313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0599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Our timeline</a:t>
            </a:r>
            <a:endParaRPr lang="en-GB"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18644" y="2276474"/>
            <a:ext cx="8817852" cy="4464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3387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639145"/>
            <a:ext cx="8435280" cy="576064"/>
          </a:xfrm>
        </p:spPr>
        <p:txBody>
          <a:bodyPr/>
          <a:lstStyle/>
          <a:p>
            <a:r>
              <a:rPr lang="en-GB" dirty="0" smtClean="0"/>
              <a:t>Changing customer relationship</a:t>
            </a:r>
            <a:endParaRPr lang="en-GB"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132856"/>
            <a:ext cx="4188315" cy="395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8071" y="2060848"/>
            <a:ext cx="4237037" cy="3951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95536" y="2189686"/>
            <a:ext cx="2592288" cy="369332"/>
          </a:xfrm>
          <a:prstGeom prst="rect">
            <a:avLst/>
          </a:prstGeom>
          <a:noFill/>
        </p:spPr>
        <p:txBody>
          <a:bodyPr wrap="square" rtlCol="0">
            <a:spAutoFit/>
          </a:bodyPr>
          <a:lstStyle/>
          <a:p>
            <a:r>
              <a:rPr lang="en-GB" b="1" dirty="0" smtClean="0">
                <a:latin typeface="Arial" panose="020B0604020202020204" pitchFamily="34" charset="0"/>
                <a:cs typeface="Arial" panose="020B0604020202020204" pitchFamily="34" charset="0"/>
              </a:rPr>
              <a:t>Current</a:t>
            </a:r>
            <a:endParaRPr lang="en-GB" b="1" dirty="0">
              <a:latin typeface="Arial" panose="020B0604020202020204" pitchFamily="34" charset="0"/>
              <a:cs typeface="Arial" panose="020B0604020202020204" pitchFamily="34" charset="0"/>
            </a:endParaRPr>
          </a:p>
        </p:txBody>
      </p:sp>
      <p:sp>
        <p:nvSpPr>
          <p:cNvPr id="7" name="TextBox 6"/>
          <p:cNvSpPr txBox="1"/>
          <p:nvPr/>
        </p:nvSpPr>
        <p:spPr>
          <a:xfrm>
            <a:off x="5724126" y="2194911"/>
            <a:ext cx="2232249" cy="369332"/>
          </a:xfrm>
          <a:prstGeom prst="rect">
            <a:avLst/>
          </a:prstGeom>
          <a:noFill/>
        </p:spPr>
        <p:txBody>
          <a:bodyPr wrap="square" rtlCol="0">
            <a:spAutoFit/>
          </a:bodyPr>
          <a:lstStyle/>
          <a:p>
            <a:r>
              <a:rPr lang="en-GB" b="1" dirty="0" smtClean="0">
                <a:latin typeface="Arial" panose="020B0604020202020204" pitchFamily="34" charset="0"/>
                <a:cs typeface="Arial" panose="020B0604020202020204" pitchFamily="34" charset="0"/>
              </a:rPr>
              <a:t>Future</a:t>
            </a: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13423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rot="20808171">
            <a:off x="1665671" y="1287317"/>
            <a:ext cx="3331811" cy="2477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hangingPunct="1">
              <a:lnSpc>
                <a:spcPct val="80000"/>
              </a:lnSpc>
              <a:spcAft>
                <a:spcPts val="1200"/>
              </a:spcAft>
              <a:defRPr/>
            </a:pPr>
            <a:r>
              <a:rPr lang="en-US" sz="4000" baseline="-25000" dirty="0" smtClean="0">
                <a:solidFill>
                  <a:prstClr val="white"/>
                </a:solidFill>
                <a:latin typeface="Arial" pitchFamily="34" charset="0"/>
                <a:cs typeface="Arial" pitchFamily="34" charset="0"/>
              </a:rPr>
              <a:t>STUDENT LOANS COMPANY:</a:t>
            </a:r>
          </a:p>
          <a:p>
            <a:pPr algn="ctr" defTabSz="457200" eaLnBrk="1" hangingPunct="1">
              <a:lnSpc>
                <a:spcPct val="80000"/>
              </a:lnSpc>
              <a:spcAft>
                <a:spcPts val="1200"/>
              </a:spcAft>
              <a:defRPr/>
            </a:pPr>
            <a:r>
              <a:rPr lang="en-US" sz="4000" baseline="-25000" dirty="0" smtClean="0">
                <a:solidFill>
                  <a:prstClr val="white"/>
                </a:solidFill>
                <a:latin typeface="Arial" pitchFamily="34" charset="0"/>
                <a:cs typeface="Arial" pitchFamily="34" charset="0"/>
              </a:rPr>
              <a:t>An introduction</a:t>
            </a:r>
            <a:endParaRPr lang="en-US" sz="2000" baseline="-25000" dirty="0" smtClean="0">
              <a:solidFill>
                <a:prstClr val="white"/>
              </a:solidFill>
              <a:latin typeface="Arial" pitchFamily="34" charset="0"/>
              <a:cs typeface="Arial" pitchFamily="34" charset="0"/>
            </a:endParaRPr>
          </a:p>
          <a:p>
            <a:pPr algn="ctr" defTabSz="457200" eaLnBrk="1" hangingPunct="1">
              <a:lnSpc>
                <a:spcPct val="80000"/>
              </a:lnSpc>
              <a:spcAft>
                <a:spcPts val="1200"/>
              </a:spcAft>
              <a:defRPr/>
            </a:pPr>
            <a:r>
              <a:rPr lang="en-US" sz="4000" baseline="-25000" dirty="0" smtClean="0">
                <a:solidFill>
                  <a:prstClr val="white"/>
                </a:solidFill>
                <a:latin typeface="Arial" pitchFamily="34" charset="0"/>
                <a:cs typeface="Arial" pitchFamily="34" charset="0"/>
              </a:rPr>
              <a:t>NHS BSA Stakeholder Event</a:t>
            </a:r>
          </a:p>
          <a:p>
            <a:pPr algn="ctr" defTabSz="457200" eaLnBrk="1" hangingPunct="1">
              <a:lnSpc>
                <a:spcPct val="80000"/>
              </a:lnSpc>
              <a:spcAft>
                <a:spcPts val="1200"/>
              </a:spcAft>
              <a:defRPr/>
            </a:pPr>
            <a:r>
              <a:rPr lang="en-US" sz="4000" baseline="-25000" dirty="0" smtClean="0">
                <a:solidFill>
                  <a:prstClr val="white"/>
                </a:solidFill>
                <a:latin typeface="Arial" pitchFamily="34" charset="0"/>
                <a:cs typeface="Arial" pitchFamily="34" charset="0"/>
              </a:rPr>
              <a:t>Jan 30 &amp; 31 2017</a:t>
            </a:r>
          </a:p>
        </p:txBody>
      </p:sp>
      <p:sp>
        <p:nvSpPr>
          <p:cNvPr id="5" name="TextBox 12"/>
          <p:cNvSpPr txBox="1">
            <a:spLocks noChangeArrowheads="1"/>
          </p:cNvSpPr>
          <p:nvPr/>
        </p:nvSpPr>
        <p:spPr bwMode="auto">
          <a:xfrm>
            <a:off x="4950372" y="4054350"/>
            <a:ext cx="4193628"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hangingPunct="1">
              <a:defRPr/>
            </a:pPr>
            <a:r>
              <a:rPr lang="en-US" sz="2000" dirty="0" err="1" smtClean="0">
                <a:solidFill>
                  <a:prstClr val="black"/>
                </a:solidFill>
                <a:latin typeface="Arial" pitchFamily="34" charset="0"/>
                <a:cs typeface="Arial" pitchFamily="34" charset="0"/>
              </a:rPr>
              <a:t>Charmaine</a:t>
            </a:r>
            <a:r>
              <a:rPr lang="en-US" sz="2000" dirty="0" smtClean="0">
                <a:solidFill>
                  <a:prstClr val="black"/>
                </a:solidFill>
                <a:latin typeface="Arial" pitchFamily="34" charset="0"/>
                <a:cs typeface="Arial" pitchFamily="34" charset="0"/>
              </a:rPr>
              <a:t> </a:t>
            </a:r>
            <a:r>
              <a:rPr lang="en-US" sz="2000" dirty="0" err="1" smtClean="0">
                <a:solidFill>
                  <a:prstClr val="black"/>
                </a:solidFill>
                <a:latin typeface="Arial" pitchFamily="34" charset="0"/>
                <a:cs typeface="Arial" pitchFamily="34" charset="0"/>
              </a:rPr>
              <a:t>Valente</a:t>
            </a:r>
            <a:endParaRPr lang="en-US" sz="2000" dirty="0" smtClean="0">
              <a:solidFill>
                <a:prstClr val="black"/>
              </a:solidFill>
              <a:latin typeface="Arial" pitchFamily="34" charset="0"/>
              <a:cs typeface="Arial" pitchFamily="34" charset="0"/>
            </a:endParaRPr>
          </a:p>
          <a:p>
            <a:pPr algn="ctr" defTabSz="457200" eaLnBrk="1" hangingPunct="1">
              <a:defRPr/>
            </a:pPr>
            <a:r>
              <a:rPr lang="en-US" sz="2000" dirty="0" smtClean="0">
                <a:solidFill>
                  <a:prstClr val="black"/>
                </a:solidFill>
                <a:latin typeface="Arial" pitchFamily="34" charset="0"/>
                <a:cs typeface="Arial" pitchFamily="34" charset="0"/>
              </a:rPr>
              <a:t>Funding Information Partners Account Manager </a:t>
            </a:r>
          </a:p>
          <a:p>
            <a:pPr algn="ctr" defTabSz="457200" eaLnBrk="1" hangingPunct="1">
              <a:defRPr/>
            </a:pPr>
            <a:r>
              <a:rPr lang="en-US" sz="2000" dirty="0" smtClean="0">
                <a:solidFill>
                  <a:prstClr val="black"/>
                </a:solidFill>
                <a:latin typeface="Arial" pitchFamily="34" charset="0"/>
                <a:cs typeface="Arial" pitchFamily="34" charset="0"/>
                <a:hlinkClick r:id="rId3"/>
              </a:rPr>
              <a:t>charmaine_valente@slc.co.uk</a:t>
            </a:r>
            <a:endParaRPr lang="en-US" sz="2000" dirty="0" smtClean="0">
              <a:solidFill>
                <a:prstClr val="black"/>
              </a:solidFill>
              <a:latin typeface="Arial" pitchFamily="34" charset="0"/>
              <a:cs typeface="Arial" pitchFamily="34" charset="0"/>
            </a:endParaRPr>
          </a:p>
          <a:p>
            <a:pPr algn="ctr" defTabSz="457200" eaLnBrk="1" hangingPunct="1">
              <a:defRPr/>
            </a:pPr>
            <a:r>
              <a:rPr lang="en-GB" sz="2000" dirty="0" smtClean="0">
                <a:solidFill>
                  <a:prstClr val="black"/>
                </a:solidFill>
              </a:rPr>
              <a:t>07774 281355</a:t>
            </a:r>
            <a:endParaRPr lang="en-US" sz="2000" dirty="0"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18350623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2"/>
          <p:cNvSpPr txBox="1">
            <a:spLocks noChangeArrowheads="1"/>
          </p:cNvSpPr>
          <p:nvPr/>
        </p:nvSpPr>
        <p:spPr bwMode="auto">
          <a:xfrm>
            <a:off x="519421" y="178131"/>
            <a:ext cx="858838" cy="1200329"/>
          </a:xfrm>
          <a:prstGeom prst="rect">
            <a:avLst/>
          </a:prstGeom>
          <a:noFill/>
          <a:ln w="9525">
            <a:noFill/>
            <a:miter lim="800000"/>
            <a:headEnd/>
            <a:tailEnd/>
          </a:ln>
        </p:spPr>
        <p:txBody>
          <a:bodyPr>
            <a:spAutoFit/>
          </a:bodyPr>
          <a:lstStyle/>
          <a:p>
            <a:pPr algn="ctr" defTabSz="457200">
              <a:spcAft>
                <a:spcPts val="1200"/>
              </a:spcAft>
            </a:pPr>
            <a:r>
              <a:rPr lang="en-US" sz="7200" b="1" dirty="0">
                <a:solidFill>
                  <a:prstClr val="white"/>
                </a:solidFill>
                <a:cs typeface="Arial" pitchFamily="34" charset="0"/>
              </a:rPr>
              <a:t>i</a:t>
            </a:r>
          </a:p>
        </p:txBody>
      </p:sp>
      <p:sp>
        <p:nvSpPr>
          <p:cNvPr id="8" name="TextBox 14"/>
          <p:cNvSpPr txBox="1">
            <a:spLocks noChangeArrowheads="1"/>
          </p:cNvSpPr>
          <p:nvPr/>
        </p:nvSpPr>
        <p:spPr bwMode="auto">
          <a:xfrm>
            <a:off x="1778000" y="361950"/>
            <a:ext cx="5754688" cy="430887"/>
          </a:xfrm>
          <a:prstGeom prst="rect">
            <a:avLst/>
          </a:prstGeom>
          <a:noFill/>
          <a:ln w="9525">
            <a:noFill/>
            <a:miter lim="800000"/>
            <a:headEnd/>
            <a:tailEnd/>
          </a:ln>
        </p:spPr>
        <p:txBody>
          <a:bodyPr lIns="0" tIns="0" rIns="0" bIns="0">
            <a:spAutoFit/>
          </a:bodyPr>
          <a:lstStyle/>
          <a:p>
            <a:pPr defTabSz="457200">
              <a:spcAft>
                <a:spcPts val="600"/>
              </a:spcAft>
            </a:pPr>
            <a:r>
              <a:rPr lang="en-US" sz="2800" dirty="0" smtClean="0">
                <a:solidFill>
                  <a:srgbClr val="1983AE"/>
                </a:solidFill>
                <a:latin typeface="Arial" pitchFamily="34" charset="0"/>
                <a:cs typeface="Arial" pitchFamily="34" charset="0"/>
              </a:rPr>
              <a:t>SECTION CONTENTS</a:t>
            </a:r>
          </a:p>
        </p:txBody>
      </p:sp>
      <p:sp>
        <p:nvSpPr>
          <p:cNvPr id="6" name="Content Placeholder 2"/>
          <p:cNvSpPr txBox="1">
            <a:spLocks/>
          </p:cNvSpPr>
          <p:nvPr/>
        </p:nvSpPr>
        <p:spPr>
          <a:xfrm>
            <a:off x="390272" y="1514128"/>
            <a:ext cx="8424936" cy="3924976"/>
          </a:xfrm>
          <a:prstGeom prst="rect">
            <a:avLst/>
          </a:prstGeom>
        </p:spPr>
        <p:txBody>
          <a:bodyPr>
            <a:noAutofit/>
          </a:bodyPr>
          <a:lstStyle/>
          <a:p>
            <a:pPr marL="360000" indent="-360000" defTabSz="457200">
              <a:lnSpc>
                <a:spcPct val="150000"/>
              </a:lnSpc>
              <a:buFont typeface="Arial" pitchFamily="34" charset="0"/>
              <a:buChar char="•"/>
            </a:pPr>
            <a:r>
              <a:rPr lang="en-GB" sz="2000" dirty="0" smtClean="0">
                <a:solidFill>
                  <a:prstClr val="black"/>
                </a:solidFill>
                <a:latin typeface="Arial" pitchFamily="34" charset="0"/>
                <a:cs typeface="Arial" pitchFamily="34" charset="0"/>
              </a:rPr>
              <a:t>SLC and SFE: An Introduction</a:t>
            </a:r>
          </a:p>
          <a:p>
            <a:pPr marL="360000" indent="-360000" defTabSz="457200">
              <a:lnSpc>
                <a:spcPct val="150000"/>
              </a:lnSpc>
              <a:buFont typeface="Arial" pitchFamily="34" charset="0"/>
              <a:buChar char="•"/>
            </a:pPr>
            <a:r>
              <a:rPr lang="en-GB" sz="2000" dirty="0" smtClean="0">
                <a:solidFill>
                  <a:prstClr val="black"/>
                </a:solidFill>
                <a:latin typeface="Arial" pitchFamily="34" charset="0"/>
                <a:cs typeface="Arial" pitchFamily="34" charset="0"/>
              </a:rPr>
              <a:t>Funding Information Partners Account Manager team</a:t>
            </a:r>
          </a:p>
          <a:p>
            <a:pPr marL="360000" indent="-360000" defTabSz="457200">
              <a:lnSpc>
                <a:spcPct val="150000"/>
              </a:lnSpc>
              <a:buFont typeface="Arial" pitchFamily="34" charset="0"/>
              <a:buChar char="•"/>
            </a:pPr>
            <a:r>
              <a:rPr lang="en-GB" sz="2000" dirty="0" smtClean="0">
                <a:solidFill>
                  <a:prstClr val="black"/>
                </a:solidFill>
                <a:latin typeface="Arial" pitchFamily="34" charset="0"/>
                <a:cs typeface="Arial" pitchFamily="34" charset="0"/>
              </a:rPr>
              <a:t>SLC by the numbers</a:t>
            </a:r>
          </a:p>
          <a:p>
            <a:pPr marL="360000" indent="-360000" defTabSz="457200">
              <a:lnSpc>
                <a:spcPct val="150000"/>
              </a:lnSpc>
              <a:buFont typeface="Arial" pitchFamily="34" charset="0"/>
              <a:buChar char="•"/>
            </a:pPr>
            <a:r>
              <a:rPr lang="en-GB" sz="2000" dirty="0" smtClean="0">
                <a:solidFill>
                  <a:prstClr val="black"/>
                </a:solidFill>
                <a:latin typeface="Arial" pitchFamily="34" charset="0"/>
                <a:cs typeface="Arial" pitchFamily="34" charset="0"/>
              </a:rPr>
              <a:t>Applications</a:t>
            </a:r>
          </a:p>
          <a:p>
            <a:pPr marL="360000" indent="-360000" defTabSz="457200">
              <a:lnSpc>
                <a:spcPct val="150000"/>
              </a:lnSpc>
              <a:buFont typeface="Arial" pitchFamily="34" charset="0"/>
              <a:buChar char="•"/>
            </a:pPr>
            <a:r>
              <a:rPr lang="en-GB" sz="2000" dirty="0" smtClean="0">
                <a:solidFill>
                  <a:prstClr val="black"/>
                </a:solidFill>
                <a:latin typeface="Arial" pitchFamily="34" charset="0"/>
                <a:cs typeface="Arial" pitchFamily="34" charset="0"/>
              </a:rPr>
              <a:t>Payments to Students and Institutions</a:t>
            </a:r>
          </a:p>
          <a:p>
            <a:pPr marL="360000" indent="-360000" defTabSz="457200">
              <a:lnSpc>
                <a:spcPct val="150000"/>
              </a:lnSpc>
              <a:buFont typeface="Arial" pitchFamily="34" charset="0"/>
              <a:buChar char="•"/>
            </a:pPr>
            <a:r>
              <a:rPr lang="en-GB" sz="2000" dirty="0" smtClean="0">
                <a:solidFill>
                  <a:prstClr val="black"/>
                </a:solidFill>
                <a:latin typeface="Arial" pitchFamily="34" charset="0"/>
                <a:cs typeface="Arial" pitchFamily="34" charset="0"/>
              </a:rPr>
              <a:t>Loan Repayment</a:t>
            </a:r>
          </a:p>
          <a:p>
            <a:pPr marL="360000" indent="-360000" defTabSz="457200">
              <a:lnSpc>
                <a:spcPct val="150000"/>
              </a:lnSpc>
              <a:buFont typeface="Arial" pitchFamily="34" charset="0"/>
              <a:buChar char="•"/>
            </a:pPr>
            <a:r>
              <a:rPr lang="en-GB" sz="2000" dirty="0" smtClean="0">
                <a:solidFill>
                  <a:prstClr val="black"/>
                </a:solidFill>
                <a:latin typeface="Arial" pitchFamily="34" charset="0"/>
                <a:cs typeface="Arial" pitchFamily="34" charset="0"/>
              </a:rPr>
              <a:t>Websites, Resources and Key Contacts</a:t>
            </a:r>
          </a:p>
        </p:txBody>
      </p:sp>
    </p:spTree>
    <p:extLst>
      <p:ext uri="{BB962C8B-B14F-4D97-AF65-F5344CB8AC3E}">
        <p14:creationId xmlns:p14="http://schemas.microsoft.com/office/powerpoint/2010/main" val="319909905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222912" y="1589105"/>
            <a:ext cx="9144000" cy="4708981"/>
          </a:xfrm>
          <a:prstGeom prst="rect">
            <a:avLst/>
          </a:prstGeom>
          <a:noFill/>
          <a:ln w="9525">
            <a:noFill/>
            <a:miter lim="800000"/>
            <a:headEnd/>
            <a:tailEnd/>
          </a:ln>
        </p:spPr>
        <p:txBody>
          <a:bodyPr anchor="ctr">
            <a:spAutoFit/>
          </a:bodyPr>
          <a:lstStyle/>
          <a:p>
            <a:pPr marL="360000" indent="-360000" defTabSz="457200"/>
            <a:r>
              <a:rPr lang="en-US" sz="2000" dirty="0">
                <a:solidFill>
                  <a:prstClr val="black"/>
                </a:solidFill>
                <a:latin typeface="Arial" pitchFamily="34" charset="0"/>
                <a:ea typeface="Times New Roman" pitchFamily="18" charset="0"/>
                <a:cs typeface="Arial" pitchFamily="34" charset="0"/>
              </a:rPr>
              <a:t>Student Finance </a:t>
            </a:r>
            <a:r>
              <a:rPr lang="en-US" sz="2000" dirty="0" smtClean="0">
                <a:solidFill>
                  <a:prstClr val="black"/>
                </a:solidFill>
                <a:latin typeface="Arial" pitchFamily="34" charset="0"/>
                <a:ea typeface="Times New Roman" pitchFamily="18" charset="0"/>
                <a:cs typeface="Arial" pitchFamily="34" charset="0"/>
              </a:rPr>
              <a:t>England is part of the wider Student Loans Company,</a:t>
            </a:r>
          </a:p>
          <a:p>
            <a:pPr marL="360000" indent="-360000" defTabSz="457200"/>
            <a:r>
              <a:rPr lang="en-US" sz="2000" dirty="0" smtClean="0">
                <a:solidFill>
                  <a:prstClr val="black"/>
                </a:solidFill>
                <a:latin typeface="Arial" pitchFamily="34" charset="0"/>
                <a:ea typeface="Times New Roman" pitchFamily="18" charset="0"/>
                <a:cs typeface="Arial" pitchFamily="34" charset="0"/>
              </a:rPr>
              <a:t>responsible for providing </a:t>
            </a:r>
            <a:r>
              <a:rPr lang="en-US" sz="2000" dirty="0">
                <a:solidFill>
                  <a:prstClr val="black"/>
                </a:solidFill>
                <a:latin typeface="Arial" pitchFamily="34" charset="0"/>
                <a:ea typeface="Times New Roman" pitchFamily="18" charset="0"/>
                <a:cs typeface="Arial" pitchFamily="34" charset="0"/>
              </a:rPr>
              <a:t>financial support on behalf of the </a:t>
            </a:r>
            <a:r>
              <a:rPr lang="en-US" sz="2000" dirty="0" smtClean="0">
                <a:solidFill>
                  <a:prstClr val="black"/>
                </a:solidFill>
                <a:latin typeface="Arial" pitchFamily="34" charset="0"/>
                <a:ea typeface="Times New Roman" pitchFamily="18" charset="0"/>
                <a:cs typeface="Arial" pitchFamily="34" charset="0"/>
              </a:rPr>
              <a:t>UK government  </a:t>
            </a:r>
          </a:p>
          <a:p>
            <a:pPr marL="360000" indent="-360000" defTabSz="457200"/>
            <a:r>
              <a:rPr lang="en-US" sz="2000" dirty="0" smtClean="0">
                <a:solidFill>
                  <a:prstClr val="black"/>
                </a:solidFill>
                <a:latin typeface="Arial" pitchFamily="34" charset="0"/>
                <a:ea typeface="Times New Roman" pitchFamily="18" charset="0"/>
                <a:cs typeface="Arial" pitchFamily="34" charset="0"/>
              </a:rPr>
              <a:t>to </a:t>
            </a:r>
            <a:r>
              <a:rPr lang="en-US" sz="2000" dirty="0">
                <a:solidFill>
                  <a:prstClr val="black"/>
                </a:solidFill>
                <a:latin typeface="Arial" pitchFamily="34" charset="0"/>
                <a:ea typeface="Times New Roman" pitchFamily="18" charset="0"/>
                <a:cs typeface="Arial" pitchFamily="34" charset="0"/>
              </a:rPr>
              <a:t>students from England entering higher education in the </a:t>
            </a:r>
            <a:r>
              <a:rPr lang="en-US" sz="2000" dirty="0" smtClean="0">
                <a:solidFill>
                  <a:prstClr val="black"/>
                </a:solidFill>
                <a:latin typeface="Arial" pitchFamily="34" charset="0"/>
                <a:ea typeface="Times New Roman" pitchFamily="18" charset="0"/>
                <a:cs typeface="Arial" pitchFamily="34" charset="0"/>
              </a:rPr>
              <a:t>UK:  </a:t>
            </a:r>
            <a:endParaRPr lang="en-US" sz="2000" dirty="0">
              <a:solidFill>
                <a:prstClr val="black"/>
              </a:solidFill>
              <a:latin typeface="Arial" pitchFamily="34" charset="0"/>
              <a:ea typeface="Times New Roman" pitchFamily="18" charset="0"/>
              <a:cs typeface="Arial" pitchFamily="34" charset="0"/>
            </a:endParaRPr>
          </a:p>
          <a:p>
            <a:pPr marL="360000" indent="-360000" defTabSz="457200"/>
            <a:endParaRPr lang="en-GB" sz="2000" b="1" dirty="0" smtClean="0">
              <a:solidFill>
                <a:prstClr val="black"/>
              </a:solidFill>
              <a:latin typeface="Arial" pitchFamily="34" charset="0"/>
              <a:ea typeface="Calibri" pitchFamily="34" charset="0"/>
              <a:cs typeface="Arial" pitchFamily="34" charset="0"/>
            </a:endParaRPr>
          </a:p>
          <a:p>
            <a:pPr marL="360000" indent="-360000" defTabSz="457200">
              <a:buFont typeface="Arial" pitchFamily="34" charset="0"/>
              <a:buChar char="•"/>
            </a:pPr>
            <a:r>
              <a:rPr lang="en-US" sz="2000" dirty="0" smtClean="0">
                <a:solidFill>
                  <a:prstClr val="black"/>
                </a:solidFill>
                <a:latin typeface="Arial" pitchFamily="34" charset="0"/>
                <a:ea typeface="Calibri" pitchFamily="34" charset="0"/>
                <a:cs typeface="Arial" pitchFamily="34" charset="0"/>
              </a:rPr>
              <a:t>Depending on their circumstances, course and where they live/study, </a:t>
            </a:r>
          </a:p>
          <a:p>
            <a:pPr marL="360000" indent="-360000" defTabSz="457200"/>
            <a:r>
              <a:rPr lang="en-US" sz="2000" dirty="0" smtClean="0">
                <a:solidFill>
                  <a:prstClr val="black"/>
                </a:solidFill>
                <a:latin typeface="Arial" pitchFamily="34" charset="0"/>
                <a:ea typeface="Calibri" pitchFamily="34" charset="0"/>
                <a:cs typeface="Arial" pitchFamily="34" charset="0"/>
              </a:rPr>
              <a:t>	students may be able to get a range of financial support from SFE</a:t>
            </a:r>
          </a:p>
          <a:p>
            <a:pPr marL="360000" indent="-360000" defTabSz="457200"/>
            <a:endParaRPr lang="en-US" sz="2000" dirty="0" smtClean="0">
              <a:solidFill>
                <a:prstClr val="black"/>
              </a:solidFill>
              <a:latin typeface="Arial" pitchFamily="34" charset="0"/>
              <a:ea typeface="Calibri" pitchFamily="34" charset="0"/>
              <a:cs typeface="Arial" pitchFamily="34" charset="0"/>
            </a:endParaRPr>
          </a:p>
          <a:p>
            <a:pPr marL="360000" indent="-360000" defTabSz="457200">
              <a:buFont typeface="Arial" pitchFamily="34" charset="0"/>
              <a:buChar char="•"/>
            </a:pPr>
            <a:r>
              <a:rPr lang="en-US" sz="2000" dirty="0" smtClean="0">
                <a:solidFill>
                  <a:prstClr val="black"/>
                </a:solidFill>
                <a:latin typeface="Arial" pitchFamily="34" charset="0"/>
                <a:ea typeface="Calibri" pitchFamily="34" charset="0"/>
                <a:cs typeface="Arial" pitchFamily="34" charset="0"/>
              </a:rPr>
              <a:t>Generally, each academic year sees amendments to student finance policies, ranging from changes to support levels and student eligibility </a:t>
            </a:r>
          </a:p>
          <a:p>
            <a:pPr marL="360000" indent="-360000" defTabSz="457200"/>
            <a:r>
              <a:rPr lang="en-US" sz="2000" dirty="0" smtClean="0">
                <a:solidFill>
                  <a:prstClr val="black"/>
                </a:solidFill>
                <a:latin typeface="Arial" pitchFamily="34" charset="0"/>
                <a:ea typeface="Calibri" pitchFamily="34" charset="0"/>
                <a:cs typeface="Arial" pitchFamily="34" charset="0"/>
              </a:rPr>
              <a:t>	rules to the introduction of new products</a:t>
            </a:r>
          </a:p>
          <a:p>
            <a:pPr marL="360000" indent="-360000" defTabSz="457200"/>
            <a:endParaRPr lang="en-US" sz="2000" dirty="0" smtClean="0">
              <a:solidFill>
                <a:prstClr val="black"/>
              </a:solidFill>
              <a:latin typeface="Arial" pitchFamily="34" charset="0"/>
              <a:ea typeface="Calibri" pitchFamily="34" charset="0"/>
              <a:cs typeface="Arial" pitchFamily="34" charset="0"/>
            </a:endParaRPr>
          </a:p>
          <a:p>
            <a:pPr marL="360000" indent="-360000" defTabSz="457200">
              <a:buFont typeface="Arial" pitchFamily="34" charset="0"/>
              <a:buChar char="•"/>
            </a:pPr>
            <a:r>
              <a:rPr lang="en-US" sz="2000" dirty="0" smtClean="0">
                <a:solidFill>
                  <a:prstClr val="black"/>
                </a:solidFill>
                <a:latin typeface="Arial" pitchFamily="34" charset="0"/>
                <a:ea typeface="Calibri" pitchFamily="34" charset="0"/>
                <a:cs typeface="Arial" pitchFamily="34" charset="0"/>
              </a:rPr>
              <a:t>With this in mind it is vital that students, their parents/sponsors and the practitioners they refer to get the most accurate information possible</a:t>
            </a:r>
          </a:p>
          <a:p>
            <a:pPr marL="360000" indent="-360000" defTabSz="457200">
              <a:buFont typeface="Arial" pitchFamily="34" charset="0"/>
              <a:buChar char="•"/>
            </a:pPr>
            <a:endParaRPr lang="en-GB" sz="2000" b="1" dirty="0">
              <a:solidFill>
                <a:prstClr val="black"/>
              </a:solidFill>
              <a:latin typeface="Arial" pitchFamily="34" charset="0"/>
              <a:ea typeface="Times New Roman" pitchFamily="18" charset="0"/>
              <a:cs typeface="Arial" pitchFamily="34" charset="0"/>
            </a:endParaRPr>
          </a:p>
          <a:p>
            <a:pPr marL="360000" indent="-360000" defTabSz="457200" eaLnBrk="0" hangingPunct="0">
              <a:buFont typeface="Arial" pitchFamily="34" charset="0"/>
              <a:buChar char="•"/>
            </a:pPr>
            <a:endParaRPr lang="en-US" sz="2000" dirty="0">
              <a:solidFill>
                <a:prstClr val="black"/>
              </a:solidFill>
              <a:latin typeface="Arial" pitchFamily="34" charset="0"/>
              <a:ea typeface="Calibri" pitchFamily="34" charset="0"/>
              <a:cs typeface="Arial" pitchFamily="34" charset="0"/>
            </a:endParaRPr>
          </a:p>
        </p:txBody>
      </p:sp>
      <p:sp>
        <p:nvSpPr>
          <p:cNvPr id="14339" name="TextBox 12"/>
          <p:cNvSpPr txBox="1">
            <a:spLocks noChangeArrowheads="1"/>
          </p:cNvSpPr>
          <p:nvPr/>
        </p:nvSpPr>
        <p:spPr bwMode="auto">
          <a:xfrm>
            <a:off x="519421" y="178131"/>
            <a:ext cx="858838" cy="1200329"/>
          </a:xfrm>
          <a:prstGeom prst="rect">
            <a:avLst/>
          </a:prstGeom>
          <a:noFill/>
          <a:ln w="9525">
            <a:noFill/>
            <a:miter lim="800000"/>
            <a:headEnd/>
            <a:tailEnd/>
          </a:ln>
        </p:spPr>
        <p:txBody>
          <a:bodyPr>
            <a:spAutoFit/>
          </a:bodyPr>
          <a:lstStyle/>
          <a:p>
            <a:pPr algn="ctr" defTabSz="457200">
              <a:spcAft>
                <a:spcPts val="1200"/>
              </a:spcAft>
            </a:pPr>
            <a:r>
              <a:rPr lang="en-US" sz="7200" b="1" dirty="0">
                <a:solidFill>
                  <a:prstClr val="white"/>
                </a:solidFill>
                <a:cs typeface="Arial" pitchFamily="34" charset="0"/>
              </a:rPr>
              <a:t>i</a:t>
            </a:r>
          </a:p>
        </p:txBody>
      </p:sp>
      <p:sp>
        <p:nvSpPr>
          <p:cNvPr id="38" name="TextBox 14"/>
          <p:cNvSpPr txBox="1">
            <a:spLocks noChangeArrowheads="1"/>
          </p:cNvSpPr>
          <p:nvPr/>
        </p:nvSpPr>
        <p:spPr bwMode="auto">
          <a:xfrm>
            <a:off x="1778000" y="361950"/>
            <a:ext cx="5754688" cy="815608"/>
          </a:xfrm>
          <a:prstGeom prst="rect">
            <a:avLst/>
          </a:prstGeom>
          <a:noFill/>
          <a:ln w="9525">
            <a:noFill/>
            <a:miter lim="800000"/>
            <a:headEnd/>
            <a:tailEnd/>
          </a:ln>
        </p:spPr>
        <p:txBody>
          <a:bodyPr lIns="0" tIns="0" rIns="0" bIns="0">
            <a:spAutoFit/>
          </a:bodyPr>
          <a:lstStyle/>
          <a:p>
            <a:pPr defTabSz="457200">
              <a:spcAft>
                <a:spcPts val="600"/>
              </a:spcAft>
            </a:pPr>
            <a:r>
              <a:rPr lang="en-US" sz="2800" dirty="0" smtClean="0">
                <a:solidFill>
                  <a:srgbClr val="1983AE"/>
                </a:solidFill>
                <a:latin typeface="Arial" pitchFamily="34" charset="0"/>
                <a:cs typeface="Arial" pitchFamily="34" charset="0"/>
              </a:rPr>
              <a:t>STUDENT FINANCE ENGLAND</a:t>
            </a:r>
            <a:endParaRPr lang="en-US" sz="2800" dirty="0">
              <a:solidFill>
                <a:srgbClr val="0070C0"/>
              </a:solidFill>
              <a:latin typeface="Arial" pitchFamily="34" charset="0"/>
              <a:cs typeface="Arial" pitchFamily="34" charset="0"/>
            </a:endParaRPr>
          </a:p>
          <a:p>
            <a:pPr defTabSz="457200">
              <a:spcAft>
                <a:spcPts val="600"/>
              </a:spcAft>
            </a:pPr>
            <a:r>
              <a:rPr lang="en-US" sz="2000" dirty="0" smtClean="0">
                <a:solidFill>
                  <a:prstClr val="black"/>
                </a:solidFill>
                <a:latin typeface="Arial" pitchFamily="34" charset="0"/>
                <a:cs typeface="Arial" pitchFamily="34" charset="0"/>
              </a:rPr>
              <a:t>AN INTRODUCTION</a:t>
            </a:r>
            <a:endParaRPr lang="en-US" sz="20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46753348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Today’s Agenda</a:t>
            </a:r>
            <a:endParaRPr lang="en-GB" dirty="0"/>
          </a:p>
        </p:txBody>
      </p:sp>
      <p:sp>
        <p:nvSpPr>
          <p:cNvPr id="3" name="Content Placeholder 2"/>
          <p:cNvSpPr>
            <a:spLocks noGrp="1"/>
          </p:cNvSpPr>
          <p:nvPr>
            <p:ph idx="1"/>
          </p:nvPr>
        </p:nvSpPr>
        <p:spPr/>
        <p:txBody>
          <a:bodyPr/>
          <a:lstStyle/>
          <a:p>
            <a:pPr marL="0" indent="0">
              <a:buNone/>
            </a:pPr>
            <a:r>
              <a:rPr lang="en-GB" b="1" dirty="0"/>
              <a:t>10.00 am	</a:t>
            </a:r>
            <a:r>
              <a:rPr lang="en-GB" b="1" dirty="0" smtClean="0"/>
              <a:t>Refreshments</a:t>
            </a:r>
            <a:endParaRPr lang="en-GB" b="1" dirty="0"/>
          </a:p>
          <a:p>
            <a:pPr marL="0" indent="0">
              <a:buNone/>
            </a:pPr>
            <a:r>
              <a:rPr lang="en-GB" dirty="0"/>
              <a:t>10.30 am	</a:t>
            </a:r>
            <a:r>
              <a:rPr lang="en-GB" dirty="0" smtClean="0"/>
              <a:t>Introduction</a:t>
            </a:r>
            <a:endParaRPr lang="en-GB" dirty="0"/>
          </a:p>
          <a:p>
            <a:pPr marL="0" indent="0">
              <a:buNone/>
            </a:pPr>
            <a:r>
              <a:rPr lang="en-GB" dirty="0"/>
              <a:t>11.15 am	</a:t>
            </a:r>
            <a:r>
              <a:rPr lang="en-GB" dirty="0" smtClean="0"/>
              <a:t>Workshop </a:t>
            </a:r>
            <a:r>
              <a:rPr lang="en-GB" dirty="0"/>
              <a:t>Session </a:t>
            </a:r>
            <a:r>
              <a:rPr lang="en-GB" dirty="0" smtClean="0"/>
              <a:t>1</a:t>
            </a:r>
            <a:endParaRPr lang="en-GB" dirty="0"/>
          </a:p>
          <a:p>
            <a:pPr marL="0" indent="0">
              <a:buNone/>
            </a:pPr>
            <a:r>
              <a:rPr lang="en-GB" dirty="0"/>
              <a:t>12.00 noon	</a:t>
            </a:r>
            <a:r>
              <a:rPr lang="en-GB" dirty="0" smtClean="0"/>
              <a:t>Workshop </a:t>
            </a:r>
            <a:r>
              <a:rPr lang="en-GB" dirty="0"/>
              <a:t>Session </a:t>
            </a:r>
            <a:r>
              <a:rPr lang="en-GB" dirty="0" smtClean="0"/>
              <a:t>2</a:t>
            </a:r>
            <a:endParaRPr lang="en-GB" dirty="0"/>
          </a:p>
          <a:p>
            <a:pPr marL="0" indent="0">
              <a:buNone/>
            </a:pPr>
            <a:endParaRPr lang="en-GB" b="1" dirty="0" smtClean="0"/>
          </a:p>
          <a:p>
            <a:pPr marL="0" indent="0">
              <a:buNone/>
            </a:pPr>
            <a:r>
              <a:rPr lang="en-GB" b="1" dirty="0" smtClean="0"/>
              <a:t>12.45 </a:t>
            </a:r>
            <a:r>
              <a:rPr lang="en-GB" b="1" dirty="0"/>
              <a:t>pm	</a:t>
            </a:r>
            <a:r>
              <a:rPr lang="en-GB" b="1" dirty="0" smtClean="0"/>
              <a:t>Lunch</a:t>
            </a:r>
            <a:endParaRPr lang="en-GB" b="1" dirty="0"/>
          </a:p>
          <a:p>
            <a:pPr marL="0" indent="0">
              <a:buNone/>
            </a:pPr>
            <a:endParaRPr lang="en-GB" dirty="0" smtClean="0"/>
          </a:p>
          <a:p>
            <a:pPr marL="0" indent="0">
              <a:buNone/>
            </a:pPr>
            <a:r>
              <a:rPr lang="en-GB" dirty="0" smtClean="0"/>
              <a:t>1.30 </a:t>
            </a:r>
            <a:r>
              <a:rPr lang="en-GB" dirty="0"/>
              <a:t>pm		</a:t>
            </a:r>
            <a:r>
              <a:rPr lang="en-GB" dirty="0" smtClean="0"/>
              <a:t>Workshop </a:t>
            </a:r>
            <a:r>
              <a:rPr lang="en-GB" dirty="0"/>
              <a:t>Session 3</a:t>
            </a:r>
          </a:p>
          <a:p>
            <a:pPr marL="0" indent="0">
              <a:buNone/>
            </a:pPr>
            <a:r>
              <a:rPr lang="en-GB" dirty="0"/>
              <a:t>2.15 pm		</a:t>
            </a:r>
            <a:r>
              <a:rPr lang="en-GB" dirty="0" smtClean="0"/>
              <a:t>Workshop </a:t>
            </a:r>
            <a:r>
              <a:rPr lang="en-GB" dirty="0"/>
              <a:t>Session 4</a:t>
            </a:r>
          </a:p>
          <a:p>
            <a:pPr marL="0" indent="0">
              <a:buNone/>
            </a:pPr>
            <a:r>
              <a:rPr lang="en-GB" dirty="0"/>
              <a:t>3.00 pm		</a:t>
            </a:r>
            <a:r>
              <a:rPr lang="en-GB" dirty="0" smtClean="0"/>
              <a:t>Q&amp;A </a:t>
            </a:r>
            <a:r>
              <a:rPr lang="en-GB" dirty="0"/>
              <a:t>Session</a:t>
            </a:r>
          </a:p>
          <a:p>
            <a:pPr marL="0" indent="0">
              <a:buNone/>
            </a:pPr>
            <a:r>
              <a:rPr lang="en-GB" b="1" dirty="0"/>
              <a:t>4.00 pm 	</a:t>
            </a:r>
            <a:r>
              <a:rPr lang="en-GB" b="1" dirty="0" smtClean="0"/>
              <a:t>Close</a:t>
            </a:r>
            <a:endParaRPr lang="en-GB" b="1"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2060575"/>
            <a:ext cx="3816350" cy="479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61612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Diagram 15"/>
          <p:cNvGraphicFramePr/>
          <p:nvPr/>
        </p:nvGraphicFramePr>
        <p:xfrm>
          <a:off x="575560" y="1450427"/>
          <a:ext cx="8127005" cy="43183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Picture 16" descr="Matrix_Accreditation_Body-logo-4D2CB002A2-seeklogo.com.gif"/>
          <p:cNvPicPr>
            <a:picLocks noChangeAspect="1"/>
          </p:cNvPicPr>
          <p:nvPr/>
        </p:nvPicPr>
        <p:blipFill>
          <a:blip r:embed="rId8" cstate="print">
            <a:clrChange>
              <a:clrFrom>
                <a:srgbClr val="FFFFFF"/>
              </a:clrFrom>
              <a:clrTo>
                <a:srgbClr val="FFFFFF">
                  <a:alpha val="0"/>
                </a:srgbClr>
              </a:clrTo>
            </a:clrChange>
          </a:blip>
          <a:srcRect t="23932" b="23430"/>
          <a:stretch>
            <a:fillRect/>
          </a:stretch>
        </p:blipFill>
        <p:spPr>
          <a:xfrm>
            <a:off x="6184992" y="5950424"/>
            <a:ext cx="1321277" cy="709685"/>
          </a:xfrm>
          <a:prstGeom prst="rect">
            <a:avLst/>
          </a:prstGeom>
          <a:noFill/>
        </p:spPr>
      </p:pic>
      <p:sp>
        <p:nvSpPr>
          <p:cNvPr id="19" name="TextBox 14"/>
          <p:cNvSpPr txBox="1">
            <a:spLocks noChangeArrowheads="1"/>
          </p:cNvSpPr>
          <p:nvPr/>
        </p:nvSpPr>
        <p:spPr bwMode="auto">
          <a:xfrm>
            <a:off x="1778000" y="361950"/>
            <a:ext cx="5754688" cy="815608"/>
          </a:xfrm>
          <a:prstGeom prst="rect">
            <a:avLst/>
          </a:prstGeom>
          <a:noFill/>
          <a:ln w="9525">
            <a:noFill/>
            <a:miter lim="800000"/>
            <a:headEnd/>
            <a:tailEnd/>
          </a:ln>
        </p:spPr>
        <p:txBody>
          <a:bodyPr lIns="0" tIns="0" rIns="0" bIns="0">
            <a:spAutoFit/>
          </a:bodyPr>
          <a:lstStyle/>
          <a:p>
            <a:pPr defTabSz="457200">
              <a:spcAft>
                <a:spcPts val="600"/>
              </a:spcAft>
            </a:pPr>
            <a:r>
              <a:rPr lang="en-US" sz="2800" dirty="0" smtClean="0">
                <a:solidFill>
                  <a:srgbClr val="1983AE"/>
                </a:solidFill>
                <a:latin typeface="Arial" pitchFamily="34" charset="0"/>
                <a:cs typeface="Arial" pitchFamily="34" charset="0"/>
              </a:rPr>
              <a:t>STUDENT FINANCE ENGLAND</a:t>
            </a:r>
            <a:endParaRPr lang="en-US" sz="2800" dirty="0">
              <a:solidFill>
                <a:srgbClr val="0070C0"/>
              </a:solidFill>
              <a:latin typeface="Arial" pitchFamily="34" charset="0"/>
              <a:cs typeface="Arial" pitchFamily="34" charset="0"/>
            </a:endParaRPr>
          </a:p>
          <a:p>
            <a:pPr defTabSz="457200">
              <a:spcAft>
                <a:spcPts val="600"/>
              </a:spcAft>
            </a:pPr>
            <a:r>
              <a:rPr lang="en-US" sz="2000" dirty="0" smtClean="0">
                <a:solidFill>
                  <a:prstClr val="black"/>
                </a:solidFill>
                <a:latin typeface="Arial" pitchFamily="34" charset="0"/>
                <a:cs typeface="Arial" pitchFamily="34" charset="0"/>
              </a:rPr>
              <a:t>SLC SUPPORT NETWORK</a:t>
            </a:r>
            <a:endParaRPr lang="en-US" sz="2000" dirty="0">
              <a:solidFill>
                <a:prstClr val="black"/>
              </a:solidFill>
              <a:latin typeface="Arial" pitchFamily="34" charset="0"/>
              <a:cs typeface="Arial" pitchFamily="34" charset="0"/>
            </a:endParaRPr>
          </a:p>
        </p:txBody>
      </p:sp>
      <p:sp>
        <p:nvSpPr>
          <p:cNvPr id="20" name="TextBox 12"/>
          <p:cNvSpPr txBox="1">
            <a:spLocks noChangeArrowheads="1"/>
          </p:cNvSpPr>
          <p:nvPr/>
        </p:nvSpPr>
        <p:spPr bwMode="auto">
          <a:xfrm>
            <a:off x="519421" y="178131"/>
            <a:ext cx="858838" cy="1200329"/>
          </a:xfrm>
          <a:prstGeom prst="rect">
            <a:avLst/>
          </a:prstGeom>
          <a:noFill/>
          <a:ln w="9525">
            <a:noFill/>
            <a:miter lim="800000"/>
            <a:headEnd/>
            <a:tailEnd/>
          </a:ln>
        </p:spPr>
        <p:txBody>
          <a:bodyPr>
            <a:spAutoFit/>
          </a:bodyPr>
          <a:lstStyle/>
          <a:p>
            <a:pPr algn="ctr" defTabSz="457200">
              <a:spcAft>
                <a:spcPts val="1200"/>
              </a:spcAft>
            </a:pPr>
            <a:r>
              <a:rPr lang="en-US" sz="7200" b="1" dirty="0">
                <a:solidFill>
                  <a:prstClr val="white"/>
                </a:solidFill>
                <a:cs typeface="Arial" pitchFamily="34" charset="0"/>
              </a:rPr>
              <a:t>i</a:t>
            </a:r>
          </a:p>
        </p:txBody>
      </p:sp>
    </p:spTree>
    <p:extLst>
      <p:ext uri="{BB962C8B-B14F-4D97-AF65-F5344CB8AC3E}">
        <p14:creationId xmlns:p14="http://schemas.microsoft.com/office/powerpoint/2010/main" val="30033459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4"/>
          <p:cNvSpPr txBox="1">
            <a:spLocks noChangeArrowheads="1"/>
          </p:cNvSpPr>
          <p:nvPr/>
        </p:nvSpPr>
        <p:spPr bwMode="auto">
          <a:xfrm>
            <a:off x="220087" y="1606438"/>
            <a:ext cx="8622247" cy="4303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4306" tIns="52153" rIns="104306" bIns="52153">
            <a:spAutoFit/>
          </a:bodyPr>
          <a:lstStyle>
            <a:lvl1pPr defTabSz="1042988">
              <a:defRPr>
                <a:solidFill>
                  <a:schemeClr val="tx1"/>
                </a:solidFill>
                <a:latin typeface="Arial" charset="0"/>
                <a:ea typeface="ＭＳ Ｐゴシック" charset="0"/>
              </a:defRPr>
            </a:lvl1pPr>
            <a:lvl2pPr marL="522288" defTabSz="1042988">
              <a:defRPr>
                <a:solidFill>
                  <a:schemeClr val="tx1"/>
                </a:solidFill>
                <a:latin typeface="Arial" charset="0"/>
                <a:ea typeface="ＭＳ Ｐゴシック" charset="0"/>
              </a:defRPr>
            </a:lvl2pPr>
            <a:lvl3pPr marL="1042988" defTabSz="1042988">
              <a:defRPr>
                <a:solidFill>
                  <a:schemeClr val="tx1"/>
                </a:solidFill>
                <a:latin typeface="Arial" charset="0"/>
                <a:ea typeface="ＭＳ Ｐゴシック" charset="0"/>
              </a:defRPr>
            </a:lvl3pPr>
            <a:lvl4pPr marL="1565275" defTabSz="1042988">
              <a:defRPr>
                <a:solidFill>
                  <a:schemeClr val="tx1"/>
                </a:solidFill>
                <a:latin typeface="Arial" charset="0"/>
                <a:ea typeface="ＭＳ Ｐゴシック" charset="0"/>
              </a:defRPr>
            </a:lvl4pPr>
            <a:lvl5pPr marL="2085975" defTabSz="1042988">
              <a:defRPr>
                <a:solidFill>
                  <a:schemeClr val="tx1"/>
                </a:solidFill>
                <a:latin typeface="Arial" charset="0"/>
                <a:ea typeface="ＭＳ Ｐゴシック" charset="0"/>
              </a:defRPr>
            </a:lvl5pPr>
            <a:lvl6pPr marL="2543175" defTabSz="1042988" fontAlgn="base">
              <a:spcBef>
                <a:spcPct val="0"/>
              </a:spcBef>
              <a:spcAft>
                <a:spcPct val="0"/>
              </a:spcAft>
              <a:defRPr>
                <a:solidFill>
                  <a:schemeClr val="tx1"/>
                </a:solidFill>
                <a:latin typeface="Arial" charset="0"/>
                <a:ea typeface="ＭＳ Ｐゴシック" charset="0"/>
              </a:defRPr>
            </a:lvl6pPr>
            <a:lvl7pPr marL="3000375" defTabSz="1042988" fontAlgn="base">
              <a:spcBef>
                <a:spcPct val="0"/>
              </a:spcBef>
              <a:spcAft>
                <a:spcPct val="0"/>
              </a:spcAft>
              <a:defRPr>
                <a:solidFill>
                  <a:schemeClr val="tx1"/>
                </a:solidFill>
                <a:latin typeface="Arial" charset="0"/>
                <a:ea typeface="ＭＳ Ｐゴシック" charset="0"/>
              </a:defRPr>
            </a:lvl7pPr>
            <a:lvl8pPr marL="3457575" defTabSz="1042988" fontAlgn="base">
              <a:spcBef>
                <a:spcPct val="0"/>
              </a:spcBef>
              <a:spcAft>
                <a:spcPct val="0"/>
              </a:spcAft>
              <a:defRPr>
                <a:solidFill>
                  <a:schemeClr val="tx1"/>
                </a:solidFill>
                <a:latin typeface="Arial" charset="0"/>
                <a:ea typeface="ＭＳ Ｐゴシック" charset="0"/>
              </a:defRPr>
            </a:lvl8pPr>
            <a:lvl9pPr marL="3914775" defTabSz="1042988" fontAlgn="base">
              <a:spcBef>
                <a:spcPct val="0"/>
              </a:spcBef>
              <a:spcAft>
                <a:spcPct val="0"/>
              </a:spcAft>
              <a:defRPr>
                <a:solidFill>
                  <a:schemeClr val="tx1"/>
                </a:solidFill>
                <a:latin typeface="Arial" charset="0"/>
                <a:ea typeface="ＭＳ Ｐゴシック" charset="0"/>
              </a:defRPr>
            </a:lvl9pPr>
          </a:lstStyle>
          <a:p>
            <a:pPr marL="360000" indent="-360000">
              <a:lnSpc>
                <a:spcPct val="110000"/>
              </a:lnSpc>
            </a:pPr>
            <a:r>
              <a:rPr lang="en-GB" sz="2000" dirty="0" smtClean="0">
                <a:solidFill>
                  <a:prstClr val="black"/>
                </a:solidFill>
                <a:latin typeface="Arial" pitchFamily="34" charset="0"/>
                <a:cs typeface="Arial" pitchFamily="34" charset="0"/>
              </a:rPr>
              <a:t>‘Working with partners across England and Wales, the team is responsible</a:t>
            </a:r>
          </a:p>
          <a:p>
            <a:pPr marL="360000" indent="-360000">
              <a:lnSpc>
                <a:spcPct val="110000"/>
              </a:lnSpc>
            </a:pPr>
            <a:r>
              <a:rPr lang="en-GB" sz="2000" dirty="0" smtClean="0">
                <a:solidFill>
                  <a:prstClr val="black"/>
                </a:solidFill>
                <a:latin typeface="Arial" pitchFamily="34" charset="0"/>
                <a:cs typeface="Arial" pitchFamily="34" charset="0"/>
              </a:rPr>
              <a:t>for establishing/managing the relationships with admissions, outreach and</a:t>
            </a:r>
          </a:p>
          <a:p>
            <a:pPr marL="360000" indent="-360000">
              <a:lnSpc>
                <a:spcPct val="110000"/>
              </a:lnSpc>
            </a:pPr>
            <a:r>
              <a:rPr lang="en-GB" sz="2000" dirty="0" smtClean="0">
                <a:solidFill>
                  <a:prstClr val="black"/>
                </a:solidFill>
                <a:latin typeface="Arial" pitchFamily="34" charset="0"/>
                <a:cs typeface="Arial" pitchFamily="34" charset="0"/>
              </a:rPr>
              <a:t>recruitment staff from across the HE and FE sectors’:</a:t>
            </a:r>
            <a:endParaRPr lang="en-GB" sz="2000" dirty="0" smtClean="0">
              <a:solidFill>
                <a:srgbClr val="1E1E1E"/>
              </a:solidFill>
              <a:latin typeface="Arial" pitchFamily="34" charset="0"/>
              <a:cs typeface="Arial" pitchFamily="34" charset="0"/>
            </a:endParaRPr>
          </a:p>
          <a:p>
            <a:pPr marL="360000" indent="-360000">
              <a:lnSpc>
                <a:spcPct val="110000"/>
              </a:lnSpc>
            </a:pPr>
            <a:endParaRPr lang="en-GB" sz="2000" dirty="0" smtClean="0">
              <a:solidFill>
                <a:srgbClr val="1E1E1E"/>
              </a:solidFill>
              <a:latin typeface="Arial" pitchFamily="34" charset="0"/>
              <a:cs typeface="Arial" pitchFamily="34" charset="0"/>
            </a:endParaRPr>
          </a:p>
          <a:p>
            <a:pPr marL="360000" indent="-360000">
              <a:lnSpc>
                <a:spcPct val="110000"/>
              </a:lnSpc>
              <a:buFont typeface="Arial" pitchFamily="34" charset="0"/>
              <a:buChar char="•"/>
            </a:pPr>
            <a:r>
              <a:rPr lang="en-GB" sz="2000" dirty="0" smtClean="0">
                <a:solidFill>
                  <a:srgbClr val="1E1E1E"/>
                </a:solidFill>
                <a:latin typeface="Arial" pitchFamily="34" charset="0"/>
                <a:cs typeface="Arial" pitchFamily="34" charset="0"/>
              </a:rPr>
              <a:t>While the above is a good summary, it would take more than a few lines to cover the true extent and variety of the support we offer our partners</a:t>
            </a:r>
          </a:p>
          <a:p>
            <a:pPr marL="360000" indent="-360000">
              <a:lnSpc>
                <a:spcPct val="110000"/>
              </a:lnSpc>
            </a:pPr>
            <a:endParaRPr lang="en-GB" sz="1400" dirty="0" smtClean="0">
              <a:solidFill>
                <a:srgbClr val="1E1E1E"/>
              </a:solidFill>
              <a:latin typeface="Arial" pitchFamily="34" charset="0"/>
              <a:cs typeface="Arial" pitchFamily="34" charset="0"/>
            </a:endParaRPr>
          </a:p>
          <a:p>
            <a:pPr marL="360000" indent="-360000">
              <a:lnSpc>
                <a:spcPct val="110000"/>
              </a:lnSpc>
              <a:buFont typeface="Arial" pitchFamily="34" charset="0"/>
              <a:buChar char="•"/>
            </a:pPr>
            <a:r>
              <a:rPr lang="en-GB" sz="2000" dirty="0" smtClean="0">
                <a:solidFill>
                  <a:srgbClr val="1E1E1E"/>
                </a:solidFill>
                <a:latin typeface="Arial" pitchFamily="34" charset="0"/>
                <a:cs typeface="Arial" pitchFamily="34" charset="0"/>
              </a:rPr>
              <a:t>Our service offer is to communicate key student finance messages through bespoke Information, Advice &amp; Guidance (IAG) training sessions and via timely remote updates</a:t>
            </a:r>
          </a:p>
          <a:p>
            <a:pPr marL="360000" indent="-360000">
              <a:lnSpc>
                <a:spcPct val="110000"/>
              </a:lnSpc>
            </a:pPr>
            <a:endParaRPr lang="en-GB" sz="1400" dirty="0" smtClean="0">
              <a:solidFill>
                <a:srgbClr val="1E1E1E"/>
              </a:solidFill>
              <a:latin typeface="Arial" pitchFamily="34" charset="0"/>
              <a:cs typeface="Arial" pitchFamily="34" charset="0"/>
            </a:endParaRPr>
          </a:p>
          <a:p>
            <a:pPr marL="360000" indent="-360000">
              <a:lnSpc>
                <a:spcPct val="110000"/>
              </a:lnSpc>
              <a:buFont typeface="Arial" pitchFamily="34" charset="0"/>
              <a:buChar char="•"/>
            </a:pPr>
            <a:r>
              <a:rPr lang="en-GB" sz="2000" dirty="0" smtClean="0">
                <a:solidFill>
                  <a:srgbClr val="1E1E1E"/>
                </a:solidFill>
                <a:latin typeface="Arial" pitchFamily="34" charset="0"/>
                <a:cs typeface="Arial" pitchFamily="34" charset="0"/>
              </a:rPr>
              <a:t>We work with contacts across SLC to help resolve long standing or complex issues surrounding policy, processes or assessments</a:t>
            </a:r>
          </a:p>
        </p:txBody>
      </p:sp>
      <p:sp>
        <p:nvSpPr>
          <p:cNvPr id="10" name="TextBox 14"/>
          <p:cNvSpPr txBox="1">
            <a:spLocks noChangeArrowheads="1"/>
          </p:cNvSpPr>
          <p:nvPr/>
        </p:nvSpPr>
        <p:spPr bwMode="auto">
          <a:xfrm>
            <a:off x="1777999" y="361950"/>
            <a:ext cx="6751851" cy="815608"/>
          </a:xfrm>
          <a:prstGeom prst="rect">
            <a:avLst/>
          </a:prstGeom>
          <a:noFill/>
          <a:ln w="9525">
            <a:noFill/>
            <a:miter lim="800000"/>
            <a:headEnd/>
            <a:tailEnd/>
          </a:ln>
        </p:spPr>
        <p:txBody>
          <a:bodyPr wrap="square" lIns="0" tIns="0" rIns="0" bIns="0">
            <a:spAutoFit/>
          </a:bodyPr>
          <a:lstStyle/>
          <a:p>
            <a:pPr defTabSz="457200">
              <a:spcAft>
                <a:spcPts val="600"/>
              </a:spcAft>
            </a:pPr>
            <a:r>
              <a:rPr lang="en-US" sz="2800" dirty="0" smtClean="0">
                <a:solidFill>
                  <a:srgbClr val="1983AE"/>
                </a:solidFill>
                <a:latin typeface="Arial" pitchFamily="34" charset="0"/>
                <a:cs typeface="Arial" pitchFamily="34" charset="0"/>
              </a:rPr>
              <a:t>STUDENT FINANCE ENGLAND</a:t>
            </a:r>
            <a:endParaRPr lang="en-US" sz="2800" dirty="0">
              <a:solidFill>
                <a:srgbClr val="0070C0"/>
              </a:solidFill>
              <a:latin typeface="Arial" pitchFamily="34" charset="0"/>
              <a:cs typeface="Arial" pitchFamily="34" charset="0"/>
            </a:endParaRPr>
          </a:p>
          <a:p>
            <a:pPr defTabSz="457200">
              <a:spcAft>
                <a:spcPts val="600"/>
              </a:spcAft>
            </a:pPr>
            <a:r>
              <a:rPr lang="en-US" sz="2000" dirty="0" smtClean="0">
                <a:solidFill>
                  <a:prstClr val="black"/>
                </a:solidFill>
                <a:latin typeface="Arial" pitchFamily="34" charset="0"/>
                <a:cs typeface="Arial" pitchFamily="34" charset="0"/>
              </a:rPr>
              <a:t>MEET THE FI PARTNERS ACCOUNT MANGERS</a:t>
            </a:r>
            <a:endParaRPr lang="en-US" sz="2000" dirty="0">
              <a:solidFill>
                <a:prstClr val="black"/>
              </a:solidFill>
              <a:latin typeface="Arial" pitchFamily="34" charset="0"/>
              <a:cs typeface="Arial" pitchFamily="34" charset="0"/>
            </a:endParaRPr>
          </a:p>
        </p:txBody>
      </p:sp>
      <p:sp>
        <p:nvSpPr>
          <p:cNvPr id="4" name="TextBox 12"/>
          <p:cNvSpPr txBox="1">
            <a:spLocks noChangeArrowheads="1"/>
          </p:cNvSpPr>
          <p:nvPr/>
        </p:nvSpPr>
        <p:spPr bwMode="auto">
          <a:xfrm>
            <a:off x="519421" y="178131"/>
            <a:ext cx="858838" cy="1200329"/>
          </a:xfrm>
          <a:prstGeom prst="rect">
            <a:avLst/>
          </a:prstGeom>
          <a:noFill/>
          <a:ln w="9525">
            <a:noFill/>
            <a:miter lim="800000"/>
            <a:headEnd/>
            <a:tailEnd/>
          </a:ln>
        </p:spPr>
        <p:txBody>
          <a:bodyPr>
            <a:spAutoFit/>
          </a:bodyPr>
          <a:lstStyle/>
          <a:p>
            <a:pPr algn="ctr" defTabSz="457200">
              <a:spcAft>
                <a:spcPts val="1200"/>
              </a:spcAft>
            </a:pPr>
            <a:r>
              <a:rPr lang="en-US" sz="7200" b="1" dirty="0">
                <a:solidFill>
                  <a:prstClr val="white"/>
                </a:solidFill>
                <a:cs typeface="Arial" pitchFamily="34" charset="0"/>
              </a:rPr>
              <a:t>i</a:t>
            </a:r>
          </a:p>
        </p:txBody>
      </p:sp>
    </p:spTree>
    <p:extLst>
      <p:ext uri="{BB962C8B-B14F-4D97-AF65-F5344CB8AC3E}">
        <p14:creationId xmlns:p14="http://schemas.microsoft.com/office/powerpoint/2010/main" val="1203717611"/>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a:xfrm>
            <a:off x="3059832" y="3717032"/>
            <a:ext cx="5703168" cy="550168"/>
          </a:xfrm>
          <a:prstGeom prst="roundRect">
            <a:avLst/>
          </a:prstGeom>
          <a:solidFill>
            <a:schemeClr val="bg1">
              <a:lumMod val="95000"/>
            </a:schemeClr>
          </a:solidFill>
          <a:ln w="285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sz="2000" dirty="0" smtClean="0">
                <a:solidFill>
                  <a:prstClr val="black"/>
                </a:solidFill>
                <a:latin typeface="Arial" pitchFamily="34" charset="0"/>
                <a:cs typeface="Arial" pitchFamily="34" charset="0"/>
              </a:rPr>
              <a:t>kevin_mcmullan@slc.co.uk</a:t>
            </a:r>
            <a:endParaRPr lang="en-GB" sz="2000" dirty="0">
              <a:solidFill>
                <a:prstClr val="black"/>
              </a:solidFill>
              <a:latin typeface="Arial" pitchFamily="34" charset="0"/>
              <a:cs typeface="Arial" pitchFamily="34" charset="0"/>
            </a:endParaRPr>
          </a:p>
        </p:txBody>
      </p:sp>
      <p:sp>
        <p:nvSpPr>
          <p:cNvPr id="36" name="Rounded Rectangle 35"/>
          <p:cNvSpPr/>
          <p:nvPr/>
        </p:nvSpPr>
        <p:spPr>
          <a:xfrm>
            <a:off x="3059832" y="3717032"/>
            <a:ext cx="5741268" cy="569218"/>
          </a:xfrm>
          <a:prstGeom prst="roundRect">
            <a:avLst/>
          </a:prstGeom>
          <a:solidFill>
            <a:schemeClr val="tx2"/>
          </a:solidFill>
          <a:ln w="28575">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dirty="0" smtClean="0">
                <a:solidFill>
                  <a:prstClr val="white"/>
                </a:solidFill>
                <a:latin typeface="Arial" pitchFamily="34" charset="0"/>
                <a:cs typeface="Arial" pitchFamily="34" charset="0"/>
              </a:rPr>
              <a:t>North East and North/South/East Yorkshire</a:t>
            </a:r>
            <a:endParaRPr lang="en-GB" dirty="0">
              <a:solidFill>
                <a:prstClr val="white"/>
              </a:solidFill>
              <a:latin typeface="Arial" pitchFamily="34" charset="0"/>
              <a:cs typeface="Arial" pitchFamily="34" charset="0"/>
            </a:endParaRPr>
          </a:p>
        </p:txBody>
      </p:sp>
      <p:sp>
        <p:nvSpPr>
          <p:cNvPr id="43" name="Rounded Rectangle 42"/>
          <p:cNvSpPr/>
          <p:nvPr/>
        </p:nvSpPr>
        <p:spPr>
          <a:xfrm>
            <a:off x="3131840" y="5157192"/>
            <a:ext cx="5616624" cy="576064"/>
          </a:xfrm>
          <a:prstGeom prst="roundRect">
            <a:avLst/>
          </a:prstGeom>
          <a:solidFill>
            <a:schemeClr val="bg1">
              <a:lumMod val="95000"/>
            </a:schemeClr>
          </a:solidFill>
          <a:ln w="285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dirty="0" smtClean="0">
                <a:solidFill>
                  <a:schemeClr val="tx1"/>
                </a:solidFill>
                <a:latin typeface="Arial" pitchFamily="34" charset="0"/>
                <a:cs typeface="Arial" pitchFamily="34" charset="0"/>
              </a:rPr>
              <a:t>ben_rutter@slc.co.uk</a:t>
            </a:r>
            <a:endParaRPr lang="en-GB" sz="2000" dirty="0">
              <a:solidFill>
                <a:schemeClr val="tx1"/>
              </a:solidFill>
              <a:latin typeface="Arial" pitchFamily="34" charset="0"/>
              <a:cs typeface="Arial" pitchFamily="34" charset="0"/>
            </a:endParaRPr>
          </a:p>
        </p:txBody>
      </p:sp>
      <p:sp>
        <p:nvSpPr>
          <p:cNvPr id="31" name="Rounded Rectangle 30"/>
          <p:cNvSpPr/>
          <p:nvPr/>
        </p:nvSpPr>
        <p:spPr>
          <a:xfrm>
            <a:off x="3059832" y="1484784"/>
            <a:ext cx="5688632" cy="576064"/>
          </a:xfrm>
          <a:prstGeom prst="roundRect">
            <a:avLst/>
          </a:prstGeom>
          <a:solidFill>
            <a:schemeClr val="bg1">
              <a:lumMod val="95000"/>
            </a:schemeClr>
          </a:solidFill>
          <a:ln w="285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sz="2000" dirty="0" smtClean="0">
                <a:solidFill>
                  <a:prstClr val="black"/>
                </a:solidFill>
                <a:latin typeface="Arial" pitchFamily="34" charset="0"/>
                <a:cs typeface="Arial" pitchFamily="34" charset="0"/>
              </a:rPr>
              <a:t>jon_legg@slc.co.uk</a:t>
            </a:r>
            <a:endParaRPr lang="en-GB" sz="2000" dirty="0">
              <a:solidFill>
                <a:prstClr val="black"/>
              </a:solidFill>
              <a:latin typeface="Arial" pitchFamily="34" charset="0"/>
              <a:cs typeface="Arial" pitchFamily="34" charset="0"/>
            </a:endParaRPr>
          </a:p>
        </p:txBody>
      </p:sp>
      <p:sp>
        <p:nvSpPr>
          <p:cNvPr id="32" name="Rounded Rectangle 31"/>
          <p:cNvSpPr/>
          <p:nvPr/>
        </p:nvSpPr>
        <p:spPr>
          <a:xfrm>
            <a:off x="3059832" y="1484784"/>
            <a:ext cx="5688632" cy="648072"/>
          </a:xfrm>
          <a:prstGeom prst="roundRect">
            <a:avLst/>
          </a:prstGeom>
          <a:solidFill>
            <a:schemeClr val="tx2"/>
          </a:solidFill>
          <a:ln w="28575">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dirty="0" smtClean="0">
                <a:solidFill>
                  <a:prstClr val="white"/>
                </a:solidFill>
                <a:latin typeface="Arial" pitchFamily="34" charset="0"/>
                <a:cs typeface="Arial" pitchFamily="34" charset="0"/>
              </a:rPr>
              <a:t>North West England, West Yorkshire, North Wales</a:t>
            </a:r>
            <a:endParaRPr lang="en-GB" dirty="0">
              <a:solidFill>
                <a:prstClr val="white"/>
              </a:solidFill>
              <a:latin typeface="Arial" pitchFamily="34" charset="0"/>
              <a:cs typeface="Arial" pitchFamily="34" charset="0"/>
            </a:endParaRPr>
          </a:p>
        </p:txBody>
      </p:sp>
      <p:sp>
        <p:nvSpPr>
          <p:cNvPr id="41" name="Rounded Rectangle 40"/>
          <p:cNvSpPr/>
          <p:nvPr/>
        </p:nvSpPr>
        <p:spPr>
          <a:xfrm>
            <a:off x="3059832" y="4437112"/>
            <a:ext cx="5688632" cy="576064"/>
          </a:xfrm>
          <a:prstGeom prst="roundRect">
            <a:avLst/>
          </a:prstGeom>
          <a:solidFill>
            <a:schemeClr val="bg1">
              <a:lumMod val="95000"/>
            </a:schemeClr>
          </a:solidFill>
          <a:ln w="285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sz="2000" dirty="0" smtClean="0">
                <a:solidFill>
                  <a:prstClr val="black"/>
                </a:solidFill>
                <a:latin typeface="Arial" pitchFamily="34" charset="0"/>
                <a:cs typeface="Arial" pitchFamily="34" charset="0"/>
              </a:rPr>
              <a:t>ahmar_ehsan@slc.co.uk</a:t>
            </a:r>
            <a:endParaRPr lang="en-GB" sz="1600" dirty="0">
              <a:solidFill>
                <a:prstClr val="black"/>
              </a:solidFill>
              <a:latin typeface="Arial" pitchFamily="34" charset="0"/>
              <a:cs typeface="Arial" pitchFamily="34" charset="0"/>
            </a:endParaRPr>
          </a:p>
        </p:txBody>
      </p:sp>
      <p:sp>
        <p:nvSpPr>
          <p:cNvPr id="23" name="Rounded Rectangle 22"/>
          <p:cNvSpPr/>
          <p:nvPr/>
        </p:nvSpPr>
        <p:spPr>
          <a:xfrm>
            <a:off x="3059832" y="2996952"/>
            <a:ext cx="5688632" cy="576064"/>
          </a:xfrm>
          <a:prstGeom prst="roundRect">
            <a:avLst/>
          </a:prstGeom>
          <a:solidFill>
            <a:schemeClr val="bg1">
              <a:lumMod val="95000"/>
            </a:schemeClr>
          </a:solidFill>
          <a:ln w="285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sz="2000" dirty="0" smtClean="0">
                <a:solidFill>
                  <a:prstClr val="black"/>
                </a:solidFill>
                <a:latin typeface="Arial" pitchFamily="34" charset="0"/>
                <a:cs typeface="Arial" pitchFamily="34" charset="0"/>
              </a:rPr>
              <a:t>katy_barge@slc.co.uk</a:t>
            </a:r>
            <a:endParaRPr lang="en-GB" sz="1600" dirty="0">
              <a:solidFill>
                <a:prstClr val="black"/>
              </a:solidFill>
              <a:latin typeface="Arial" pitchFamily="34" charset="0"/>
              <a:cs typeface="Arial" pitchFamily="34" charset="0"/>
            </a:endParaRPr>
          </a:p>
        </p:txBody>
      </p:sp>
      <p:sp>
        <p:nvSpPr>
          <p:cNvPr id="24" name="Rounded Rectangle 23"/>
          <p:cNvSpPr/>
          <p:nvPr/>
        </p:nvSpPr>
        <p:spPr>
          <a:xfrm>
            <a:off x="3059832" y="2996952"/>
            <a:ext cx="5688632" cy="576064"/>
          </a:xfrm>
          <a:prstGeom prst="roundRect">
            <a:avLst/>
          </a:prstGeom>
          <a:solidFill>
            <a:schemeClr val="tx2"/>
          </a:solidFill>
          <a:ln w="28575">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dirty="0" smtClean="0">
                <a:solidFill>
                  <a:prstClr val="white"/>
                </a:solidFill>
                <a:latin typeface="Arial" pitchFamily="34" charset="0"/>
                <a:cs typeface="Arial" pitchFamily="34" charset="0"/>
              </a:rPr>
              <a:t>South West and South Wales</a:t>
            </a:r>
            <a:endParaRPr lang="en-GB" dirty="0">
              <a:solidFill>
                <a:prstClr val="white"/>
              </a:solidFill>
              <a:latin typeface="Arial" pitchFamily="34" charset="0"/>
              <a:cs typeface="Arial" pitchFamily="34" charset="0"/>
            </a:endParaRPr>
          </a:p>
        </p:txBody>
      </p:sp>
      <p:grpSp>
        <p:nvGrpSpPr>
          <p:cNvPr id="17" name="Group 39"/>
          <p:cNvGrpSpPr/>
          <p:nvPr/>
        </p:nvGrpSpPr>
        <p:grpSpPr>
          <a:xfrm>
            <a:off x="204711" y="5738588"/>
            <a:ext cx="8639744" cy="923330"/>
            <a:chOff x="-1583146" y="3432097"/>
            <a:chExt cx="8639744" cy="923330"/>
          </a:xfrm>
        </p:grpSpPr>
        <p:sp>
          <p:nvSpPr>
            <p:cNvPr id="19" name="Rounded Rectangle 18"/>
            <p:cNvSpPr/>
            <p:nvPr/>
          </p:nvSpPr>
          <p:spPr>
            <a:xfrm>
              <a:off x="-1031112" y="3523398"/>
              <a:ext cx="8087710" cy="742097"/>
            </a:xfrm>
            <a:prstGeom prst="round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sz="2000" dirty="0" smtClean="0">
                  <a:solidFill>
                    <a:prstClr val="black"/>
                  </a:solidFill>
                  <a:latin typeface="Arial" pitchFamily="34" charset="0"/>
                  <a:cs typeface="Arial" pitchFamily="34" charset="0"/>
                </a:rPr>
                <a:t>Full contact details: </a:t>
              </a:r>
              <a:r>
                <a:rPr lang="en-GB" sz="2000" dirty="0" smtClean="0">
                  <a:solidFill>
                    <a:prstClr val="black"/>
                  </a:solidFill>
                  <a:latin typeface="Arial" pitchFamily="34" charset="0"/>
                  <a:cs typeface="Arial" pitchFamily="34" charset="0"/>
                  <a:hlinkClick r:id="rId2"/>
                </a:rPr>
                <a:t>www.practitioners.slc.co.uk/fi-partner-support</a:t>
              </a:r>
              <a:endParaRPr lang="en-GB" sz="2000" dirty="0" smtClean="0">
                <a:solidFill>
                  <a:prstClr val="black"/>
                </a:solidFill>
                <a:latin typeface="Arial" pitchFamily="34" charset="0"/>
                <a:cs typeface="Arial" pitchFamily="34" charset="0"/>
              </a:endParaRPr>
            </a:p>
            <a:p>
              <a:pPr algn="ctr" defTabSz="457200"/>
              <a:endParaRPr lang="en-GB" dirty="0">
                <a:solidFill>
                  <a:prstClr val="black"/>
                </a:solidFill>
              </a:endParaRPr>
            </a:p>
          </p:txBody>
        </p:sp>
        <p:sp>
          <p:nvSpPr>
            <p:cNvPr id="21" name="Oval 20"/>
            <p:cNvSpPr/>
            <p:nvPr/>
          </p:nvSpPr>
          <p:spPr>
            <a:xfrm>
              <a:off x="-1583146" y="3493825"/>
              <a:ext cx="818871" cy="818871"/>
            </a:xfrm>
            <a:prstGeom prst="ellipse">
              <a:avLst/>
            </a:prstGeom>
            <a:solidFill>
              <a:srgbClr val="002060"/>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dirty="0">
                <a:solidFill>
                  <a:prstClr val="white"/>
                </a:solidFill>
              </a:endParaRPr>
            </a:p>
          </p:txBody>
        </p:sp>
        <p:sp>
          <p:nvSpPr>
            <p:cNvPr id="22" name="TextBox 21"/>
            <p:cNvSpPr txBox="1"/>
            <p:nvPr/>
          </p:nvSpPr>
          <p:spPr>
            <a:xfrm>
              <a:off x="-1351128" y="3432097"/>
              <a:ext cx="423906" cy="923330"/>
            </a:xfrm>
            <a:prstGeom prst="rect">
              <a:avLst/>
            </a:prstGeom>
            <a:noFill/>
          </p:spPr>
          <p:txBody>
            <a:bodyPr wrap="square" rtlCol="0">
              <a:spAutoFit/>
            </a:bodyPr>
            <a:lstStyle/>
            <a:p>
              <a:pPr defTabSz="457200"/>
              <a:r>
                <a:rPr lang="en-GB" sz="5400" b="1" dirty="0" smtClean="0">
                  <a:solidFill>
                    <a:prstClr val="white"/>
                  </a:solidFill>
                </a:rPr>
                <a:t>i</a:t>
              </a:r>
              <a:endParaRPr lang="en-GB" sz="5400" b="1" dirty="0">
                <a:solidFill>
                  <a:prstClr val="white"/>
                </a:solidFill>
              </a:endParaRPr>
            </a:p>
          </p:txBody>
        </p:sp>
      </p:grpSp>
      <p:sp>
        <p:nvSpPr>
          <p:cNvPr id="25" name="TextBox 14"/>
          <p:cNvSpPr txBox="1">
            <a:spLocks noChangeArrowheads="1"/>
          </p:cNvSpPr>
          <p:nvPr/>
        </p:nvSpPr>
        <p:spPr bwMode="auto">
          <a:xfrm>
            <a:off x="1777999" y="361950"/>
            <a:ext cx="6735380" cy="815608"/>
          </a:xfrm>
          <a:prstGeom prst="rect">
            <a:avLst/>
          </a:prstGeom>
          <a:noFill/>
          <a:ln w="9525">
            <a:noFill/>
            <a:miter lim="800000"/>
            <a:headEnd/>
            <a:tailEnd/>
          </a:ln>
        </p:spPr>
        <p:txBody>
          <a:bodyPr wrap="square" lIns="0" tIns="0" rIns="0" bIns="0">
            <a:spAutoFit/>
          </a:bodyPr>
          <a:lstStyle/>
          <a:p>
            <a:pPr defTabSz="457200">
              <a:spcAft>
                <a:spcPts val="600"/>
              </a:spcAft>
            </a:pPr>
            <a:r>
              <a:rPr lang="en-US" sz="2800" dirty="0" smtClean="0">
                <a:solidFill>
                  <a:srgbClr val="1983AE"/>
                </a:solidFill>
                <a:latin typeface="Arial" pitchFamily="34" charset="0"/>
                <a:cs typeface="Arial" pitchFamily="34" charset="0"/>
              </a:rPr>
              <a:t>FI PARTNERS ACCOUNT MANAGERS</a:t>
            </a:r>
          </a:p>
          <a:p>
            <a:pPr defTabSz="457200">
              <a:spcAft>
                <a:spcPts val="600"/>
              </a:spcAft>
            </a:pPr>
            <a:r>
              <a:rPr lang="en-US" sz="2000" dirty="0" smtClean="0">
                <a:solidFill>
                  <a:prstClr val="black"/>
                </a:solidFill>
                <a:latin typeface="Arial" pitchFamily="34" charset="0"/>
                <a:cs typeface="Arial" pitchFamily="34" charset="0"/>
              </a:rPr>
              <a:t>TEAM MEMBERS &amp; AREAS WE COVER</a:t>
            </a:r>
            <a:endParaRPr lang="en-US" sz="2000" dirty="0">
              <a:solidFill>
                <a:prstClr val="black"/>
              </a:solidFill>
              <a:latin typeface="Arial" pitchFamily="34" charset="0"/>
              <a:cs typeface="Arial" pitchFamily="34" charset="0"/>
            </a:endParaRPr>
          </a:p>
        </p:txBody>
      </p:sp>
      <p:sp>
        <p:nvSpPr>
          <p:cNvPr id="27" name="Content Placeholder 2"/>
          <p:cNvSpPr txBox="1">
            <a:spLocks/>
          </p:cNvSpPr>
          <p:nvPr/>
        </p:nvSpPr>
        <p:spPr>
          <a:xfrm>
            <a:off x="245660" y="1004297"/>
            <a:ext cx="8424863" cy="4525962"/>
          </a:xfrm>
          <a:prstGeom prst="rect">
            <a:avLst/>
          </a:prstGeom>
        </p:spPr>
        <p:txBody>
          <a:bodyPr vert="horz" lIns="91440" tIns="45720" rIns="91440" bIns="45720" rtlCol="0">
            <a:noAutofit/>
          </a:bodyPr>
          <a:lstStyle/>
          <a:p>
            <a:pPr marL="360000" indent="-360000" defTabSz="457200">
              <a:lnSpc>
                <a:spcPct val="110000"/>
              </a:lnSpc>
              <a:defRPr/>
            </a:pPr>
            <a:endParaRPr lang="en-GB" dirty="0" smtClean="0">
              <a:solidFill>
                <a:srgbClr val="1E1E1E"/>
              </a:solidFill>
              <a:latin typeface="Arial" pitchFamily="34" charset="0"/>
              <a:cs typeface="Arial" pitchFamily="34" charset="0"/>
            </a:endParaRPr>
          </a:p>
          <a:p>
            <a:pPr marL="360000" indent="-360000" defTabSz="457200">
              <a:lnSpc>
                <a:spcPct val="110000"/>
              </a:lnSpc>
              <a:buFont typeface="Arial"/>
              <a:buChar char="•"/>
              <a:defRPr/>
            </a:pPr>
            <a:endParaRPr lang="en-GB" dirty="0" smtClean="0">
              <a:solidFill>
                <a:prstClr val="black"/>
              </a:solidFill>
              <a:latin typeface="Arial" pitchFamily="34" charset="0"/>
              <a:cs typeface="Arial" pitchFamily="34" charset="0"/>
            </a:endParaRPr>
          </a:p>
          <a:p>
            <a:pPr marL="412750" indent="-341313" defTabSz="457200"/>
            <a:endParaRPr lang="en-GB" dirty="0" smtClean="0">
              <a:solidFill>
                <a:prstClr val="black"/>
              </a:solidFill>
              <a:latin typeface="Arial" pitchFamily="34" charset="0"/>
              <a:cs typeface="Arial" pitchFamily="34" charset="0"/>
            </a:endParaRPr>
          </a:p>
          <a:p>
            <a:pPr marL="412750" indent="-341313" defTabSz="457200"/>
            <a:endParaRPr lang="en-GB" dirty="0" smtClean="0">
              <a:solidFill>
                <a:prstClr val="black"/>
              </a:solidFill>
              <a:latin typeface="Arial" pitchFamily="34" charset="0"/>
              <a:cs typeface="Arial" pitchFamily="34" charset="0"/>
            </a:endParaRPr>
          </a:p>
          <a:p>
            <a:pPr marL="412750" indent="-341313" defTabSz="457200"/>
            <a:endParaRPr lang="en-GB" dirty="0" smtClean="0">
              <a:solidFill>
                <a:prstClr val="black"/>
              </a:solidFill>
              <a:latin typeface="Arial" pitchFamily="34" charset="0"/>
              <a:cs typeface="Arial" pitchFamily="34" charset="0"/>
            </a:endParaRPr>
          </a:p>
          <a:p>
            <a:pPr marL="412750" indent="-341313" defTabSz="457200"/>
            <a:endParaRPr lang="en-GB" dirty="0" smtClean="0">
              <a:solidFill>
                <a:prstClr val="black"/>
              </a:solidFill>
              <a:latin typeface="Arial" pitchFamily="34" charset="0"/>
              <a:cs typeface="Arial" pitchFamily="34" charset="0"/>
            </a:endParaRPr>
          </a:p>
          <a:p>
            <a:pPr marL="412750" indent="-341313" defTabSz="457200"/>
            <a:endParaRPr lang="en-GB" dirty="0" smtClean="0">
              <a:solidFill>
                <a:prstClr val="black"/>
              </a:solidFill>
              <a:latin typeface="Arial" pitchFamily="34" charset="0"/>
              <a:cs typeface="Arial" pitchFamily="34" charset="0"/>
            </a:endParaRPr>
          </a:p>
          <a:p>
            <a:pPr marL="412750" indent="-341313" defTabSz="457200"/>
            <a:endParaRPr lang="en-GB" dirty="0" smtClean="0">
              <a:solidFill>
                <a:prstClr val="black"/>
              </a:solidFill>
              <a:latin typeface="Arial" pitchFamily="34" charset="0"/>
              <a:cs typeface="Arial" pitchFamily="34" charset="0"/>
            </a:endParaRPr>
          </a:p>
          <a:p>
            <a:pPr marL="412750" indent="-341313" defTabSz="457200"/>
            <a:endParaRPr lang="en-GB" dirty="0" smtClean="0">
              <a:solidFill>
                <a:prstClr val="black"/>
              </a:solidFill>
              <a:latin typeface="Arial" pitchFamily="34" charset="0"/>
              <a:cs typeface="Arial" pitchFamily="34" charset="0"/>
            </a:endParaRPr>
          </a:p>
          <a:p>
            <a:pPr marL="412750" indent="-341313" defTabSz="457200"/>
            <a:endParaRPr lang="en-GB" dirty="0" smtClean="0">
              <a:solidFill>
                <a:prstClr val="black"/>
              </a:solidFill>
              <a:latin typeface="Arial" pitchFamily="34" charset="0"/>
              <a:cs typeface="Arial" pitchFamily="34" charset="0"/>
            </a:endParaRPr>
          </a:p>
          <a:p>
            <a:pPr marL="412750" indent="-341313" defTabSz="457200"/>
            <a:endParaRPr lang="en-GB" dirty="0" smtClean="0">
              <a:solidFill>
                <a:prstClr val="black"/>
              </a:solidFill>
              <a:latin typeface="Arial" pitchFamily="34" charset="0"/>
              <a:cs typeface="Arial" pitchFamily="34" charset="0"/>
            </a:endParaRPr>
          </a:p>
          <a:p>
            <a:pPr marL="412750" indent="-341313" defTabSz="457200"/>
            <a:endParaRPr lang="en-GB" dirty="0" smtClean="0">
              <a:solidFill>
                <a:prstClr val="black"/>
              </a:solidFill>
              <a:latin typeface="Arial" pitchFamily="34" charset="0"/>
              <a:cs typeface="Arial" pitchFamily="34" charset="0"/>
            </a:endParaRPr>
          </a:p>
          <a:p>
            <a:pPr marL="412750" indent="-341313" defTabSz="457200"/>
            <a:endParaRPr lang="en-GB" dirty="0" smtClean="0">
              <a:solidFill>
                <a:prstClr val="black"/>
              </a:solidFill>
              <a:latin typeface="Arial" pitchFamily="34" charset="0"/>
              <a:cs typeface="Arial" pitchFamily="34" charset="0"/>
            </a:endParaRPr>
          </a:p>
          <a:p>
            <a:pPr marL="412750" indent="-341313" defTabSz="457200"/>
            <a:endParaRPr lang="en-GB" dirty="0" smtClean="0">
              <a:solidFill>
                <a:prstClr val="black"/>
              </a:solidFill>
              <a:latin typeface="Arial" pitchFamily="34" charset="0"/>
              <a:cs typeface="Arial" pitchFamily="34" charset="0"/>
            </a:endParaRPr>
          </a:p>
          <a:p>
            <a:pPr marL="412750" indent="-341313" defTabSz="457200"/>
            <a:endParaRPr lang="en-GB" dirty="0" smtClean="0">
              <a:solidFill>
                <a:prstClr val="black"/>
              </a:solidFill>
              <a:latin typeface="Arial" pitchFamily="34" charset="0"/>
              <a:cs typeface="Arial" pitchFamily="34" charset="0"/>
            </a:endParaRPr>
          </a:p>
          <a:p>
            <a:pPr marL="412750" indent="-341313" defTabSz="457200"/>
            <a:endParaRPr lang="en-GB" dirty="0" smtClean="0">
              <a:solidFill>
                <a:prstClr val="black"/>
              </a:solidFill>
              <a:latin typeface="Arial" pitchFamily="34" charset="0"/>
              <a:cs typeface="Arial" pitchFamily="34" charset="0"/>
            </a:endParaRPr>
          </a:p>
          <a:p>
            <a:pPr marL="360000" indent="-360000" defTabSz="457200">
              <a:lnSpc>
                <a:spcPct val="110000"/>
              </a:lnSpc>
              <a:buFont typeface="Arial"/>
              <a:buChar char="•"/>
              <a:defRPr/>
            </a:pPr>
            <a:endParaRPr lang="en-GB" dirty="0" smtClean="0">
              <a:solidFill>
                <a:prstClr val="black"/>
              </a:solidFill>
              <a:latin typeface="Arial" pitchFamily="34" charset="0"/>
              <a:cs typeface="Arial" pitchFamily="34" charset="0"/>
            </a:endParaRPr>
          </a:p>
          <a:p>
            <a:pPr marL="360000" indent="-360000" defTabSz="457200">
              <a:lnSpc>
                <a:spcPct val="110000"/>
              </a:lnSpc>
              <a:buFont typeface="Arial"/>
              <a:buNone/>
              <a:defRPr/>
            </a:pPr>
            <a:endParaRPr lang="en-GB" sz="2000" dirty="0" smtClean="0">
              <a:solidFill>
                <a:prstClr val="black"/>
              </a:solidFill>
              <a:latin typeface="Arial" pitchFamily="34" charset="0"/>
              <a:cs typeface="Arial" pitchFamily="34" charset="0"/>
            </a:endParaRPr>
          </a:p>
        </p:txBody>
      </p:sp>
      <p:sp>
        <p:nvSpPr>
          <p:cNvPr id="29" name="Rounded Rectangle 28"/>
          <p:cNvSpPr/>
          <p:nvPr/>
        </p:nvSpPr>
        <p:spPr>
          <a:xfrm>
            <a:off x="3053408" y="2247900"/>
            <a:ext cx="5688632" cy="576064"/>
          </a:xfrm>
          <a:prstGeom prst="roundRect">
            <a:avLst/>
          </a:prstGeom>
          <a:solidFill>
            <a:schemeClr val="bg1">
              <a:lumMod val="95000"/>
            </a:schemeClr>
          </a:solidFill>
          <a:ln w="285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sz="2000" dirty="0" smtClean="0">
                <a:solidFill>
                  <a:prstClr val="black"/>
                </a:solidFill>
                <a:latin typeface="Arial" pitchFamily="34" charset="0"/>
                <a:cs typeface="Arial" pitchFamily="34" charset="0"/>
              </a:rPr>
              <a:t>charmaine_valente@slc.co.uk</a:t>
            </a:r>
            <a:endParaRPr lang="en-GB" sz="2000" dirty="0">
              <a:solidFill>
                <a:prstClr val="black"/>
              </a:solidFill>
              <a:latin typeface="Arial" pitchFamily="34" charset="0"/>
              <a:cs typeface="Arial" pitchFamily="34" charset="0"/>
            </a:endParaRPr>
          </a:p>
        </p:txBody>
      </p:sp>
      <p:sp>
        <p:nvSpPr>
          <p:cNvPr id="30" name="Rounded Rectangle 29"/>
          <p:cNvSpPr/>
          <p:nvPr/>
        </p:nvSpPr>
        <p:spPr>
          <a:xfrm>
            <a:off x="3053408" y="2247900"/>
            <a:ext cx="5688632" cy="648072"/>
          </a:xfrm>
          <a:prstGeom prst="roundRect">
            <a:avLst/>
          </a:prstGeom>
          <a:solidFill>
            <a:schemeClr val="tx2"/>
          </a:solidFill>
          <a:ln w="28575">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dirty="0" smtClean="0">
                <a:solidFill>
                  <a:prstClr val="white"/>
                </a:solidFill>
                <a:latin typeface="Arial" pitchFamily="34" charset="0"/>
                <a:cs typeface="Arial" pitchFamily="34" charset="0"/>
              </a:rPr>
              <a:t>South East England</a:t>
            </a:r>
            <a:endParaRPr lang="en-GB" dirty="0">
              <a:solidFill>
                <a:prstClr val="white"/>
              </a:solidFill>
              <a:latin typeface="Arial" pitchFamily="34" charset="0"/>
              <a:cs typeface="Arial" pitchFamily="34" charset="0"/>
            </a:endParaRPr>
          </a:p>
        </p:txBody>
      </p:sp>
      <p:sp>
        <p:nvSpPr>
          <p:cNvPr id="33" name="Rounded Rectangle 32"/>
          <p:cNvSpPr/>
          <p:nvPr/>
        </p:nvSpPr>
        <p:spPr>
          <a:xfrm>
            <a:off x="611560" y="2204864"/>
            <a:ext cx="2088232" cy="648072"/>
          </a:xfrm>
          <a:prstGeom prst="roundRect">
            <a:avLst/>
          </a:prstGeom>
          <a:solidFill>
            <a:schemeClr val="tx2"/>
          </a:solidFill>
          <a:ln w="28575">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sz="2000" dirty="0" smtClean="0">
                <a:solidFill>
                  <a:prstClr val="white"/>
                </a:solidFill>
                <a:latin typeface="Arial" pitchFamily="34" charset="0"/>
                <a:cs typeface="Arial" pitchFamily="34" charset="0"/>
              </a:rPr>
              <a:t>Charmaine</a:t>
            </a:r>
            <a:endParaRPr lang="en-GB" sz="2000" dirty="0">
              <a:solidFill>
                <a:prstClr val="white"/>
              </a:solidFill>
              <a:latin typeface="Arial" pitchFamily="34" charset="0"/>
              <a:cs typeface="Arial" pitchFamily="34" charset="0"/>
            </a:endParaRPr>
          </a:p>
        </p:txBody>
      </p:sp>
      <p:sp>
        <p:nvSpPr>
          <p:cNvPr id="34" name="Rounded Rectangle 33"/>
          <p:cNvSpPr/>
          <p:nvPr/>
        </p:nvSpPr>
        <p:spPr>
          <a:xfrm>
            <a:off x="619150" y="1456184"/>
            <a:ext cx="2056208" cy="648072"/>
          </a:xfrm>
          <a:prstGeom prst="roundRect">
            <a:avLst/>
          </a:prstGeom>
          <a:solidFill>
            <a:schemeClr val="tx2"/>
          </a:solidFill>
          <a:ln w="28575">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sz="2000" dirty="0" smtClean="0">
                <a:solidFill>
                  <a:prstClr val="white"/>
                </a:solidFill>
                <a:latin typeface="Arial" pitchFamily="34" charset="0"/>
                <a:cs typeface="Arial" pitchFamily="34" charset="0"/>
              </a:rPr>
              <a:t>Jon</a:t>
            </a:r>
            <a:endParaRPr lang="en-GB" sz="2000" dirty="0">
              <a:solidFill>
                <a:prstClr val="white"/>
              </a:solidFill>
              <a:latin typeface="Arial" pitchFamily="34" charset="0"/>
              <a:cs typeface="Arial" pitchFamily="34" charset="0"/>
            </a:endParaRPr>
          </a:p>
        </p:txBody>
      </p:sp>
      <p:sp>
        <p:nvSpPr>
          <p:cNvPr id="35" name="Rounded Rectangle 34"/>
          <p:cNvSpPr/>
          <p:nvPr/>
        </p:nvSpPr>
        <p:spPr>
          <a:xfrm>
            <a:off x="611560" y="2996952"/>
            <a:ext cx="2088232" cy="576064"/>
          </a:xfrm>
          <a:prstGeom prst="roundRect">
            <a:avLst/>
          </a:prstGeom>
          <a:solidFill>
            <a:schemeClr val="tx2"/>
          </a:solidFill>
          <a:ln w="28575">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sz="2000" dirty="0" smtClean="0">
                <a:solidFill>
                  <a:prstClr val="white"/>
                </a:solidFill>
                <a:latin typeface="Arial" pitchFamily="34" charset="0"/>
                <a:cs typeface="Arial" pitchFamily="34" charset="0"/>
              </a:rPr>
              <a:t>Katy</a:t>
            </a:r>
            <a:endParaRPr lang="en-GB" sz="2000" dirty="0">
              <a:solidFill>
                <a:prstClr val="white"/>
              </a:solidFill>
              <a:latin typeface="Arial" pitchFamily="34" charset="0"/>
              <a:cs typeface="Arial" pitchFamily="34" charset="0"/>
            </a:endParaRPr>
          </a:p>
        </p:txBody>
      </p:sp>
      <p:sp>
        <p:nvSpPr>
          <p:cNvPr id="37" name="Rounded Rectangle 36"/>
          <p:cNvSpPr/>
          <p:nvPr/>
        </p:nvSpPr>
        <p:spPr>
          <a:xfrm>
            <a:off x="611560" y="3717032"/>
            <a:ext cx="2088232" cy="576064"/>
          </a:xfrm>
          <a:prstGeom prst="roundRect">
            <a:avLst/>
          </a:prstGeom>
          <a:solidFill>
            <a:schemeClr val="tx2"/>
          </a:solidFill>
          <a:ln w="28575">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sz="2000" dirty="0" smtClean="0">
                <a:solidFill>
                  <a:prstClr val="white"/>
                </a:solidFill>
                <a:latin typeface="Arial" pitchFamily="34" charset="0"/>
                <a:cs typeface="Arial" pitchFamily="34" charset="0"/>
              </a:rPr>
              <a:t>Kevin</a:t>
            </a:r>
            <a:endParaRPr lang="en-GB" sz="2000" dirty="0">
              <a:solidFill>
                <a:prstClr val="white"/>
              </a:solidFill>
              <a:latin typeface="Arial" pitchFamily="34" charset="0"/>
              <a:cs typeface="Arial" pitchFamily="34" charset="0"/>
            </a:endParaRPr>
          </a:p>
        </p:txBody>
      </p:sp>
      <p:sp>
        <p:nvSpPr>
          <p:cNvPr id="38" name="Rounded Rectangle 37"/>
          <p:cNvSpPr/>
          <p:nvPr/>
        </p:nvSpPr>
        <p:spPr>
          <a:xfrm>
            <a:off x="611560" y="4437112"/>
            <a:ext cx="2088232" cy="576064"/>
          </a:xfrm>
          <a:prstGeom prst="roundRect">
            <a:avLst/>
          </a:prstGeom>
          <a:solidFill>
            <a:schemeClr val="tx2"/>
          </a:solidFill>
          <a:ln w="28575">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sz="2000" dirty="0" err="1" smtClean="0">
                <a:solidFill>
                  <a:prstClr val="white"/>
                </a:solidFill>
                <a:latin typeface="Arial" pitchFamily="34" charset="0"/>
                <a:cs typeface="Arial" pitchFamily="34" charset="0"/>
              </a:rPr>
              <a:t>Ahmar</a:t>
            </a:r>
            <a:endParaRPr lang="en-GB" sz="2000" dirty="0">
              <a:solidFill>
                <a:prstClr val="white"/>
              </a:solidFill>
              <a:latin typeface="Arial" pitchFamily="34" charset="0"/>
              <a:cs typeface="Arial" pitchFamily="34" charset="0"/>
            </a:endParaRPr>
          </a:p>
        </p:txBody>
      </p:sp>
      <p:sp>
        <p:nvSpPr>
          <p:cNvPr id="39" name="Rounded Rectangle 38"/>
          <p:cNvSpPr/>
          <p:nvPr/>
        </p:nvSpPr>
        <p:spPr>
          <a:xfrm>
            <a:off x="3059832" y="4437112"/>
            <a:ext cx="5688632" cy="576064"/>
          </a:xfrm>
          <a:prstGeom prst="roundRect">
            <a:avLst/>
          </a:prstGeom>
          <a:solidFill>
            <a:schemeClr val="tx2"/>
          </a:solidFill>
          <a:ln w="28575">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dirty="0" smtClean="0">
                <a:solidFill>
                  <a:prstClr val="white"/>
                </a:solidFill>
                <a:latin typeface="Arial" pitchFamily="34" charset="0"/>
                <a:cs typeface="Arial" pitchFamily="34" charset="0"/>
              </a:rPr>
              <a:t>Midlands</a:t>
            </a:r>
            <a:endParaRPr lang="en-GB" dirty="0">
              <a:solidFill>
                <a:prstClr val="white"/>
              </a:solidFill>
              <a:latin typeface="Arial" pitchFamily="34" charset="0"/>
              <a:cs typeface="Arial" pitchFamily="34" charset="0"/>
            </a:endParaRPr>
          </a:p>
        </p:txBody>
      </p:sp>
      <p:sp>
        <p:nvSpPr>
          <p:cNvPr id="42" name="TextBox 12"/>
          <p:cNvSpPr txBox="1">
            <a:spLocks noChangeArrowheads="1"/>
          </p:cNvSpPr>
          <p:nvPr/>
        </p:nvSpPr>
        <p:spPr bwMode="auto">
          <a:xfrm>
            <a:off x="519421" y="178131"/>
            <a:ext cx="858838" cy="1200329"/>
          </a:xfrm>
          <a:prstGeom prst="rect">
            <a:avLst/>
          </a:prstGeom>
          <a:noFill/>
          <a:ln w="9525">
            <a:noFill/>
            <a:miter lim="800000"/>
            <a:headEnd/>
            <a:tailEnd/>
          </a:ln>
        </p:spPr>
        <p:txBody>
          <a:bodyPr>
            <a:spAutoFit/>
          </a:bodyPr>
          <a:lstStyle/>
          <a:p>
            <a:pPr algn="ctr" defTabSz="457200">
              <a:spcAft>
                <a:spcPts val="1200"/>
              </a:spcAft>
            </a:pPr>
            <a:r>
              <a:rPr lang="en-US" sz="7200" b="1" dirty="0">
                <a:solidFill>
                  <a:prstClr val="white"/>
                </a:solidFill>
                <a:cs typeface="Arial" pitchFamily="34" charset="0"/>
              </a:rPr>
              <a:t>i</a:t>
            </a:r>
          </a:p>
        </p:txBody>
      </p:sp>
      <p:sp>
        <p:nvSpPr>
          <p:cNvPr id="26" name="Rounded Rectangle 25"/>
          <p:cNvSpPr/>
          <p:nvPr/>
        </p:nvSpPr>
        <p:spPr>
          <a:xfrm>
            <a:off x="611560" y="5157192"/>
            <a:ext cx="2088232" cy="576064"/>
          </a:xfrm>
          <a:prstGeom prst="roundRect">
            <a:avLst/>
          </a:prstGeom>
          <a:solidFill>
            <a:schemeClr val="tx2"/>
          </a:solidFill>
          <a:ln w="28575">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dirty="0" smtClean="0">
                <a:latin typeface="Arial" pitchFamily="34" charset="0"/>
                <a:cs typeface="Arial" pitchFamily="34" charset="0"/>
              </a:rPr>
              <a:t>Ben</a:t>
            </a:r>
            <a:endParaRPr lang="en-GB" sz="2000" dirty="0">
              <a:latin typeface="Arial" pitchFamily="34" charset="0"/>
              <a:cs typeface="Arial" pitchFamily="34" charset="0"/>
            </a:endParaRPr>
          </a:p>
        </p:txBody>
      </p:sp>
      <p:sp>
        <p:nvSpPr>
          <p:cNvPr id="40" name="Rounded Rectangle 39"/>
          <p:cNvSpPr/>
          <p:nvPr/>
        </p:nvSpPr>
        <p:spPr>
          <a:xfrm>
            <a:off x="3059832" y="5157192"/>
            <a:ext cx="5688632" cy="576064"/>
          </a:xfrm>
          <a:prstGeom prst="roundRect">
            <a:avLst/>
          </a:prstGeom>
          <a:solidFill>
            <a:schemeClr val="tx2"/>
          </a:solidFill>
          <a:ln w="28575">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latin typeface="Arial" pitchFamily="34" charset="0"/>
                <a:cs typeface="Arial" pitchFamily="34" charset="0"/>
              </a:rPr>
              <a:t>London and The East of England</a:t>
            </a:r>
            <a:endParaRPr lang="en-GB" dirty="0">
              <a:latin typeface="Arial" pitchFamily="34" charset="0"/>
              <a:cs typeface="Arial" pitchFamily="34" charset="0"/>
            </a:endParaRPr>
          </a:p>
        </p:txBody>
      </p:sp>
    </p:spTree>
    <p:extLst>
      <p:ext uri="{BB962C8B-B14F-4D97-AF65-F5344CB8AC3E}">
        <p14:creationId xmlns:p14="http://schemas.microsoft.com/office/powerpoint/2010/main" val="33559697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left)">
                                      <p:cBhvr>
                                        <p:cTn id="12" dur="500"/>
                                        <p:tgtEl>
                                          <p:spTgt spid="32"/>
                                        </p:tgtEl>
                                      </p:cBhvr>
                                    </p:animEffect>
                                  </p:childTnLst>
                                </p:cTn>
                              </p:par>
                              <p:par>
                                <p:cTn id="13" presetID="1" presetClass="entr" presetSubtype="0" fill="hold" grpId="0" nodeType="withEffect">
                                  <p:stCondLst>
                                    <p:cond delay="100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xit" presetSubtype="4" fill="hold" grpId="1" nodeType="clickEffect">
                                  <p:stCondLst>
                                    <p:cond delay="0"/>
                                  </p:stCondLst>
                                  <p:childTnLst>
                                    <p:animEffect transition="out" filter="wipe(down)">
                                      <p:cBhvr>
                                        <p:cTn id="18" dur="500"/>
                                        <p:tgtEl>
                                          <p:spTgt spid="32"/>
                                        </p:tgtEl>
                                      </p:cBhvr>
                                    </p:animEffect>
                                    <p:set>
                                      <p:cBhvr>
                                        <p:cTn id="19" dur="1" fill="hold">
                                          <p:stCondLst>
                                            <p:cond delay="499"/>
                                          </p:stCondLst>
                                        </p:cTn>
                                        <p:tgtEl>
                                          <p:spTgt spid="32"/>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wipe(left)">
                                      <p:cBhvr>
                                        <p:cTn id="24" dur="500"/>
                                        <p:tgtEl>
                                          <p:spTgt spid="3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left)">
                                      <p:cBhvr>
                                        <p:cTn id="29" dur="500"/>
                                        <p:tgtEl>
                                          <p:spTgt spid="30"/>
                                        </p:tgtEl>
                                      </p:cBhvr>
                                    </p:animEffect>
                                  </p:childTnLst>
                                </p:cTn>
                              </p:par>
                              <p:par>
                                <p:cTn id="30" presetID="1" presetClass="entr" presetSubtype="0" fill="hold" grpId="0" nodeType="withEffect">
                                  <p:stCondLst>
                                    <p:cond delay="1000"/>
                                  </p:stCondLst>
                                  <p:childTnLst>
                                    <p:set>
                                      <p:cBhvr>
                                        <p:cTn id="31" dur="1" fill="hold">
                                          <p:stCondLst>
                                            <p:cond delay="0"/>
                                          </p:stCondLst>
                                        </p:cTn>
                                        <p:tgtEl>
                                          <p:spTgt spid="2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xit" presetSubtype="4" fill="hold" grpId="1" nodeType="clickEffect">
                                  <p:stCondLst>
                                    <p:cond delay="0"/>
                                  </p:stCondLst>
                                  <p:childTnLst>
                                    <p:animEffect transition="out" filter="wipe(down)">
                                      <p:cBhvr>
                                        <p:cTn id="35" dur="500"/>
                                        <p:tgtEl>
                                          <p:spTgt spid="30"/>
                                        </p:tgtEl>
                                      </p:cBhvr>
                                    </p:animEffect>
                                    <p:set>
                                      <p:cBhvr>
                                        <p:cTn id="36" dur="1" fill="hold">
                                          <p:stCondLst>
                                            <p:cond delay="499"/>
                                          </p:stCondLst>
                                        </p:cTn>
                                        <p:tgtEl>
                                          <p:spTgt spid="30"/>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left)">
                                      <p:cBhvr>
                                        <p:cTn id="41" dur="500"/>
                                        <p:tgtEl>
                                          <p:spTgt spid="35"/>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500"/>
                                        <p:tgtEl>
                                          <p:spTgt spid="24"/>
                                        </p:tgtEl>
                                      </p:cBhvr>
                                    </p:animEffect>
                                  </p:childTnLst>
                                </p:cTn>
                              </p:par>
                              <p:par>
                                <p:cTn id="47" presetID="1" presetClass="entr" presetSubtype="0" fill="hold" grpId="0" nodeType="withEffect">
                                  <p:stCondLst>
                                    <p:cond delay="1000"/>
                                  </p:stCondLst>
                                  <p:childTnLst>
                                    <p:set>
                                      <p:cBhvr>
                                        <p:cTn id="48" dur="1" fill="hold">
                                          <p:stCondLst>
                                            <p:cond delay="0"/>
                                          </p:stCondLst>
                                        </p:cTn>
                                        <p:tgtEl>
                                          <p:spTgt spid="2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2" presetClass="exit" presetSubtype="4" fill="hold" grpId="1" nodeType="clickEffect">
                                  <p:stCondLst>
                                    <p:cond delay="0"/>
                                  </p:stCondLst>
                                  <p:childTnLst>
                                    <p:animEffect transition="out" filter="wipe(down)">
                                      <p:cBhvr>
                                        <p:cTn id="52" dur="500"/>
                                        <p:tgtEl>
                                          <p:spTgt spid="24"/>
                                        </p:tgtEl>
                                      </p:cBhvr>
                                    </p:animEffect>
                                    <p:set>
                                      <p:cBhvr>
                                        <p:cTn id="53" dur="1" fill="hold">
                                          <p:stCondLst>
                                            <p:cond delay="499"/>
                                          </p:stCondLst>
                                        </p:cTn>
                                        <p:tgtEl>
                                          <p:spTgt spid="24"/>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wipe(left)">
                                      <p:cBhvr>
                                        <p:cTn id="58" dur="500"/>
                                        <p:tgtEl>
                                          <p:spTgt spid="37"/>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left)">
                                      <p:cBhvr>
                                        <p:cTn id="63" dur="500"/>
                                        <p:tgtEl>
                                          <p:spTgt spid="36"/>
                                        </p:tgtEl>
                                      </p:cBhvr>
                                    </p:animEffect>
                                  </p:childTnLst>
                                </p:cTn>
                              </p:par>
                              <p:par>
                                <p:cTn id="64" presetID="1" presetClass="entr" presetSubtype="0" fill="hold" grpId="0" nodeType="withEffect">
                                  <p:stCondLst>
                                    <p:cond delay="1000"/>
                                  </p:stCondLst>
                                  <p:childTnLst>
                                    <p:set>
                                      <p:cBhvr>
                                        <p:cTn id="65" dur="1" fill="hold">
                                          <p:stCondLst>
                                            <p:cond delay="0"/>
                                          </p:stCondLst>
                                        </p:cTn>
                                        <p:tgtEl>
                                          <p:spTgt spid="28"/>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22" presetClass="exit" presetSubtype="4" fill="hold" grpId="1" nodeType="clickEffect">
                                  <p:stCondLst>
                                    <p:cond delay="0"/>
                                  </p:stCondLst>
                                  <p:childTnLst>
                                    <p:animEffect transition="out" filter="wipe(down)">
                                      <p:cBhvr>
                                        <p:cTn id="69" dur="500"/>
                                        <p:tgtEl>
                                          <p:spTgt spid="36"/>
                                        </p:tgtEl>
                                      </p:cBhvr>
                                    </p:animEffect>
                                    <p:set>
                                      <p:cBhvr>
                                        <p:cTn id="70" dur="1" fill="hold">
                                          <p:stCondLst>
                                            <p:cond delay="499"/>
                                          </p:stCondLst>
                                        </p:cTn>
                                        <p:tgtEl>
                                          <p:spTgt spid="36"/>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wipe(left)">
                                      <p:cBhvr>
                                        <p:cTn id="75" dur="500"/>
                                        <p:tgtEl>
                                          <p:spTgt spid="38"/>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39"/>
                                        </p:tgtEl>
                                        <p:attrNameLst>
                                          <p:attrName>style.visibility</p:attrName>
                                        </p:attrNameLst>
                                      </p:cBhvr>
                                      <p:to>
                                        <p:strVal val="visible"/>
                                      </p:to>
                                    </p:set>
                                    <p:animEffect transition="in" filter="wipe(left)">
                                      <p:cBhvr>
                                        <p:cTn id="80" dur="500"/>
                                        <p:tgtEl>
                                          <p:spTgt spid="39"/>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xit" presetSubtype="4" fill="hold" grpId="1" nodeType="clickEffect">
                                  <p:stCondLst>
                                    <p:cond delay="0"/>
                                  </p:stCondLst>
                                  <p:childTnLst>
                                    <p:animEffect transition="out" filter="wipe(down)">
                                      <p:cBhvr>
                                        <p:cTn id="84" dur="500"/>
                                        <p:tgtEl>
                                          <p:spTgt spid="39"/>
                                        </p:tgtEl>
                                      </p:cBhvr>
                                    </p:animEffect>
                                    <p:set>
                                      <p:cBhvr>
                                        <p:cTn id="85" dur="1" fill="hold">
                                          <p:stCondLst>
                                            <p:cond delay="499"/>
                                          </p:stCondLst>
                                        </p:cTn>
                                        <p:tgtEl>
                                          <p:spTgt spid="39"/>
                                        </p:tgtEl>
                                        <p:attrNameLst>
                                          <p:attrName>style.visibility</p:attrName>
                                        </p:attrNameLst>
                                      </p:cBhvr>
                                      <p:to>
                                        <p:strVal val="hidden"/>
                                      </p:to>
                                    </p:set>
                                  </p:childTnLst>
                                </p:cTn>
                              </p:par>
                              <p:par>
                                <p:cTn id="86" presetID="1" presetClass="entr" presetSubtype="0"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wipe(left)">
                                      <p:cBhvr>
                                        <p:cTn id="92" dur="500"/>
                                        <p:tgtEl>
                                          <p:spTgt spid="26"/>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wipe(left)">
                                      <p:cBhvr>
                                        <p:cTn id="97" dur="500"/>
                                        <p:tgtEl>
                                          <p:spTgt spid="40"/>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xit" presetSubtype="4" fill="hold" grpId="1" nodeType="clickEffect">
                                  <p:stCondLst>
                                    <p:cond delay="0"/>
                                  </p:stCondLst>
                                  <p:childTnLst>
                                    <p:animEffect transition="out" filter="wipe(down)">
                                      <p:cBhvr>
                                        <p:cTn id="101" dur="500"/>
                                        <p:tgtEl>
                                          <p:spTgt spid="40"/>
                                        </p:tgtEl>
                                      </p:cBhvr>
                                    </p:animEffect>
                                    <p:set>
                                      <p:cBhvr>
                                        <p:cTn id="102" dur="1" fill="hold">
                                          <p:stCondLst>
                                            <p:cond delay="499"/>
                                          </p:stCondLst>
                                        </p:cTn>
                                        <p:tgtEl>
                                          <p:spTgt spid="40"/>
                                        </p:tgtEl>
                                        <p:attrNameLst>
                                          <p:attrName>style.visibility</p:attrName>
                                        </p:attrNameLst>
                                      </p:cBhvr>
                                      <p:to>
                                        <p:strVal val="hidden"/>
                                      </p:to>
                                    </p:set>
                                  </p:childTnLst>
                                </p:cTn>
                              </p:par>
                              <p:par>
                                <p:cTn id="103" presetID="1" presetClass="entr" presetSubtype="0" fill="hold" grpId="0" nodeType="withEffect">
                                  <p:stCondLst>
                                    <p:cond delay="0"/>
                                  </p:stCondLst>
                                  <p:childTnLst>
                                    <p:set>
                                      <p:cBhvr>
                                        <p:cTn id="104"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6" grpId="0" animBg="1"/>
      <p:bldP spid="36" grpId="1" animBg="1"/>
      <p:bldP spid="43" grpId="0" animBg="1"/>
      <p:bldP spid="31" grpId="0" animBg="1"/>
      <p:bldP spid="32" grpId="0" animBg="1"/>
      <p:bldP spid="32" grpId="1" animBg="1"/>
      <p:bldP spid="41" grpId="0" animBg="1"/>
      <p:bldP spid="23" grpId="0" animBg="1"/>
      <p:bldP spid="24" grpId="0" animBg="1"/>
      <p:bldP spid="24" grpId="1" animBg="1"/>
      <p:bldP spid="29" grpId="0" animBg="1"/>
      <p:bldP spid="30" grpId="0" animBg="1"/>
      <p:bldP spid="30" grpId="1" animBg="1"/>
      <p:bldP spid="33" grpId="0" animBg="1"/>
      <p:bldP spid="34" grpId="0" animBg="1"/>
      <p:bldP spid="35" grpId="0" animBg="1"/>
      <p:bldP spid="37" grpId="0" animBg="1"/>
      <p:bldP spid="38" grpId="0" animBg="1"/>
      <p:bldP spid="39" grpId="0" animBg="1"/>
      <p:bldP spid="39" grpId="1" animBg="1"/>
      <p:bldP spid="26" grpId="0" animBg="1"/>
      <p:bldP spid="40" grpId="0" animBg="1"/>
      <p:bldP spid="40"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2"/>
          <p:cNvSpPr txBox="1">
            <a:spLocks noChangeArrowheads="1"/>
          </p:cNvSpPr>
          <p:nvPr/>
        </p:nvSpPr>
        <p:spPr bwMode="auto">
          <a:xfrm>
            <a:off x="1317578" y="2064466"/>
            <a:ext cx="1839912" cy="1570037"/>
          </a:xfrm>
          <a:prstGeom prst="rect">
            <a:avLst/>
          </a:prstGeom>
          <a:noFill/>
          <a:ln w="9525">
            <a:noFill/>
            <a:miter lim="800000"/>
            <a:headEnd/>
            <a:tailEnd/>
          </a:ln>
        </p:spPr>
        <p:txBody>
          <a:bodyPr>
            <a:spAutoFit/>
          </a:bodyPr>
          <a:lstStyle/>
          <a:p>
            <a:pPr algn="ctr" defTabSz="457200">
              <a:spcAft>
                <a:spcPts val="1200"/>
              </a:spcAft>
            </a:pPr>
            <a:r>
              <a:rPr lang="en-US" sz="9600" dirty="0">
                <a:solidFill>
                  <a:prstClr val="white"/>
                </a:solidFill>
                <a:latin typeface="Arial" pitchFamily="34" charset="0"/>
                <a:cs typeface="Arial" pitchFamily="34" charset="0"/>
              </a:rPr>
              <a:t>?</a:t>
            </a:r>
          </a:p>
        </p:txBody>
      </p:sp>
      <p:sp>
        <p:nvSpPr>
          <p:cNvPr id="5" name="TextBox 4"/>
          <p:cNvSpPr txBox="1">
            <a:spLocks noChangeArrowheads="1"/>
          </p:cNvSpPr>
          <p:nvPr/>
        </p:nvSpPr>
        <p:spPr bwMode="auto">
          <a:xfrm>
            <a:off x="3203574" y="2530475"/>
            <a:ext cx="5653823"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defRPr/>
            </a:pPr>
            <a:r>
              <a:rPr lang="en-US" sz="2800" dirty="0" smtClean="0">
                <a:solidFill>
                  <a:srgbClr val="DD4814"/>
                </a:solidFill>
                <a:cs typeface="Arial" charset="0"/>
              </a:rPr>
              <a:t>SLC BY THE NUMBERS</a:t>
            </a:r>
          </a:p>
          <a:p>
            <a:pPr defTabSz="457200" eaLnBrk="1" hangingPunct="1">
              <a:defRPr/>
            </a:pPr>
            <a:r>
              <a:rPr lang="en-US" sz="2000" dirty="0" smtClean="0">
                <a:solidFill>
                  <a:prstClr val="black"/>
                </a:solidFill>
                <a:cs typeface="Arial" charset="0"/>
              </a:rPr>
              <a:t>FACTS &amp; FIGURES</a:t>
            </a:r>
          </a:p>
          <a:p>
            <a:pPr defTabSz="457200" eaLnBrk="1" hangingPunct="1">
              <a:defRPr/>
            </a:pPr>
            <a:endParaRPr lang="en-US" sz="2000" dirty="0" smtClean="0">
              <a:solidFill>
                <a:prstClr val="black"/>
              </a:solidFill>
              <a:cs typeface="Arial" charset="0"/>
            </a:endParaRPr>
          </a:p>
        </p:txBody>
      </p:sp>
    </p:spTree>
    <p:extLst>
      <p:ext uri="{BB962C8B-B14F-4D97-AF65-F5344CB8AC3E}">
        <p14:creationId xmlns:p14="http://schemas.microsoft.com/office/powerpoint/2010/main" val="1731243821"/>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a:grpSpLocks/>
          </p:cNvGrpSpPr>
          <p:nvPr/>
        </p:nvGrpSpPr>
        <p:grpSpPr bwMode="auto">
          <a:xfrm>
            <a:off x="425450" y="3848559"/>
            <a:ext cx="7421563" cy="818304"/>
            <a:chOff x="303946" y="3711297"/>
            <a:chExt cx="7420686" cy="819150"/>
          </a:xfrm>
        </p:grpSpPr>
        <p:grpSp>
          <p:nvGrpSpPr>
            <p:cNvPr id="3" name="Group 32"/>
            <p:cNvGrpSpPr>
              <a:grpSpLocks/>
            </p:cNvGrpSpPr>
            <p:nvPr/>
          </p:nvGrpSpPr>
          <p:grpSpPr bwMode="auto">
            <a:xfrm>
              <a:off x="303946" y="3711297"/>
              <a:ext cx="7420686" cy="819150"/>
              <a:chOff x="322073" y="2050255"/>
              <a:chExt cx="7419860" cy="819069"/>
            </a:xfrm>
          </p:grpSpPr>
          <p:sp>
            <p:nvSpPr>
              <p:cNvPr id="16" name="Rounded Rectangle 15"/>
              <p:cNvSpPr/>
              <p:nvPr/>
            </p:nvSpPr>
            <p:spPr bwMode="auto">
              <a:xfrm>
                <a:off x="596648" y="2054850"/>
                <a:ext cx="7145285" cy="815149"/>
              </a:xfrm>
              <a:prstGeom prst="round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endParaRPr lang="en-GB" sz="2000" dirty="0">
                  <a:solidFill>
                    <a:prstClr val="black"/>
                  </a:solidFill>
                  <a:latin typeface="Arial" pitchFamily="34" charset="0"/>
                  <a:cs typeface="Arial" pitchFamily="34" charset="0"/>
                </a:endParaRPr>
              </a:p>
            </p:txBody>
          </p:sp>
          <p:sp>
            <p:nvSpPr>
              <p:cNvPr id="17" name="Oval 16"/>
              <p:cNvSpPr/>
              <p:nvPr/>
            </p:nvSpPr>
            <p:spPr bwMode="auto">
              <a:xfrm>
                <a:off x="322073" y="2050083"/>
                <a:ext cx="820550" cy="8199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en-GB" sz="4800" b="1" dirty="0">
                    <a:solidFill>
                      <a:prstClr val="white"/>
                    </a:solidFill>
                    <a:latin typeface="Arial" pitchFamily="34" charset="0"/>
                    <a:cs typeface="Arial" pitchFamily="34" charset="0"/>
                  </a:rPr>
                  <a:t>Q</a:t>
                </a:r>
              </a:p>
            </p:txBody>
          </p:sp>
        </p:grpSp>
        <p:sp>
          <p:nvSpPr>
            <p:cNvPr id="19479" name="Rectangle 3"/>
            <p:cNvSpPr>
              <a:spLocks noChangeArrowheads="1"/>
            </p:cNvSpPr>
            <p:nvPr/>
          </p:nvSpPr>
          <p:spPr bwMode="auto">
            <a:xfrm>
              <a:off x="1153240" y="3764182"/>
              <a:ext cx="6489503" cy="708618"/>
            </a:xfrm>
            <a:prstGeom prst="rect">
              <a:avLst/>
            </a:prstGeom>
            <a:noFill/>
            <a:ln w="9525">
              <a:noFill/>
              <a:miter lim="800000"/>
              <a:headEnd/>
              <a:tailEnd/>
            </a:ln>
          </p:spPr>
          <p:txBody>
            <a:bodyPr>
              <a:spAutoFit/>
            </a:bodyPr>
            <a:lstStyle/>
            <a:p>
              <a:pPr defTabSz="457200"/>
              <a:r>
                <a:rPr lang="en-GB" sz="2000" dirty="0">
                  <a:solidFill>
                    <a:prstClr val="black"/>
                  </a:solidFill>
                  <a:latin typeface="Arial" pitchFamily="34" charset="0"/>
                  <a:cs typeface="Arial" pitchFamily="34" charset="0"/>
                </a:rPr>
                <a:t>How many student finance applications do SLC process per annum</a:t>
              </a:r>
              <a:r>
                <a:rPr lang="en-GB" sz="2000" dirty="0" smtClean="0">
                  <a:solidFill>
                    <a:prstClr val="black"/>
                  </a:solidFill>
                  <a:latin typeface="Arial" pitchFamily="34" charset="0"/>
                  <a:cs typeface="Arial" pitchFamily="34" charset="0"/>
                </a:rPr>
                <a:t>?</a:t>
              </a:r>
              <a:endParaRPr lang="en-GB" sz="2000" dirty="0">
                <a:solidFill>
                  <a:prstClr val="black"/>
                </a:solidFill>
                <a:latin typeface="Arial" pitchFamily="34" charset="0"/>
                <a:cs typeface="Arial" pitchFamily="34" charset="0"/>
              </a:endParaRPr>
            </a:p>
          </p:txBody>
        </p:sp>
      </p:grpSp>
      <p:grpSp>
        <p:nvGrpSpPr>
          <p:cNvPr id="4" name="Group 11"/>
          <p:cNvGrpSpPr>
            <a:grpSpLocks/>
          </p:cNvGrpSpPr>
          <p:nvPr/>
        </p:nvGrpSpPr>
        <p:grpSpPr bwMode="auto">
          <a:xfrm>
            <a:off x="427038" y="2673636"/>
            <a:ext cx="2684462" cy="819150"/>
            <a:chOff x="342616" y="2917423"/>
            <a:chExt cx="2684767" cy="819523"/>
          </a:xfrm>
        </p:grpSpPr>
        <p:grpSp>
          <p:nvGrpSpPr>
            <p:cNvPr id="5" name="Group 32"/>
            <p:cNvGrpSpPr>
              <a:grpSpLocks/>
            </p:cNvGrpSpPr>
            <p:nvPr/>
          </p:nvGrpSpPr>
          <p:grpSpPr bwMode="auto">
            <a:xfrm>
              <a:off x="342616" y="2917423"/>
              <a:ext cx="2684767" cy="819523"/>
              <a:chOff x="322073" y="2050255"/>
              <a:chExt cx="2684468" cy="819442"/>
            </a:xfrm>
          </p:grpSpPr>
          <p:sp>
            <p:nvSpPr>
              <p:cNvPr id="19" name="Rounded Rectangle 18"/>
              <p:cNvSpPr/>
              <p:nvPr/>
            </p:nvSpPr>
            <p:spPr bwMode="auto">
              <a:xfrm>
                <a:off x="596711" y="2055020"/>
                <a:ext cx="2409830" cy="814677"/>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endParaRPr lang="en-GB" sz="2000" dirty="0">
                  <a:solidFill>
                    <a:prstClr val="black"/>
                  </a:solidFill>
                  <a:latin typeface="Arial" pitchFamily="34" charset="0"/>
                  <a:cs typeface="Arial" pitchFamily="34" charset="0"/>
                </a:endParaRPr>
              </a:p>
            </p:txBody>
          </p:sp>
          <p:sp>
            <p:nvSpPr>
              <p:cNvPr id="20" name="Oval 19"/>
              <p:cNvSpPr/>
              <p:nvPr/>
            </p:nvSpPr>
            <p:spPr bwMode="auto">
              <a:xfrm>
                <a:off x="322073" y="2050255"/>
                <a:ext cx="820739" cy="819442"/>
              </a:xfrm>
              <a:prstGeom prst="ellips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en-GB" sz="4400" b="1" dirty="0">
                    <a:solidFill>
                      <a:prstClr val="white"/>
                    </a:solidFill>
                    <a:latin typeface="Arial" pitchFamily="34" charset="0"/>
                    <a:cs typeface="Arial" pitchFamily="34" charset="0"/>
                  </a:rPr>
                  <a:t>A</a:t>
                </a:r>
              </a:p>
            </p:txBody>
          </p:sp>
        </p:grpSp>
        <p:sp>
          <p:nvSpPr>
            <p:cNvPr id="19475" name="Rectangle 4"/>
            <p:cNvSpPr>
              <a:spLocks noChangeArrowheads="1"/>
            </p:cNvSpPr>
            <p:nvPr/>
          </p:nvSpPr>
          <p:spPr bwMode="auto">
            <a:xfrm>
              <a:off x="1081602" y="3138710"/>
              <a:ext cx="1858225" cy="400292"/>
            </a:xfrm>
            <a:prstGeom prst="rect">
              <a:avLst/>
            </a:prstGeom>
            <a:noFill/>
            <a:ln w="9525">
              <a:noFill/>
              <a:miter lim="800000"/>
              <a:headEnd/>
              <a:tailEnd/>
            </a:ln>
          </p:spPr>
          <p:txBody>
            <a:bodyPr>
              <a:spAutoFit/>
            </a:bodyPr>
            <a:lstStyle/>
            <a:p>
              <a:pPr algn="ctr" defTabSz="457200"/>
              <a:r>
                <a:rPr lang="en-GB" sz="2000" dirty="0" smtClean="0">
                  <a:solidFill>
                    <a:prstClr val="black"/>
                  </a:solidFill>
                  <a:latin typeface="Arial" pitchFamily="34" charset="0"/>
                  <a:cs typeface="Arial" pitchFamily="34" charset="0"/>
                </a:rPr>
                <a:t>7.7 </a:t>
              </a:r>
              <a:r>
                <a:rPr lang="en-GB" sz="2000" dirty="0">
                  <a:solidFill>
                    <a:prstClr val="black"/>
                  </a:solidFill>
                  <a:latin typeface="Arial" pitchFamily="34" charset="0"/>
                  <a:cs typeface="Arial" pitchFamily="34" charset="0"/>
                </a:rPr>
                <a:t>million</a:t>
              </a:r>
            </a:p>
          </p:txBody>
        </p:sp>
      </p:grpSp>
      <p:grpSp>
        <p:nvGrpSpPr>
          <p:cNvPr id="6" name="Group 11"/>
          <p:cNvGrpSpPr>
            <a:grpSpLocks/>
          </p:cNvGrpSpPr>
          <p:nvPr/>
        </p:nvGrpSpPr>
        <p:grpSpPr bwMode="auto">
          <a:xfrm>
            <a:off x="428625" y="4846924"/>
            <a:ext cx="2686050" cy="819150"/>
            <a:chOff x="342616" y="2917423"/>
            <a:chExt cx="2684767" cy="819523"/>
          </a:xfrm>
        </p:grpSpPr>
        <p:grpSp>
          <p:nvGrpSpPr>
            <p:cNvPr id="7" name="Group 32"/>
            <p:cNvGrpSpPr>
              <a:grpSpLocks/>
            </p:cNvGrpSpPr>
            <p:nvPr/>
          </p:nvGrpSpPr>
          <p:grpSpPr bwMode="auto">
            <a:xfrm>
              <a:off x="342616" y="2917423"/>
              <a:ext cx="2684767" cy="819523"/>
              <a:chOff x="322073" y="2050255"/>
              <a:chExt cx="2684468" cy="819442"/>
            </a:xfrm>
          </p:grpSpPr>
          <p:sp>
            <p:nvSpPr>
              <p:cNvPr id="29" name="Rounded Rectangle 28"/>
              <p:cNvSpPr/>
              <p:nvPr/>
            </p:nvSpPr>
            <p:spPr bwMode="auto">
              <a:xfrm>
                <a:off x="596549" y="2055019"/>
                <a:ext cx="2409992" cy="81467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endParaRPr lang="en-GB" sz="2000" dirty="0">
                  <a:solidFill>
                    <a:prstClr val="black"/>
                  </a:solidFill>
                  <a:latin typeface="Arial" pitchFamily="34" charset="0"/>
                  <a:cs typeface="Arial" pitchFamily="34" charset="0"/>
                </a:endParaRPr>
              </a:p>
            </p:txBody>
          </p:sp>
          <p:sp>
            <p:nvSpPr>
              <p:cNvPr id="30" name="Oval 29"/>
              <p:cNvSpPr/>
              <p:nvPr/>
            </p:nvSpPr>
            <p:spPr bwMode="auto">
              <a:xfrm>
                <a:off x="322073" y="2050255"/>
                <a:ext cx="820255" cy="819442"/>
              </a:xfrm>
              <a:prstGeom prst="ellips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en-GB" sz="4400" b="1" dirty="0">
                    <a:solidFill>
                      <a:prstClr val="white"/>
                    </a:solidFill>
                    <a:latin typeface="Arial" pitchFamily="34" charset="0"/>
                    <a:cs typeface="Arial" pitchFamily="34" charset="0"/>
                  </a:rPr>
                  <a:t>A</a:t>
                </a:r>
              </a:p>
            </p:txBody>
          </p:sp>
        </p:grpSp>
        <p:sp>
          <p:nvSpPr>
            <p:cNvPr id="19471" name="Rectangle 4"/>
            <p:cNvSpPr>
              <a:spLocks noChangeArrowheads="1"/>
            </p:cNvSpPr>
            <p:nvPr/>
          </p:nvSpPr>
          <p:spPr bwMode="auto">
            <a:xfrm>
              <a:off x="1067912" y="3125056"/>
              <a:ext cx="1858225" cy="400292"/>
            </a:xfrm>
            <a:prstGeom prst="rect">
              <a:avLst/>
            </a:prstGeom>
            <a:noFill/>
            <a:ln w="9525">
              <a:noFill/>
              <a:miter lim="800000"/>
              <a:headEnd/>
              <a:tailEnd/>
            </a:ln>
          </p:spPr>
          <p:txBody>
            <a:bodyPr>
              <a:spAutoFit/>
            </a:bodyPr>
            <a:lstStyle/>
            <a:p>
              <a:pPr algn="ctr" defTabSz="457200"/>
              <a:r>
                <a:rPr lang="en-GB" sz="2000" dirty="0" smtClean="0">
                  <a:solidFill>
                    <a:prstClr val="black"/>
                  </a:solidFill>
                  <a:latin typeface="Arial" pitchFamily="34" charset="0"/>
                  <a:cs typeface="Arial" pitchFamily="34" charset="0"/>
                </a:rPr>
                <a:t>1.8 </a:t>
              </a:r>
              <a:r>
                <a:rPr lang="en-GB" sz="2000" dirty="0">
                  <a:solidFill>
                    <a:prstClr val="black"/>
                  </a:solidFill>
                  <a:latin typeface="Arial" pitchFamily="34" charset="0"/>
                  <a:cs typeface="Arial" pitchFamily="34" charset="0"/>
                </a:rPr>
                <a:t>million</a:t>
              </a:r>
            </a:p>
          </p:txBody>
        </p:sp>
      </p:grpSp>
      <p:grpSp>
        <p:nvGrpSpPr>
          <p:cNvPr id="8" name="Group 24"/>
          <p:cNvGrpSpPr>
            <a:grpSpLocks/>
          </p:cNvGrpSpPr>
          <p:nvPr/>
        </p:nvGrpSpPr>
        <p:grpSpPr bwMode="auto">
          <a:xfrm>
            <a:off x="423863" y="1675099"/>
            <a:ext cx="7532687" cy="819150"/>
            <a:chOff x="423863" y="1579563"/>
            <a:chExt cx="7532687" cy="819150"/>
          </a:xfrm>
        </p:grpSpPr>
        <p:grpSp>
          <p:nvGrpSpPr>
            <p:cNvPr id="9" name="Group 11"/>
            <p:cNvGrpSpPr>
              <a:grpSpLocks/>
            </p:cNvGrpSpPr>
            <p:nvPr/>
          </p:nvGrpSpPr>
          <p:grpSpPr bwMode="auto">
            <a:xfrm>
              <a:off x="423863" y="1579563"/>
              <a:ext cx="7532687" cy="819150"/>
              <a:chOff x="342616" y="2917423"/>
              <a:chExt cx="7532143" cy="819150"/>
            </a:xfrm>
          </p:grpSpPr>
          <p:grpSp>
            <p:nvGrpSpPr>
              <p:cNvPr id="12" name="Group 32"/>
              <p:cNvGrpSpPr>
                <a:grpSpLocks/>
              </p:cNvGrpSpPr>
              <p:nvPr/>
            </p:nvGrpSpPr>
            <p:grpSpPr bwMode="auto">
              <a:xfrm>
                <a:off x="342616" y="2917423"/>
                <a:ext cx="7422961" cy="819150"/>
                <a:chOff x="322073" y="2050255"/>
                <a:chExt cx="7422135" cy="819069"/>
              </a:xfrm>
            </p:grpSpPr>
            <p:sp>
              <p:nvSpPr>
                <p:cNvPr id="10" name="Rounded Rectangle 9"/>
                <p:cNvSpPr/>
                <p:nvPr/>
              </p:nvSpPr>
              <p:spPr bwMode="auto">
                <a:xfrm>
                  <a:off x="596660" y="2055017"/>
                  <a:ext cx="7147201" cy="814307"/>
                </a:xfrm>
                <a:prstGeom prst="round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endParaRPr lang="en-GB" sz="2000" dirty="0">
                    <a:solidFill>
                      <a:prstClr val="black"/>
                    </a:solidFill>
                    <a:latin typeface="Arial" pitchFamily="34" charset="0"/>
                    <a:cs typeface="Arial" pitchFamily="34" charset="0"/>
                  </a:endParaRPr>
                </a:p>
              </p:txBody>
            </p:sp>
            <p:sp>
              <p:nvSpPr>
                <p:cNvPr id="11" name="Oval 10"/>
                <p:cNvSpPr/>
                <p:nvPr/>
              </p:nvSpPr>
              <p:spPr bwMode="auto">
                <a:xfrm>
                  <a:off x="322073" y="2050255"/>
                  <a:ext cx="820586" cy="819069"/>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en-GB" sz="4400" b="1" dirty="0">
                      <a:solidFill>
                        <a:prstClr val="white"/>
                      </a:solidFill>
                      <a:latin typeface="Arial" pitchFamily="34" charset="0"/>
                      <a:cs typeface="Arial" pitchFamily="34" charset="0"/>
                    </a:rPr>
                    <a:t>Q</a:t>
                  </a:r>
                </a:p>
              </p:txBody>
            </p:sp>
          </p:grpSp>
          <p:sp>
            <p:nvSpPr>
              <p:cNvPr id="19467" name="Rectangle 4"/>
              <p:cNvSpPr>
                <a:spLocks noChangeArrowheads="1"/>
              </p:cNvSpPr>
              <p:nvPr/>
            </p:nvSpPr>
            <p:spPr bwMode="auto">
              <a:xfrm>
                <a:off x="1155513" y="2920243"/>
                <a:ext cx="6719246" cy="369332"/>
              </a:xfrm>
              <a:prstGeom prst="rect">
                <a:avLst/>
              </a:prstGeom>
              <a:noFill/>
              <a:ln w="9525">
                <a:noFill/>
                <a:miter lim="800000"/>
                <a:headEnd/>
                <a:tailEnd/>
              </a:ln>
            </p:spPr>
            <p:txBody>
              <a:bodyPr>
                <a:spAutoFit/>
              </a:bodyPr>
              <a:lstStyle/>
              <a:p>
                <a:pPr defTabSz="457200"/>
                <a:endParaRPr lang="en-US" dirty="0">
                  <a:solidFill>
                    <a:prstClr val="black"/>
                  </a:solidFill>
                  <a:latin typeface="Arial" pitchFamily="34" charset="0"/>
                  <a:cs typeface="Arial" pitchFamily="34" charset="0"/>
                </a:endParaRPr>
              </a:p>
            </p:txBody>
          </p:sp>
        </p:grpSp>
        <p:sp>
          <p:nvSpPr>
            <p:cNvPr id="19465" name="Rectangle 24"/>
            <p:cNvSpPr>
              <a:spLocks noChangeArrowheads="1"/>
            </p:cNvSpPr>
            <p:nvPr/>
          </p:nvSpPr>
          <p:spPr bwMode="auto">
            <a:xfrm>
              <a:off x="1260475" y="1635103"/>
              <a:ext cx="6591300" cy="707886"/>
            </a:xfrm>
            <a:prstGeom prst="rect">
              <a:avLst/>
            </a:prstGeom>
            <a:noFill/>
            <a:ln w="9525">
              <a:noFill/>
              <a:miter lim="800000"/>
              <a:headEnd/>
              <a:tailEnd/>
            </a:ln>
          </p:spPr>
          <p:txBody>
            <a:bodyPr>
              <a:spAutoFit/>
            </a:bodyPr>
            <a:lstStyle/>
            <a:p>
              <a:pPr defTabSz="457200"/>
              <a:r>
                <a:rPr lang="en-GB" sz="2000" dirty="0">
                  <a:solidFill>
                    <a:prstClr val="black"/>
                  </a:solidFill>
                  <a:latin typeface="Arial" pitchFamily="34" charset="0"/>
                  <a:cs typeface="Arial" pitchFamily="34" charset="0"/>
                </a:rPr>
                <a:t>SLC hold and manage the personal details of how many customers? </a:t>
              </a:r>
            </a:p>
          </p:txBody>
        </p:sp>
      </p:grpSp>
      <p:sp>
        <p:nvSpPr>
          <p:cNvPr id="26" name="TextBox 14"/>
          <p:cNvSpPr txBox="1">
            <a:spLocks noChangeArrowheads="1"/>
          </p:cNvSpPr>
          <p:nvPr/>
        </p:nvSpPr>
        <p:spPr bwMode="auto">
          <a:xfrm>
            <a:off x="1778000" y="361950"/>
            <a:ext cx="5754688" cy="814388"/>
          </a:xfrm>
          <a:prstGeom prst="rect">
            <a:avLst/>
          </a:prstGeom>
          <a:noFill/>
          <a:ln w="9525">
            <a:noFill/>
            <a:miter lim="800000"/>
            <a:headEnd/>
            <a:tailEnd/>
          </a:ln>
        </p:spPr>
        <p:txBody>
          <a:bodyPr lIns="0" tIns="0" rIns="0" bIns="0">
            <a:spAutoFit/>
          </a:bodyPr>
          <a:lstStyle/>
          <a:p>
            <a:pPr defTabSz="457200">
              <a:spcAft>
                <a:spcPts val="600"/>
              </a:spcAft>
            </a:pPr>
            <a:r>
              <a:rPr lang="en-US" sz="2800" dirty="0" smtClean="0">
                <a:solidFill>
                  <a:srgbClr val="DD4814"/>
                </a:solidFill>
                <a:latin typeface="Arial" pitchFamily="34" charset="0"/>
                <a:cs typeface="Arial" pitchFamily="34" charset="0"/>
              </a:rPr>
              <a:t>SLC BY THE NUMBERS</a:t>
            </a:r>
            <a:endParaRPr lang="en-US" sz="2800" dirty="0">
              <a:solidFill>
                <a:srgbClr val="DD4814"/>
              </a:solidFill>
              <a:latin typeface="Arial" pitchFamily="34" charset="0"/>
              <a:cs typeface="Arial" pitchFamily="34" charset="0"/>
            </a:endParaRPr>
          </a:p>
          <a:p>
            <a:pPr defTabSz="457200">
              <a:spcAft>
                <a:spcPts val="600"/>
              </a:spcAft>
            </a:pPr>
            <a:r>
              <a:rPr lang="en-US" sz="2000" dirty="0" smtClean="0">
                <a:solidFill>
                  <a:prstClr val="black"/>
                </a:solidFill>
                <a:latin typeface="Arial" pitchFamily="34" charset="0"/>
                <a:cs typeface="Arial" pitchFamily="34" charset="0"/>
              </a:rPr>
              <a:t>FACTS &amp; FIGURES</a:t>
            </a:r>
            <a:endParaRPr lang="en-US" sz="20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6381048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1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423863" y="1675100"/>
            <a:ext cx="7505391" cy="819150"/>
            <a:chOff x="342616" y="2917627"/>
            <a:chExt cx="7504849" cy="818310"/>
          </a:xfrm>
        </p:grpSpPr>
        <p:grpSp>
          <p:nvGrpSpPr>
            <p:cNvPr id="3" name="Group 32"/>
            <p:cNvGrpSpPr>
              <a:grpSpLocks/>
            </p:cNvGrpSpPr>
            <p:nvPr/>
          </p:nvGrpSpPr>
          <p:grpSpPr bwMode="auto">
            <a:xfrm>
              <a:off x="342616" y="2917627"/>
              <a:ext cx="7491298" cy="818310"/>
              <a:chOff x="322073" y="2050459"/>
              <a:chExt cx="7490464" cy="818229"/>
            </a:xfrm>
          </p:grpSpPr>
          <p:sp>
            <p:nvSpPr>
              <p:cNvPr id="10" name="Rounded Rectangle 9"/>
              <p:cNvSpPr/>
              <p:nvPr/>
            </p:nvSpPr>
            <p:spPr bwMode="auto">
              <a:xfrm>
                <a:off x="596660" y="2055215"/>
                <a:ext cx="7215877" cy="813472"/>
              </a:xfrm>
              <a:prstGeom prst="round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endParaRPr lang="en-GB" sz="2000" dirty="0">
                  <a:solidFill>
                    <a:prstClr val="black"/>
                  </a:solidFill>
                  <a:latin typeface="Arial" pitchFamily="34" charset="0"/>
                  <a:cs typeface="Arial" pitchFamily="34" charset="0"/>
                </a:endParaRPr>
              </a:p>
            </p:txBody>
          </p:sp>
          <p:sp>
            <p:nvSpPr>
              <p:cNvPr id="11" name="Oval 10"/>
              <p:cNvSpPr/>
              <p:nvPr/>
            </p:nvSpPr>
            <p:spPr bwMode="auto">
              <a:xfrm>
                <a:off x="322073" y="2050459"/>
                <a:ext cx="820586" cy="818229"/>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en-GB" sz="4400" b="1" dirty="0">
                    <a:solidFill>
                      <a:prstClr val="white"/>
                    </a:solidFill>
                    <a:latin typeface="Arial" pitchFamily="34" charset="0"/>
                    <a:cs typeface="Arial" pitchFamily="34" charset="0"/>
                  </a:rPr>
                  <a:t>Q</a:t>
                </a:r>
              </a:p>
            </p:txBody>
          </p:sp>
        </p:grpSp>
        <p:sp>
          <p:nvSpPr>
            <p:cNvPr id="21525" name="Rectangle 4"/>
            <p:cNvSpPr>
              <a:spLocks noChangeArrowheads="1"/>
            </p:cNvSpPr>
            <p:nvPr/>
          </p:nvSpPr>
          <p:spPr bwMode="auto">
            <a:xfrm>
              <a:off x="1128219" y="3124668"/>
              <a:ext cx="6719246" cy="399700"/>
            </a:xfrm>
            <a:prstGeom prst="rect">
              <a:avLst/>
            </a:prstGeom>
            <a:noFill/>
            <a:ln w="9525">
              <a:noFill/>
              <a:miter lim="800000"/>
              <a:headEnd/>
              <a:tailEnd/>
            </a:ln>
          </p:spPr>
          <p:txBody>
            <a:bodyPr>
              <a:spAutoFit/>
            </a:bodyPr>
            <a:lstStyle/>
            <a:p>
              <a:pPr defTabSz="457200"/>
              <a:r>
                <a:rPr lang="en-GB" sz="2000" dirty="0">
                  <a:solidFill>
                    <a:prstClr val="black"/>
                  </a:solidFill>
                  <a:latin typeface="Arial" pitchFamily="34" charset="0"/>
                  <a:cs typeface="Arial" pitchFamily="34" charset="0"/>
                </a:rPr>
                <a:t>Amount paid to students in Maintenance Loans &amp; Grants?</a:t>
              </a:r>
            </a:p>
          </p:txBody>
        </p:sp>
      </p:grpSp>
      <p:grpSp>
        <p:nvGrpSpPr>
          <p:cNvPr id="4" name="Group 17"/>
          <p:cNvGrpSpPr>
            <a:grpSpLocks/>
          </p:cNvGrpSpPr>
          <p:nvPr/>
        </p:nvGrpSpPr>
        <p:grpSpPr bwMode="auto">
          <a:xfrm>
            <a:off x="425450" y="3848384"/>
            <a:ext cx="7490251" cy="819149"/>
            <a:chOff x="303946" y="3711221"/>
            <a:chExt cx="7489366" cy="819226"/>
          </a:xfrm>
        </p:grpSpPr>
        <p:grpSp>
          <p:nvGrpSpPr>
            <p:cNvPr id="5" name="Group 32"/>
            <p:cNvGrpSpPr>
              <a:grpSpLocks/>
            </p:cNvGrpSpPr>
            <p:nvPr/>
          </p:nvGrpSpPr>
          <p:grpSpPr bwMode="auto">
            <a:xfrm>
              <a:off x="303946" y="3711221"/>
              <a:ext cx="7489366" cy="819226"/>
              <a:chOff x="322073" y="2050179"/>
              <a:chExt cx="7488532" cy="819145"/>
            </a:xfrm>
          </p:grpSpPr>
          <p:sp>
            <p:nvSpPr>
              <p:cNvPr id="16" name="Rounded Rectangle 15"/>
              <p:cNvSpPr/>
              <p:nvPr/>
            </p:nvSpPr>
            <p:spPr bwMode="auto">
              <a:xfrm>
                <a:off x="596648" y="2054942"/>
                <a:ext cx="7213957" cy="814382"/>
              </a:xfrm>
              <a:prstGeom prst="round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endParaRPr lang="en-GB" sz="2000" dirty="0">
                  <a:solidFill>
                    <a:prstClr val="black"/>
                  </a:solidFill>
                  <a:latin typeface="Arial" pitchFamily="34" charset="0"/>
                  <a:cs typeface="Arial" pitchFamily="34" charset="0"/>
                </a:endParaRPr>
              </a:p>
            </p:txBody>
          </p:sp>
          <p:sp>
            <p:nvSpPr>
              <p:cNvPr id="17" name="Oval 16"/>
              <p:cNvSpPr/>
              <p:nvPr/>
            </p:nvSpPr>
            <p:spPr bwMode="auto">
              <a:xfrm>
                <a:off x="322073" y="2050179"/>
                <a:ext cx="820550" cy="819145"/>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en-GB" sz="4800" b="1" dirty="0">
                    <a:solidFill>
                      <a:prstClr val="white"/>
                    </a:solidFill>
                    <a:latin typeface="Arial" pitchFamily="34" charset="0"/>
                    <a:cs typeface="Arial" pitchFamily="34" charset="0"/>
                  </a:rPr>
                  <a:t>Q</a:t>
                </a:r>
              </a:p>
            </p:txBody>
          </p:sp>
        </p:grpSp>
        <p:sp>
          <p:nvSpPr>
            <p:cNvPr id="21521" name="Rectangle 3"/>
            <p:cNvSpPr>
              <a:spLocks noChangeArrowheads="1"/>
            </p:cNvSpPr>
            <p:nvPr/>
          </p:nvSpPr>
          <p:spPr bwMode="auto">
            <a:xfrm>
              <a:off x="1112300" y="3762006"/>
              <a:ext cx="6489503" cy="707953"/>
            </a:xfrm>
            <a:prstGeom prst="rect">
              <a:avLst/>
            </a:prstGeom>
            <a:noFill/>
            <a:ln w="9525">
              <a:noFill/>
              <a:miter lim="800000"/>
              <a:headEnd/>
              <a:tailEnd/>
            </a:ln>
          </p:spPr>
          <p:txBody>
            <a:bodyPr>
              <a:spAutoFit/>
            </a:bodyPr>
            <a:lstStyle/>
            <a:p>
              <a:pPr defTabSz="457200"/>
              <a:r>
                <a:rPr lang="en-GB" sz="2000" dirty="0">
                  <a:solidFill>
                    <a:prstClr val="black"/>
                  </a:solidFill>
                  <a:latin typeface="Arial" pitchFamily="34" charset="0"/>
                  <a:cs typeface="Arial" pitchFamily="34" charset="0"/>
                </a:rPr>
                <a:t>Amount paid to learning providers in higher and further education?</a:t>
              </a:r>
            </a:p>
          </p:txBody>
        </p:sp>
      </p:grpSp>
      <p:grpSp>
        <p:nvGrpSpPr>
          <p:cNvPr id="6" name="Group 11"/>
          <p:cNvGrpSpPr>
            <a:grpSpLocks/>
          </p:cNvGrpSpPr>
          <p:nvPr/>
        </p:nvGrpSpPr>
        <p:grpSpPr bwMode="auto">
          <a:xfrm>
            <a:off x="427038" y="2673636"/>
            <a:ext cx="2684462" cy="819150"/>
            <a:chOff x="342616" y="2917423"/>
            <a:chExt cx="2684767" cy="819523"/>
          </a:xfrm>
        </p:grpSpPr>
        <p:grpSp>
          <p:nvGrpSpPr>
            <p:cNvPr id="7" name="Group 32"/>
            <p:cNvGrpSpPr>
              <a:grpSpLocks/>
            </p:cNvGrpSpPr>
            <p:nvPr/>
          </p:nvGrpSpPr>
          <p:grpSpPr bwMode="auto">
            <a:xfrm>
              <a:off x="342616" y="2917423"/>
              <a:ext cx="2684767" cy="819523"/>
              <a:chOff x="322073" y="2050255"/>
              <a:chExt cx="2684468" cy="819442"/>
            </a:xfrm>
          </p:grpSpPr>
          <p:sp>
            <p:nvSpPr>
              <p:cNvPr id="19" name="Rounded Rectangle 18"/>
              <p:cNvSpPr/>
              <p:nvPr/>
            </p:nvSpPr>
            <p:spPr bwMode="auto">
              <a:xfrm>
                <a:off x="596711" y="2055020"/>
                <a:ext cx="2409830" cy="814677"/>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endParaRPr lang="en-GB" sz="2000" dirty="0">
                  <a:solidFill>
                    <a:prstClr val="black"/>
                  </a:solidFill>
                  <a:latin typeface="Arial" pitchFamily="34" charset="0"/>
                  <a:cs typeface="Arial" pitchFamily="34" charset="0"/>
                </a:endParaRPr>
              </a:p>
            </p:txBody>
          </p:sp>
          <p:sp>
            <p:nvSpPr>
              <p:cNvPr id="20" name="Oval 19"/>
              <p:cNvSpPr/>
              <p:nvPr/>
            </p:nvSpPr>
            <p:spPr bwMode="auto">
              <a:xfrm>
                <a:off x="322073" y="2050255"/>
                <a:ext cx="820739" cy="819442"/>
              </a:xfrm>
              <a:prstGeom prst="ellips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en-GB" sz="4400" b="1" dirty="0">
                    <a:solidFill>
                      <a:prstClr val="white"/>
                    </a:solidFill>
                    <a:latin typeface="Arial" pitchFamily="34" charset="0"/>
                    <a:cs typeface="Arial" pitchFamily="34" charset="0"/>
                  </a:rPr>
                  <a:t>A</a:t>
                </a:r>
              </a:p>
            </p:txBody>
          </p:sp>
        </p:grpSp>
        <p:sp>
          <p:nvSpPr>
            <p:cNvPr id="21517" name="Rectangle 4"/>
            <p:cNvSpPr>
              <a:spLocks noChangeArrowheads="1"/>
            </p:cNvSpPr>
            <p:nvPr/>
          </p:nvSpPr>
          <p:spPr bwMode="auto">
            <a:xfrm>
              <a:off x="1114304" y="3125056"/>
              <a:ext cx="1858225" cy="400292"/>
            </a:xfrm>
            <a:prstGeom prst="rect">
              <a:avLst/>
            </a:prstGeom>
            <a:noFill/>
            <a:ln w="9525">
              <a:noFill/>
              <a:miter lim="800000"/>
              <a:headEnd/>
              <a:tailEnd/>
            </a:ln>
          </p:spPr>
          <p:txBody>
            <a:bodyPr>
              <a:spAutoFit/>
            </a:bodyPr>
            <a:lstStyle/>
            <a:p>
              <a:pPr algn="ctr" defTabSz="457200"/>
              <a:r>
                <a:rPr lang="en-GB" sz="2000" dirty="0" smtClean="0">
                  <a:solidFill>
                    <a:prstClr val="black"/>
                  </a:solidFill>
                  <a:latin typeface="Arial" pitchFamily="34" charset="0"/>
                  <a:cs typeface="Arial" pitchFamily="34" charset="0"/>
                </a:rPr>
                <a:t>£7.1 </a:t>
              </a:r>
              <a:r>
                <a:rPr lang="en-GB" sz="2000" dirty="0">
                  <a:solidFill>
                    <a:prstClr val="black"/>
                  </a:solidFill>
                  <a:latin typeface="Arial" pitchFamily="34" charset="0"/>
                  <a:cs typeface="Arial" pitchFamily="34" charset="0"/>
                </a:rPr>
                <a:t>billion</a:t>
              </a:r>
            </a:p>
          </p:txBody>
        </p:sp>
      </p:grpSp>
      <p:grpSp>
        <p:nvGrpSpPr>
          <p:cNvPr id="8" name="Group 11"/>
          <p:cNvGrpSpPr>
            <a:grpSpLocks/>
          </p:cNvGrpSpPr>
          <p:nvPr/>
        </p:nvGrpSpPr>
        <p:grpSpPr bwMode="auto">
          <a:xfrm>
            <a:off x="428625" y="4846924"/>
            <a:ext cx="2686050" cy="819150"/>
            <a:chOff x="342616" y="2917423"/>
            <a:chExt cx="2684767" cy="819523"/>
          </a:xfrm>
        </p:grpSpPr>
        <p:grpSp>
          <p:nvGrpSpPr>
            <p:cNvPr id="9" name="Group 32"/>
            <p:cNvGrpSpPr>
              <a:grpSpLocks/>
            </p:cNvGrpSpPr>
            <p:nvPr/>
          </p:nvGrpSpPr>
          <p:grpSpPr bwMode="auto">
            <a:xfrm>
              <a:off x="342616" y="2917423"/>
              <a:ext cx="2684767" cy="819523"/>
              <a:chOff x="322073" y="2050255"/>
              <a:chExt cx="2684468" cy="819442"/>
            </a:xfrm>
          </p:grpSpPr>
          <p:sp>
            <p:nvSpPr>
              <p:cNvPr id="29" name="Rounded Rectangle 28"/>
              <p:cNvSpPr/>
              <p:nvPr/>
            </p:nvSpPr>
            <p:spPr bwMode="auto">
              <a:xfrm>
                <a:off x="596549" y="2055019"/>
                <a:ext cx="2409992" cy="81467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endParaRPr lang="en-GB" sz="2000" dirty="0">
                  <a:solidFill>
                    <a:prstClr val="black"/>
                  </a:solidFill>
                  <a:latin typeface="Arial" pitchFamily="34" charset="0"/>
                  <a:cs typeface="Arial" pitchFamily="34" charset="0"/>
                </a:endParaRPr>
              </a:p>
            </p:txBody>
          </p:sp>
          <p:sp>
            <p:nvSpPr>
              <p:cNvPr id="30" name="Oval 29"/>
              <p:cNvSpPr/>
              <p:nvPr/>
            </p:nvSpPr>
            <p:spPr bwMode="auto">
              <a:xfrm>
                <a:off x="322073" y="2050255"/>
                <a:ext cx="820255" cy="819442"/>
              </a:xfrm>
              <a:prstGeom prst="ellips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en-GB" sz="4400" b="1" dirty="0">
                    <a:solidFill>
                      <a:prstClr val="white"/>
                    </a:solidFill>
                    <a:latin typeface="Arial" pitchFamily="34" charset="0"/>
                    <a:cs typeface="Arial" pitchFamily="34" charset="0"/>
                  </a:rPr>
                  <a:t>A</a:t>
                </a:r>
              </a:p>
            </p:txBody>
          </p:sp>
        </p:grpSp>
        <p:sp>
          <p:nvSpPr>
            <p:cNvPr id="21513" name="Rectangle 4"/>
            <p:cNvSpPr>
              <a:spLocks noChangeArrowheads="1"/>
            </p:cNvSpPr>
            <p:nvPr/>
          </p:nvSpPr>
          <p:spPr bwMode="auto">
            <a:xfrm>
              <a:off x="1054783" y="3127174"/>
              <a:ext cx="1858225" cy="400292"/>
            </a:xfrm>
            <a:prstGeom prst="rect">
              <a:avLst/>
            </a:prstGeom>
            <a:noFill/>
            <a:ln w="9525">
              <a:noFill/>
              <a:miter lim="800000"/>
              <a:headEnd/>
              <a:tailEnd/>
            </a:ln>
          </p:spPr>
          <p:txBody>
            <a:bodyPr>
              <a:spAutoFit/>
            </a:bodyPr>
            <a:lstStyle/>
            <a:p>
              <a:pPr algn="ctr" defTabSz="457200"/>
              <a:r>
                <a:rPr lang="en-GB" sz="2000" dirty="0" smtClean="0">
                  <a:solidFill>
                    <a:prstClr val="black"/>
                  </a:solidFill>
                  <a:latin typeface="Arial" pitchFamily="34" charset="0"/>
                  <a:cs typeface="Arial" pitchFamily="34" charset="0"/>
                </a:rPr>
                <a:t>£8.4 </a:t>
              </a:r>
              <a:r>
                <a:rPr lang="en-GB" sz="2000" dirty="0">
                  <a:solidFill>
                    <a:prstClr val="black"/>
                  </a:solidFill>
                  <a:latin typeface="Arial" pitchFamily="34" charset="0"/>
                  <a:cs typeface="Arial" pitchFamily="34" charset="0"/>
                </a:rPr>
                <a:t>billion</a:t>
              </a:r>
            </a:p>
          </p:txBody>
        </p:sp>
      </p:grpSp>
      <p:sp>
        <p:nvSpPr>
          <p:cNvPr id="24" name="Rectangle 23"/>
          <p:cNvSpPr/>
          <p:nvPr/>
        </p:nvSpPr>
        <p:spPr>
          <a:xfrm>
            <a:off x="3698575" y="6381305"/>
            <a:ext cx="4776716" cy="276999"/>
          </a:xfrm>
          <a:prstGeom prst="rect">
            <a:avLst/>
          </a:prstGeom>
        </p:spPr>
        <p:txBody>
          <a:bodyPr wrap="square">
            <a:spAutoFit/>
          </a:bodyPr>
          <a:lstStyle/>
          <a:p>
            <a:pPr defTabSz="457200"/>
            <a:r>
              <a:rPr lang="en-GB" sz="1200" dirty="0" smtClean="0">
                <a:solidFill>
                  <a:prstClr val="black"/>
                </a:solidFill>
                <a:latin typeface="Arial" pitchFamily="34" charset="0"/>
                <a:cs typeface="Arial" pitchFamily="34" charset="0"/>
              </a:rPr>
              <a:t>Figures from SLC  2015/16 Business Plan </a:t>
            </a:r>
            <a:r>
              <a:rPr lang="en-GB" sz="1200" dirty="0" smtClean="0">
                <a:solidFill>
                  <a:prstClr val="black"/>
                </a:solidFill>
                <a:latin typeface="Arial" pitchFamily="34" charset="0"/>
                <a:cs typeface="Arial" pitchFamily="34" charset="0"/>
                <a:hlinkClick r:id="rId3"/>
              </a:rPr>
              <a:t>www.slc.co.uk</a:t>
            </a:r>
            <a:endParaRPr lang="en-GB" sz="1200" dirty="0">
              <a:solidFill>
                <a:prstClr val="black"/>
              </a:solidFill>
              <a:latin typeface="Arial" pitchFamily="34" charset="0"/>
              <a:cs typeface="Arial" pitchFamily="34" charset="0"/>
            </a:endParaRPr>
          </a:p>
        </p:txBody>
      </p:sp>
      <p:sp>
        <p:nvSpPr>
          <p:cNvPr id="25" name="TextBox 14"/>
          <p:cNvSpPr txBox="1">
            <a:spLocks noChangeArrowheads="1"/>
          </p:cNvSpPr>
          <p:nvPr/>
        </p:nvSpPr>
        <p:spPr bwMode="auto">
          <a:xfrm>
            <a:off x="1778000" y="361950"/>
            <a:ext cx="5754688" cy="814388"/>
          </a:xfrm>
          <a:prstGeom prst="rect">
            <a:avLst/>
          </a:prstGeom>
          <a:noFill/>
          <a:ln w="9525">
            <a:noFill/>
            <a:miter lim="800000"/>
            <a:headEnd/>
            <a:tailEnd/>
          </a:ln>
        </p:spPr>
        <p:txBody>
          <a:bodyPr lIns="0" tIns="0" rIns="0" bIns="0">
            <a:spAutoFit/>
          </a:bodyPr>
          <a:lstStyle/>
          <a:p>
            <a:pPr defTabSz="457200">
              <a:spcAft>
                <a:spcPts val="600"/>
              </a:spcAft>
            </a:pPr>
            <a:r>
              <a:rPr lang="en-US" sz="2800" dirty="0" smtClean="0">
                <a:solidFill>
                  <a:srgbClr val="DD4814"/>
                </a:solidFill>
                <a:latin typeface="Arial" pitchFamily="34" charset="0"/>
                <a:cs typeface="Arial" pitchFamily="34" charset="0"/>
              </a:rPr>
              <a:t>SLC BY THE NUMBERS</a:t>
            </a:r>
            <a:endParaRPr lang="en-US" sz="2800" dirty="0">
              <a:solidFill>
                <a:srgbClr val="DD4814"/>
              </a:solidFill>
              <a:latin typeface="Arial" pitchFamily="34" charset="0"/>
              <a:cs typeface="Arial" pitchFamily="34" charset="0"/>
            </a:endParaRPr>
          </a:p>
          <a:p>
            <a:pPr defTabSz="457200">
              <a:spcAft>
                <a:spcPts val="600"/>
              </a:spcAft>
            </a:pPr>
            <a:r>
              <a:rPr lang="en-US" sz="2000" dirty="0" smtClean="0">
                <a:solidFill>
                  <a:prstClr val="black"/>
                </a:solidFill>
                <a:latin typeface="Arial" pitchFamily="34" charset="0"/>
                <a:cs typeface="Arial" pitchFamily="34" charset="0"/>
              </a:rPr>
              <a:t>FACTS &amp; FIGURES</a:t>
            </a:r>
            <a:endParaRPr lang="en-US" sz="20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2127716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p:cNvSpPr txBox="1">
            <a:spLocks noChangeArrowheads="1"/>
          </p:cNvSpPr>
          <p:nvPr/>
        </p:nvSpPr>
        <p:spPr bwMode="auto">
          <a:xfrm>
            <a:off x="3203575" y="2530475"/>
            <a:ext cx="5754688" cy="815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spcAft>
                <a:spcPts val="600"/>
              </a:spcAft>
              <a:defRPr/>
            </a:pPr>
            <a:r>
              <a:rPr lang="en-US" sz="2800" dirty="0" smtClean="0">
                <a:solidFill>
                  <a:srgbClr val="FF0000"/>
                </a:solidFill>
                <a:cs typeface="Arial" charset="0"/>
              </a:rPr>
              <a:t>STUDENT FINANCE 2017/18</a:t>
            </a:r>
          </a:p>
          <a:p>
            <a:pPr defTabSz="457200" eaLnBrk="1" hangingPunct="1">
              <a:spcAft>
                <a:spcPts val="600"/>
              </a:spcAft>
              <a:defRPr/>
            </a:pPr>
            <a:r>
              <a:rPr lang="en-US" sz="2000" dirty="0" smtClean="0">
                <a:solidFill>
                  <a:prstClr val="black"/>
                </a:solidFill>
                <a:cs typeface="Arial" charset="0"/>
              </a:rPr>
              <a:t>APPLICATIONS</a:t>
            </a:r>
          </a:p>
        </p:txBody>
      </p:sp>
      <p:sp>
        <p:nvSpPr>
          <p:cNvPr id="3" name="TextBox 12"/>
          <p:cNvSpPr txBox="1">
            <a:spLocks noChangeArrowheads="1"/>
          </p:cNvSpPr>
          <p:nvPr/>
        </p:nvSpPr>
        <p:spPr bwMode="auto">
          <a:xfrm>
            <a:off x="1311275" y="2651125"/>
            <a:ext cx="18399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hangingPunct="1">
              <a:spcAft>
                <a:spcPts val="1200"/>
              </a:spcAft>
              <a:defRPr/>
            </a:pPr>
            <a:r>
              <a:rPr lang="en-US" sz="1800" dirty="0" smtClean="0">
                <a:solidFill>
                  <a:prstClr val="white"/>
                </a:solidFill>
                <a:cs typeface="Arial" charset="0"/>
              </a:rPr>
              <a:t>SECTION 2</a:t>
            </a:r>
          </a:p>
        </p:txBody>
      </p:sp>
    </p:spTree>
    <p:extLst>
      <p:ext uri="{BB962C8B-B14F-4D97-AF65-F5344CB8AC3E}">
        <p14:creationId xmlns:p14="http://schemas.microsoft.com/office/powerpoint/2010/main" val="171309949"/>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242873" y="1736413"/>
            <a:ext cx="8982075" cy="4321175"/>
          </a:xfrm>
          <a:prstGeom prst="rect">
            <a:avLst/>
          </a:prstGeom>
        </p:spPr>
        <p:txBody>
          <a:bodyPr/>
          <a:lstStyle/>
          <a:p>
            <a:pPr marL="360000" indent="-360000" defTabSz="457200">
              <a:defRPr/>
            </a:pPr>
            <a:r>
              <a:rPr lang="en-GB" sz="2000" kern="0" dirty="0">
                <a:solidFill>
                  <a:prstClr val="black"/>
                </a:solidFill>
                <a:latin typeface="Arial" pitchFamily="34" charset="0"/>
                <a:ea typeface="ＭＳ Ｐゴシック" charset="0"/>
                <a:cs typeface="Arial" pitchFamily="34" charset="0"/>
              </a:rPr>
              <a:t>Each year thousands of students apply late for their finance </a:t>
            </a:r>
            <a:r>
              <a:rPr lang="en-GB" sz="2000" kern="0" dirty="0" smtClean="0">
                <a:solidFill>
                  <a:prstClr val="black"/>
                </a:solidFill>
                <a:latin typeface="Arial" pitchFamily="34" charset="0"/>
                <a:ea typeface="ＭＳ Ｐゴシック" charset="0"/>
                <a:cs typeface="Arial" pitchFamily="34" charset="0"/>
              </a:rPr>
              <a:t>and have no</a:t>
            </a:r>
          </a:p>
          <a:p>
            <a:pPr marL="360000" indent="-360000" defTabSz="457200">
              <a:defRPr/>
            </a:pPr>
            <a:r>
              <a:rPr lang="en-GB" sz="2000" kern="0" dirty="0" smtClean="0">
                <a:solidFill>
                  <a:prstClr val="black"/>
                </a:solidFill>
                <a:latin typeface="Arial" pitchFamily="34" charset="0"/>
                <a:ea typeface="ＭＳ Ｐゴシック" charset="0"/>
                <a:cs typeface="Arial" pitchFamily="34" charset="0"/>
              </a:rPr>
              <a:t>way to pay for their course or accommodation, some even have to drop out!</a:t>
            </a:r>
          </a:p>
          <a:p>
            <a:pPr marL="360000" indent="-360000" defTabSz="457200">
              <a:defRPr/>
            </a:pPr>
            <a:endParaRPr lang="en-GB" sz="2000" kern="0" dirty="0" smtClean="0">
              <a:solidFill>
                <a:prstClr val="black"/>
              </a:solidFill>
              <a:latin typeface="Arial" pitchFamily="34" charset="0"/>
              <a:ea typeface="ＭＳ Ｐゴシック" charset="0"/>
              <a:cs typeface="Arial" pitchFamily="34" charset="0"/>
            </a:endParaRPr>
          </a:p>
          <a:p>
            <a:pPr marL="360000" indent="-360000" defTabSz="457200">
              <a:defRPr/>
            </a:pPr>
            <a:r>
              <a:rPr lang="en-GB" sz="2000" b="1" kern="0" dirty="0" smtClean="0">
                <a:solidFill>
                  <a:prstClr val="black"/>
                </a:solidFill>
                <a:latin typeface="Arial" pitchFamily="34" charset="0"/>
                <a:ea typeface="ＭＳ Ｐゴシック" charset="0"/>
                <a:cs typeface="Arial" pitchFamily="34" charset="0"/>
              </a:rPr>
              <a:t>Please encourage the students you work with to apply on time! </a:t>
            </a:r>
            <a:endParaRPr lang="en-GB" sz="2000" b="1" kern="0" dirty="0">
              <a:solidFill>
                <a:prstClr val="black"/>
              </a:solidFill>
              <a:latin typeface="Arial" pitchFamily="34" charset="0"/>
              <a:ea typeface="ＭＳ Ｐゴシック" charset="0"/>
              <a:cs typeface="Arial" pitchFamily="34" charset="0"/>
            </a:endParaRPr>
          </a:p>
          <a:p>
            <a:pPr marL="360000" indent="-360000" defTabSz="457200">
              <a:defRPr/>
            </a:pPr>
            <a:endParaRPr lang="en-GB" sz="2000" kern="0" dirty="0">
              <a:solidFill>
                <a:prstClr val="black"/>
              </a:solidFill>
              <a:latin typeface="Arial" pitchFamily="34" charset="0"/>
              <a:ea typeface="ＭＳ Ｐゴシック" charset="0"/>
              <a:cs typeface="Arial" pitchFamily="34" charset="0"/>
            </a:endParaRPr>
          </a:p>
          <a:p>
            <a:pPr marL="360000" indent="-360000" defTabSz="457200" eaLnBrk="0" hangingPunct="0">
              <a:buFont typeface="Arial" pitchFamily="34" charset="0"/>
              <a:buChar char="•"/>
              <a:defRPr/>
            </a:pPr>
            <a:r>
              <a:rPr lang="en-GB" sz="2000" kern="0" dirty="0">
                <a:solidFill>
                  <a:prstClr val="black"/>
                </a:solidFill>
                <a:latin typeface="Arial" pitchFamily="34" charset="0"/>
                <a:ea typeface="ＭＳ Ｐゴシック" charset="0"/>
                <a:cs typeface="Arial" pitchFamily="34" charset="0"/>
              </a:rPr>
              <a:t>It </a:t>
            </a:r>
            <a:r>
              <a:rPr lang="en-GB" sz="2000" kern="0" dirty="0" smtClean="0">
                <a:solidFill>
                  <a:prstClr val="black"/>
                </a:solidFill>
                <a:latin typeface="Arial" pitchFamily="34" charset="0"/>
                <a:ea typeface="ＭＳ Ｐゴシック" charset="0"/>
                <a:cs typeface="Arial" pitchFamily="34" charset="0"/>
              </a:rPr>
              <a:t>can </a:t>
            </a:r>
            <a:r>
              <a:rPr lang="en-GB" sz="2000" kern="0" dirty="0">
                <a:solidFill>
                  <a:prstClr val="black"/>
                </a:solidFill>
                <a:latin typeface="Arial" pitchFamily="34" charset="0"/>
                <a:ea typeface="ＭＳ Ｐゴシック" charset="0"/>
                <a:cs typeface="Arial" pitchFamily="34" charset="0"/>
              </a:rPr>
              <a:t>take </a:t>
            </a:r>
            <a:r>
              <a:rPr lang="en-GB" sz="2000" kern="0" dirty="0" smtClean="0">
                <a:solidFill>
                  <a:prstClr val="black"/>
                </a:solidFill>
                <a:latin typeface="Arial" pitchFamily="34" charset="0"/>
                <a:ea typeface="ＭＳ Ｐゴシック" charset="0"/>
                <a:cs typeface="Arial" pitchFamily="34" charset="0"/>
              </a:rPr>
              <a:t>at least </a:t>
            </a:r>
            <a:r>
              <a:rPr lang="en-GB" sz="2000" kern="0" dirty="0">
                <a:solidFill>
                  <a:prstClr val="black"/>
                </a:solidFill>
                <a:latin typeface="Arial" pitchFamily="34" charset="0"/>
                <a:ea typeface="ＭＳ Ｐゴシック" charset="0"/>
                <a:cs typeface="Arial" pitchFamily="34" charset="0"/>
              </a:rPr>
              <a:t>six weeks to process </a:t>
            </a:r>
            <a:r>
              <a:rPr lang="en-GB" sz="2000" kern="0" dirty="0" smtClean="0">
                <a:solidFill>
                  <a:prstClr val="black"/>
                </a:solidFill>
                <a:latin typeface="Arial" pitchFamily="34" charset="0"/>
                <a:ea typeface="ＭＳ Ｐゴシック" charset="0"/>
                <a:cs typeface="Arial" pitchFamily="34" charset="0"/>
              </a:rPr>
              <a:t>an application so apply early</a:t>
            </a:r>
            <a:endParaRPr lang="en-GB" sz="2000" kern="0" dirty="0">
              <a:solidFill>
                <a:prstClr val="black"/>
              </a:solidFill>
              <a:latin typeface="Arial" pitchFamily="34" charset="0"/>
              <a:ea typeface="ＭＳ Ｐゴシック" charset="0"/>
              <a:cs typeface="Arial" pitchFamily="34" charset="0"/>
            </a:endParaRPr>
          </a:p>
          <a:p>
            <a:pPr marL="360000" indent="-360000" defTabSz="457200" eaLnBrk="0" hangingPunct="0">
              <a:buFont typeface="Arial" pitchFamily="34" charset="0"/>
              <a:buChar char="•"/>
              <a:defRPr/>
            </a:pPr>
            <a:endParaRPr lang="en-GB" sz="2000" dirty="0">
              <a:solidFill>
                <a:prstClr val="black"/>
              </a:solidFill>
              <a:latin typeface="Arial" pitchFamily="34" charset="0"/>
              <a:ea typeface="MS PGothic" pitchFamily="34" charset="-128"/>
              <a:cs typeface="Arial" pitchFamily="34" charset="0"/>
            </a:endParaRPr>
          </a:p>
          <a:p>
            <a:pPr marL="360000" indent="-360000" defTabSz="457200" eaLnBrk="0" hangingPunct="0">
              <a:buFont typeface="Arial" pitchFamily="34" charset="0"/>
              <a:buChar char="•"/>
              <a:defRPr/>
            </a:pPr>
            <a:r>
              <a:rPr lang="en-GB" sz="2000" dirty="0" smtClean="0">
                <a:solidFill>
                  <a:prstClr val="black"/>
                </a:solidFill>
                <a:latin typeface="Arial" pitchFamily="34" charset="0"/>
                <a:ea typeface="MS PGothic" pitchFamily="34" charset="-128"/>
                <a:cs typeface="Arial" pitchFamily="34" charset="0"/>
              </a:rPr>
              <a:t>The easiest way to apply is </a:t>
            </a:r>
            <a:r>
              <a:rPr lang="en-GB" sz="2000" dirty="0">
                <a:solidFill>
                  <a:prstClr val="black"/>
                </a:solidFill>
                <a:latin typeface="Arial" pitchFamily="34" charset="0"/>
                <a:ea typeface="MS PGothic" pitchFamily="34" charset="-128"/>
                <a:cs typeface="Arial" pitchFamily="34" charset="0"/>
              </a:rPr>
              <a:t>online at </a:t>
            </a:r>
            <a:r>
              <a:rPr lang="en-GB" sz="2000" b="1" dirty="0">
                <a:solidFill>
                  <a:prstClr val="black"/>
                </a:solidFill>
                <a:latin typeface="Arial" pitchFamily="34" charset="0"/>
                <a:ea typeface="MS PGothic" pitchFamily="34" charset="-128"/>
                <a:cs typeface="Arial" pitchFamily="34" charset="0"/>
              </a:rPr>
              <a:t>gov.uk/studentfinance*</a:t>
            </a:r>
          </a:p>
          <a:p>
            <a:pPr marL="360000" indent="-360000" defTabSz="457200" eaLnBrk="0" hangingPunct="0">
              <a:buFont typeface="Arial" pitchFamily="34" charset="0"/>
              <a:buChar char="•"/>
              <a:defRPr/>
            </a:pPr>
            <a:endParaRPr lang="en-GB" sz="2000" kern="0" dirty="0">
              <a:solidFill>
                <a:prstClr val="black"/>
              </a:solidFill>
              <a:latin typeface="Arial" pitchFamily="34" charset="0"/>
              <a:ea typeface="ＭＳ Ｐゴシック" charset="0"/>
              <a:cs typeface="Arial" pitchFamily="34" charset="0"/>
            </a:endParaRPr>
          </a:p>
          <a:p>
            <a:pPr marL="360000" indent="-360000" defTabSz="457200">
              <a:buFontTx/>
              <a:buChar char="•"/>
              <a:defRPr/>
            </a:pPr>
            <a:r>
              <a:rPr lang="en-GB" sz="2000" kern="0" dirty="0" smtClean="0">
                <a:solidFill>
                  <a:prstClr val="black"/>
                </a:solidFill>
                <a:latin typeface="Arial" pitchFamily="34" charset="0"/>
                <a:ea typeface="ＭＳ Ｐゴシック" charset="0"/>
                <a:cs typeface="Arial" pitchFamily="34" charset="0"/>
              </a:rPr>
              <a:t>Students </a:t>
            </a:r>
            <a:r>
              <a:rPr lang="en-GB" sz="2000" kern="0" dirty="0">
                <a:solidFill>
                  <a:prstClr val="black"/>
                </a:solidFill>
                <a:latin typeface="Arial" pitchFamily="34" charset="0"/>
                <a:ea typeface="ＭＳ Ｐゴシック" charset="0"/>
                <a:cs typeface="Arial" pitchFamily="34" charset="0"/>
              </a:rPr>
              <a:t>don’t need a confirmed place at university or college to apply </a:t>
            </a:r>
          </a:p>
          <a:p>
            <a:pPr marL="360000" indent="-360000" defTabSz="457200">
              <a:defRPr/>
            </a:pPr>
            <a:endParaRPr lang="en-GB" sz="2000" kern="0" dirty="0">
              <a:solidFill>
                <a:prstClr val="black"/>
              </a:solidFill>
              <a:latin typeface="Arial" pitchFamily="34" charset="0"/>
              <a:ea typeface="ＭＳ Ｐゴシック" charset="0"/>
              <a:cs typeface="Arial" pitchFamily="34" charset="0"/>
            </a:endParaRPr>
          </a:p>
          <a:p>
            <a:pPr marL="360000" indent="-360000" defTabSz="457200">
              <a:buFont typeface="Arial" pitchFamily="34" charset="0"/>
              <a:buChar char="•"/>
              <a:defRPr/>
            </a:pPr>
            <a:r>
              <a:rPr lang="en-GB" sz="2000" kern="0" dirty="0">
                <a:solidFill>
                  <a:prstClr val="black"/>
                </a:solidFill>
                <a:latin typeface="Arial" pitchFamily="34" charset="0"/>
                <a:ea typeface="ＭＳ Ｐゴシック" charset="0"/>
                <a:cs typeface="Arial" pitchFamily="34" charset="0"/>
              </a:rPr>
              <a:t>Apply with </a:t>
            </a:r>
            <a:r>
              <a:rPr lang="en-GB" sz="2000" kern="0" dirty="0" smtClean="0">
                <a:solidFill>
                  <a:prstClr val="black"/>
                </a:solidFill>
                <a:latin typeface="Arial" pitchFamily="34" charset="0"/>
                <a:ea typeface="ＭＳ Ｐゴシック" charset="0"/>
                <a:cs typeface="Arial" pitchFamily="34" charset="0"/>
              </a:rPr>
              <a:t>their preferred </a:t>
            </a:r>
            <a:r>
              <a:rPr lang="en-GB" sz="2000" kern="0" dirty="0">
                <a:solidFill>
                  <a:prstClr val="black"/>
                </a:solidFill>
                <a:latin typeface="Arial" pitchFamily="34" charset="0"/>
                <a:ea typeface="ＭＳ Ｐゴシック" charset="0"/>
                <a:cs typeface="Arial" pitchFamily="34" charset="0"/>
              </a:rPr>
              <a:t>choice, </a:t>
            </a:r>
            <a:r>
              <a:rPr lang="en-GB" sz="2000" kern="0" dirty="0" smtClean="0">
                <a:solidFill>
                  <a:prstClr val="black"/>
                </a:solidFill>
                <a:latin typeface="Arial" pitchFamily="34" charset="0"/>
                <a:ea typeface="ＭＳ Ｐゴシック" charset="0"/>
                <a:cs typeface="Arial" pitchFamily="34" charset="0"/>
              </a:rPr>
              <a:t>they </a:t>
            </a:r>
            <a:r>
              <a:rPr lang="en-GB" sz="2000" kern="0" dirty="0">
                <a:solidFill>
                  <a:prstClr val="black"/>
                </a:solidFill>
                <a:latin typeface="Arial" pitchFamily="34" charset="0"/>
                <a:ea typeface="ＭＳ Ｐゴシック" charset="0"/>
                <a:cs typeface="Arial" pitchFamily="34" charset="0"/>
              </a:rPr>
              <a:t>can change details later if </a:t>
            </a:r>
            <a:r>
              <a:rPr lang="en-GB" sz="2000" kern="0" dirty="0" smtClean="0">
                <a:solidFill>
                  <a:prstClr val="black"/>
                </a:solidFill>
                <a:latin typeface="Arial" pitchFamily="34" charset="0"/>
                <a:ea typeface="ＭＳ Ｐゴシック" charset="0"/>
                <a:cs typeface="Arial" pitchFamily="34" charset="0"/>
              </a:rPr>
              <a:t>needed</a:t>
            </a:r>
            <a:endParaRPr lang="en-GB" sz="2000" kern="0" dirty="0">
              <a:solidFill>
                <a:prstClr val="black"/>
              </a:solidFill>
              <a:latin typeface="Arial" pitchFamily="34" charset="0"/>
              <a:ea typeface="ＭＳ Ｐゴシック" charset="0"/>
              <a:cs typeface="Arial" pitchFamily="34" charset="0"/>
            </a:endParaRPr>
          </a:p>
          <a:p>
            <a:pPr marL="360000" indent="-360000" defTabSz="457200">
              <a:defRPr/>
            </a:pPr>
            <a:endParaRPr lang="en-GB" sz="2000" kern="0" dirty="0">
              <a:solidFill>
                <a:prstClr val="black"/>
              </a:solidFill>
              <a:latin typeface="Arial" pitchFamily="34" charset="0"/>
              <a:ea typeface="ＭＳ Ｐゴシック" charset="0"/>
              <a:cs typeface="Arial" pitchFamily="34" charset="0"/>
            </a:endParaRPr>
          </a:p>
          <a:p>
            <a:pPr marL="360000" indent="-360000" defTabSz="457200">
              <a:defRPr/>
            </a:pPr>
            <a:endParaRPr lang="en-US" sz="2000" kern="0" dirty="0">
              <a:solidFill>
                <a:prstClr val="black"/>
              </a:solidFill>
              <a:latin typeface="Arial" pitchFamily="34" charset="0"/>
              <a:ea typeface="ＭＳ Ｐゴシック" charset="0"/>
              <a:cs typeface="Arial" pitchFamily="34" charset="0"/>
            </a:endParaRPr>
          </a:p>
          <a:p>
            <a:pPr marL="360000" indent="-360000" defTabSz="457200">
              <a:buFontTx/>
              <a:buChar char="•"/>
              <a:defRPr/>
            </a:pPr>
            <a:endParaRPr lang="en-GB" sz="2000" kern="0" dirty="0">
              <a:solidFill>
                <a:prstClr val="black"/>
              </a:solidFill>
              <a:latin typeface="Arial" pitchFamily="34" charset="0"/>
              <a:ea typeface="ＭＳ Ｐゴシック" charset="0"/>
              <a:cs typeface="Arial" pitchFamily="34" charset="0"/>
            </a:endParaRPr>
          </a:p>
          <a:p>
            <a:pPr marL="360000" indent="-360000" defTabSz="457200">
              <a:buFontTx/>
              <a:buChar char="•"/>
              <a:defRPr/>
            </a:pPr>
            <a:endParaRPr lang="en-GB" sz="2000" kern="0" dirty="0">
              <a:solidFill>
                <a:prstClr val="black"/>
              </a:solidFill>
              <a:latin typeface="Arial" pitchFamily="34" charset="0"/>
              <a:ea typeface="ＭＳ Ｐゴシック" charset="0"/>
              <a:cs typeface="Arial" pitchFamily="34" charset="0"/>
            </a:endParaRPr>
          </a:p>
          <a:p>
            <a:pPr marL="360000" indent="-360000" defTabSz="457200">
              <a:buFontTx/>
              <a:buChar char="•"/>
              <a:defRPr/>
            </a:pPr>
            <a:endParaRPr lang="en-US" sz="2000" kern="0" dirty="0">
              <a:solidFill>
                <a:prstClr val="black"/>
              </a:solidFill>
              <a:latin typeface="Arial" pitchFamily="34" charset="0"/>
              <a:ea typeface="ＭＳ Ｐゴシック" charset="0"/>
              <a:cs typeface="Arial" pitchFamily="34" charset="0"/>
            </a:endParaRPr>
          </a:p>
        </p:txBody>
      </p:sp>
      <p:sp>
        <p:nvSpPr>
          <p:cNvPr id="5" name="TextBox 14"/>
          <p:cNvSpPr txBox="1">
            <a:spLocks noChangeArrowheads="1"/>
          </p:cNvSpPr>
          <p:nvPr/>
        </p:nvSpPr>
        <p:spPr bwMode="auto">
          <a:xfrm>
            <a:off x="1778000" y="361950"/>
            <a:ext cx="7113752" cy="815608"/>
          </a:xfrm>
          <a:prstGeom prst="rect">
            <a:avLst/>
          </a:prstGeom>
          <a:noFill/>
          <a:ln w="9525">
            <a:noFill/>
            <a:miter lim="800000"/>
            <a:headEnd/>
            <a:tailEnd/>
          </a:ln>
        </p:spPr>
        <p:txBody>
          <a:bodyPr wrap="square" lIns="0" tIns="0" rIns="0" bIns="0">
            <a:spAutoFit/>
          </a:bodyPr>
          <a:lstStyle/>
          <a:p>
            <a:pPr defTabSz="457200">
              <a:spcAft>
                <a:spcPts val="600"/>
              </a:spcAft>
            </a:pPr>
            <a:r>
              <a:rPr lang="en-US" sz="2800" dirty="0" smtClean="0">
                <a:solidFill>
                  <a:srgbClr val="FF0000"/>
                </a:solidFill>
                <a:latin typeface="Arial" pitchFamily="34" charset="0"/>
                <a:cs typeface="Arial" pitchFamily="34" charset="0"/>
              </a:rPr>
              <a:t>STUDENT FINANCE APPLICATIONS</a:t>
            </a:r>
            <a:endParaRPr lang="en-US" sz="2800" dirty="0">
              <a:solidFill>
                <a:srgbClr val="FF0000"/>
              </a:solidFill>
              <a:latin typeface="Arial" pitchFamily="34" charset="0"/>
              <a:cs typeface="Arial" pitchFamily="34" charset="0"/>
            </a:endParaRPr>
          </a:p>
          <a:p>
            <a:pPr defTabSz="457200">
              <a:spcAft>
                <a:spcPts val="600"/>
              </a:spcAft>
            </a:pPr>
            <a:r>
              <a:rPr lang="en-US" sz="2000" dirty="0" smtClean="0">
                <a:solidFill>
                  <a:prstClr val="black"/>
                </a:solidFill>
                <a:latin typeface="Arial" pitchFamily="34" charset="0"/>
                <a:cs typeface="Arial" pitchFamily="34" charset="0"/>
              </a:rPr>
              <a:t>KEY MESSAGE – APPLY EARLY</a:t>
            </a:r>
            <a:endParaRPr lang="en-US" sz="2000" dirty="0">
              <a:solidFill>
                <a:prstClr val="black"/>
              </a:solidFill>
              <a:latin typeface="Arial" pitchFamily="34" charset="0"/>
              <a:cs typeface="Arial" pitchFamily="34" charset="0"/>
            </a:endParaRPr>
          </a:p>
        </p:txBody>
      </p:sp>
      <p:grpSp>
        <p:nvGrpSpPr>
          <p:cNvPr id="2" name="Group 3"/>
          <p:cNvGrpSpPr/>
          <p:nvPr/>
        </p:nvGrpSpPr>
        <p:grpSpPr>
          <a:xfrm>
            <a:off x="204711" y="5738588"/>
            <a:ext cx="8653539" cy="923330"/>
            <a:chOff x="-1583146" y="3432097"/>
            <a:chExt cx="8653539" cy="923330"/>
          </a:xfrm>
        </p:grpSpPr>
        <p:sp>
          <p:nvSpPr>
            <p:cNvPr id="6" name="Rounded Rectangle 5"/>
            <p:cNvSpPr/>
            <p:nvPr/>
          </p:nvSpPr>
          <p:spPr>
            <a:xfrm>
              <a:off x="-1379504" y="3523398"/>
              <a:ext cx="8414414" cy="742097"/>
            </a:xfrm>
            <a:prstGeom prst="round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sp>
          <p:nvSpPr>
            <p:cNvPr id="7" name="Rectangle 6"/>
            <p:cNvSpPr>
              <a:spLocks noChangeArrowheads="1"/>
            </p:cNvSpPr>
            <p:nvPr/>
          </p:nvSpPr>
          <p:spPr bwMode="auto">
            <a:xfrm>
              <a:off x="-800735" y="3537581"/>
              <a:ext cx="7871128" cy="707886"/>
            </a:xfrm>
            <a:prstGeom prst="rect">
              <a:avLst/>
            </a:prstGeom>
            <a:noFill/>
            <a:ln w="9525">
              <a:noFill/>
              <a:miter lim="800000"/>
              <a:headEnd/>
              <a:tailEnd/>
            </a:ln>
          </p:spPr>
          <p:txBody>
            <a:bodyPr wrap="square">
              <a:spAutoFit/>
            </a:bodyPr>
            <a:lstStyle/>
            <a:p>
              <a:pPr marL="412750" indent="-341313" defTabSz="457200"/>
              <a:r>
                <a:rPr lang="en-GB" sz="2000" dirty="0" smtClean="0">
                  <a:solidFill>
                    <a:prstClr val="black"/>
                  </a:solidFill>
                  <a:latin typeface="Arial" pitchFamily="34" charset="0"/>
                  <a:cs typeface="Arial" pitchFamily="34" charset="0"/>
                </a:rPr>
                <a:t>*The application window is usually open from Jan-May. Students</a:t>
              </a:r>
            </a:p>
            <a:p>
              <a:pPr marL="412750" indent="-341313" defTabSz="457200"/>
              <a:r>
                <a:rPr lang="en-GB" sz="2000" dirty="0" smtClean="0">
                  <a:solidFill>
                    <a:prstClr val="black"/>
                  </a:solidFill>
                  <a:latin typeface="Arial" pitchFamily="34" charset="0"/>
                  <a:cs typeface="Arial" pitchFamily="34" charset="0"/>
                </a:rPr>
                <a:t> can register on UCAS for updates and information from SFE</a:t>
              </a:r>
            </a:p>
          </p:txBody>
        </p:sp>
        <p:sp>
          <p:nvSpPr>
            <p:cNvPr id="8" name="Oval 7"/>
            <p:cNvSpPr/>
            <p:nvPr/>
          </p:nvSpPr>
          <p:spPr>
            <a:xfrm>
              <a:off x="-1583146" y="3493825"/>
              <a:ext cx="818871" cy="818871"/>
            </a:xfrm>
            <a:prstGeom prst="ellipse">
              <a:avLst/>
            </a:prstGeom>
            <a:solidFill>
              <a:srgbClr val="002060"/>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sp>
          <p:nvSpPr>
            <p:cNvPr id="9" name="TextBox 8"/>
            <p:cNvSpPr txBox="1"/>
            <p:nvPr/>
          </p:nvSpPr>
          <p:spPr>
            <a:xfrm>
              <a:off x="-1351128" y="3432097"/>
              <a:ext cx="423906" cy="923330"/>
            </a:xfrm>
            <a:prstGeom prst="rect">
              <a:avLst/>
            </a:prstGeom>
            <a:noFill/>
          </p:spPr>
          <p:txBody>
            <a:bodyPr wrap="square" rtlCol="0">
              <a:spAutoFit/>
            </a:bodyPr>
            <a:lstStyle/>
            <a:p>
              <a:pPr defTabSz="457200"/>
              <a:r>
                <a:rPr lang="en-GB" sz="5400" b="1" dirty="0" smtClean="0">
                  <a:solidFill>
                    <a:prstClr val="white"/>
                  </a:solidFill>
                </a:rPr>
                <a:t>i</a:t>
              </a:r>
              <a:endParaRPr lang="en-GB" sz="5400" b="1" dirty="0">
                <a:solidFill>
                  <a:prstClr val="white"/>
                </a:solidFill>
              </a:endParaRPr>
            </a:p>
          </p:txBody>
        </p:sp>
      </p:grpSp>
    </p:spTree>
    <p:extLst>
      <p:ext uri="{BB962C8B-B14F-4D97-AF65-F5344CB8AC3E}">
        <p14:creationId xmlns:p14="http://schemas.microsoft.com/office/powerpoint/2010/main" val="3276785715"/>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hlinkClick r:id="rId3"/>
          </p:cNvPr>
          <p:cNvPicPr>
            <a:picLocks noChangeAspect="1" noChangeArrowheads="1"/>
          </p:cNvPicPr>
          <p:nvPr/>
        </p:nvPicPr>
        <p:blipFill>
          <a:blip r:embed="rId4" cstate="print"/>
          <a:srcRect l="14244" r="15552" b="18060"/>
          <a:stretch>
            <a:fillRect/>
          </a:stretch>
        </p:blipFill>
        <p:spPr bwMode="auto">
          <a:xfrm>
            <a:off x="1338462" y="1588432"/>
            <a:ext cx="6770266" cy="4442702"/>
          </a:xfrm>
          <a:prstGeom prst="rect">
            <a:avLst/>
          </a:prstGeom>
          <a:noFill/>
          <a:ln w="38100">
            <a:solidFill>
              <a:schemeClr val="tx1">
                <a:lumMod val="75000"/>
                <a:lumOff val="25000"/>
              </a:schemeClr>
            </a:solidFill>
            <a:miter lim="800000"/>
            <a:headEnd/>
            <a:tailEnd/>
          </a:ln>
          <a:effectLst/>
        </p:spPr>
      </p:pic>
      <p:sp>
        <p:nvSpPr>
          <p:cNvPr id="14339" name="Rectangle 8"/>
          <p:cNvSpPr>
            <a:spLocks noChangeArrowheads="1"/>
          </p:cNvSpPr>
          <p:nvPr/>
        </p:nvSpPr>
        <p:spPr bwMode="auto">
          <a:xfrm>
            <a:off x="1308538" y="5631113"/>
            <a:ext cx="6830502" cy="461665"/>
          </a:xfrm>
          <a:prstGeom prst="rect">
            <a:avLst/>
          </a:prstGeom>
          <a:solidFill>
            <a:schemeClr val="tx1"/>
          </a:solidFill>
          <a:ln w="9525">
            <a:noFill/>
            <a:miter lim="800000"/>
            <a:headEnd/>
            <a:tailEnd/>
          </a:ln>
        </p:spPr>
        <p:txBody>
          <a:bodyPr wrap="square">
            <a:spAutoFit/>
          </a:bodyPr>
          <a:lstStyle/>
          <a:p>
            <a:pPr algn="ctr" defTabSz="457200"/>
            <a:r>
              <a:rPr lang="en-US" sz="2400" dirty="0">
                <a:solidFill>
                  <a:prstClr val="white"/>
                </a:solidFill>
                <a:latin typeface="Arial" pitchFamily="34" charset="0"/>
                <a:cs typeface="Arial" pitchFamily="34" charset="0"/>
              </a:rPr>
              <a:t>www.gov.uk/studentfinance</a:t>
            </a:r>
            <a:endParaRPr lang="en-GB" sz="2400" dirty="0">
              <a:solidFill>
                <a:prstClr val="white"/>
              </a:solidFill>
              <a:latin typeface="Arial" pitchFamily="34" charset="0"/>
              <a:cs typeface="Arial" pitchFamily="34" charset="0"/>
            </a:endParaRPr>
          </a:p>
        </p:txBody>
      </p:sp>
      <p:sp>
        <p:nvSpPr>
          <p:cNvPr id="5" name="TextBox 14"/>
          <p:cNvSpPr txBox="1">
            <a:spLocks noChangeArrowheads="1"/>
          </p:cNvSpPr>
          <p:nvPr/>
        </p:nvSpPr>
        <p:spPr bwMode="auto">
          <a:xfrm>
            <a:off x="1778000" y="361950"/>
            <a:ext cx="7113752" cy="815608"/>
          </a:xfrm>
          <a:prstGeom prst="rect">
            <a:avLst/>
          </a:prstGeom>
          <a:noFill/>
          <a:ln w="9525">
            <a:noFill/>
            <a:miter lim="800000"/>
            <a:headEnd/>
            <a:tailEnd/>
          </a:ln>
        </p:spPr>
        <p:txBody>
          <a:bodyPr wrap="square" lIns="0" tIns="0" rIns="0" bIns="0">
            <a:spAutoFit/>
          </a:bodyPr>
          <a:lstStyle/>
          <a:p>
            <a:pPr defTabSz="457200">
              <a:spcAft>
                <a:spcPts val="600"/>
              </a:spcAft>
            </a:pPr>
            <a:r>
              <a:rPr lang="en-US" sz="2800" dirty="0" smtClean="0">
                <a:solidFill>
                  <a:srgbClr val="FF0000"/>
                </a:solidFill>
                <a:latin typeface="Arial" pitchFamily="34" charset="0"/>
                <a:cs typeface="Arial" pitchFamily="34" charset="0"/>
              </a:rPr>
              <a:t>STUDENT FINANCE APPLICATIONS</a:t>
            </a:r>
            <a:endParaRPr lang="en-US" sz="2800" dirty="0">
              <a:solidFill>
                <a:srgbClr val="FF0000"/>
              </a:solidFill>
              <a:latin typeface="Arial" pitchFamily="34" charset="0"/>
              <a:cs typeface="Arial" pitchFamily="34" charset="0"/>
            </a:endParaRPr>
          </a:p>
          <a:p>
            <a:pPr defTabSz="457200">
              <a:spcAft>
                <a:spcPts val="600"/>
              </a:spcAft>
            </a:pPr>
            <a:r>
              <a:rPr lang="en-US" sz="2000" dirty="0" smtClean="0">
                <a:solidFill>
                  <a:prstClr val="black"/>
                </a:solidFill>
                <a:latin typeface="Arial" pitchFamily="34" charset="0"/>
                <a:cs typeface="Arial" pitchFamily="34" charset="0"/>
              </a:rPr>
              <a:t>GOV.UK – FOR APPLICATIONS AND INFORMATION</a:t>
            </a:r>
            <a:endParaRPr lang="en-US" sz="20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710529094"/>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4"/>
          <p:cNvSpPr txBox="1">
            <a:spLocks noChangeArrowheads="1"/>
          </p:cNvSpPr>
          <p:nvPr/>
        </p:nvSpPr>
        <p:spPr bwMode="auto">
          <a:xfrm>
            <a:off x="3256196" y="2502535"/>
            <a:ext cx="5887804" cy="815608"/>
          </a:xfrm>
          <a:prstGeom prst="rect">
            <a:avLst/>
          </a:prstGeom>
          <a:noFill/>
          <a:ln w="9525">
            <a:noFill/>
            <a:miter lim="800000"/>
            <a:headEnd/>
            <a:tailEnd/>
          </a:ln>
        </p:spPr>
        <p:txBody>
          <a:bodyPr wrap="square" lIns="0" tIns="0" rIns="0" bIns="0">
            <a:spAutoFit/>
          </a:bodyPr>
          <a:lstStyle/>
          <a:p>
            <a:pPr defTabSz="457200">
              <a:spcAft>
                <a:spcPts val="600"/>
              </a:spcAft>
            </a:pPr>
            <a:r>
              <a:rPr lang="en-US" sz="2800" dirty="0" smtClean="0">
                <a:solidFill>
                  <a:srgbClr val="00B050"/>
                </a:solidFill>
                <a:latin typeface="Arial" pitchFamily="34" charset="0"/>
                <a:cs typeface="Arial" pitchFamily="34" charset="0"/>
              </a:rPr>
              <a:t>MAINTENANCE &amp; FEE PAYMENTS</a:t>
            </a:r>
          </a:p>
          <a:p>
            <a:pPr defTabSz="457200">
              <a:spcAft>
                <a:spcPts val="600"/>
              </a:spcAft>
            </a:pPr>
            <a:r>
              <a:rPr lang="en-US" sz="2000" dirty="0" smtClean="0">
                <a:solidFill>
                  <a:prstClr val="black"/>
                </a:solidFill>
                <a:latin typeface="Arial" pitchFamily="34" charset="0"/>
                <a:cs typeface="Arial" pitchFamily="34" charset="0"/>
              </a:rPr>
              <a:t>TO HEPs &amp; STUDENTS</a:t>
            </a:r>
            <a:endParaRPr lang="en-US" sz="2000" dirty="0">
              <a:solidFill>
                <a:prstClr val="black"/>
              </a:solidFill>
              <a:latin typeface="Arial" pitchFamily="34" charset="0"/>
              <a:cs typeface="Arial" pitchFamily="34" charset="0"/>
            </a:endParaRPr>
          </a:p>
        </p:txBody>
      </p:sp>
      <p:sp>
        <p:nvSpPr>
          <p:cNvPr id="2" name="TextBox 12"/>
          <p:cNvSpPr txBox="1">
            <a:spLocks noChangeArrowheads="1"/>
          </p:cNvSpPr>
          <p:nvPr/>
        </p:nvSpPr>
        <p:spPr bwMode="auto">
          <a:xfrm>
            <a:off x="1311275" y="2651125"/>
            <a:ext cx="1839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hangingPunct="1">
              <a:spcAft>
                <a:spcPts val="1200"/>
              </a:spcAft>
              <a:defRPr/>
            </a:pPr>
            <a:r>
              <a:rPr lang="en-US" sz="1800" dirty="0" smtClean="0">
                <a:solidFill>
                  <a:prstClr val="white"/>
                </a:solidFill>
                <a:cs typeface="Arial" charset="0"/>
              </a:rPr>
              <a:t>SECTION 2</a:t>
            </a:r>
          </a:p>
        </p:txBody>
      </p:sp>
    </p:spTree>
    <p:extLst>
      <p:ext uri="{BB962C8B-B14F-4D97-AF65-F5344CB8AC3E}">
        <p14:creationId xmlns:p14="http://schemas.microsoft.com/office/powerpoint/2010/main" val="285359246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Discussions for workshops</a:t>
            </a:r>
            <a:endParaRPr lang="en-GB" dirty="0"/>
          </a:p>
        </p:txBody>
      </p:sp>
      <p:sp>
        <p:nvSpPr>
          <p:cNvPr id="3" name="Content Placeholder 2"/>
          <p:cNvSpPr>
            <a:spLocks noGrp="1"/>
          </p:cNvSpPr>
          <p:nvPr>
            <p:ph idx="1"/>
          </p:nvPr>
        </p:nvSpPr>
        <p:spPr/>
        <p:txBody>
          <a:bodyPr/>
          <a:lstStyle/>
          <a:p>
            <a:pPr marL="0" indent="0">
              <a:buNone/>
            </a:pPr>
            <a:r>
              <a:rPr lang="en-GB" dirty="0" smtClean="0"/>
              <a:t>There are four workshops taking place today. You will have been allocated a colour and this is the group you will stay in for these sessions. Each session focuses on a different topic and will look at:</a:t>
            </a:r>
          </a:p>
          <a:p>
            <a:pPr marL="0" indent="0">
              <a:buNone/>
            </a:pPr>
            <a:r>
              <a:rPr lang="en-GB" dirty="0" smtClean="0"/>
              <a:t> </a:t>
            </a:r>
          </a:p>
          <a:p>
            <a:r>
              <a:rPr lang="en-GB" dirty="0" smtClean="0"/>
              <a:t>Transitional arrangements</a:t>
            </a:r>
          </a:p>
          <a:p>
            <a:r>
              <a:rPr lang="en-GB" dirty="0" smtClean="0"/>
              <a:t>Student movement</a:t>
            </a:r>
          </a:p>
          <a:p>
            <a:r>
              <a:rPr lang="en-GB" dirty="0" smtClean="0"/>
              <a:t>Learning Support Fund (</a:t>
            </a:r>
            <a:r>
              <a:rPr lang="en-GB" dirty="0" err="1" smtClean="0"/>
              <a:t>LSF</a:t>
            </a:r>
            <a:r>
              <a:rPr lang="en-GB" dirty="0" smtClean="0"/>
              <a:t>) – Child Dependants Allowance and Travel and Dual Accommodation Expenses</a:t>
            </a:r>
          </a:p>
          <a:p>
            <a:r>
              <a:rPr lang="en-GB" dirty="0" smtClean="0"/>
              <a:t>Learning Support Fund (</a:t>
            </a:r>
            <a:r>
              <a:rPr lang="en-GB" dirty="0" err="1" smtClean="0"/>
              <a:t>LSF</a:t>
            </a:r>
            <a:r>
              <a:rPr lang="en-GB" dirty="0" smtClean="0"/>
              <a:t>) – Exceptional Support Fund</a:t>
            </a:r>
            <a:endParaRPr lang="en-GB" dirty="0"/>
          </a:p>
        </p:txBody>
      </p:sp>
      <p:sp>
        <p:nvSpPr>
          <p:cNvPr id="4" name="Rectangle 3"/>
          <p:cNvSpPr/>
          <p:nvPr/>
        </p:nvSpPr>
        <p:spPr>
          <a:xfrm rot="2700000">
            <a:off x="936660" y="5601652"/>
            <a:ext cx="685132" cy="6851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rot="2700000">
            <a:off x="2160796" y="5626309"/>
            <a:ext cx="685132" cy="685132"/>
          </a:xfrm>
          <a:prstGeom prst="rect">
            <a:avLst/>
          </a:prstGeom>
          <a:solidFill>
            <a:srgbClr val="8A1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rot="2700000">
            <a:off x="3417752" y="5617132"/>
            <a:ext cx="685132" cy="685132"/>
          </a:xfrm>
          <a:prstGeom prst="rect">
            <a:avLst/>
          </a:prstGeom>
          <a:solidFill>
            <a:srgbClr val="009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rot="2700000">
            <a:off x="4569879" y="5617133"/>
            <a:ext cx="685132" cy="68513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613273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6"/>
          <p:cNvSpPr txBox="1">
            <a:spLocks noChangeArrowheads="1"/>
          </p:cNvSpPr>
          <p:nvPr/>
        </p:nvSpPr>
        <p:spPr bwMode="auto">
          <a:xfrm>
            <a:off x="520700" y="1217613"/>
            <a:ext cx="184150" cy="1016000"/>
          </a:xfrm>
          <a:prstGeom prst="rect">
            <a:avLst/>
          </a:prstGeom>
          <a:noFill/>
          <a:ln w="9525">
            <a:noFill/>
            <a:miter lim="800000"/>
            <a:headEnd/>
            <a:tailEnd/>
          </a:ln>
        </p:spPr>
        <p:txBody>
          <a:bodyPr wrap="none">
            <a:spAutoFit/>
          </a:bodyPr>
          <a:lstStyle/>
          <a:p>
            <a:pPr defTabSz="457200"/>
            <a:endParaRPr lang="en-GB" sz="2000" b="1" dirty="0">
              <a:solidFill>
                <a:prstClr val="black"/>
              </a:solidFill>
            </a:endParaRPr>
          </a:p>
          <a:p>
            <a:pPr defTabSz="457200"/>
            <a:endParaRPr lang="en-GB" sz="2000" dirty="0">
              <a:solidFill>
                <a:prstClr val="black"/>
              </a:solidFill>
            </a:endParaRPr>
          </a:p>
          <a:p>
            <a:pPr defTabSz="457200"/>
            <a:endParaRPr lang="en-GB" sz="2000" dirty="0">
              <a:solidFill>
                <a:prstClr val="black"/>
              </a:solidFill>
            </a:endParaRPr>
          </a:p>
        </p:txBody>
      </p:sp>
      <p:sp>
        <p:nvSpPr>
          <p:cNvPr id="7" name="TextBox 8"/>
          <p:cNvSpPr txBox="1">
            <a:spLocks noChangeArrowheads="1"/>
          </p:cNvSpPr>
          <p:nvPr/>
        </p:nvSpPr>
        <p:spPr bwMode="auto">
          <a:xfrm>
            <a:off x="387350" y="1585828"/>
            <a:ext cx="8286750" cy="707886"/>
          </a:xfrm>
          <a:prstGeom prst="rect">
            <a:avLst/>
          </a:prstGeom>
          <a:noFill/>
          <a:ln w="9525">
            <a:noFill/>
            <a:miter lim="800000"/>
            <a:headEnd/>
            <a:tailEnd/>
          </a:ln>
        </p:spPr>
        <p:txBody>
          <a:bodyPr>
            <a:spAutoFit/>
          </a:bodyPr>
          <a:lstStyle/>
          <a:p>
            <a:pPr defTabSz="457200">
              <a:defRPr/>
            </a:pPr>
            <a:r>
              <a:rPr lang="en-GB" sz="2000" dirty="0" smtClean="0">
                <a:solidFill>
                  <a:prstClr val="black"/>
                </a:solidFill>
                <a:latin typeface="Arial" pitchFamily="34" charset="0"/>
                <a:ea typeface="ＭＳ Ｐゴシック" charset="-128"/>
                <a:cs typeface="Arial" pitchFamily="34" charset="0"/>
              </a:rPr>
              <a:t>If a student has successfully applied for a Tuition Fee Loan, Tuition </a:t>
            </a:r>
            <a:r>
              <a:rPr lang="en-GB" sz="2000" dirty="0">
                <a:solidFill>
                  <a:prstClr val="black"/>
                </a:solidFill>
                <a:latin typeface="Arial" pitchFamily="34" charset="0"/>
                <a:ea typeface="ＭＳ Ｐゴシック" charset="-128"/>
                <a:cs typeface="Arial" pitchFamily="34" charset="0"/>
              </a:rPr>
              <a:t>Fees will be paid to a </a:t>
            </a:r>
            <a:r>
              <a:rPr lang="en-GB" sz="2000" dirty="0" smtClean="0">
                <a:solidFill>
                  <a:prstClr val="black"/>
                </a:solidFill>
                <a:latin typeface="Arial" pitchFamily="34" charset="0"/>
                <a:ea typeface="ＭＳ Ｐゴシック" charset="-128"/>
                <a:cs typeface="Arial" pitchFamily="34" charset="0"/>
              </a:rPr>
              <a:t>HEP </a:t>
            </a:r>
            <a:r>
              <a:rPr lang="en-GB" sz="2000" dirty="0">
                <a:solidFill>
                  <a:prstClr val="black"/>
                </a:solidFill>
                <a:latin typeface="Arial" pitchFamily="34" charset="0"/>
                <a:ea typeface="ＭＳ Ｐゴシック" charset="-128"/>
                <a:cs typeface="Arial" pitchFamily="34" charset="0"/>
              </a:rPr>
              <a:t>at three points in the academic year</a:t>
            </a:r>
          </a:p>
        </p:txBody>
      </p:sp>
      <p:graphicFrame>
        <p:nvGraphicFramePr>
          <p:cNvPr id="8" name="Group 25"/>
          <p:cNvGraphicFramePr>
            <a:graphicFrameLocks noGrp="1"/>
          </p:cNvGraphicFramePr>
          <p:nvPr/>
        </p:nvGraphicFramePr>
        <p:xfrm>
          <a:off x="522288" y="2513013"/>
          <a:ext cx="7972425" cy="2152531"/>
        </p:xfrm>
        <a:graphic>
          <a:graphicData uri="http://schemas.openxmlformats.org/drawingml/2006/table">
            <a:tbl>
              <a:tblPr/>
              <a:tblGrid>
                <a:gridCol w="4165114"/>
                <a:gridCol w="3807311"/>
              </a:tblGrid>
              <a:tr h="780931">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Liability Date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206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of Tuition Fee Loan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student will be liable for</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2060"/>
                    </a:solidFill>
                  </a:tcPr>
                </a:tc>
              </a:tr>
              <a:tr h="42548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First day of Term 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r>
              <a:tr h="42548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First day of Term 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548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First day of Term 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50%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r>
            </a:tbl>
          </a:graphicData>
        </a:graphic>
      </p:graphicFrame>
      <p:sp>
        <p:nvSpPr>
          <p:cNvPr id="21" name="TextBox 8"/>
          <p:cNvSpPr txBox="1">
            <a:spLocks noChangeArrowheads="1"/>
          </p:cNvSpPr>
          <p:nvPr/>
        </p:nvSpPr>
        <p:spPr bwMode="auto">
          <a:xfrm>
            <a:off x="481652" y="4835172"/>
            <a:ext cx="8286750" cy="400050"/>
          </a:xfrm>
          <a:prstGeom prst="rect">
            <a:avLst/>
          </a:prstGeom>
          <a:noFill/>
          <a:ln w="9525">
            <a:noFill/>
            <a:miter lim="800000"/>
            <a:headEnd/>
            <a:tailEnd/>
          </a:ln>
        </p:spPr>
        <p:txBody>
          <a:bodyPr>
            <a:spAutoFit/>
          </a:bodyPr>
          <a:lstStyle/>
          <a:p>
            <a:pPr defTabSz="457200">
              <a:defRPr/>
            </a:pPr>
            <a:r>
              <a:rPr lang="en-GB" sz="2000" dirty="0">
                <a:solidFill>
                  <a:prstClr val="black"/>
                </a:solidFill>
                <a:latin typeface="Arial" pitchFamily="34" charset="0"/>
                <a:ea typeface="ＭＳ Ｐゴシック" charset="-128"/>
                <a:cs typeface="Arial" pitchFamily="34" charset="0"/>
              </a:rPr>
              <a:t>*Two weeks after Term 1 start date for part-time courses</a:t>
            </a:r>
          </a:p>
        </p:txBody>
      </p:sp>
      <p:sp>
        <p:nvSpPr>
          <p:cNvPr id="31" name="TextBox 14"/>
          <p:cNvSpPr txBox="1">
            <a:spLocks noChangeArrowheads="1"/>
          </p:cNvSpPr>
          <p:nvPr/>
        </p:nvSpPr>
        <p:spPr bwMode="auto">
          <a:xfrm>
            <a:off x="1777999" y="361950"/>
            <a:ext cx="6383361" cy="815608"/>
          </a:xfrm>
          <a:prstGeom prst="rect">
            <a:avLst/>
          </a:prstGeom>
          <a:noFill/>
          <a:ln w="9525">
            <a:noFill/>
            <a:miter lim="800000"/>
            <a:headEnd/>
            <a:tailEnd/>
          </a:ln>
        </p:spPr>
        <p:txBody>
          <a:bodyPr wrap="square" lIns="0" tIns="0" rIns="0" bIns="0">
            <a:spAutoFit/>
          </a:bodyPr>
          <a:lstStyle/>
          <a:p>
            <a:pPr defTabSz="457200">
              <a:spcAft>
                <a:spcPts val="600"/>
              </a:spcAft>
            </a:pPr>
            <a:r>
              <a:rPr lang="en-US" sz="2800" dirty="0" smtClean="0">
                <a:solidFill>
                  <a:srgbClr val="00B050"/>
                </a:solidFill>
                <a:latin typeface="Arial" pitchFamily="34" charset="0"/>
                <a:cs typeface="Arial" pitchFamily="34" charset="0"/>
              </a:rPr>
              <a:t>TUITION FEE LOAN</a:t>
            </a:r>
            <a:endParaRPr lang="en-US" sz="2800" dirty="0">
              <a:solidFill>
                <a:srgbClr val="00B050"/>
              </a:solidFill>
              <a:latin typeface="Arial" pitchFamily="34" charset="0"/>
              <a:cs typeface="Arial" pitchFamily="34" charset="0"/>
            </a:endParaRPr>
          </a:p>
          <a:p>
            <a:pPr defTabSz="457200">
              <a:spcAft>
                <a:spcPts val="600"/>
              </a:spcAft>
            </a:pPr>
            <a:r>
              <a:rPr lang="en-US" sz="2000" dirty="0" smtClean="0">
                <a:solidFill>
                  <a:prstClr val="black"/>
                </a:solidFill>
                <a:latin typeface="Arial" pitchFamily="34" charset="0"/>
                <a:cs typeface="Arial" pitchFamily="34" charset="0"/>
              </a:rPr>
              <a:t>LIABILITY DATES</a:t>
            </a:r>
            <a:endParaRPr lang="en-US" sz="2000" dirty="0">
              <a:solidFill>
                <a:prstClr val="black"/>
              </a:solidFill>
              <a:latin typeface="Arial" pitchFamily="34" charset="0"/>
              <a:cs typeface="Arial" pitchFamily="34" charset="0"/>
            </a:endParaRPr>
          </a:p>
        </p:txBody>
      </p:sp>
      <p:grpSp>
        <p:nvGrpSpPr>
          <p:cNvPr id="2" name="Group 39"/>
          <p:cNvGrpSpPr/>
          <p:nvPr/>
        </p:nvGrpSpPr>
        <p:grpSpPr>
          <a:xfrm>
            <a:off x="204711" y="5738588"/>
            <a:ext cx="8618056" cy="923330"/>
            <a:chOff x="-1583146" y="3432097"/>
            <a:chExt cx="8618056" cy="923330"/>
          </a:xfrm>
        </p:grpSpPr>
        <p:sp>
          <p:nvSpPr>
            <p:cNvPr id="38" name="Rounded Rectangle 37"/>
            <p:cNvSpPr/>
            <p:nvPr/>
          </p:nvSpPr>
          <p:spPr>
            <a:xfrm>
              <a:off x="-1379504" y="3523398"/>
              <a:ext cx="8414414" cy="742097"/>
            </a:xfrm>
            <a:prstGeom prst="round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dirty="0">
                <a:solidFill>
                  <a:prstClr val="white"/>
                </a:solidFill>
              </a:endParaRPr>
            </a:p>
          </p:txBody>
        </p:sp>
        <p:sp>
          <p:nvSpPr>
            <p:cNvPr id="35" name="Rectangle 15"/>
            <p:cNvSpPr>
              <a:spLocks noChangeArrowheads="1"/>
            </p:cNvSpPr>
            <p:nvPr/>
          </p:nvSpPr>
          <p:spPr bwMode="auto">
            <a:xfrm>
              <a:off x="-800735" y="3542983"/>
              <a:ext cx="7722423" cy="707886"/>
            </a:xfrm>
            <a:prstGeom prst="rect">
              <a:avLst/>
            </a:prstGeom>
            <a:noFill/>
            <a:ln w="9525">
              <a:noFill/>
              <a:miter lim="800000"/>
              <a:headEnd/>
              <a:tailEnd/>
            </a:ln>
          </p:spPr>
          <p:txBody>
            <a:bodyPr wrap="square">
              <a:spAutoFit/>
            </a:bodyPr>
            <a:lstStyle/>
            <a:p>
              <a:pPr marL="412750" indent="-341313" defTabSz="457200"/>
              <a:r>
                <a:rPr lang="en-GB" sz="2000" dirty="0" smtClean="0">
                  <a:solidFill>
                    <a:prstClr val="black"/>
                  </a:solidFill>
                  <a:latin typeface="Arial" pitchFamily="34" charset="0"/>
                  <a:cs typeface="Arial" pitchFamily="34" charset="0"/>
                </a:rPr>
                <a:t>Interest on the loan will be charged from the day payment is made</a:t>
              </a:r>
            </a:p>
            <a:p>
              <a:pPr marL="412750" indent="-341313" defTabSz="457200"/>
              <a:r>
                <a:rPr lang="en-GB" sz="2000" dirty="0" smtClean="0">
                  <a:solidFill>
                    <a:prstClr val="black"/>
                  </a:solidFill>
                  <a:latin typeface="Arial" pitchFamily="34" charset="0"/>
                  <a:cs typeface="Arial" pitchFamily="34" charset="0"/>
                </a:rPr>
                <a:t>to the university/college, not from the liability date</a:t>
              </a:r>
            </a:p>
          </p:txBody>
        </p:sp>
        <p:sp>
          <p:nvSpPr>
            <p:cNvPr id="32" name="Oval 31"/>
            <p:cNvSpPr/>
            <p:nvPr/>
          </p:nvSpPr>
          <p:spPr>
            <a:xfrm>
              <a:off x="-1583146" y="3493825"/>
              <a:ext cx="818871" cy="818871"/>
            </a:xfrm>
            <a:prstGeom prst="ellipse">
              <a:avLst/>
            </a:prstGeom>
            <a:solidFill>
              <a:srgbClr val="002060"/>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dirty="0">
                <a:solidFill>
                  <a:prstClr val="white"/>
                </a:solidFill>
              </a:endParaRPr>
            </a:p>
          </p:txBody>
        </p:sp>
        <p:sp>
          <p:nvSpPr>
            <p:cNvPr id="37" name="TextBox 36"/>
            <p:cNvSpPr txBox="1"/>
            <p:nvPr/>
          </p:nvSpPr>
          <p:spPr>
            <a:xfrm>
              <a:off x="-1351128" y="3432097"/>
              <a:ext cx="423906" cy="923330"/>
            </a:xfrm>
            <a:prstGeom prst="rect">
              <a:avLst/>
            </a:prstGeom>
            <a:noFill/>
          </p:spPr>
          <p:txBody>
            <a:bodyPr wrap="square" rtlCol="0">
              <a:spAutoFit/>
            </a:bodyPr>
            <a:lstStyle/>
            <a:p>
              <a:pPr defTabSz="457200"/>
              <a:r>
                <a:rPr lang="en-GB" sz="5400" b="1" dirty="0" smtClean="0">
                  <a:solidFill>
                    <a:prstClr val="white"/>
                  </a:solidFill>
                </a:rPr>
                <a:t>i</a:t>
              </a:r>
              <a:endParaRPr lang="en-GB" sz="5400" b="1" dirty="0">
                <a:solidFill>
                  <a:prstClr val="white"/>
                </a:solidFill>
              </a:endParaRPr>
            </a:p>
          </p:txBody>
        </p:sp>
      </p:grpSp>
    </p:spTree>
    <p:extLst>
      <p:ext uri="{BB962C8B-B14F-4D97-AF65-F5344CB8AC3E}">
        <p14:creationId xmlns:p14="http://schemas.microsoft.com/office/powerpoint/2010/main" val="3151935339"/>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10443" y="2648606"/>
          <a:ext cx="8565544" cy="3948230"/>
        </p:xfrm>
        <a:graphic>
          <a:graphicData uri="http://schemas.openxmlformats.org/drawingml/2006/table">
            <a:tbl>
              <a:tblPr firstRow="1" bandRow="1">
                <a:tableStyleId>{5C22544A-7EE6-4342-B048-85BDC9FD1C3A}</a:tableStyleId>
              </a:tblPr>
              <a:tblGrid>
                <a:gridCol w="2141386"/>
                <a:gridCol w="2141386"/>
                <a:gridCol w="2141386"/>
                <a:gridCol w="2141386"/>
              </a:tblGrid>
              <a:tr h="714974">
                <a:tc>
                  <a:txBody>
                    <a:bodyPr/>
                    <a:lstStyle/>
                    <a:p>
                      <a:pPr algn="ctr"/>
                      <a:r>
                        <a:rPr lang="en-GB" sz="2000" b="0" dirty="0" smtClean="0">
                          <a:solidFill>
                            <a:schemeClr val="bg1"/>
                          </a:solidFill>
                          <a:latin typeface="Arial" pitchFamily="34" charset="0"/>
                          <a:cs typeface="Arial" pitchFamily="34" charset="0"/>
                        </a:rPr>
                        <a:t>Household Income </a:t>
                      </a:r>
                      <a:endParaRPr lang="en-GB" sz="2000" b="0" dirty="0">
                        <a:solidFill>
                          <a:schemeClr val="bg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a:r>
                        <a:rPr lang="en-GB" sz="2000" b="0" baseline="0" dirty="0" smtClean="0">
                          <a:solidFill>
                            <a:schemeClr val="bg1"/>
                          </a:solidFill>
                          <a:latin typeface="Arial" pitchFamily="34" charset="0"/>
                          <a:cs typeface="Arial" pitchFamily="34" charset="0"/>
                        </a:rPr>
                        <a:t>Home</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a:r>
                        <a:rPr lang="en-GB" sz="2000" b="0" baseline="0" dirty="0" smtClean="0">
                          <a:solidFill>
                            <a:schemeClr val="bg1"/>
                          </a:solidFill>
                          <a:latin typeface="Arial" pitchFamily="34" charset="0"/>
                          <a:cs typeface="Arial" pitchFamily="34" charset="0"/>
                        </a:rPr>
                        <a:t>Elsewhere</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a:r>
                        <a:rPr lang="en-GB" sz="2000" b="0" dirty="0" smtClean="0">
                          <a:solidFill>
                            <a:schemeClr val="bg1"/>
                          </a:solidFill>
                          <a:latin typeface="Arial" pitchFamily="34" charset="0"/>
                          <a:cs typeface="Arial" pitchFamily="34" charset="0"/>
                        </a:rPr>
                        <a:t>London</a:t>
                      </a:r>
                      <a:endParaRPr lang="en-GB" sz="2000" b="0" dirty="0">
                        <a:solidFill>
                          <a:schemeClr val="bg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r>
              <a:tr h="404157">
                <a:tc>
                  <a:txBody>
                    <a:bodyPr/>
                    <a:lstStyle/>
                    <a:p>
                      <a:r>
                        <a:rPr lang="en-GB" sz="2000" b="0" dirty="0" smtClean="0">
                          <a:solidFill>
                            <a:schemeClr val="tx1"/>
                          </a:solidFill>
                          <a:latin typeface="Arial" pitchFamily="34" charset="0"/>
                          <a:cs typeface="Arial" pitchFamily="34" charset="0"/>
                        </a:rPr>
                        <a:t>£25,000 &amp; under</a:t>
                      </a:r>
                      <a:endParaRPr lang="en-GB" sz="20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2000" b="0" dirty="0" smtClean="0">
                          <a:solidFill>
                            <a:schemeClr val="tx1"/>
                          </a:solidFill>
                          <a:latin typeface="Arial" pitchFamily="34" charset="0"/>
                          <a:cs typeface="Arial" pitchFamily="34" charset="0"/>
                        </a:rPr>
                        <a:t>£7,097</a:t>
                      </a:r>
                      <a:endParaRPr lang="en-GB" sz="20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2000" b="0" dirty="0" smtClean="0">
                          <a:solidFill>
                            <a:schemeClr val="tx1"/>
                          </a:solidFill>
                          <a:latin typeface="Arial" pitchFamily="34" charset="0"/>
                          <a:cs typeface="Arial" pitchFamily="34" charset="0"/>
                        </a:rPr>
                        <a:t>£8,430</a:t>
                      </a:r>
                      <a:endParaRPr lang="en-GB" sz="20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2000" b="0" dirty="0" smtClean="0">
                          <a:solidFill>
                            <a:schemeClr val="tx1"/>
                          </a:solidFill>
                          <a:latin typeface="Arial" pitchFamily="34" charset="0"/>
                          <a:cs typeface="Arial" pitchFamily="34" charset="0"/>
                        </a:rPr>
                        <a:t>£11,002</a:t>
                      </a:r>
                      <a:endParaRPr lang="en-GB" sz="20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r>
              <a:tr h="404157">
                <a:tc>
                  <a:txBody>
                    <a:bodyPr/>
                    <a:lstStyle/>
                    <a:p>
                      <a:r>
                        <a:rPr lang="en-GB" sz="2000" b="0" dirty="0" smtClean="0">
                          <a:solidFill>
                            <a:schemeClr val="tx1"/>
                          </a:solidFill>
                          <a:latin typeface="Arial" pitchFamily="34" charset="0"/>
                          <a:cs typeface="Arial" pitchFamily="34" charset="0"/>
                        </a:rPr>
                        <a:t>£30,000</a:t>
                      </a:r>
                      <a:endParaRPr lang="en-GB" sz="20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0" dirty="0" smtClean="0">
                          <a:solidFill>
                            <a:schemeClr val="tx1"/>
                          </a:solidFill>
                          <a:latin typeface="Arial" pitchFamily="34" charset="0"/>
                          <a:cs typeface="Arial" pitchFamily="34" charset="0"/>
                        </a:rPr>
                        <a:t>£6,499</a:t>
                      </a:r>
                      <a:endParaRPr lang="en-GB" sz="20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0" dirty="0" smtClean="0">
                          <a:solidFill>
                            <a:schemeClr val="tx1"/>
                          </a:solidFill>
                          <a:latin typeface="Arial" pitchFamily="34" charset="0"/>
                          <a:cs typeface="Arial" pitchFamily="34" charset="0"/>
                        </a:rPr>
                        <a:t>£7,825</a:t>
                      </a:r>
                      <a:endParaRPr lang="en-GB" sz="20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0" dirty="0" smtClean="0">
                          <a:solidFill>
                            <a:schemeClr val="tx1"/>
                          </a:solidFill>
                          <a:latin typeface="Arial" pitchFamily="34" charset="0"/>
                          <a:cs typeface="Arial" pitchFamily="34" charset="0"/>
                        </a:rPr>
                        <a:t>£10,387</a:t>
                      </a:r>
                      <a:endParaRPr lang="en-GB" sz="20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404157">
                <a:tc>
                  <a:txBody>
                    <a:bodyPr/>
                    <a:lstStyle/>
                    <a:p>
                      <a:r>
                        <a:rPr lang="en-GB" sz="2000" b="0" dirty="0" smtClean="0">
                          <a:solidFill>
                            <a:schemeClr val="tx1"/>
                          </a:solidFill>
                          <a:latin typeface="Arial" pitchFamily="34" charset="0"/>
                          <a:cs typeface="Arial" pitchFamily="34" charset="0"/>
                        </a:rPr>
                        <a:t>£35,000</a:t>
                      </a:r>
                      <a:endParaRPr lang="en-GB" sz="20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2000" b="0" dirty="0" smtClean="0">
                          <a:solidFill>
                            <a:schemeClr val="tx1"/>
                          </a:solidFill>
                          <a:latin typeface="Arial" pitchFamily="34" charset="0"/>
                          <a:cs typeface="Arial" pitchFamily="34" charset="0"/>
                        </a:rPr>
                        <a:t>£5,901</a:t>
                      </a:r>
                      <a:endParaRPr lang="en-GB" sz="20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2000" b="0" dirty="0" smtClean="0">
                          <a:solidFill>
                            <a:schemeClr val="tx1"/>
                          </a:solidFill>
                          <a:latin typeface="Arial" pitchFamily="34" charset="0"/>
                          <a:cs typeface="Arial" pitchFamily="34" charset="0"/>
                        </a:rPr>
                        <a:t>£7,220</a:t>
                      </a:r>
                      <a:endParaRPr lang="en-GB" sz="20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2000" b="0" dirty="0" smtClean="0">
                          <a:solidFill>
                            <a:schemeClr val="tx1"/>
                          </a:solidFill>
                          <a:latin typeface="Arial" pitchFamily="34" charset="0"/>
                          <a:cs typeface="Arial" pitchFamily="34" charset="0"/>
                        </a:rPr>
                        <a:t>£9,771</a:t>
                      </a:r>
                      <a:endParaRPr lang="en-GB" sz="20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r>
              <a:tr h="404157">
                <a:tc>
                  <a:txBody>
                    <a:bodyPr/>
                    <a:lstStyle/>
                    <a:p>
                      <a:r>
                        <a:rPr lang="en-GB" sz="2000" b="0" dirty="0" smtClean="0">
                          <a:solidFill>
                            <a:schemeClr val="tx1"/>
                          </a:solidFill>
                          <a:latin typeface="Arial" pitchFamily="34" charset="0"/>
                          <a:cs typeface="Arial" pitchFamily="34" charset="0"/>
                        </a:rPr>
                        <a:t>£40,000</a:t>
                      </a:r>
                      <a:endParaRPr lang="en-GB" sz="20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0" dirty="0" smtClean="0">
                          <a:solidFill>
                            <a:schemeClr val="tx1"/>
                          </a:solidFill>
                          <a:latin typeface="Arial" pitchFamily="34" charset="0"/>
                          <a:cs typeface="Arial" pitchFamily="34" charset="0"/>
                        </a:rPr>
                        <a:t>£5,303</a:t>
                      </a:r>
                      <a:endParaRPr lang="en-GB" sz="20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0" dirty="0" smtClean="0">
                          <a:solidFill>
                            <a:schemeClr val="tx1"/>
                          </a:solidFill>
                          <a:latin typeface="Arial" pitchFamily="34" charset="0"/>
                          <a:cs typeface="Arial" pitchFamily="34" charset="0"/>
                        </a:rPr>
                        <a:t>£6,615</a:t>
                      </a:r>
                      <a:endParaRPr lang="en-GB" sz="20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0" dirty="0" smtClean="0">
                          <a:solidFill>
                            <a:schemeClr val="tx1"/>
                          </a:solidFill>
                          <a:latin typeface="Arial" pitchFamily="34" charset="0"/>
                          <a:cs typeface="Arial" pitchFamily="34" charset="0"/>
                        </a:rPr>
                        <a:t>£9,155</a:t>
                      </a:r>
                      <a:endParaRPr lang="en-GB" sz="20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404157">
                <a:tc>
                  <a:txBody>
                    <a:bodyPr/>
                    <a:lstStyle/>
                    <a:p>
                      <a:r>
                        <a:rPr lang="en-GB" sz="2000" b="0" dirty="0" smtClean="0">
                          <a:solidFill>
                            <a:schemeClr val="tx1"/>
                          </a:solidFill>
                          <a:latin typeface="Arial" pitchFamily="34" charset="0"/>
                          <a:cs typeface="Arial" pitchFamily="34" charset="0"/>
                        </a:rPr>
                        <a:t>£45,000</a:t>
                      </a:r>
                      <a:endParaRPr lang="en-GB" sz="20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2000" b="0" dirty="0" smtClean="0">
                          <a:solidFill>
                            <a:schemeClr val="tx1"/>
                          </a:solidFill>
                          <a:latin typeface="Arial" pitchFamily="34" charset="0"/>
                          <a:cs typeface="Arial" pitchFamily="34" charset="0"/>
                        </a:rPr>
                        <a:t>£4,705</a:t>
                      </a:r>
                      <a:endParaRPr lang="en-GB" sz="20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2000" b="0" dirty="0" smtClean="0">
                          <a:solidFill>
                            <a:schemeClr val="tx1"/>
                          </a:solidFill>
                          <a:latin typeface="Arial" pitchFamily="34" charset="0"/>
                          <a:cs typeface="Arial" pitchFamily="34" charset="0"/>
                        </a:rPr>
                        <a:t>£6,009</a:t>
                      </a:r>
                      <a:endParaRPr lang="en-GB" sz="20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2000" b="0" dirty="0" smtClean="0">
                          <a:solidFill>
                            <a:schemeClr val="tx1"/>
                          </a:solidFill>
                          <a:latin typeface="Arial" pitchFamily="34" charset="0"/>
                          <a:cs typeface="Arial" pitchFamily="34" charset="0"/>
                        </a:rPr>
                        <a:t>£8,539</a:t>
                      </a:r>
                      <a:endParaRPr lang="en-GB" sz="20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r>
              <a:tr h="404157">
                <a:tc>
                  <a:txBody>
                    <a:bodyPr/>
                    <a:lstStyle/>
                    <a:p>
                      <a:r>
                        <a:rPr lang="en-GB" sz="2000" b="0" dirty="0" smtClean="0">
                          <a:solidFill>
                            <a:schemeClr val="tx1"/>
                          </a:solidFill>
                          <a:latin typeface="Arial" pitchFamily="34" charset="0"/>
                          <a:cs typeface="Arial" pitchFamily="34" charset="0"/>
                        </a:rPr>
                        <a:t>£50,000</a:t>
                      </a:r>
                      <a:endParaRPr lang="en-GB" sz="20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0" dirty="0" smtClean="0">
                          <a:solidFill>
                            <a:schemeClr val="tx1"/>
                          </a:solidFill>
                          <a:latin typeface="Arial" pitchFamily="34" charset="0"/>
                          <a:cs typeface="Arial" pitchFamily="34" charset="0"/>
                        </a:rPr>
                        <a:t>£4,107</a:t>
                      </a:r>
                      <a:endParaRPr lang="en-GB" sz="20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0" dirty="0" smtClean="0">
                          <a:solidFill>
                            <a:schemeClr val="tx1"/>
                          </a:solidFill>
                          <a:latin typeface="Arial" pitchFamily="34" charset="0"/>
                          <a:cs typeface="Arial" pitchFamily="34" charset="0"/>
                        </a:rPr>
                        <a:t>£5,404</a:t>
                      </a:r>
                      <a:endParaRPr lang="en-GB" sz="20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0" dirty="0" smtClean="0">
                          <a:solidFill>
                            <a:schemeClr val="tx1"/>
                          </a:solidFill>
                          <a:latin typeface="Arial" pitchFamily="34" charset="0"/>
                          <a:cs typeface="Arial" pitchFamily="34" charset="0"/>
                        </a:rPr>
                        <a:t>£7,924</a:t>
                      </a:r>
                      <a:endParaRPr lang="en-GB" sz="20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404157">
                <a:tc>
                  <a:txBody>
                    <a:bodyPr/>
                    <a:lstStyle/>
                    <a:p>
                      <a:r>
                        <a:rPr lang="en-GB" sz="2000" b="0" dirty="0" smtClean="0">
                          <a:solidFill>
                            <a:schemeClr val="tx1"/>
                          </a:solidFill>
                          <a:latin typeface="Arial" pitchFamily="34" charset="0"/>
                          <a:cs typeface="Arial" pitchFamily="34" charset="0"/>
                        </a:rPr>
                        <a:t>£55,000</a:t>
                      </a:r>
                      <a:endParaRPr lang="en-GB" sz="20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2000" b="0" dirty="0" smtClean="0">
                          <a:solidFill>
                            <a:schemeClr val="tx1"/>
                          </a:solidFill>
                          <a:latin typeface="Arial" pitchFamily="34" charset="0"/>
                          <a:cs typeface="Arial" pitchFamily="34" charset="0"/>
                        </a:rPr>
                        <a:t>£3,509</a:t>
                      </a:r>
                      <a:endParaRPr lang="en-GB" sz="20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2000" b="0" dirty="0" smtClean="0">
                          <a:solidFill>
                            <a:schemeClr val="tx1"/>
                          </a:solidFill>
                          <a:latin typeface="Arial" pitchFamily="34" charset="0"/>
                          <a:cs typeface="Arial" pitchFamily="34" charset="0"/>
                        </a:rPr>
                        <a:t>£4,799</a:t>
                      </a:r>
                      <a:endParaRPr lang="en-GB" sz="20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2000" b="0" dirty="0" smtClean="0">
                          <a:solidFill>
                            <a:schemeClr val="tx1"/>
                          </a:solidFill>
                          <a:latin typeface="Arial" pitchFamily="34" charset="0"/>
                          <a:cs typeface="Arial" pitchFamily="34" charset="0"/>
                        </a:rPr>
                        <a:t>£7,308</a:t>
                      </a:r>
                      <a:endParaRPr lang="en-GB" sz="20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r>
              <a:tr h="404157">
                <a:tc>
                  <a:txBody>
                    <a:bodyPr/>
                    <a:lstStyle/>
                    <a:p>
                      <a:r>
                        <a:rPr lang="en-GB" sz="2000" b="0" dirty="0" smtClean="0">
                          <a:solidFill>
                            <a:schemeClr val="tx1"/>
                          </a:solidFill>
                          <a:latin typeface="Arial" pitchFamily="34" charset="0"/>
                          <a:cs typeface="Arial" pitchFamily="34" charset="0"/>
                        </a:rPr>
                        <a:t>£60,000</a:t>
                      </a:r>
                      <a:endParaRPr lang="en-GB" sz="20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0" dirty="0" smtClean="0">
                          <a:solidFill>
                            <a:schemeClr val="tx1"/>
                          </a:solidFill>
                          <a:latin typeface="Arial" pitchFamily="34" charset="0"/>
                          <a:cs typeface="Arial" pitchFamily="34" charset="0"/>
                        </a:rPr>
                        <a:t>£3,124</a:t>
                      </a:r>
                      <a:endParaRPr lang="en-GB" sz="20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0" dirty="0" smtClean="0">
                          <a:solidFill>
                            <a:schemeClr val="tx1"/>
                          </a:solidFill>
                          <a:latin typeface="Arial" pitchFamily="34" charset="0"/>
                          <a:cs typeface="Arial" pitchFamily="34" charset="0"/>
                        </a:rPr>
                        <a:t>£4,193</a:t>
                      </a:r>
                      <a:endParaRPr lang="en-GB" sz="20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0" dirty="0" smtClean="0">
                          <a:solidFill>
                            <a:schemeClr val="tx1"/>
                          </a:solidFill>
                          <a:latin typeface="Arial" pitchFamily="34" charset="0"/>
                          <a:cs typeface="Arial" pitchFamily="34" charset="0"/>
                        </a:rPr>
                        <a:t>£6,692</a:t>
                      </a:r>
                      <a:endParaRPr lang="en-GB" sz="20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sp>
        <p:nvSpPr>
          <p:cNvPr id="7" name="TextBox 6"/>
          <p:cNvSpPr txBox="1"/>
          <p:nvPr/>
        </p:nvSpPr>
        <p:spPr>
          <a:xfrm>
            <a:off x="240243" y="1436120"/>
            <a:ext cx="8913017" cy="892552"/>
          </a:xfrm>
          <a:prstGeom prst="rect">
            <a:avLst/>
          </a:prstGeom>
          <a:noFill/>
        </p:spPr>
        <p:txBody>
          <a:bodyPr wrap="none" rtlCol="0">
            <a:spAutoFit/>
          </a:bodyPr>
          <a:lstStyle/>
          <a:p>
            <a:pPr defTabSz="457200"/>
            <a:r>
              <a:rPr lang="en-GB" sz="2000" dirty="0" smtClean="0">
                <a:solidFill>
                  <a:prstClr val="black"/>
                </a:solidFill>
                <a:latin typeface="Arial" pitchFamily="34" charset="0"/>
                <a:cs typeface="Arial" pitchFamily="34" charset="0"/>
              </a:rPr>
              <a:t>Rates for 2016 cohort F/T students, not eligible for benefits or aged over 60</a:t>
            </a:r>
          </a:p>
          <a:p>
            <a:pPr defTabSz="457200"/>
            <a:endParaRPr lang="en-GB" sz="1200" dirty="0" smtClean="0">
              <a:solidFill>
                <a:prstClr val="black"/>
              </a:solidFill>
              <a:latin typeface="Arial" pitchFamily="34" charset="0"/>
              <a:cs typeface="Arial" pitchFamily="34" charset="0"/>
            </a:endParaRPr>
          </a:p>
          <a:p>
            <a:pPr defTabSz="457200"/>
            <a:r>
              <a:rPr lang="en-GB" sz="2000" dirty="0" smtClean="0">
                <a:solidFill>
                  <a:prstClr val="black"/>
                </a:solidFill>
                <a:latin typeface="Arial" pitchFamily="34" charset="0"/>
                <a:cs typeface="Arial" pitchFamily="34" charset="0"/>
              </a:rPr>
              <a:t>Maintenance Loan paid to student in 3 instalments </a:t>
            </a:r>
            <a:r>
              <a:rPr lang="en-GB" sz="1600" dirty="0" smtClean="0">
                <a:solidFill>
                  <a:prstClr val="black"/>
                </a:solidFill>
                <a:latin typeface="Arial" pitchFamily="34" charset="0"/>
                <a:cs typeface="Arial" pitchFamily="34" charset="0"/>
              </a:rPr>
              <a:t>(figures below are total for ac yr)</a:t>
            </a:r>
            <a:endParaRPr lang="en-GB" sz="1600" dirty="0">
              <a:solidFill>
                <a:prstClr val="black"/>
              </a:solidFill>
              <a:latin typeface="Arial" pitchFamily="34" charset="0"/>
              <a:cs typeface="Arial" pitchFamily="34" charset="0"/>
            </a:endParaRPr>
          </a:p>
        </p:txBody>
      </p:sp>
      <p:sp>
        <p:nvSpPr>
          <p:cNvPr id="5" name="TextBox 14"/>
          <p:cNvSpPr txBox="1">
            <a:spLocks noChangeArrowheads="1"/>
          </p:cNvSpPr>
          <p:nvPr/>
        </p:nvSpPr>
        <p:spPr bwMode="auto">
          <a:xfrm>
            <a:off x="1777999" y="361950"/>
            <a:ext cx="6383361" cy="430887"/>
          </a:xfrm>
          <a:prstGeom prst="rect">
            <a:avLst/>
          </a:prstGeom>
          <a:noFill/>
          <a:ln w="9525">
            <a:noFill/>
            <a:miter lim="800000"/>
            <a:headEnd/>
            <a:tailEnd/>
          </a:ln>
        </p:spPr>
        <p:txBody>
          <a:bodyPr wrap="square" lIns="0" tIns="0" rIns="0" bIns="0">
            <a:spAutoFit/>
          </a:bodyPr>
          <a:lstStyle/>
          <a:p>
            <a:pPr defTabSz="457200">
              <a:spcAft>
                <a:spcPts val="600"/>
              </a:spcAft>
            </a:pPr>
            <a:r>
              <a:rPr lang="en-US" sz="2800" dirty="0" smtClean="0">
                <a:solidFill>
                  <a:srgbClr val="00B050"/>
                </a:solidFill>
                <a:latin typeface="Arial" pitchFamily="34" charset="0"/>
                <a:cs typeface="Arial" pitchFamily="34" charset="0"/>
              </a:rPr>
              <a:t>MAINTENANCE LOAN SUPPORT</a:t>
            </a:r>
          </a:p>
        </p:txBody>
      </p:sp>
    </p:spTree>
    <p:extLst>
      <p:ext uri="{BB962C8B-B14F-4D97-AF65-F5344CB8AC3E}">
        <p14:creationId xmlns:p14="http://schemas.microsoft.com/office/powerpoint/2010/main" val="1084854253"/>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4"/>
          <p:cNvSpPr txBox="1">
            <a:spLocks noChangeArrowheads="1"/>
          </p:cNvSpPr>
          <p:nvPr/>
        </p:nvSpPr>
        <p:spPr bwMode="auto">
          <a:xfrm>
            <a:off x="3224665" y="2518301"/>
            <a:ext cx="6602413" cy="815608"/>
          </a:xfrm>
          <a:prstGeom prst="rect">
            <a:avLst/>
          </a:prstGeom>
          <a:noFill/>
          <a:ln w="9525">
            <a:noFill/>
            <a:miter lim="800000"/>
            <a:headEnd/>
            <a:tailEnd/>
          </a:ln>
        </p:spPr>
        <p:txBody>
          <a:bodyPr lIns="0" tIns="0" rIns="0" bIns="0">
            <a:spAutoFit/>
          </a:bodyPr>
          <a:lstStyle/>
          <a:p>
            <a:pPr defTabSz="457200">
              <a:spcAft>
                <a:spcPts val="600"/>
              </a:spcAft>
            </a:pPr>
            <a:r>
              <a:rPr lang="en-US" sz="2800" dirty="0" smtClean="0">
                <a:solidFill>
                  <a:srgbClr val="CC0066"/>
                </a:solidFill>
                <a:latin typeface="Arial" pitchFamily="34" charset="0"/>
                <a:cs typeface="Arial" pitchFamily="34" charset="0"/>
              </a:rPr>
              <a:t>STUDENT LOAN REPAYMENTS</a:t>
            </a:r>
          </a:p>
          <a:p>
            <a:pPr defTabSz="457200">
              <a:spcAft>
                <a:spcPts val="600"/>
              </a:spcAft>
            </a:pPr>
            <a:r>
              <a:rPr lang="en-US" sz="2000" dirty="0" smtClean="0">
                <a:solidFill>
                  <a:prstClr val="black"/>
                </a:solidFill>
                <a:latin typeface="Arial" pitchFamily="34" charset="0"/>
                <a:cs typeface="Arial" pitchFamily="34" charset="0"/>
              </a:rPr>
              <a:t>OVERVIEW</a:t>
            </a:r>
            <a:endParaRPr lang="en-US" sz="2000" dirty="0">
              <a:solidFill>
                <a:prstClr val="black"/>
              </a:solidFill>
              <a:latin typeface="Arial" pitchFamily="34" charset="0"/>
              <a:cs typeface="Arial" pitchFamily="34" charset="0"/>
            </a:endParaRPr>
          </a:p>
        </p:txBody>
      </p:sp>
      <p:sp>
        <p:nvSpPr>
          <p:cNvPr id="2" name="TextBox 12"/>
          <p:cNvSpPr txBox="1">
            <a:spLocks noChangeArrowheads="1"/>
          </p:cNvSpPr>
          <p:nvPr/>
        </p:nvSpPr>
        <p:spPr bwMode="auto">
          <a:xfrm>
            <a:off x="1311275" y="2651125"/>
            <a:ext cx="1839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hangingPunct="1">
              <a:spcAft>
                <a:spcPts val="1200"/>
              </a:spcAft>
              <a:defRPr/>
            </a:pPr>
            <a:r>
              <a:rPr lang="en-US" sz="1800" dirty="0" smtClean="0">
                <a:solidFill>
                  <a:prstClr val="white"/>
                </a:solidFill>
                <a:cs typeface="Arial" charset="0"/>
              </a:rPr>
              <a:t>SECTION 3</a:t>
            </a:r>
          </a:p>
        </p:txBody>
      </p:sp>
    </p:spTree>
    <p:extLst>
      <p:ext uri="{BB962C8B-B14F-4D97-AF65-F5344CB8AC3E}">
        <p14:creationId xmlns:p14="http://schemas.microsoft.com/office/powerpoint/2010/main" val="2878770515"/>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4"/>
          <p:cNvSpPr txBox="1">
            <a:spLocks noChangeArrowheads="1"/>
          </p:cNvSpPr>
          <p:nvPr/>
        </p:nvSpPr>
        <p:spPr bwMode="auto">
          <a:xfrm>
            <a:off x="243513" y="1582407"/>
            <a:ext cx="8953500" cy="4708981"/>
          </a:xfrm>
          <a:prstGeom prst="rect">
            <a:avLst/>
          </a:prstGeom>
          <a:noFill/>
          <a:ln w="9525">
            <a:noFill/>
            <a:miter lim="800000"/>
            <a:headEnd/>
            <a:tailEnd/>
          </a:ln>
        </p:spPr>
        <p:txBody>
          <a:bodyPr>
            <a:spAutoFit/>
          </a:bodyPr>
          <a:lstStyle/>
          <a:p>
            <a:pPr marL="360000" indent="-358775" defTabSz="457200">
              <a:buFont typeface="Arial" pitchFamily="34" charset="0"/>
              <a:buChar char="•"/>
            </a:pPr>
            <a:r>
              <a:rPr lang="en-GB" sz="2000" dirty="0" smtClean="0">
                <a:solidFill>
                  <a:prstClr val="black"/>
                </a:solidFill>
                <a:latin typeface="Arial" pitchFamily="34" charset="0"/>
                <a:cs typeface="Arial" pitchFamily="34" charset="0"/>
              </a:rPr>
              <a:t>Students </a:t>
            </a:r>
            <a:r>
              <a:rPr lang="en-GB" sz="2000" dirty="0">
                <a:solidFill>
                  <a:prstClr val="black"/>
                </a:solidFill>
                <a:latin typeface="Arial" pitchFamily="34" charset="0"/>
                <a:cs typeface="Arial" pitchFamily="34" charset="0"/>
              </a:rPr>
              <a:t>won’t make repayments until </a:t>
            </a:r>
            <a:r>
              <a:rPr lang="en-GB" sz="2000" dirty="0" smtClean="0">
                <a:solidFill>
                  <a:prstClr val="black"/>
                </a:solidFill>
                <a:latin typeface="Arial" pitchFamily="34" charset="0"/>
                <a:cs typeface="Arial" pitchFamily="34" charset="0"/>
              </a:rPr>
              <a:t>their future </a:t>
            </a:r>
            <a:r>
              <a:rPr lang="en-GB" sz="2000" dirty="0">
                <a:solidFill>
                  <a:prstClr val="black"/>
                </a:solidFill>
                <a:latin typeface="Arial" pitchFamily="34" charset="0"/>
                <a:cs typeface="Arial" pitchFamily="34" charset="0"/>
              </a:rPr>
              <a:t>income is </a:t>
            </a:r>
            <a:r>
              <a:rPr lang="en-GB" sz="2000" dirty="0" smtClean="0">
                <a:solidFill>
                  <a:prstClr val="black"/>
                </a:solidFill>
                <a:latin typeface="Arial" pitchFamily="34" charset="0"/>
                <a:cs typeface="Arial" pitchFamily="34" charset="0"/>
              </a:rPr>
              <a:t>over  </a:t>
            </a:r>
          </a:p>
          <a:p>
            <a:pPr marL="360000" indent="-358775" defTabSz="457200"/>
            <a:r>
              <a:rPr lang="en-GB" sz="2000" b="1" dirty="0" smtClean="0">
                <a:solidFill>
                  <a:prstClr val="black"/>
                </a:solidFill>
                <a:latin typeface="Arial" pitchFamily="34" charset="0"/>
                <a:cs typeface="Arial" pitchFamily="34" charset="0"/>
              </a:rPr>
              <a:t>	£</a:t>
            </a:r>
            <a:r>
              <a:rPr lang="en-GB" sz="2000" b="1" dirty="0">
                <a:solidFill>
                  <a:prstClr val="black"/>
                </a:solidFill>
                <a:latin typeface="Arial" pitchFamily="34" charset="0"/>
                <a:cs typeface="Arial" pitchFamily="34" charset="0"/>
              </a:rPr>
              <a:t>21,000 </a:t>
            </a:r>
            <a:r>
              <a:rPr lang="en-GB" sz="2000" dirty="0">
                <a:solidFill>
                  <a:prstClr val="black"/>
                </a:solidFill>
                <a:latin typeface="Arial" pitchFamily="34" charset="0"/>
                <a:cs typeface="Arial" pitchFamily="34" charset="0"/>
              </a:rPr>
              <a:t>a year </a:t>
            </a:r>
            <a:r>
              <a:rPr lang="en-GB" sz="2000" dirty="0" smtClean="0">
                <a:solidFill>
                  <a:prstClr val="black"/>
                </a:solidFill>
                <a:latin typeface="Arial" pitchFamily="34" charset="0"/>
                <a:cs typeface="Arial" pitchFamily="34" charset="0"/>
              </a:rPr>
              <a:t>gross, i.e. </a:t>
            </a:r>
            <a:r>
              <a:rPr lang="en-GB" sz="2000" b="1" dirty="0" smtClean="0">
                <a:solidFill>
                  <a:prstClr val="black"/>
                </a:solidFill>
                <a:latin typeface="Arial" pitchFamily="34" charset="0"/>
                <a:cs typeface="Arial" pitchFamily="34" charset="0"/>
              </a:rPr>
              <a:t>£404</a:t>
            </a:r>
            <a:r>
              <a:rPr lang="en-GB" sz="2000" dirty="0" smtClean="0">
                <a:solidFill>
                  <a:prstClr val="black"/>
                </a:solidFill>
                <a:latin typeface="Arial" pitchFamily="34" charset="0"/>
                <a:cs typeface="Arial" pitchFamily="34" charset="0"/>
              </a:rPr>
              <a:t> a week or </a:t>
            </a:r>
            <a:r>
              <a:rPr lang="en-GB" sz="2000" b="1" dirty="0" smtClean="0">
                <a:solidFill>
                  <a:prstClr val="black"/>
                </a:solidFill>
                <a:latin typeface="Arial" pitchFamily="34" charset="0"/>
                <a:cs typeface="Arial" pitchFamily="34" charset="0"/>
              </a:rPr>
              <a:t>£1750 </a:t>
            </a:r>
            <a:r>
              <a:rPr lang="en-GB" sz="2000" dirty="0" smtClean="0">
                <a:solidFill>
                  <a:prstClr val="black"/>
                </a:solidFill>
                <a:latin typeface="Arial" pitchFamily="34" charset="0"/>
                <a:cs typeface="Arial" pitchFamily="34" charset="0"/>
              </a:rPr>
              <a:t>a month (before tax)</a:t>
            </a:r>
            <a:endParaRPr lang="en-GB" sz="2000" dirty="0">
              <a:solidFill>
                <a:prstClr val="black"/>
              </a:solidFill>
              <a:latin typeface="Arial" pitchFamily="34" charset="0"/>
              <a:cs typeface="Arial" pitchFamily="34" charset="0"/>
            </a:endParaRPr>
          </a:p>
          <a:p>
            <a:pPr marL="360000" indent="-358775" defTabSz="457200">
              <a:buFont typeface="Arial" pitchFamily="34" charset="0"/>
              <a:buChar char="•"/>
            </a:pPr>
            <a:endParaRPr lang="en-GB" sz="2000" dirty="0">
              <a:solidFill>
                <a:prstClr val="black"/>
              </a:solidFill>
              <a:latin typeface="Arial" pitchFamily="34" charset="0"/>
              <a:cs typeface="Arial" pitchFamily="34" charset="0"/>
            </a:endParaRPr>
          </a:p>
          <a:p>
            <a:pPr marL="360000" indent="-358775" defTabSz="457200">
              <a:buFont typeface="Arial" pitchFamily="34" charset="0"/>
              <a:buChar char="•"/>
            </a:pPr>
            <a:r>
              <a:rPr lang="en-GB" sz="2000" dirty="0" smtClean="0">
                <a:solidFill>
                  <a:prstClr val="black"/>
                </a:solidFill>
                <a:latin typeface="Arial" pitchFamily="34" charset="0"/>
                <a:cs typeface="Arial" pitchFamily="34" charset="0"/>
              </a:rPr>
              <a:t>If they study a full-time course, they </a:t>
            </a:r>
            <a:r>
              <a:rPr lang="en-GB" sz="2000" dirty="0">
                <a:solidFill>
                  <a:prstClr val="black"/>
                </a:solidFill>
                <a:latin typeface="Arial" pitchFamily="34" charset="0"/>
                <a:cs typeface="Arial" pitchFamily="34" charset="0"/>
              </a:rPr>
              <a:t>will be due to start repaying in </a:t>
            </a:r>
            <a:endParaRPr lang="en-GB" sz="2000" dirty="0" smtClean="0">
              <a:solidFill>
                <a:prstClr val="black"/>
              </a:solidFill>
              <a:latin typeface="Arial" pitchFamily="34" charset="0"/>
              <a:cs typeface="Arial" pitchFamily="34" charset="0"/>
            </a:endParaRPr>
          </a:p>
          <a:p>
            <a:pPr marL="360000" indent="-358775" defTabSz="457200"/>
            <a:r>
              <a:rPr lang="en-GB" sz="2000" dirty="0" smtClean="0">
                <a:solidFill>
                  <a:prstClr val="black"/>
                </a:solidFill>
                <a:latin typeface="Arial" pitchFamily="34" charset="0"/>
                <a:cs typeface="Arial" pitchFamily="34" charset="0"/>
              </a:rPr>
              <a:t>	the April </a:t>
            </a:r>
            <a:r>
              <a:rPr lang="en-GB" sz="2000" dirty="0">
                <a:solidFill>
                  <a:prstClr val="black"/>
                </a:solidFill>
                <a:latin typeface="Arial" pitchFamily="34" charset="0"/>
                <a:cs typeface="Arial" pitchFamily="34" charset="0"/>
              </a:rPr>
              <a:t>after graduating from/leaving </a:t>
            </a:r>
            <a:r>
              <a:rPr lang="en-GB" sz="2000" dirty="0" smtClean="0">
                <a:solidFill>
                  <a:prstClr val="black"/>
                </a:solidFill>
                <a:latin typeface="Arial" pitchFamily="34" charset="0"/>
                <a:cs typeface="Arial" pitchFamily="34" charset="0"/>
              </a:rPr>
              <a:t>higher education</a:t>
            </a:r>
            <a:endParaRPr lang="en-GB" sz="2000" dirty="0">
              <a:solidFill>
                <a:srgbClr val="000000"/>
              </a:solidFill>
              <a:latin typeface="Arial" pitchFamily="34" charset="0"/>
              <a:cs typeface="Arial" pitchFamily="34" charset="0"/>
            </a:endParaRPr>
          </a:p>
          <a:p>
            <a:pPr marL="360000" indent="-358775" defTabSz="457200">
              <a:buFont typeface="Arial" pitchFamily="34" charset="0"/>
              <a:buChar char="•"/>
            </a:pPr>
            <a:endParaRPr lang="en-GB" sz="2000" dirty="0">
              <a:solidFill>
                <a:prstClr val="black"/>
              </a:solidFill>
              <a:latin typeface="Arial" pitchFamily="34" charset="0"/>
              <a:cs typeface="Arial" pitchFamily="34" charset="0"/>
            </a:endParaRPr>
          </a:p>
          <a:p>
            <a:pPr marL="360000" indent="-358775" defTabSz="457200">
              <a:buFont typeface="Arial" pitchFamily="34" charset="0"/>
              <a:buChar char="•"/>
            </a:pPr>
            <a:r>
              <a:rPr lang="en-GB" sz="2000" dirty="0" smtClean="0">
                <a:solidFill>
                  <a:prstClr val="black"/>
                </a:solidFill>
                <a:latin typeface="Arial" pitchFamily="34" charset="0"/>
                <a:cs typeface="Arial" pitchFamily="34" charset="0"/>
              </a:rPr>
              <a:t>They’ll </a:t>
            </a:r>
            <a:r>
              <a:rPr lang="en-GB" sz="2000" dirty="0">
                <a:solidFill>
                  <a:prstClr val="black"/>
                </a:solidFill>
                <a:latin typeface="Arial" pitchFamily="34" charset="0"/>
                <a:cs typeface="Arial" pitchFamily="34" charset="0"/>
              </a:rPr>
              <a:t>repay 9% of </a:t>
            </a:r>
            <a:r>
              <a:rPr lang="en-GB" sz="2000" dirty="0" smtClean="0">
                <a:solidFill>
                  <a:prstClr val="black"/>
                </a:solidFill>
                <a:latin typeface="Arial" pitchFamily="34" charset="0"/>
                <a:cs typeface="Arial" pitchFamily="34" charset="0"/>
              </a:rPr>
              <a:t>any </a:t>
            </a:r>
            <a:r>
              <a:rPr lang="en-GB" sz="2000" dirty="0">
                <a:solidFill>
                  <a:prstClr val="black"/>
                </a:solidFill>
                <a:latin typeface="Arial" pitchFamily="34" charset="0"/>
                <a:cs typeface="Arial" pitchFamily="34" charset="0"/>
              </a:rPr>
              <a:t>income over £21,000 and if </a:t>
            </a:r>
            <a:r>
              <a:rPr lang="en-GB" sz="2000" dirty="0" smtClean="0">
                <a:solidFill>
                  <a:prstClr val="black"/>
                </a:solidFill>
                <a:latin typeface="Arial" pitchFamily="34" charset="0"/>
                <a:cs typeface="Arial" pitchFamily="34" charset="0"/>
              </a:rPr>
              <a:t>employed, </a:t>
            </a:r>
            <a:r>
              <a:rPr lang="en-GB" sz="2000" dirty="0">
                <a:solidFill>
                  <a:prstClr val="black"/>
                </a:solidFill>
                <a:latin typeface="Arial" pitchFamily="34" charset="0"/>
                <a:cs typeface="Arial" pitchFamily="34" charset="0"/>
              </a:rPr>
              <a:t>deductions will be made from </a:t>
            </a:r>
            <a:r>
              <a:rPr lang="en-GB" sz="2000" dirty="0" smtClean="0">
                <a:solidFill>
                  <a:prstClr val="black"/>
                </a:solidFill>
                <a:latin typeface="Arial" pitchFamily="34" charset="0"/>
                <a:cs typeface="Arial" pitchFamily="34" charset="0"/>
              </a:rPr>
              <a:t>their </a:t>
            </a:r>
            <a:r>
              <a:rPr lang="en-GB" sz="2000" dirty="0">
                <a:solidFill>
                  <a:prstClr val="black"/>
                </a:solidFill>
                <a:latin typeface="Arial" pitchFamily="34" charset="0"/>
                <a:cs typeface="Arial" pitchFamily="34" charset="0"/>
              </a:rPr>
              <a:t>pay through the HMRC tax </a:t>
            </a:r>
            <a:r>
              <a:rPr lang="en-GB" sz="2000" dirty="0" smtClean="0">
                <a:solidFill>
                  <a:prstClr val="black"/>
                </a:solidFill>
                <a:latin typeface="Arial" pitchFamily="34" charset="0"/>
                <a:cs typeface="Arial" pitchFamily="34" charset="0"/>
              </a:rPr>
              <a:t>system*</a:t>
            </a:r>
            <a:endParaRPr lang="en-GB" sz="2000" dirty="0">
              <a:solidFill>
                <a:prstClr val="black"/>
              </a:solidFill>
              <a:latin typeface="Arial" pitchFamily="34" charset="0"/>
              <a:cs typeface="Arial" pitchFamily="34" charset="0"/>
            </a:endParaRPr>
          </a:p>
          <a:p>
            <a:pPr marL="360000" indent="-358775" defTabSz="457200">
              <a:buFont typeface="Arial" pitchFamily="34" charset="0"/>
              <a:buChar char="•"/>
            </a:pPr>
            <a:endParaRPr lang="en-GB" sz="2000" dirty="0">
              <a:solidFill>
                <a:prstClr val="black"/>
              </a:solidFill>
              <a:latin typeface="Arial" pitchFamily="34" charset="0"/>
              <a:cs typeface="Arial" pitchFamily="34" charset="0"/>
            </a:endParaRPr>
          </a:p>
          <a:p>
            <a:pPr marL="360000" indent="-358775" defTabSz="457200">
              <a:buFont typeface="Arial" pitchFamily="34" charset="0"/>
              <a:buChar char="•"/>
            </a:pPr>
            <a:r>
              <a:rPr lang="en-GB" sz="2000" dirty="0">
                <a:solidFill>
                  <a:prstClr val="black"/>
                </a:solidFill>
                <a:latin typeface="Arial" pitchFamily="34" charset="0"/>
                <a:cs typeface="Arial" pitchFamily="34" charset="0"/>
              </a:rPr>
              <a:t>If  </a:t>
            </a:r>
            <a:r>
              <a:rPr lang="en-GB" sz="2000" dirty="0" smtClean="0">
                <a:solidFill>
                  <a:prstClr val="black"/>
                </a:solidFill>
                <a:latin typeface="Arial" pitchFamily="34" charset="0"/>
                <a:cs typeface="Arial" pitchFamily="34" charset="0"/>
              </a:rPr>
              <a:t>their </a:t>
            </a:r>
            <a:r>
              <a:rPr lang="en-GB" sz="2000" dirty="0">
                <a:solidFill>
                  <a:prstClr val="black"/>
                </a:solidFill>
                <a:latin typeface="Arial" pitchFamily="34" charset="0"/>
                <a:cs typeface="Arial" pitchFamily="34" charset="0"/>
              </a:rPr>
              <a:t>income falls to £21,000 or below </a:t>
            </a:r>
            <a:r>
              <a:rPr lang="en-GB" sz="2000" dirty="0" smtClean="0">
                <a:solidFill>
                  <a:prstClr val="black"/>
                </a:solidFill>
                <a:latin typeface="Arial" pitchFamily="34" charset="0"/>
                <a:cs typeface="Arial" pitchFamily="34" charset="0"/>
              </a:rPr>
              <a:t>their </a:t>
            </a:r>
            <a:r>
              <a:rPr lang="en-GB" sz="2000" dirty="0">
                <a:solidFill>
                  <a:prstClr val="black"/>
                </a:solidFill>
                <a:latin typeface="Arial" pitchFamily="34" charset="0"/>
                <a:cs typeface="Arial" pitchFamily="34" charset="0"/>
              </a:rPr>
              <a:t>repayments will stop</a:t>
            </a:r>
          </a:p>
          <a:p>
            <a:pPr marL="360000" indent="-358775" defTabSz="457200">
              <a:buFont typeface="Arial" pitchFamily="34" charset="0"/>
              <a:buChar char="•"/>
            </a:pPr>
            <a:endParaRPr lang="en-GB" sz="2000" dirty="0">
              <a:solidFill>
                <a:srgbClr val="000000"/>
              </a:solidFill>
              <a:latin typeface="Arial" pitchFamily="34" charset="0"/>
              <a:cs typeface="Arial" pitchFamily="34" charset="0"/>
            </a:endParaRPr>
          </a:p>
          <a:p>
            <a:pPr marL="360000" indent="-358775" defTabSz="457200">
              <a:buFont typeface="Arial" pitchFamily="34" charset="0"/>
              <a:buChar char="•"/>
            </a:pPr>
            <a:r>
              <a:rPr lang="en-GB" sz="2000" dirty="0">
                <a:solidFill>
                  <a:srgbClr val="000000"/>
                </a:solidFill>
                <a:latin typeface="Arial" pitchFamily="34" charset="0"/>
                <a:cs typeface="Arial" pitchFamily="34" charset="0"/>
              </a:rPr>
              <a:t>Any outstanding loan balance will be written off 30 years after entering repayment</a:t>
            </a:r>
          </a:p>
          <a:p>
            <a:pPr marL="360000" indent="-358775" defTabSz="457200"/>
            <a:endParaRPr lang="en-GB" sz="2000" dirty="0">
              <a:solidFill>
                <a:prstClr val="black"/>
              </a:solidFill>
              <a:latin typeface="Arial" pitchFamily="34" charset="0"/>
              <a:cs typeface="Arial" pitchFamily="34" charset="0"/>
            </a:endParaRPr>
          </a:p>
          <a:p>
            <a:pPr marL="360000" indent="-358775" defTabSz="457200">
              <a:buFont typeface="Arial" pitchFamily="34" charset="0"/>
              <a:buChar char="•"/>
            </a:pPr>
            <a:endParaRPr lang="en-GB" sz="2000" dirty="0">
              <a:solidFill>
                <a:prstClr val="black"/>
              </a:solidFill>
              <a:latin typeface="Arial" pitchFamily="34" charset="0"/>
              <a:cs typeface="Arial" pitchFamily="34" charset="0"/>
            </a:endParaRPr>
          </a:p>
        </p:txBody>
      </p:sp>
      <p:grpSp>
        <p:nvGrpSpPr>
          <p:cNvPr id="2" name="Group 8"/>
          <p:cNvGrpSpPr/>
          <p:nvPr/>
        </p:nvGrpSpPr>
        <p:grpSpPr>
          <a:xfrm>
            <a:off x="204711" y="5738588"/>
            <a:ext cx="8939289" cy="923330"/>
            <a:chOff x="-1583146" y="3432097"/>
            <a:chExt cx="8939289" cy="923330"/>
          </a:xfrm>
        </p:grpSpPr>
        <p:sp>
          <p:nvSpPr>
            <p:cNvPr id="11" name="Rounded Rectangle 10"/>
            <p:cNvSpPr/>
            <p:nvPr/>
          </p:nvSpPr>
          <p:spPr>
            <a:xfrm>
              <a:off x="-1379504" y="3523398"/>
              <a:ext cx="8414414" cy="742097"/>
            </a:xfrm>
            <a:prstGeom prst="round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sp>
          <p:nvSpPr>
            <p:cNvPr id="12" name="Rectangle 15"/>
            <p:cNvSpPr>
              <a:spLocks noChangeArrowheads="1"/>
            </p:cNvSpPr>
            <p:nvPr/>
          </p:nvSpPr>
          <p:spPr bwMode="auto">
            <a:xfrm>
              <a:off x="-759791" y="3556631"/>
              <a:ext cx="8115934" cy="707886"/>
            </a:xfrm>
            <a:prstGeom prst="rect">
              <a:avLst/>
            </a:prstGeom>
            <a:noFill/>
            <a:ln w="9525">
              <a:noFill/>
              <a:miter lim="800000"/>
              <a:headEnd/>
              <a:tailEnd/>
            </a:ln>
          </p:spPr>
          <p:txBody>
            <a:bodyPr wrap="square">
              <a:spAutoFit/>
            </a:bodyPr>
            <a:lstStyle/>
            <a:p>
              <a:pPr defTabSz="457200"/>
              <a:r>
                <a:rPr lang="en-GB" sz="2000" dirty="0" smtClean="0">
                  <a:solidFill>
                    <a:prstClr val="black"/>
                  </a:solidFill>
                  <a:latin typeface="Arial" pitchFamily="34" charset="0"/>
                  <a:cs typeface="Arial" pitchFamily="34" charset="0"/>
                </a:rPr>
                <a:t>*</a:t>
              </a:r>
              <a:r>
                <a:rPr lang="en-GB" sz="2000" dirty="0" smtClean="0">
                  <a:solidFill>
                    <a:srgbClr val="000000"/>
                  </a:solidFill>
                  <a:latin typeface="Arial" pitchFamily="34" charset="0"/>
                  <a:cs typeface="Arial" pitchFamily="34" charset="0"/>
                </a:rPr>
                <a:t>If students move or work overseas, repayments will be</a:t>
              </a:r>
              <a:r>
                <a:rPr lang="en-GB" sz="2000" dirty="0" smtClean="0">
                  <a:solidFill>
                    <a:prstClr val="black"/>
                  </a:solidFill>
                  <a:latin typeface="Arial" pitchFamily="34" charset="0"/>
                  <a:cs typeface="Arial" pitchFamily="34" charset="0"/>
                </a:rPr>
                <a:t> 9% of any </a:t>
              </a:r>
            </a:p>
            <a:p>
              <a:pPr defTabSz="457200"/>
              <a:r>
                <a:rPr lang="en-GB" sz="2000" dirty="0" smtClean="0">
                  <a:solidFill>
                    <a:prstClr val="black"/>
                  </a:solidFill>
                  <a:latin typeface="Arial" pitchFamily="34" charset="0"/>
                  <a:cs typeface="Arial" pitchFamily="34" charset="0"/>
                </a:rPr>
                <a:t> earnings over the threshold for the country they are living in</a:t>
              </a:r>
              <a:endParaRPr lang="en-GB" sz="2000" dirty="0" smtClean="0">
                <a:solidFill>
                  <a:srgbClr val="000000"/>
                </a:solidFill>
                <a:latin typeface="Arial" pitchFamily="34" charset="0"/>
                <a:cs typeface="Arial" pitchFamily="34" charset="0"/>
              </a:endParaRPr>
            </a:p>
          </p:txBody>
        </p:sp>
        <p:sp>
          <p:nvSpPr>
            <p:cNvPr id="13" name="Oval 12"/>
            <p:cNvSpPr/>
            <p:nvPr/>
          </p:nvSpPr>
          <p:spPr>
            <a:xfrm>
              <a:off x="-1583146" y="3493825"/>
              <a:ext cx="818871" cy="818871"/>
            </a:xfrm>
            <a:prstGeom prst="ellipse">
              <a:avLst/>
            </a:prstGeom>
            <a:solidFill>
              <a:srgbClr val="002060"/>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sp>
          <p:nvSpPr>
            <p:cNvPr id="14" name="TextBox 13"/>
            <p:cNvSpPr txBox="1"/>
            <p:nvPr/>
          </p:nvSpPr>
          <p:spPr>
            <a:xfrm>
              <a:off x="-1351128" y="3432097"/>
              <a:ext cx="423906" cy="923330"/>
            </a:xfrm>
            <a:prstGeom prst="rect">
              <a:avLst/>
            </a:prstGeom>
            <a:noFill/>
          </p:spPr>
          <p:txBody>
            <a:bodyPr wrap="square" rtlCol="0">
              <a:spAutoFit/>
            </a:bodyPr>
            <a:lstStyle/>
            <a:p>
              <a:pPr defTabSz="457200"/>
              <a:r>
                <a:rPr lang="en-GB" sz="5400" b="1" dirty="0" smtClean="0">
                  <a:solidFill>
                    <a:prstClr val="white"/>
                  </a:solidFill>
                </a:rPr>
                <a:t>i</a:t>
              </a:r>
              <a:endParaRPr lang="en-GB" sz="5400" b="1" dirty="0">
                <a:solidFill>
                  <a:prstClr val="white"/>
                </a:solidFill>
              </a:endParaRPr>
            </a:p>
          </p:txBody>
        </p:sp>
      </p:grpSp>
      <p:sp>
        <p:nvSpPr>
          <p:cNvPr id="16" name="TextBox 14"/>
          <p:cNvSpPr txBox="1">
            <a:spLocks noChangeArrowheads="1"/>
          </p:cNvSpPr>
          <p:nvPr/>
        </p:nvSpPr>
        <p:spPr bwMode="auto">
          <a:xfrm>
            <a:off x="1778000" y="361950"/>
            <a:ext cx="6602413" cy="815975"/>
          </a:xfrm>
          <a:prstGeom prst="rect">
            <a:avLst/>
          </a:prstGeom>
          <a:noFill/>
          <a:ln w="9525">
            <a:noFill/>
            <a:miter lim="800000"/>
            <a:headEnd/>
            <a:tailEnd/>
          </a:ln>
        </p:spPr>
        <p:txBody>
          <a:bodyPr lIns="0" tIns="0" rIns="0" bIns="0">
            <a:spAutoFit/>
          </a:bodyPr>
          <a:lstStyle/>
          <a:p>
            <a:pPr defTabSz="457200">
              <a:spcAft>
                <a:spcPts val="600"/>
              </a:spcAft>
            </a:pPr>
            <a:r>
              <a:rPr lang="en-US" sz="2800" dirty="0" smtClean="0">
                <a:solidFill>
                  <a:srgbClr val="CC0066"/>
                </a:solidFill>
                <a:latin typeface="Arial" pitchFamily="34" charset="0"/>
                <a:cs typeface="Arial" pitchFamily="34" charset="0"/>
              </a:rPr>
              <a:t>STUDENT LOAN REPAYMENTS</a:t>
            </a:r>
            <a:endParaRPr lang="en-US" sz="2800" dirty="0">
              <a:solidFill>
                <a:srgbClr val="CC0066"/>
              </a:solidFill>
              <a:latin typeface="Arial" pitchFamily="34" charset="0"/>
              <a:cs typeface="Arial" pitchFamily="34" charset="0"/>
            </a:endParaRPr>
          </a:p>
          <a:p>
            <a:pPr defTabSz="457200">
              <a:spcAft>
                <a:spcPts val="600"/>
              </a:spcAft>
            </a:pPr>
            <a:r>
              <a:rPr lang="en-US" sz="2000" dirty="0" smtClean="0">
                <a:solidFill>
                  <a:prstClr val="black"/>
                </a:solidFill>
                <a:latin typeface="Arial" pitchFamily="34" charset="0"/>
                <a:cs typeface="Arial" pitchFamily="34" charset="0"/>
              </a:rPr>
              <a:t>AN OVERVIEW</a:t>
            </a:r>
            <a:endParaRPr lang="en-US" sz="20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039643927"/>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652291" name="Group 3"/>
          <p:cNvGraphicFramePr>
            <a:graphicFrameLocks noGrp="1"/>
          </p:cNvGraphicFramePr>
          <p:nvPr>
            <p:ph idx="4294967295"/>
          </p:nvPr>
        </p:nvGraphicFramePr>
        <p:xfrm>
          <a:off x="378373" y="1473200"/>
          <a:ext cx="8230387" cy="4020000"/>
        </p:xfrm>
        <a:graphic>
          <a:graphicData uri="http://schemas.openxmlformats.org/drawingml/2006/table">
            <a:tbl>
              <a:tblPr>
                <a:tableStyleId>{C4B1156A-380E-4F78-BDF5-A606A8083BF9}</a:tableStyleId>
              </a:tblPr>
              <a:tblGrid>
                <a:gridCol w="2681100"/>
                <a:gridCol w="2643830"/>
                <a:gridCol w="2905457"/>
              </a:tblGrid>
              <a:tr h="366713">
                <a:tc>
                  <a:txBody>
                    <a:bodyPr/>
                    <a:lstStyle/>
                    <a:p>
                      <a:pPr marL="0" marR="0" lvl="0" indent="0" algn="ctr" defTabSz="914400" rtl="0" eaLnBrk="1" fontAlgn="t" latinLnBrk="0" hangingPunct="1">
                        <a:lnSpc>
                          <a:spcPct val="100000"/>
                        </a:lnSpc>
                        <a:spcBef>
                          <a:spcPts val="0"/>
                        </a:spcBef>
                        <a:spcAft>
                          <a:spcPct val="0"/>
                        </a:spcAft>
                        <a:buClrTx/>
                        <a:buSzTx/>
                        <a:buFontTx/>
                        <a:buNone/>
                        <a:tabLst/>
                      </a:pPr>
                      <a:r>
                        <a:rPr kumimoji="0" lang="en-GB" sz="2000" b="0" u="none" strike="noStrike" cap="none" normalizeH="0" baseline="0" dirty="0" smtClean="0">
                          <a:ln>
                            <a:noFill/>
                          </a:ln>
                          <a:solidFill>
                            <a:schemeClr val="bg1"/>
                          </a:solidFill>
                          <a:effectLst/>
                          <a:latin typeface="Arial" pitchFamily="34" charset="0"/>
                          <a:cs typeface="Arial" pitchFamily="34" charset="0"/>
                        </a:rPr>
                        <a:t>Income each year before tax</a:t>
                      </a:r>
                      <a:endParaRPr kumimoji="0" lang="en-GB" sz="2000" b="0" i="0" u="none" strike="noStrike" cap="none" normalizeH="0" baseline="0" dirty="0" smtClean="0">
                        <a:ln>
                          <a:noFill/>
                        </a:ln>
                        <a:solidFill>
                          <a:schemeClr val="bg1"/>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marL="0" marR="0" lvl="0" indent="0" algn="ctr" defTabSz="914400" rtl="0" eaLnBrk="1" fontAlgn="t" latinLnBrk="0" hangingPunct="1">
                        <a:lnSpc>
                          <a:spcPct val="100000"/>
                        </a:lnSpc>
                        <a:spcBef>
                          <a:spcPts val="0"/>
                        </a:spcBef>
                        <a:spcAft>
                          <a:spcPct val="0"/>
                        </a:spcAft>
                        <a:buClrTx/>
                        <a:buSzTx/>
                        <a:buFontTx/>
                        <a:buNone/>
                        <a:tabLst/>
                      </a:pPr>
                      <a:r>
                        <a:rPr kumimoji="0" lang="en-GB" sz="2000" b="0" u="none" strike="noStrike" cap="none" normalizeH="0" baseline="0" dirty="0" smtClean="0">
                          <a:ln>
                            <a:noFill/>
                          </a:ln>
                          <a:solidFill>
                            <a:schemeClr val="bg1"/>
                          </a:solidFill>
                          <a:effectLst/>
                          <a:latin typeface="Arial" pitchFamily="34" charset="0"/>
                          <a:cs typeface="Arial" pitchFamily="34" charset="0"/>
                        </a:rPr>
                        <a:t>Income from which </a:t>
                      </a:r>
                    </a:p>
                    <a:p>
                      <a:pPr marL="0" marR="0" lvl="0" indent="0" algn="ctr" defTabSz="914400" rtl="0" eaLnBrk="1" fontAlgn="t" latinLnBrk="0" hangingPunct="1">
                        <a:lnSpc>
                          <a:spcPct val="100000"/>
                        </a:lnSpc>
                        <a:spcBef>
                          <a:spcPts val="0"/>
                        </a:spcBef>
                        <a:spcAft>
                          <a:spcPct val="0"/>
                        </a:spcAft>
                        <a:buClrTx/>
                        <a:buSzTx/>
                        <a:buFontTx/>
                        <a:buNone/>
                        <a:tabLst/>
                      </a:pPr>
                      <a:r>
                        <a:rPr kumimoji="0" lang="en-GB" sz="2000" b="0" u="none" strike="noStrike" cap="none" normalizeH="0" baseline="0" dirty="0" smtClean="0">
                          <a:ln>
                            <a:noFill/>
                          </a:ln>
                          <a:solidFill>
                            <a:schemeClr val="bg1"/>
                          </a:solidFill>
                          <a:effectLst/>
                          <a:latin typeface="Arial" pitchFamily="34" charset="0"/>
                          <a:cs typeface="Arial" pitchFamily="34" charset="0"/>
                        </a:rPr>
                        <a:t>9% is deducted</a:t>
                      </a:r>
                      <a:endParaRPr kumimoji="0" lang="en-GB" sz="2000" b="0" i="0" u="none" strike="noStrike" cap="none" normalizeH="0" baseline="0" dirty="0" smtClean="0">
                        <a:ln>
                          <a:noFill/>
                        </a:ln>
                        <a:solidFill>
                          <a:schemeClr val="bg1"/>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marL="0" marR="0" lvl="0" indent="0" algn="ctr" defTabSz="914400" rtl="0" eaLnBrk="1" fontAlgn="t" latinLnBrk="0" hangingPunct="1">
                        <a:lnSpc>
                          <a:spcPct val="100000"/>
                        </a:lnSpc>
                        <a:spcBef>
                          <a:spcPts val="0"/>
                        </a:spcBef>
                        <a:spcAft>
                          <a:spcPct val="0"/>
                        </a:spcAft>
                        <a:buClrTx/>
                        <a:buSzTx/>
                        <a:buFontTx/>
                        <a:buNone/>
                        <a:tabLst/>
                      </a:pPr>
                      <a:r>
                        <a:rPr kumimoji="0" lang="en-GB" sz="2000" b="0" u="none" strike="noStrike" cap="none" normalizeH="0" baseline="0" dirty="0" smtClean="0">
                          <a:ln>
                            <a:noFill/>
                          </a:ln>
                          <a:solidFill>
                            <a:schemeClr val="bg1"/>
                          </a:solidFill>
                          <a:effectLst/>
                          <a:latin typeface="Arial" pitchFamily="34" charset="0"/>
                          <a:cs typeface="Arial" pitchFamily="34" charset="0"/>
                        </a:rPr>
                        <a:t>Monthly Repayment (Approx)</a:t>
                      </a:r>
                      <a:endParaRPr kumimoji="0" lang="en-GB" sz="2000" b="0" i="0" u="none" strike="noStrike" cap="none" normalizeH="0" baseline="0" dirty="0" smtClean="0">
                        <a:ln>
                          <a:noFill/>
                        </a:ln>
                        <a:solidFill>
                          <a:schemeClr val="bg1"/>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r>
              <a:tr h="233363">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u="none" strike="noStrike" cap="none" normalizeH="0" baseline="0" dirty="0" smtClean="0">
                          <a:ln>
                            <a:noFill/>
                          </a:ln>
                          <a:effectLst/>
                          <a:latin typeface="Arial" pitchFamily="34" charset="0"/>
                          <a:cs typeface="Arial" pitchFamily="34" charset="0"/>
                        </a:rPr>
                        <a:t>£21,000</a:t>
                      </a:r>
                      <a:endParaRPr kumimoji="0" lang="en-GB" sz="2000" b="0" i="0" u="none" strike="noStrike" cap="none" normalizeH="0" baseline="0" dirty="0" smtClean="0">
                        <a:ln>
                          <a:noFill/>
                        </a:ln>
                        <a:solidFill>
                          <a:srgbClr val="0066CC"/>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US" sz="2000" b="0" u="none" strike="noStrike" cap="none" normalizeH="0" baseline="0" dirty="0" smtClean="0">
                          <a:ln>
                            <a:noFill/>
                          </a:ln>
                          <a:effectLst/>
                          <a:latin typeface="Arial" pitchFamily="34" charset="0"/>
                          <a:cs typeface="Arial" pitchFamily="34" charset="0"/>
                        </a:rPr>
                        <a:t>£0</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u="none" strike="noStrike" cap="none" normalizeH="0" baseline="0" dirty="0" smtClean="0">
                          <a:ln>
                            <a:noFill/>
                          </a:ln>
                          <a:effectLst/>
                          <a:latin typeface="Arial" pitchFamily="34" charset="0"/>
                          <a:cs typeface="Arial" pitchFamily="34" charset="0"/>
                        </a:rPr>
                        <a:t>£0</a:t>
                      </a:r>
                      <a:endParaRPr kumimoji="0" lang="en-GB" sz="2000" b="0" i="0" u="none" strike="noStrike" cap="none" normalizeH="0" baseline="0" dirty="0" smtClean="0">
                        <a:ln>
                          <a:noFill/>
                        </a:ln>
                        <a:solidFill>
                          <a:srgbClr val="009900"/>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r>
              <a:tr h="225425">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u="none" strike="noStrike" cap="none" normalizeH="0" baseline="0" dirty="0" smtClean="0">
                          <a:ln>
                            <a:noFill/>
                          </a:ln>
                          <a:effectLst/>
                          <a:latin typeface="Arial" pitchFamily="34" charset="0"/>
                          <a:cs typeface="Arial" pitchFamily="34" charset="0"/>
                        </a:rPr>
                        <a:t>£25,000</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US" sz="2000" b="0" u="none" strike="noStrike" cap="none" normalizeH="0" baseline="0" dirty="0" smtClean="0">
                          <a:ln>
                            <a:noFill/>
                          </a:ln>
                          <a:effectLst/>
                          <a:latin typeface="Arial" pitchFamily="34" charset="0"/>
                          <a:cs typeface="Arial" pitchFamily="34" charset="0"/>
                        </a:rPr>
                        <a:t>£4,000</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u="none" strike="noStrike" cap="none" normalizeH="0" baseline="0" dirty="0" smtClean="0">
                          <a:ln>
                            <a:noFill/>
                          </a:ln>
                          <a:effectLst/>
                          <a:latin typeface="Arial" pitchFamily="34" charset="0"/>
                          <a:cs typeface="Arial" pitchFamily="34" charset="0"/>
                        </a:rPr>
                        <a:t>£30</a:t>
                      </a:r>
                      <a:endParaRPr kumimoji="0" lang="en-GB" sz="2000" b="0" i="0" u="none" strike="noStrike" cap="none" normalizeH="0" baseline="0" dirty="0" smtClean="0">
                        <a:ln>
                          <a:noFill/>
                        </a:ln>
                        <a:solidFill>
                          <a:srgbClr val="009900"/>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233363">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u="none" strike="noStrike" cap="none" normalizeH="0" baseline="0" dirty="0" smtClean="0">
                          <a:ln>
                            <a:noFill/>
                          </a:ln>
                          <a:effectLst/>
                          <a:latin typeface="Arial" pitchFamily="34" charset="0"/>
                          <a:cs typeface="Arial" pitchFamily="34" charset="0"/>
                        </a:rPr>
                        <a:t>£30,000</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US" sz="2000" b="0" u="none" strike="noStrike" cap="none" normalizeH="0" baseline="0" dirty="0" smtClean="0">
                          <a:ln>
                            <a:noFill/>
                          </a:ln>
                          <a:effectLst/>
                          <a:latin typeface="Arial" pitchFamily="34" charset="0"/>
                          <a:cs typeface="Arial" pitchFamily="34" charset="0"/>
                        </a:rPr>
                        <a:t>£9,000</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u="none" strike="noStrike" cap="none" normalizeH="0" baseline="0" dirty="0" smtClean="0">
                          <a:ln>
                            <a:noFill/>
                          </a:ln>
                          <a:effectLst/>
                          <a:latin typeface="Arial" pitchFamily="34" charset="0"/>
                          <a:cs typeface="Arial" pitchFamily="34" charset="0"/>
                        </a:rPr>
                        <a:t>£67</a:t>
                      </a:r>
                      <a:endParaRPr kumimoji="0" lang="en-GB" sz="2000" b="0" i="0" u="none" strike="noStrike" cap="none" normalizeH="0" baseline="0" dirty="0" smtClean="0">
                        <a:ln>
                          <a:noFill/>
                        </a:ln>
                        <a:solidFill>
                          <a:srgbClr val="009900"/>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r>
              <a:tr h="233363">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u="none" strike="noStrike" cap="none" normalizeH="0" baseline="0" dirty="0" smtClean="0">
                          <a:ln>
                            <a:noFill/>
                          </a:ln>
                          <a:effectLst/>
                          <a:latin typeface="Arial" pitchFamily="34" charset="0"/>
                          <a:cs typeface="Arial" pitchFamily="34" charset="0"/>
                        </a:rPr>
                        <a:t>£35,000</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US" sz="2000" b="0" u="none" strike="noStrike" cap="none" normalizeH="0" baseline="0" dirty="0" smtClean="0">
                          <a:ln>
                            <a:noFill/>
                          </a:ln>
                          <a:effectLst/>
                          <a:latin typeface="Arial" pitchFamily="34" charset="0"/>
                          <a:cs typeface="Arial" pitchFamily="34" charset="0"/>
                        </a:rPr>
                        <a:t>£14,000</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u="none" strike="noStrike" cap="none" normalizeH="0" baseline="0" dirty="0" smtClean="0">
                          <a:ln>
                            <a:noFill/>
                          </a:ln>
                          <a:effectLst/>
                          <a:latin typeface="Arial" pitchFamily="34" charset="0"/>
                          <a:cs typeface="Arial" pitchFamily="34" charset="0"/>
                        </a:rPr>
                        <a:t>£105</a:t>
                      </a:r>
                      <a:endParaRPr kumimoji="0" lang="en-GB" sz="2000" b="0" i="0" u="none" strike="noStrike" cap="none" normalizeH="0" baseline="0" dirty="0" smtClean="0">
                        <a:ln>
                          <a:noFill/>
                        </a:ln>
                        <a:solidFill>
                          <a:srgbClr val="009900"/>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233363">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u="none" strike="noStrike" cap="none" normalizeH="0" baseline="0" dirty="0" smtClean="0">
                          <a:ln>
                            <a:noFill/>
                          </a:ln>
                          <a:effectLst/>
                          <a:latin typeface="Arial" pitchFamily="34" charset="0"/>
                          <a:cs typeface="Arial" pitchFamily="34" charset="0"/>
                        </a:rPr>
                        <a:t>£40,000</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US" sz="2000" b="0" u="none" strike="noStrike" cap="none" normalizeH="0" baseline="0" dirty="0" smtClean="0">
                          <a:ln>
                            <a:noFill/>
                          </a:ln>
                          <a:effectLst/>
                          <a:latin typeface="Arial" pitchFamily="34" charset="0"/>
                          <a:cs typeface="Arial" pitchFamily="34" charset="0"/>
                        </a:rPr>
                        <a:t>£19,000</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u="none" strike="noStrike" cap="none" normalizeH="0" baseline="0" dirty="0" smtClean="0">
                          <a:ln>
                            <a:noFill/>
                          </a:ln>
                          <a:effectLst/>
                          <a:latin typeface="Arial" pitchFamily="34" charset="0"/>
                          <a:cs typeface="Arial" pitchFamily="34" charset="0"/>
                        </a:rPr>
                        <a:t>£142</a:t>
                      </a:r>
                      <a:endParaRPr kumimoji="0" lang="en-GB" sz="2000" b="0" i="0" u="none" strike="noStrike" cap="none" normalizeH="0" baseline="0" dirty="0" smtClean="0">
                        <a:ln>
                          <a:noFill/>
                        </a:ln>
                        <a:solidFill>
                          <a:srgbClr val="009900"/>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r>
              <a:tr h="233363">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u="none" strike="noStrike" cap="none" normalizeH="0" baseline="0" dirty="0" smtClean="0">
                          <a:ln>
                            <a:noFill/>
                          </a:ln>
                          <a:effectLst/>
                          <a:latin typeface="Arial" pitchFamily="34" charset="0"/>
                          <a:cs typeface="Arial" pitchFamily="34" charset="0"/>
                        </a:rPr>
                        <a:t>£45,000</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US" sz="2000" b="0" u="none" strike="noStrike" cap="none" normalizeH="0" baseline="0" dirty="0" smtClean="0">
                          <a:ln>
                            <a:noFill/>
                          </a:ln>
                          <a:effectLst/>
                          <a:latin typeface="Arial" pitchFamily="34" charset="0"/>
                          <a:cs typeface="Arial" pitchFamily="34" charset="0"/>
                        </a:rPr>
                        <a:t>£24,000</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u="none" strike="noStrike" cap="none" normalizeH="0" baseline="0" dirty="0" smtClean="0">
                          <a:ln>
                            <a:noFill/>
                          </a:ln>
                          <a:effectLst/>
                          <a:latin typeface="Arial" pitchFamily="34" charset="0"/>
                          <a:cs typeface="Arial" pitchFamily="34" charset="0"/>
                        </a:rPr>
                        <a:t>£180</a:t>
                      </a:r>
                      <a:endParaRPr kumimoji="0" lang="en-GB" sz="2000" b="0" i="0" u="none" strike="noStrike" cap="none" normalizeH="0" baseline="0" dirty="0" smtClean="0">
                        <a:ln>
                          <a:noFill/>
                        </a:ln>
                        <a:solidFill>
                          <a:srgbClr val="009900"/>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233363">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u="none" strike="noStrike" cap="none" normalizeH="0" baseline="0" dirty="0" smtClean="0">
                          <a:ln>
                            <a:noFill/>
                          </a:ln>
                          <a:effectLst/>
                          <a:latin typeface="Arial" pitchFamily="34" charset="0"/>
                          <a:cs typeface="Arial" pitchFamily="34" charset="0"/>
                        </a:rPr>
                        <a:t>£50,000</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US" sz="2000" b="0" u="none" strike="noStrike" cap="none" normalizeH="0" baseline="0" dirty="0" smtClean="0">
                          <a:ln>
                            <a:noFill/>
                          </a:ln>
                          <a:effectLst/>
                          <a:latin typeface="Arial" pitchFamily="34" charset="0"/>
                          <a:cs typeface="Arial" pitchFamily="34" charset="0"/>
                        </a:rPr>
                        <a:t>£29,000</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u="none" strike="noStrike" cap="none" normalizeH="0" baseline="0" dirty="0" smtClean="0">
                          <a:ln>
                            <a:noFill/>
                          </a:ln>
                          <a:effectLst/>
                          <a:latin typeface="Arial" pitchFamily="34" charset="0"/>
                          <a:cs typeface="Arial" pitchFamily="34" charset="0"/>
                        </a:rPr>
                        <a:t>£217</a:t>
                      </a:r>
                      <a:endParaRPr kumimoji="0" lang="en-GB" sz="2000" b="0" i="0" u="none" strike="noStrike" cap="none" normalizeH="0" baseline="0" dirty="0" smtClean="0">
                        <a:ln>
                          <a:noFill/>
                        </a:ln>
                        <a:solidFill>
                          <a:srgbClr val="009900"/>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r>
              <a:tr h="233363">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u="none" strike="noStrike" cap="none" normalizeH="0" baseline="0" dirty="0" smtClean="0">
                          <a:ln>
                            <a:noFill/>
                          </a:ln>
                          <a:effectLst/>
                          <a:latin typeface="Arial" pitchFamily="34" charset="0"/>
                          <a:cs typeface="Arial" pitchFamily="34" charset="0"/>
                        </a:rPr>
                        <a:t>£60,000</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US" sz="2000" b="0" u="none" strike="noStrike" cap="none" normalizeH="0" baseline="0" dirty="0" smtClean="0">
                          <a:ln>
                            <a:noFill/>
                          </a:ln>
                          <a:effectLst/>
                          <a:latin typeface="Arial" pitchFamily="34" charset="0"/>
                          <a:cs typeface="Arial" pitchFamily="34" charset="0"/>
                        </a:rPr>
                        <a:t>£39,000</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u="none" strike="noStrike" cap="none" normalizeH="0" baseline="0" dirty="0" smtClean="0">
                          <a:ln>
                            <a:noFill/>
                          </a:ln>
                          <a:effectLst/>
                          <a:latin typeface="Arial" pitchFamily="34" charset="0"/>
                          <a:cs typeface="Arial" pitchFamily="34" charset="0"/>
                        </a:rPr>
                        <a:t>£292</a:t>
                      </a:r>
                      <a:endParaRPr kumimoji="0" lang="en-GB" sz="2000" b="0" i="0" u="none" strike="noStrike" cap="none" normalizeH="0" baseline="0" dirty="0" smtClean="0">
                        <a:ln>
                          <a:noFill/>
                        </a:ln>
                        <a:solidFill>
                          <a:srgbClr val="009900"/>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sp>
        <p:nvSpPr>
          <p:cNvPr id="16" name="TextBox 14"/>
          <p:cNvSpPr txBox="1">
            <a:spLocks noChangeArrowheads="1"/>
          </p:cNvSpPr>
          <p:nvPr/>
        </p:nvSpPr>
        <p:spPr bwMode="auto">
          <a:xfrm>
            <a:off x="1778000" y="361950"/>
            <a:ext cx="6602413" cy="815975"/>
          </a:xfrm>
          <a:prstGeom prst="rect">
            <a:avLst/>
          </a:prstGeom>
          <a:noFill/>
          <a:ln w="9525">
            <a:noFill/>
            <a:miter lim="800000"/>
            <a:headEnd/>
            <a:tailEnd/>
          </a:ln>
        </p:spPr>
        <p:txBody>
          <a:bodyPr lIns="0" tIns="0" rIns="0" bIns="0">
            <a:spAutoFit/>
          </a:bodyPr>
          <a:lstStyle/>
          <a:p>
            <a:pPr defTabSz="457200">
              <a:spcAft>
                <a:spcPts val="600"/>
              </a:spcAft>
            </a:pPr>
            <a:r>
              <a:rPr lang="en-US" sz="2800" dirty="0" smtClean="0">
                <a:solidFill>
                  <a:srgbClr val="CC0066"/>
                </a:solidFill>
                <a:latin typeface="Arial" pitchFamily="34" charset="0"/>
                <a:cs typeface="Arial" pitchFamily="34" charset="0"/>
              </a:rPr>
              <a:t>STUDENT LOAN REPAYMENTS</a:t>
            </a:r>
            <a:endParaRPr lang="en-US" sz="2800" dirty="0">
              <a:solidFill>
                <a:srgbClr val="CC0066"/>
              </a:solidFill>
              <a:latin typeface="Arial" pitchFamily="34" charset="0"/>
              <a:cs typeface="Arial" pitchFamily="34" charset="0"/>
            </a:endParaRPr>
          </a:p>
          <a:p>
            <a:pPr defTabSz="457200">
              <a:spcAft>
                <a:spcPts val="600"/>
              </a:spcAft>
            </a:pPr>
            <a:r>
              <a:rPr lang="en-US" sz="2000" dirty="0" smtClean="0">
                <a:solidFill>
                  <a:prstClr val="black"/>
                </a:solidFill>
                <a:latin typeface="Arial" pitchFamily="34" charset="0"/>
                <a:cs typeface="Arial" pitchFamily="34" charset="0"/>
              </a:rPr>
              <a:t>THE FIGURES</a:t>
            </a:r>
            <a:endParaRPr lang="en-US" sz="2000" dirty="0">
              <a:solidFill>
                <a:prstClr val="black"/>
              </a:solidFill>
              <a:latin typeface="Arial" pitchFamily="34" charset="0"/>
              <a:cs typeface="Arial" pitchFamily="34" charset="0"/>
            </a:endParaRPr>
          </a:p>
        </p:txBody>
      </p:sp>
      <p:grpSp>
        <p:nvGrpSpPr>
          <p:cNvPr id="9" name="Group 39"/>
          <p:cNvGrpSpPr/>
          <p:nvPr/>
        </p:nvGrpSpPr>
        <p:grpSpPr>
          <a:xfrm>
            <a:off x="204711" y="5738588"/>
            <a:ext cx="8639744" cy="923330"/>
            <a:chOff x="-1583146" y="3432097"/>
            <a:chExt cx="8639744" cy="923330"/>
          </a:xfrm>
        </p:grpSpPr>
        <p:sp>
          <p:nvSpPr>
            <p:cNvPr id="10" name="Rounded Rectangle 9"/>
            <p:cNvSpPr/>
            <p:nvPr/>
          </p:nvSpPr>
          <p:spPr>
            <a:xfrm>
              <a:off x="-1031112" y="3523398"/>
              <a:ext cx="8087710" cy="742097"/>
            </a:xfrm>
            <a:prstGeom prst="round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sz="2000" dirty="0" smtClean="0">
                  <a:solidFill>
                    <a:prstClr val="black"/>
                  </a:solidFill>
                  <a:latin typeface="Arial" pitchFamily="34" charset="0"/>
                  <a:cs typeface="Arial" pitchFamily="34" charset="0"/>
                </a:rPr>
                <a:t>For more info on repayment: </a:t>
              </a:r>
              <a:r>
                <a:rPr lang="en-GB" sz="2000" dirty="0" smtClean="0">
                  <a:solidFill>
                    <a:prstClr val="black"/>
                  </a:solidFill>
                  <a:latin typeface="Arial" pitchFamily="34" charset="0"/>
                  <a:cs typeface="Arial" pitchFamily="34" charset="0"/>
                  <a:hlinkClick r:id="rId3"/>
                </a:rPr>
                <a:t>www.studentloanrepayment.co.uk</a:t>
              </a:r>
              <a:endParaRPr lang="en-GB" sz="2000" dirty="0" smtClean="0">
                <a:solidFill>
                  <a:prstClr val="black"/>
                </a:solidFill>
                <a:latin typeface="Arial" pitchFamily="34" charset="0"/>
                <a:cs typeface="Arial" pitchFamily="34" charset="0"/>
              </a:endParaRPr>
            </a:p>
            <a:p>
              <a:pPr algn="ctr" defTabSz="457200"/>
              <a:endParaRPr lang="en-GB" dirty="0">
                <a:solidFill>
                  <a:prstClr val="black"/>
                </a:solidFill>
              </a:endParaRPr>
            </a:p>
          </p:txBody>
        </p:sp>
        <p:sp>
          <p:nvSpPr>
            <p:cNvPr id="11" name="Oval 10"/>
            <p:cNvSpPr/>
            <p:nvPr/>
          </p:nvSpPr>
          <p:spPr>
            <a:xfrm>
              <a:off x="-1583146" y="3493825"/>
              <a:ext cx="818871" cy="818871"/>
            </a:xfrm>
            <a:prstGeom prst="ellipse">
              <a:avLst/>
            </a:prstGeom>
            <a:solidFill>
              <a:srgbClr val="002060"/>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dirty="0">
                <a:solidFill>
                  <a:prstClr val="white"/>
                </a:solidFill>
              </a:endParaRPr>
            </a:p>
          </p:txBody>
        </p:sp>
        <p:sp>
          <p:nvSpPr>
            <p:cNvPr id="17" name="TextBox 16"/>
            <p:cNvSpPr txBox="1"/>
            <p:nvPr/>
          </p:nvSpPr>
          <p:spPr>
            <a:xfrm>
              <a:off x="-1351128" y="3432097"/>
              <a:ext cx="423906" cy="923330"/>
            </a:xfrm>
            <a:prstGeom prst="rect">
              <a:avLst/>
            </a:prstGeom>
            <a:noFill/>
          </p:spPr>
          <p:txBody>
            <a:bodyPr wrap="square" rtlCol="0">
              <a:spAutoFit/>
            </a:bodyPr>
            <a:lstStyle/>
            <a:p>
              <a:pPr defTabSz="457200"/>
              <a:r>
                <a:rPr lang="en-GB" sz="5400" b="1" dirty="0" smtClean="0">
                  <a:solidFill>
                    <a:prstClr val="white"/>
                  </a:solidFill>
                </a:rPr>
                <a:t>i</a:t>
              </a:r>
              <a:endParaRPr lang="en-GB" sz="5400" b="1" dirty="0">
                <a:solidFill>
                  <a:prstClr val="white"/>
                </a:solidFill>
              </a:endParaRPr>
            </a:p>
          </p:txBody>
        </p:sp>
      </p:grpSp>
    </p:spTree>
    <p:extLst>
      <p:ext uri="{BB962C8B-B14F-4D97-AF65-F5344CB8AC3E}">
        <p14:creationId xmlns:p14="http://schemas.microsoft.com/office/powerpoint/2010/main" val="3479671943"/>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203575" y="2530475"/>
            <a:ext cx="469494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spcAft>
                <a:spcPts val="600"/>
              </a:spcAft>
              <a:defRPr/>
            </a:pPr>
            <a:r>
              <a:rPr lang="en-US" sz="2800" dirty="0" smtClean="0">
                <a:solidFill>
                  <a:srgbClr val="5B1E69"/>
                </a:solidFill>
                <a:cs typeface="Arial" charset="0"/>
              </a:rPr>
              <a:t>WEBSITES &amp; RESOURCES</a:t>
            </a:r>
          </a:p>
        </p:txBody>
      </p:sp>
      <p:sp>
        <p:nvSpPr>
          <p:cNvPr id="3" name="TextBox 12"/>
          <p:cNvSpPr txBox="1">
            <a:spLocks noChangeArrowheads="1"/>
          </p:cNvSpPr>
          <p:nvPr/>
        </p:nvSpPr>
        <p:spPr bwMode="auto">
          <a:xfrm>
            <a:off x="1311275" y="2651125"/>
            <a:ext cx="18399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hangingPunct="1">
              <a:spcAft>
                <a:spcPts val="1200"/>
              </a:spcAft>
              <a:defRPr/>
            </a:pPr>
            <a:r>
              <a:rPr lang="en-US" sz="1800" dirty="0" smtClean="0">
                <a:solidFill>
                  <a:prstClr val="white"/>
                </a:solidFill>
                <a:cs typeface="Arial" charset="0"/>
              </a:rPr>
              <a:t>SECTION 4</a:t>
            </a:r>
          </a:p>
        </p:txBody>
      </p:sp>
    </p:spTree>
    <p:extLst>
      <p:ext uri="{BB962C8B-B14F-4D97-AF65-F5344CB8AC3E}">
        <p14:creationId xmlns:p14="http://schemas.microsoft.com/office/powerpoint/2010/main" val="943953197"/>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3"/>
          </p:cNvPr>
          <p:cNvPicPr>
            <a:picLocks noChangeAspect="1" noChangeArrowheads="1"/>
          </p:cNvPicPr>
          <p:nvPr/>
        </p:nvPicPr>
        <p:blipFill>
          <a:blip r:embed="rId4" cstate="print"/>
          <a:srcRect l="18539" t="15517" r="20028" b="13362"/>
          <a:stretch>
            <a:fillRect/>
          </a:stretch>
        </p:blipFill>
        <p:spPr bwMode="auto">
          <a:xfrm>
            <a:off x="1040523" y="1504817"/>
            <a:ext cx="7110248" cy="4627972"/>
          </a:xfrm>
          <a:prstGeom prst="rect">
            <a:avLst/>
          </a:prstGeom>
          <a:noFill/>
          <a:ln w="12700">
            <a:solidFill>
              <a:schemeClr val="tx1"/>
            </a:solidFill>
            <a:miter lim="800000"/>
            <a:headEnd/>
            <a:tailEnd/>
          </a:ln>
        </p:spPr>
      </p:pic>
      <p:sp>
        <p:nvSpPr>
          <p:cNvPr id="8" name="TextBox 14"/>
          <p:cNvSpPr txBox="1">
            <a:spLocks noChangeArrowheads="1"/>
          </p:cNvSpPr>
          <p:nvPr/>
        </p:nvSpPr>
        <p:spPr bwMode="auto">
          <a:xfrm>
            <a:off x="1778000" y="361950"/>
            <a:ext cx="7366000" cy="815608"/>
          </a:xfrm>
          <a:prstGeom prst="rect">
            <a:avLst/>
          </a:prstGeom>
          <a:noFill/>
          <a:ln w="9525">
            <a:noFill/>
            <a:miter lim="800000"/>
            <a:headEnd/>
            <a:tailEnd/>
          </a:ln>
        </p:spPr>
        <p:txBody>
          <a:bodyPr wrap="square" lIns="0" tIns="0" rIns="0" bIns="0">
            <a:spAutoFit/>
          </a:bodyPr>
          <a:lstStyle/>
          <a:p>
            <a:pPr defTabSz="457200">
              <a:spcAft>
                <a:spcPts val="600"/>
              </a:spcAft>
            </a:pPr>
            <a:r>
              <a:rPr lang="en-US" sz="2800" dirty="0" smtClean="0">
                <a:solidFill>
                  <a:srgbClr val="7030A0"/>
                </a:solidFill>
                <a:latin typeface="Arial" pitchFamily="34" charset="0"/>
                <a:cs typeface="Arial" pitchFamily="34" charset="0"/>
              </a:rPr>
              <a:t>INFORMATION, ADVICE &amp; GUIDANCE</a:t>
            </a:r>
            <a:endParaRPr lang="en-US" sz="2800" dirty="0">
              <a:solidFill>
                <a:srgbClr val="7030A0"/>
              </a:solidFill>
              <a:latin typeface="Arial" pitchFamily="34" charset="0"/>
              <a:cs typeface="Arial" pitchFamily="34" charset="0"/>
            </a:endParaRPr>
          </a:p>
          <a:p>
            <a:pPr defTabSz="457200">
              <a:spcAft>
                <a:spcPts val="600"/>
              </a:spcAft>
            </a:pPr>
            <a:r>
              <a:rPr lang="en-US" sz="2000" dirty="0" smtClean="0">
                <a:solidFill>
                  <a:prstClr val="black"/>
                </a:solidFill>
                <a:latin typeface="Arial" pitchFamily="34" charset="0"/>
                <a:cs typeface="Arial" pitchFamily="34" charset="0"/>
              </a:rPr>
              <a:t>DEDICATED SFE PRACTITIONER </a:t>
            </a:r>
            <a:r>
              <a:rPr lang="en-US" sz="2000" dirty="0">
                <a:solidFill>
                  <a:prstClr val="black"/>
                </a:solidFill>
                <a:latin typeface="Arial" pitchFamily="34" charset="0"/>
                <a:cs typeface="Arial" pitchFamily="34" charset="0"/>
              </a:rPr>
              <a:t>WEBSITE</a:t>
            </a:r>
          </a:p>
        </p:txBody>
      </p:sp>
      <p:grpSp>
        <p:nvGrpSpPr>
          <p:cNvPr id="2" name="Group 13"/>
          <p:cNvGrpSpPr>
            <a:grpSpLocks/>
          </p:cNvGrpSpPr>
          <p:nvPr/>
        </p:nvGrpSpPr>
        <p:grpSpPr bwMode="auto">
          <a:xfrm>
            <a:off x="1038226" y="5816402"/>
            <a:ext cx="7132852" cy="400115"/>
            <a:chOff x="1010206" y="185553"/>
            <a:chExt cx="8051484" cy="400244"/>
          </a:xfrm>
        </p:grpSpPr>
        <p:sp>
          <p:nvSpPr>
            <p:cNvPr id="35845" name="Text Box 6"/>
            <p:cNvSpPr txBox="1">
              <a:spLocks noChangeArrowheads="1"/>
            </p:cNvSpPr>
            <p:nvPr/>
          </p:nvSpPr>
          <p:spPr bwMode="auto">
            <a:xfrm>
              <a:off x="1010206" y="187135"/>
              <a:ext cx="8051484" cy="386178"/>
            </a:xfrm>
            <a:prstGeom prst="rect">
              <a:avLst/>
            </a:prstGeom>
            <a:solidFill>
              <a:schemeClr val="tx1"/>
            </a:solidFill>
            <a:ln w="9525" algn="ctr">
              <a:noFill/>
              <a:miter lim="800000"/>
              <a:headEnd/>
              <a:tailEnd/>
            </a:ln>
          </p:spPr>
          <p:txBody>
            <a:bodyPr wrap="square" lIns="54000" tIns="54000" rIns="54000" bIns="54000">
              <a:spAutoFit/>
            </a:bodyPr>
            <a:lstStyle/>
            <a:p>
              <a:pPr algn="ctr" defTabSz="457200">
                <a:spcBef>
                  <a:spcPct val="50000"/>
                </a:spcBef>
              </a:pPr>
              <a:endParaRPr lang="en-US" dirty="0">
                <a:solidFill>
                  <a:srgbClr val="FFFFFF"/>
                </a:solidFill>
              </a:endParaRPr>
            </a:p>
          </p:txBody>
        </p:sp>
        <p:sp>
          <p:nvSpPr>
            <p:cNvPr id="35846" name="Rectangle 10"/>
            <p:cNvSpPr>
              <a:spLocks noChangeArrowheads="1"/>
            </p:cNvSpPr>
            <p:nvPr/>
          </p:nvSpPr>
          <p:spPr bwMode="auto">
            <a:xfrm>
              <a:off x="2996121" y="185553"/>
              <a:ext cx="3686932" cy="400244"/>
            </a:xfrm>
            <a:prstGeom prst="rect">
              <a:avLst/>
            </a:prstGeom>
            <a:noFill/>
            <a:ln w="9525">
              <a:noFill/>
              <a:miter lim="800000"/>
              <a:headEnd/>
              <a:tailEnd/>
            </a:ln>
          </p:spPr>
          <p:txBody>
            <a:bodyPr wrap="none">
              <a:spAutoFit/>
            </a:bodyPr>
            <a:lstStyle/>
            <a:p>
              <a:pPr algn="ctr" defTabSz="457200"/>
              <a:r>
                <a:rPr lang="en-US" sz="2000" dirty="0">
                  <a:solidFill>
                    <a:srgbClr val="FFFFFF"/>
                  </a:solidFill>
                  <a:latin typeface="Arial" pitchFamily="34" charset="0"/>
                  <a:cs typeface="Arial" pitchFamily="34" charset="0"/>
                </a:rPr>
                <a:t>www.practitioners.slc.co.uk</a:t>
              </a:r>
            </a:p>
          </p:txBody>
        </p:sp>
      </p:grpSp>
    </p:spTree>
    <p:extLst>
      <p:ext uri="{BB962C8B-B14F-4D97-AF65-F5344CB8AC3E}">
        <p14:creationId xmlns:p14="http://schemas.microsoft.com/office/powerpoint/2010/main" val="71585354"/>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3"/>
          </p:cNvPr>
          <p:cNvPicPr>
            <a:picLocks noChangeAspect="1" noChangeArrowheads="1"/>
          </p:cNvPicPr>
          <p:nvPr/>
        </p:nvPicPr>
        <p:blipFill>
          <a:blip r:embed="rId4" cstate="print"/>
          <a:srcRect l="8916" t="10075" r="10212" b="1493"/>
          <a:stretch>
            <a:fillRect/>
          </a:stretch>
        </p:blipFill>
        <p:spPr bwMode="auto">
          <a:xfrm>
            <a:off x="1023582" y="1501254"/>
            <a:ext cx="7110484" cy="4371426"/>
          </a:xfrm>
          <a:prstGeom prst="rect">
            <a:avLst/>
          </a:prstGeom>
          <a:noFill/>
          <a:ln w="28575">
            <a:solidFill>
              <a:schemeClr val="tx1"/>
            </a:solidFill>
            <a:miter lim="800000"/>
            <a:headEnd/>
            <a:tailEnd/>
          </a:ln>
        </p:spPr>
      </p:pic>
      <p:grpSp>
        <p:nvGrpSpPr>
          <p:cNvPr id="2" name="Group 13"/>
          <p:cNvGrpSpPr>
            <a:grpSpLocks/>
          </p:cNvGrpSpPr>
          <p:nvPr/>
        </p:nvGrpSpPr>
        <p:grpSpPr bwMode="auto">
          <a:xfrm>
            <a:off x="1000663" y="5578277"/>
            <a:ext cx="7160697" cy="400110"/>
            <a:chOff x="988199" y="185553"/>
            <a:chExt cx="8082140" cy="400239"/>
          </a:xfrm>
        </p:grpSpPr>
        <p:sp>
          <p:nvSpPr>
            <p:cNvPr id="5" name="Text Box 6"/>
            <p:cNvSpPr txBox="1">
              <a:spLocks noChangeArrowheads="1"/>
            </p:cNvSpPr>
            <p:nvPr/>
          </p:nvSpPr>
          <p:spPr bwMode="auto">
            <a:xfrm>
              <a:off x="988199" y="187135"/>
              <a:ext cx="8082140" cy="386178"/>
            </a:xfrm>
            <a:prstGeom prst="rect">
              <a:avLst/>
            </a:prstGeom>
            <a:solidFill>
              <a:schemeClr val="tx1"/>
            </a:solidFill>
            <a:ln w="9525" algn="ctr">
              <a:noFill/>
              <a:miter lim="800000"/>
              <a:headEnd/>
              <a:tailEnd/>
            </a:ln>
          </p:spPr>
          <p:txBody>
            <a:bodyPr wrap="square" lIns="54000" tIns="54000" rIns="54000" bIns="54000">
              <a:spAutoFit/>
            </a:bodyPr>
            <a:lstStyle/>
            <a:p>
              <a:pPr algn="ctr" defTabSz="457200">
                <a:spcBef>
                  <a:spcPct val="50000"/>
                </a:spcBef>
              </a:pPr>
              <a:endParaRPr lang="en-US" dirty="0">
                <a:solidFill>
                  <a:srgbClr val="FFFFFF"/>
                </a:solidFill>
              </a:endParaRPr>
            </a:p>
          </p:txBody>
        </p:sp>
        <p:sp>
          <p:nvSpPr>
            <p:cNvPr id="6" name="Rectangle 10"/>
            <p:cNvSpPr>
              <a:spLocks noChangeArrowheads="1"/>
            </p:cNvSpPr>
            <p:nvPr/>
          </p:nvSpPr>
          <p:spPr bwMode="auto">
            <a:xfrm>
              <a:off x="3320540" y="185553"/>
              <a:ext cx="3038073" cy="400239"/>
            </a:xfrm>
            <a:prstGeom prst="rect">
              <a:avLst/>
            </a:prstGeom>
            <a:noFill/>
            <a:ln w="9525">
              <a:noFill/>
              <a:miter lim="800000"/>
              <a:headEnd/>
              <a:tailEnd/>
            </a:ln>
          </p:spPr>
          <p:txBody>
            <a:bodyPr wrap="none">
              <a:spAutoFit/>
            </a:bodyPr>
            <a:lstStyle/>
            <a:p>
              <a:pPr algn="ctr" defTabSz="457200"/>
              <a:r>
                <a:rPr lang="en-US" sz="2000" dirty="0" smtClean="0">
                  <a:solidFill>
                    <a:srgbClr val="FFFFFF"/>
                  </a:solidFill>
                  <a:latin typeface="Arial" pitchFamily="34" charset="0"/>
                  <a:cs typeface="Arial" pitchFamily="34" charset="0"/>
                </a:rPr>
                <a:t>www.heiinfo.slc.co.uk</a:t>
              </a:r>
              <a:endParaRPr lang="en-US" sz="2000" dirty="0">
                <a:solidFill>
                  <a:srgbClr val="FFFFFF"/>
                </a:solidFill>
                <a:latin typeface="Arial" pitchFamily="34" charset="0"/>
                <a:cs typeface="Arial" pitchFamily="34" charset="0"/>
              </a:endParaRPr>
            </a:p>
          </p:txBody>
        </p:sp>
      </p:grpSp>
      <p:sp>
        <p:nvSpPr>
          <p:cNvPr id="7" name="TextBox 14"/>
          <p:cNvSpPr txBox="1">
            <a:spLocks noChangeArrowheads="1"/>
          </p:cNvSpPr>
          <p:nvPr/>
        </p:nvSpPr>
        <p:spPr bwMode="auto">
          <a:xfrm>
            <a:off x="1778000" y="361950"/>
            <a:ext cx="5754688" cy="814388"/>
          </a:xfrm>
          <a:prstGeom prst="rect">
            <a:avLst/>
          </a:prstGeom>
          <a:noFill/>
          <a:ln w="9525">
            <a:noFill/>
            <a:miter lim="800000"/>
            <a:headEnd/>
            <a:tailEnd/>
          </a:ln>
        </p:spPr>
        <p:txBody>
          <a:bodyPr lIns="0" tIns="0" rIns="0" bIns="0">
            <a:spAutoFit/>
          </a:bodyPr>
          <a:lstStyle/>
          <a:p>
            <a:pPr defTabSz="457200">
              <a:spcAft>
                <a:spcPts val="600"/>
              </a:spcAft>
            </a:pPr>
            <a:r>
              <a:rPr lang="en-US" sz="2800" dirty="0" smtClean="0">
                <a:solidFill>
                  <a:srgbClr val="471355"/>
                </a:solidFill>
                <a:latin typeface="Arial" pitchFamily="34" charset="0"/>
                <a:cs typeface="Arial" pitchFamily="34" charset="0"/>
              </a:rPr>
              <a:t>SLC ONLINE</a:t>
            </a:r>
            <a:endParaRPr lang="en-US" sz="2800" dirty="0">
              <a:solidFill>
                <a:srgbClr val="471355"/>
              </a:solidFill>
              <a:latin typeface="Arial" pitchFamily="34" charset="0"/>
              <a:cs typeface="Arial" pitchFamily="34" charset="0"/>
            </a:endParaRPr>
          </a:p>
          <a:p>
            <a:pPr defTabSz="457200">
              <a:spcAft>
                <a:spcPts val="600"/>
              </a:spcAft>
            </a:pPr>
            <a:r>
              <a:rPr lang="en-US" sz="2000" dirty="0" smtClean="0">
                <a:solidFill>
                  <a:prstClr val="black"/>
                </a:solidFill>
                <a:latin typeface="Arial" pitchFamily="34" charset="0"/>
                <a:cs typeface="Arial" pitchFamily="34" charset="0"/>
              </a:rPr>
              <a:t>HEP SERVICES SITE</a:t>
            </a:r>
            <a:endParaRPr lang="en-US" sz="20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222014540"/>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0" name="Picture 4">
            <a:hlinkClick r:id="rId3"/>
          </p:cNvPr>
          <p:cNvPicPr>
            <a:picLocks noChangeAspect="1" noChangeArrowheads="1"/>
          </p:cNvPicPr>
          <p:nvPr/>
        </p:nvPicPr>
        <p:blipFill>
          <a:blip r:embed="rId4" cstate="print"/>
          <a:srcRect l="31238" t="3125" r="32393" b="8513"/>
          <a:stretch>
            <a:fillRect/>
          </a:stretch>
        </p:blipFill>
        <p:spPr bwMode="auto">
          <a:xfrm>
            <a:off x="5628644" y="1636340"/>
            <a:ext cx="2206821" cy="3014487"/>
          </a:xfrm>
          <a:prstGeom prst="rect">
            <a:avLst/>
          </a:prstGeom>
          <a:noFill/>
          <a:ln w="19050">
            <a:solidFill>
              <a:schemeClr val="tx1"/>
            </a:solidFill>
            <a:miter lim="800000"/>
            <a:headEnd/>
            <a:tailEnd/>
          </a:ln>
        </p:spPr>
      </p:pic>
      <p:pic>
        <p:nvPicPr>
          <p:cNvPr id="70658" name="Picture 2">
            <a:hlinkClick r:id="rId3"/>
          </p:cNvPr>
          <p:cNvPicPr>
            <a:picLocks noChangeAspect="1" noChangeArrowheads="1"/>
          </p:cNvPicPr>
          <p:nvPr/>
        </p:nvPicPr>
        <p:blipFill>
          <a:blip r:embed="rId5" cstate="print"/>
          <a:srcRect l="30292" t="1308" r="31661" b="6250"/>
          <a:stretch>
            <a:fillRect/>
          </a:stretch>
        </p:blipFill>
        <p:spPr bwMode="auto">
          <a:xfrm>
            <a:off x="6424520" y="3221522"/>
            <a:ext cx="2200452" cy="3005860"/>
          </a:xfrm>
          <a:prstGeom prst="rect">
            <a:avLst/>
          </a:prstGeom>
          <a:noFill/>
          <a:ln w="19050">
            <a:solidFill>
              <a:schemeClr val="tx1"/>
            </a:solidFill>
            <a:miter lim="800000"/>
            <a:headEnd/>
            <a:tailEnd/>
          </a:ln>
        </p:spPr>
      </p:pic>
      <p:sp>
        <p:nvSpPr>
          <p:cNvPr id="6" name="Rectangle 9"/>
          <p:cNvSpPr>
            <a:spLocks noChangeArrowheads="1"/>
          </p:cNvSpPr>
          <p:nvPr/>
        </p:nvSpPr>
        <p:spPr bwMode="auto">
          <a:xfrm>
            <a:off x="225316" y="1840023"/>
            <a:ext cx="5134960" cy="3477875"/>
          </a:xfrm>
          <a:prstGeom prst="rect">
            <a:avLst/>
          </a:prstGeom>
          <a:noFill/>
          <a:ln w="9525">
            <a:noFill/>
            <a:miter lim="800000"/>
            <a:headEnd/>
            <a:tailEnd/>
          </a:ln>
        </p:spPr>
        <p:txBody>
          <a:bodyPr wrap="square">
            <a:spAutoFit/>
          </a:bodyPr>
          <a:lstStyle/>
          <a:p>
            <a:pPr marL="360000" indent="-358775" defTabSz="457200"/>
            <a:r>
              <a:rPr lang="en-GB" sz="2000" dirty="0" smtClean="0">
                <a:solidFill>
                  <a:prstClr val="black"/>
                </a:solidFill>
                <a:latin typeface="Arial" pitchFamily="34" charset="0"/>
                <a:cs typeface="Arial" pitchFamily="34" charset="0"/>
              </a:rPr>
              <a:t>This site gives Higher Education Providers</a:t>
            </a:r>
          </a:p>
          <a:p>
            <a:pPr marL="360000" indent="-358775" defTabSz="457200"/>
            <a:r>
              <a:rPr lang="en-GB" sz="2000" dirty="0" smtClean="0">
                <a:solidFill>
                  <a:prstClr val="black"/>
                </a:solidFill>
                <a:latin typeface="Arial" pitchFamily="34" charset="0"/>
                <a:cs typeface="Arial" pitchFamily="34" charset="0"/>
              </a:rPr>
              <a:t>information on all of the processes SLC</a:t>
            </a:r>
          </a:p>
          <a:p>
            <a:pPr marL="360000" indent="-358775" defTabSz="457200"/>
            <a:r>
              <a:rPr lang="en-GB" sz="2000" dirty="0" smtClean="0">
                <a:solidFill>
                  <a:prstClr val="black"/>
                </a:solidFill>
                <a:latin typeface="Arial" pitchFamily="34" charset="0"/>
                <a:cs typeface="Arial" pitchFamily="34" charset="0"/>
              </a:rPr>
              <a:t>operate under the banner of HEP Services</a:t>
            </a:r>
            <a:r>
              <a:rPr lang="en-GB" sz="2000" dirty="0" smtClean="0">
                <a:solidFill>
                  <a:srgbClr val="000000"/>
                </a:solidFill>
                <a:latin typeface="Arial" pitchFamily="34" charset="0"/>
                <a:cs typeface="Arial" pitchFamily="34" charset="0"/>
              </a:rPr>
              <a:t>:</a:t>
            </a:r>
            <a:endParaRPr lang="en-GB" sz="2000" dirty="0">
              <a:solidFill>
                <a:srgbClr val="000000"/>
              </a:solidFill>
              <a:latin typeface="Arial" pitchFamily="34" charset="0"/>
              <a:cs typeface="Arial" pitchFamily="34" charset="0"/>
            </a:endParaRPr>
          </a:p>
          <a:p>
            <a:pPr marL="360000" indent="-358775" defTabSz="457200">
              <a:buFont typeface="Arial" pitchFamily="34" charset="0"/>
              <a:buChar char="•"/>
            </a:pPr>
            <a:endParaRPr lang="en-GB" sz="2000" dirty="0">
              <a:solidFill>
                <a:srgbClr val="000000"/>
              </a:solidFill>
              <a:latin typeface="Arial" pitchFamily="34" charset="0"/>
              <a:cs typeface="Arial" pitchFamily="34" charset="0"/>
            </a:endParaRPr>
          </a:p>
          <a:p>
            <a:pPr marL="360000" indent="-358775" defTabSz="457200">
              <a:buFont typeface="Arial" pitchFamily="34" charset="0"/>
              <a:buChar char="•"/>
            </a:pPr>
            <a:r>
              <a:rPr lang="en-GB" sz="2000" dirty="0" smtClean="0">
                <a:solidFill>
                  <a:srgbClr val="000000"/>
                </a:solidFill>
                <a:latin typeface="Arial" pitchFamily="34" charset="0"/>
                <a:cs typeface="Arial" pitchFamily="34" charset="0"/>
              </a:rPr>
              <a:t>Regional Support and Latest News</a:t>
            </a:r>
            <a:endParaRPr lang="en-GB" sz="2000" dirty="0">
              <a:solidFill>
                <a:srgbClr val="000000"/>
              </a:solidFill>
              <a:latin typeface="Arial" pitchFamily="34" charset="0"/>
              <a:cs typeface="Arial" pitchFamily="34" charset="0"/>
            </a:endParaRPr>
          </a:p>
          <a:p>
            <a:pPr marL="360000" indent="-358775" defTabSz="457200">
              <a:buFont typeface="Arial" pitchFamily="34" charset="0"/>
              <a:buChar char="•"/>
            </a:pPr>
            <a:endParaRPr lang="en-GB" sz="2000" dirty="0">
              <a:solidFill>
                <a:srgbClr val="000000"/>
              </a:solidFill>
              <a:latin typeface="Arial" pitchFamily="34" charset="0"/>
              <a:cs typeface="Arial" pitchFamily="34" charset="0"/>
            </a:endParaRPr>
          </a:p>
          <a:p>
            <a:pPr marL="360000" indent="-358775" defTabSz="457200">
              <a:buFont typeface="Arial" pitchFamily="34" charset="0"/>
              <a:buChar char="•"/>
            </a:pPr>
            <a:r>
              <a:rPr lang="en-GB" sz="2000" dirty="0" smtClean="0">
                <a:solidFill>
                  <a:srgbClr val="000000"/>
                </a:solidFill>
                <a:latin typeface="Arial" pitchFamily="34" charset="0"/>
                <a:cs typeface="Arial" pitchFamily="34" charset="0"/>
              </a:rPr>
              <a:t>Information and Guidance Resources</a:t>
            </a:r>
          </a:p>
          <a:p>
            <a:pPr marL="360000" indent="-358775" defTabSz="457200">
              <a:buFont typeface="Arial" pitchFamily="34" charset="0"/>
              <a:buChar char="•"/>
            </a:pPr>
            <a:endParaRPr lang="en-GB" sz="2000" dirty="0" smtClean="0">
              <a:solidFill>
                <a:srgbClr val="000000"/>
              </a:solidFill>
              <a:latin typeface="Arial" pitchFamily="34" charset="0"/>
              <a:cs typeface="Arial" pitchFamily="34" charset="0"/>
            </a:endParaRPr>
          </a:p>
          <a:p>
            <a:pPr marL="360000" indent="-358775" defTabSz="457200">
              <a:buFont typeface="Arial" pitchFamily="34" charset="0"/>
              <a:buChar char="•"/>
            </a:pPr>
            <a:r>
              <a:rPr lang="en-GB" sz="2000" dirty="0" smtClean="0">
                <a:solidFill>
                  <a:srgbClr val="000000"/>
                </a:solidFill>
                <a:latin typeface="Arial" pitchFamily="34" charset="0"/>
                <a:cs typeface="Arial" pitchFamily="34" charset="0"/>
              </a:rPr>
              <a:t>Events and Seminars for HE Partners</a:t>
            </a:r>
          </a:p>
          <a:p>
            <a:pPr marL="360000" indent="-358775" defTabSz="457200"/>
            <a:endParaRPr lang="en-GB" sz="2000" dirty="0">
              <a:solidFill>
                <a:srgbClr val="000000"/>
              </a:solidFill>
              <a:latin typeface="Arial" pitchFamily="34" charset="0"/>
              <a:cs typeface="Arial" pitchFamily="34" charset="0"/>
            </a:endParaRPr>
          </a:p>
          <a:p>
            <a:pPr marL="360000" indent="-358775" defTabSz="457200">
              <a:buFont typeface="Arial" pitchFamily="34" charset="0"/>
              <a:buChar char="•"/>
            </a:pPr>
            <a:r>
              <a:rPr lang="en-GB" sz="2000" dirty="0" smtClean="0">
                <a:solidFill>
                  <a:srgbClr val="000000"/>
                </a:solidFill>
                <a:latin typeface="Arial" pitchFamily="34" charset="0"/>
                <a:cs typeface="Arial" pitchFamily="34" charset="0"/>
              </a:rPr>
              <a:t>Access to the HE Portal</a:t>
            </a:r>
          </a:p>
        </p:txBody>
      </p:sp>
      <p:sp>
        <p:nvSpPr>
          <p:cNvPr id="7" name="TextBox 14"/>
          <p:cNvSpPr txBox="1">
            <a:spLocks noChangeArrowheads="1"/>
          </p:cNvSpPr>
          <p:nvPr/>
        </p:nvSpPr>
        <p:spPr bwMode="auto">
          <a:xfrm>
            <a:off x="1778000" y="361950"/>
            <a:ext cx="5754688" cy="814388"/>
          </a:xfrm>
          <a:prstGeom prst="rect">
            <a:avLst/>
          </a:prstGeom>
          <a:noFill/>
          <a:ln w="9525">
            <a:noFill/>
            <a:miter lim="800000"/>
            <a:headEnd/>
            <a:tailEnd/>
          </a:ln>
        </p:spPr>
        <p:txBody>
          <a:bodyPr lIns="0" tIns="0" rIns="0" bIns="0">
            <a:spAutoFit/>
          </a:bodyPr>
          <a:lstStyle/>
          <a:p>
            <a:pPr defTabSz="457200">
              <a:spcAft>
                <a:spcPts val="600"/>
              </a:spcAft>
            </a:pPr>
            <a:r>
              <a:rPr lang="en-US" sz="2800" dirty="0" smtClean="0">
                <a:solidFill>
                  <a:srgbClr val="471355"/>
                </a:solidFill>
                <a:latin typeface="Arial" pitchFamily="34" charset="0"/>
                <a:cs typeface="Arial" pitchFamily="34" charset="0"/>
              </a:rPr>
              <a:t>SLC ONLINE</a:t>
            </a:r>
            <a:endParaRPr lang="en-US" sz="2800" dirty="0">
              <a:solidFill>
                <a:srgbClr val="471355"/>
              </a:solidFill>
              <a:latin typeface="Arial" pitchFamily="34" charset="0"/>
              <a:cs typeface="Arial" pitchFamily="34" charset="0"/>
            </a:endParaRPr>
          </a:p>
          <a:p>
            <a:pPr defTabSz="457200">
              <a:spcAft>
                <a:spcPts val="600"/>
              </a:spcAft>
            </a:pPr>
            <a:r>
              <a:rPr lang="en-US" sz="2000" dirty="0" smtClean="0">
                <a:solidFill>
                  <a:prstClr val="black"/>
                </a:solidFill>
                <a:latin typeface="Arial" pitchFamily="34" charset="0"/>
                <a:cs typeface="Arial" pitchFamily="34" charset="0"/>
              </a:rPr>
              <a:t>HEP SERVICES SITE</a:t>
            </a:r>
            <a:endParaRPr lang="en-US" sz="20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607139622"/>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8"/>
          <p:cNvGrpSpPr>
            <a:grpSpLocks/>
          </p:cNvGrpSpPr>
          <p:nvPr/>
        </p:nvGrpSpPr>
        <p:grpSpPr bwMode="auto">
          <a:xfrm>
            <a:off x="1552096" y="3698140"/>
            <a:ext cx="5508625" cy="836613"/>
            <a:chOff x="-4279915" y="2695903"/>
            <a:chExt cx="5509625" cy="835573"/>
          </a:xfrm>
        </p:grpSpPr>
        <p:sp>
          <p:nvSpPr>
            <p:cNvPr id="10" name="Rectangle 7"/>
            <p:cNvSpPr>
              <a:spLocks noChangeArrowheads="1"/>
            </p:cNvSpPr>
            <p:nvPr/>
          </p:nvSpPr>
          <p:spPr bwMode="auto">
            <a:xfrm>
              <a:off x="-3410635" y="2852025"/>
              <a:ext cx="4640345" cy="399613"/>
            </a:xfrm>
            <a:prstGeom prst="rect">
              <a:avLst/>
            </a:prstGeom>
            <a:noFill/>
            <a:ln w="9525">
              <a:noFill/>
              <a:miter lim="800000"/>
              <a:headEnd/>
              <a:tailEnd/>
            </a:ln>
          </p:spPr>
          <p:txBody>
            <a:bodyPr>
              <a:spAutoFit/>
            </a:bodyPr>
            <a:lstStyle/>
            <a:p>
              <a:pPr defTabSz="457200"/>
              <a:r>
                <a:rPr lang="en-GB" sz="2000" dirty="0">
                  <a:solidFill>
                    <a:prstClr val="black"/>
                  </a:solidFill>
                  <a:latin typeface="Arial" pitchFamily="34" charset="0"/>
                  <a:cs typeface="Arial" pitchFamily="34" charset="0"/>
                </a:rPr>
                <a:t>www.twitter.com/sf_england</a:t>
              </a:r>
            </a:p>
          </p:txBody>
        </p:sp>
        <p:pic>
          <p:nvPicPr>
            <p:cNvPr id="11" name="Picture 26" descr="http://www.canterbury-cathedral.org/wp-content/uploads/2013/12/twitter_0.png"/>
            <p:cNvPicPr>
              <a:picLocks noChangeAspect="1" noChangeArrowheads="1"/>
            </p:cNvPicPr>
            <p:nvPr/>
          </p:nvPicPr>
          <p:blipFill>
            <a:blip r:embed="rId3" cstate="print"/>
            <a:srcRect l="14046" t="15323" r="13921" b="15723"/>
            <a:stretch>
              <a:fillRect/>
            </a:stretch>
          </p:blipFill>
          <p:spPr bwMode="auto">
            <a:xfrm>
              <a:off x="-4279915" y="2695903"/>
              <a:ext cx="872874" cy="835573"/>
            </a:xfrm>
            <a:prstGeom prst="rect">
              <a:avLst/>
            </a:prstGeom>
            <a:noFill/>
            <a:ln w="9525">
              <a:noFill/>
              <a:miter lim="800000"/>
              <a:headEnd/>
              <a:tailEnd/>
            </a:ln>
          </p:spPr>
        </p:pic>
      </p:grpSp>
      <p:grpSp>
        <p:nvGrpSpPr>
          <p:cNvPr id="3" name="Group 17"/>
          <p:cNvGrpSpPr>
            <a:grpSpLocks/>
          </p:cNvGrpSpPr>
          <p:nvPr/>
        </p:nvGrpSpPr>
        <p:grpSpPr bwMode="auto">
          <a:xfrm>
            <a:off x="1476015" y="2413455"/>
            <a:ext cx="6226175" cy="882650"/>
            <a:chOff x="-4209393" y="4130565"/>
            <a:chExt cx="6227379" cy="882869"/>
          </a:xfrm>
        </p:grpSpPr>
        <p:sp>
          <p:nvSpPr>
            <p:cNvPr id="13" name="Rectangle 12"/>
            <p:cNvSpPr>
              <a:spLocks noChangeArrowheads="1"/>
            </p:cNvSpPr>
            <p:nvPr/>
          </p:nvSpPr>
          <p:spPr bwMode="auto">
            <a:xfrm>
              <a:off x="-3316039" y="4322269"/>
              <a:ext cx="5334025" cy="400209"/>
            </a:xfrm>
            <a:prstGeom prst="rect">
              <a:avLst/>
            </a:prstGeom>
            <a:noFill/>
            <a:ln w="9525">
              <a:noFill/>
              <a:miter lim="800000"/>
              <a:headEnd/>
              <a:tailEnd/>
            </a:ln>
          </p:spPr>
          <p:txBody>
            <a:bodyPr>
              <a:spAutoFit/>
            </a:bodyPr>
            <a:lstStyle/>
            <a:p>
              <a:pPr defTabSz="457200"/>
              <a:r>
                <a:rPr lang="en-GB" sz="2000" dirty="0">
                  <a:solidFill>
                    <a:prstClr val="black"/>
                  </a:solidFill>
                  <a:latin typeface="Arial" pitchFamily="34" charset="0"/>
                  <a:cs typeface="Arial" pitchFamily="34" charset="0"/>
                </a:rPr>
                <a:t>www.facebook.com/SFEngland</a:t>
              </a:r>
            </a:p>
          </p:txBody>
        </p:sp>
        <p:pic>
          <p:nvPicPr>
            <p:cNvPr id="14" name="Picture 20" descr="https://www.facebook.com/images/fb_icon_325x325.png"/>
            <p:cNvPicPr>
              <a:picLocks noChangeAspect="1" noChangeArrowheads="1"/>
            </p:cNvPicPr>
            <p:nvPr/>
          </p:nvPicPr>
          <p:blipFill>
            <a:blip r:embed="rId4" cstate="print"/>
            <a:srcRect/>
            <a:stretch>
              <a:fillRect/>
            </a:stretch>
          </p:blipFill>
          <p:spPr bwMode="auto">
            <a:xfrm>
              <a:off x="-4209393" y="4130565"/>
              <a:ext cx="882869" cy="882869"/>
            </a:xfrm>
            <a:prstGeom prst="rect">
              <a:avLst/>
            </a:prstGeom>
            <a:noFill/>
            <a:ln w="9525">
              <a:noFill/>
              <a:miter lim="800000"/>
              <a:headEnd/>
              <a:tailEnd/>
            </a:ln>
          </p:spPr>
        </p:pic>
      </p:grpSp>
      <p:sp>
        <p:nvSpPr>
          <p:cNvPr id="15" name="Title 1"/>
          <p:cNvSpPr txBox="1">
            <a:spLocks/>
          </p:cNvSpPr>
          <p:nvPr/>
        </p:nvSpPr>
        <p:spPr>
          <a:xfrm>
            <a:off x="3042744" y="4778319"/>
            <a:ext cx="3373822" cy="455832"/>
          </a:xfrm>
          <a:prstGeom prst="rect">
            <a:avLst/>
          </a:prstGeom>
        </p:spPr>
        <p:txBody>
          <a:bodyPr vert="horz" lIns="91440" tIns="45720" rIns="91440" bIns="45720" rtlCol="0" anchor="ctr">
            <a:normAutofit fontScale="90000"/>
          </a:bodyPr>
          <a:lstStyle/>
          <a:p>
            <a:pPr algn="ctr">
              <a:spcBef>
                <a:spcPct val="0"/>
              </a:spcBef>
              <a:defRPr/>
            </a:pPr>
            <a:r>
              <a:rPr lang="en-GB" sz="2000" dirty="0" smtClean="0">
                <a:solidFill>
                  <a:prstClr val="black"/>
                </a:solidFill>
                <a:latin typeface="Arial" pitchFamily="34" charset="0"/>
                <a:cs typeface="Arial" pitchFamily="34" charset="0"/>
              </a:rPr>
              <a:t>www.youtube.com/SFEFILM</a:t>
            </a:r>
            <a:endParaRPr lang="en-GB" sz="2000" dirty="0">
              <a:solidFill>
                <a:prstClr val="black"/>
              </a:solidFill>
              <a:latin typeface="Arial" pitchFamily="34" charset="0"/>
              <a:cs typeface="Arial" pitchFamily="34" charset="0"/>
            </a:endParaRPr>
          </a:p>
        </p:txBody>
      </p:sp>
      <p:pic>
        <p:nvPicPr>
          <p:cNvPr id="16" name="Picture 28" descr="http://www.thedrum.com/uploads/drum_basic_article/112604/main_images/YouTube.jpg"/>
          <p:cNvPicPr>
            <a:picLocks noChangeAspect="1" noChangeArrowheads="1"/>
          </p:cNvPicPr>
          <p:nvPr/>
        </p:nvPicPr>
        <p:blipFill>
          <a:blip r:embed="rId5" cstate="print"/>
          <a:srcRect l="17865" t="32191" r="17990" b="32458"/>
          <a:stretch>
            <a:fillRect/>
          </a:stretch>
        </p:blipFill>
        <p:spPr bwMode="auto">
          <a:xfrm>
            <a:off x="1053526" y="4704222"/>
            <a:ext cx="1972723" cy="815975"/>
          </a:xfrm>
          <a:prstGeom prst="rect">
            <a:avLst/>
          </a:prstGeom>
          <a:noFill/>
          <a:ln w="9525">
            <a:noFill/>
            <a:miter lim="800000"/>
            <a:headEnd/>
            <a:tailEnd/>
          </a:ln>
        </p:spPr>
      </p:pic>
      <p:grpSp>
        <p:nvGrpSpPr>
          <p:cNvPr id="4" name="Group 16"/>
          <p:cNvGrpSpPr>
            <a:grpSpLocks/>
          </p:cNvGrpSpPr>
          <p:nvPr/>
        </p:nvGrpSpPr>
        <p:grpSpPr bwMode="auto">
          <a:xfrm>
            <a:off x="1457325" y="1311768"/>
            <a:ext cx="7686675" cy="881062"/>
            <a:chOff x="-4198605" y="5586725"/>
            <a:chExt cx="7688069" cy="881290"/>
          </a:xfrm>
        </p:grpSpPr>
        <p:sp>
          <p:nvSpPr>
            <p:cNvPr id="18" name="Rectangle 7"/>
            <p:cNvSpPr>
              <a:spLocks noChangeArrowheads="1"/>
            </p:cNvSpPr>
            <p:nvPr/>
          </p:nvSpPr>
          <p:spPr bwMode="auto">
            <a:xfrm>
              <a:off x="-3300273" y="5766354"/>
              <a:ext cx="6789737" cy="400214"/>
            </a:xfrm>
            <a:prstGeom prst="rect">
              <a:avLst/>
            </a:prstGeom>
            <a:noFill/>
            <a:ln w="9525">
              <a:noFill/>
              <a:miter lim="800000"/>
              <a:headEnd/>
              <a:tailEnd/>
            </a:ln>
          </p:spPr>
          <p:txBody>
            <a:bodyPr>
              <a:spAutoFit/>
            </a:bodyPr>
            <a:lstStyle/>
            <a:p>
              <a:pPr defTabSz="457200"/>
              <a:r>
                <a:rPr lang="en-GB" sz="2000" dirty="0">
                  <a:solidFill>
                    <a:prstClr val="black"/>
                  </a:solidFill>
                  <a:latin typeface="Arial" pitchFamily="34" charset="0"/>
                  <a:cs typeface="Arial" pitchFamily="34" charset="0"/>
                </a:rPr>
                <a:t>www.thestudentroom.co.uk/studentfinance</a:t>
              </a:r>
            </a:p>
          </p:txBody>
        </p:sp>
        <p:pic>
          <p:nvPicPr>
            <p:cNvPr id="19" name="Picture 14" descr="https://pbs.twimg.com/profile_images/2852480215/fc4ee58fd9760f08101d7c71dbb8e49b.png"/>
            <p:cNvPicPr>
              <a:picLocks noChangeAspect="1" noChangeArrowheads="1"/>
            </p:cNvPicPr>
            <p:nvPr/>
          </p:nvPicPr>
          <p:blipFill>
            <a:blip r:embed="rId6" cstate="print"/>
            <a:srcRect/>
            <a:stretch>
              <a:fillRect/>
            </a:stretch>
          </p:blipFill>
          <p:spPr bwMode="auto">
            <a:xfrm>
              <a:off x="-4198605" y="5586725"/>
              <a:ext cx="881290" cy="881290"/>
            </a:xfrm>
            <a:prstGeom prst="rect">
              <a:avLst/>
            </a:prstGeom>
            <a:noFill/>
            <a:ln w="9525">
              <a:noFill/>
              <a:miter lim="800000"/>
              <a:headEnd/>
              <a:tailEnd/>
            </a:ln>
          </p:spPr>
        </p:pic>
      </p:grpSp>
      <p:sp>
        <p:nvSpPr>
          <p:cNvPr id="17" name="TextBox 14"/>
          <p:cNvSpPr txBox="1">
            <a:spLocks noChangeArrowheads="1"/>
          </p:cNvSpPr>
          <p:nvPr/>
        </p:nvSpPr>
        <p:spPr bwMode="auto">
          <a:xfrm>
            <a:off x="1778000" y="361950"/>
            <a:ext cx="5754688" cy="430887"/>
          </a:xfrm>
          <a:prstGeom prst="rect">
            <a:avLst/>
          </a:prstGeom>
          <a:noFill/>
          <a:ln w="9525">
            <a:noFill/>
            <a:miter lim="800000"/>
            <a:headEnd/>
            <a:tailEnd/>
          </a:ln>
        </p:spPr>
        <p:txBody>
          <a:bodyPr lIns="0" tIns="0" rIns="0" bIns="0">
            <a:spAutoFit/>
          </a:bodyPr>
          <a:lstStyle/>
          <a:p>
            <a:pPr defTabSz="457200">
              <a:spcAft>
                <a:spcPts val="600"/>
              </a:spcAft>
            </a:pPr>
            <a:r>
              <a:rPr lang="en-US" sz="2800" dirty="0" smtClean="0">
                <a:solidFill>
                  <a:srgbClr val="7030A0"/>
                </a:solidFill>
                <a:latin typeface="Arial" pitchFamily="34" charset="0"/>
                <a:cs typeface="Arial" pitchFamily="34" charset="0"/>
              </a:rPr>
              <a:t>INFORMATION FOR STUDENTS</a:t>
            </a:r>
            <a:endParaRPr lang="en-US" sz="2800" dirty="0">
              <a:solidFill>
                <a:srgbClr val="7030A0"/>
              </a:solidFill>
              <a:latin typeface="Arial" pitchFamily="34" charset="0"/>
              <a:cs typeface="Arial" pitchFamily="34" charset="0"/>
            </a:endParaRPr>
          </a:p>
        </p:txBody>
      </p:sp>
    </p:spTree>
    <p:extLst>
      <p:ext uri="{BB962C8B-B14F-4D97-AF65-F5344CB8AC3E}">
        <p14:creationId xmlns:p14="http://schemas.microsoft.com/office/powerpoint/2010/main" val="27955791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Housekeeping</a:t>
            </a:r>
            <a:endParaRPr lang="en-GB" dirty="0"/>
          </a:p>
        </p:txBody>
      </p:sp>
      <p:sp>
        <p:nvSpPr>
          <p:cNvPr id="3" name="Content Placeholder 2"/>
          <p:cNvSpPr>
            <a:spLocks noGrp="1"/>
          </p:cNvSpPr>
          <p:nvPr>
            <p:ph idx="1"/>
          </p:nvPr>
        </p:nvSpPr>
        <p:spPr/>
        <p:txBody>
          <a:bodyPr/>
          <a:lstStyle/>
          <a:p>
            <a:r>
              <a:rPr lang="en-GB" dirty="0" smtClean="0"/>
              <a:t>Fire alarm</a:t>
            </a:r>
          </a:p>
          <a:p>
            <a:r>
              <a:rPr lang="en-GB" dirty="0" smtClean="0"/>
              <a:t>Toilets</a:t>
            </a:r>
          </a:p>
          <a:p>
            <a:r>
              <a:rPr lang="en-GB" dirty="0" smtClean="0"/>
              <a:t>Breaks</a:t>
            </a:r>
          </a:p>
          <a:p>
            <a:r>
              <a:rPr lang="en-GB" dirty="0" smtClean="0"/>
              <a:t>Please stay in the groups you’ve been allocated</a:t>
            </a:r>
          </a:p>
          <a:p>
            <a:r>
              <a:rPr lang="en-GB" dirty="0" smtClean="0"/>
              <a:t>Mobiles </a:t>
            </a:r>
          </a:p>
          <a:p>
            <a:r>
              <a:rPr lang="en-GB" dirty="0" smtClean="0"/>
              <a:t>Lunch </a:t>
            </a:r>
          </a:p>
          <a:p>
            <a:r>
              <a:rPr lang="en-GB" dirty="0" smtClean="0"/>
              <a:t>Question cards </a:t>
            </a:r>
          </a:p>
          <a:p>
            <a:pPr marL="0" indent="0">
              <a:buNone/>
            </a:pPr>
            <a:endParaRPr lang="en-GB" dirty="0" smtClean="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626780">
            <a:off x="6096186" y="2307510"/>
            <a:ext cx="2175404" cy="2892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90349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2"/>
          <p:cNvSpPr txBox="1">
            <a:spLocks noChangeArrowheads="1"/>
          </p:cNvSpPr>
          <p:nvPr/>
        </p:nvSpPr>
        <p:spPr bwMode="auto">
          <a:xfrm rot="782889">
            <a:off x="5354653" y="3486788"/>
            <a:ext cx="255428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hangingPunct="1">
              <a:defRPr/>
            </a:pPr>
            <a:r>
              <a:rPr lang="en-US" sz="2000" dirty="0" smtClean="0">
                <a:solidFill>
                  <a:prstClr val="black"/>
                </a:solidFill>
                <a:latin typeface="Arial" pitchFamily="34" charset="0"/>
                <a:cs typeface="Arial" pitchFamily="34" charset="0"/>
              </a:rPr>
              <a:t>IF YOU ARE UNSURE</a:t>
            </a:r>
          </a:p>
          <a:p>
            <a:pPr algn="ctr" defTabSz="457200" eaLnBrk="1" hangingPunct="1">
              <a:defRPr/>
            </a:pPr>
            <a:r>
              <a:rPr lang="en-US" sz="2000" dirty="0" smtClean="0">
                <a:solidFill>
                  <a:prstClr val="black"/>
                </a:solidFill>
                <a:latin typeface="Arial" pitchFamily="34" charset="0"/>
                <a:cs typeface="Arial" pitchFamily="34" charset="0"/>
              </a:rPr>
              <a:t>PLEASE ASK!</a:t>
            </a:r>
          </a:p>
        </p:txBody>
      </p:sp>
      <p:sp>
        <p:nvSpPr>
          <p:cNvPr id="6" name="TextBox 4"/>
          <p:cNvSpPr txBox="1">
            <a:spLocks noChangeArrowheads="1"/>
          </p:cNvSpPr>
          <p:nvPr/>
        </p:nvSpPr>
        <p:spPr bwMode="auto">
          <a:xfrm rot="20716966">
            <a:off x="451268" y="1798906"/>
            <a:ext cx="5754687" cy="143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hangingPunct="1">
              <a:lnSpc>
                <a:spcPct val="80000"/>
              </a:lnSpc>
              <a:spcAft>
                <a:spcPts val="1200"/>
              </a:spcAft>
              <a:defRPr/>
            </a:pPr>
            <a:r>
              <a:rPr lang="en-US" sz="4400" baseline="-25000" dirty="0" smtClean="0">
                <a:solidFill>
                  <a:prstClr val="white"/>
                </a:solidFill>
                <a:latin typeface="Arial" pitchFamily="34" charset="0"/>
                <a:cs typeface="Arial" pitchFamily="34" charset="0"/>
              </a:rPr>
              <a:t>QUESTIONS</a:t>
            </a:r>
          </a:p>
          <a:p>
            <a:pPr algn="ctr" defTabSz="457200" eaLnBrk="1" hangingPunct="1">
              <a:lnSpc>
                <a:spcPct val="80000"/>
              </a:lnSpc>
              <a:spcAft>
                <a:spcPts val="1200"/>
              </a:spcAft>
              <a:defRPr/>
            </a:pPr>
            <a:r>
              <a:rPr lang="en-US" sz="4400" baseline="-25000" dirty="0" smtClean="0">
                <a:solidFill>
                  <a:prstClr val="white"/>
                </a:solidFill>
                <a:latin typeface="Arial" pitchFamily="34" charset="0"/>
                <a:cs typeface="Arial" pitchFamily="34" charset="0"/>
              </a:rPr>
              <a:t>OR</a:t>
            </a:r>
          </a:p>
          <a:p>
            <a:pPr algn="ctr" defTabSz="457200" eaLnBrk="1" hangingPunct="1">
              <a:lnSpc>
                <a:spcPct val="80000"/>
              </a:lnSpc>
              <a:spcAft>
                <a:spcPts val="1200"/>
              </a:spcAft>
              <a:defRPr/>
            </a:pPr>
            <a:r>
              <a:rPr lang="en-US" sz="4400" baseline="-25000" dirty="0" smtClean="0">
                <a:solidFill>
                  <a:prstClr val="white"/>
                </a:solidFill>
                <a:latin typeface="Arial" pitchFamily="34" charset="0"/>
                <a:cs typeface="Arial" pitchFamily="34" charset="0"/>
              </a:rPr>
              <a:t>COMMENTS?</a:t>
            </a:r>
          </a:p>
        </p:txBody>
      </p:sp>
    </p:spTree>
    <p:extLst>
      <p:ext uri="{BB962C8B-B14F-4D97-AF65-F5344CB8AC3E}">
        <p14:creationId xmlns:p14="http://schemas.microsoft.com/office/powerpoint/2010/main" val="86326706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Purpose of the day</a:t>
            </a:r>
            <a:endParaRPr lang="en-GB" dirty="0"/>
          </a:p>
        </p:txBody>
      </p:sp>
      <p:sp>
        <p:nvSpPr>
          <p:cNvPr id="3" name="Content Placeholder 2"/>
          <p:cNvSpPr>
            <a:spLocks noGrp="1"/>
          </p:cNvSpPr>
          <p:nvPr>
            <p:ph idx="1"/>
          </p:nvPr>
        </p:nvSpPr>
        <p:spPr/>
        <p:txBody>
          <a:bodyPr/>
          <a:lstStyle/>
          <a:p>
            <a:r>
              <a:rPr lang="en-GB" dirty="0"/>
              <a:t>To reiterate the </a:t>
            </a:r>
            <a:r>
              <a:rPr lang="en-GB" b="1" dirty="0">
                <a:solidFill>
                  <a:srgbClr val="8A1538"/>
                </a:solidFill>
              </a:rPr>
              <a:t>details of the </a:t>
            </a:r>
            <a:r>
              <a:rPr lang="en-GB" b="1" dirty="0" smtClean="0">
                <a:solidFill>
                  <a:srgbClr val="8A1538"/>
                </a:solidFill>
              </a:rPr>
              <a:t>Health </a:t>
            </a:r>
            <a:r>
              <a:rPr lang="en-GB" b="1" dirty="0">
                <a:solidFill>
                  <a:srgbClr val="8A1538"/>
                </a:solidFill>
              </a:rPr>
              <a:t>E</a:t>
            </a:r>
            <a:r>
              <a:rPr lang="en-GB" b="1" dirty="0" smtClean="0">
                <a:solidFill>
                  <a:srgbClr val="8A1538"/>
                </a:solidFill>
              </a:rPr>
              <a:t>ducation </a:t>
            </a:r>
            <a:r>
              <a:rPr lang="en-GB" b="1" dirty="0">
                <a:solidFill>
                  <a:srgbClr val="8A1538"/>
                </a:solidFill>
              </a:rPr>
              <a:t>F</a:t>
            </a:r>
            <a:r>
              <a:rPr lang="en-GB" b="1" dirty="0" smtClean="0">
                <a:solidFill>
                  <a:srgbClr val="8A1538"/>
                </a:solidFill>
              </a:rPr>
              <a:t>unding </a:t>
            </a:r>
            <a:r>
              <a:rPr lang="en-GB" b="1" dirty="0">
                <a:solidFill>
                  <a:srgbClr val="8A1538"/>
                </a:solidFill>
              </a:rPr>
              <a:t>R</a:t>
            </a:r>
            <a:r>
              <a:rPr lang="en-GB" b="1" dirty="0" smtClean="0">
                <a:solidFill>
                  <a:srgbClr val="8A1538"/>
                </a:solidFill>
              </a:rPr>
              <a:t>eforms</a:t>
            </a:r>
            <a:endParaRPr lang="en-GB" b="1" dirty="0">
              <a:solidFill>
                <a:srgbClr val="8A1538"/>
              </a:solidFill>
            </a:endParaRPr>
          </a:p>
          <a:p>
            <a:r>
              <a:rPr lang="en-GB" dirty="0"/>
              <a:t>To provide workshops on </a:t>
            </a:r>
            <a:r>
              <a:rPr lang="en-GB" b="1" dirty="0">
                <a:solidFill>
                  <a:srgbClr val="8A1538"/>
                </a:solidFill>
              </a:rPr>
              <a:t>transitional arrangements for 2017/18</a:t>
            </a:r>
          </a:p>
          <a:p>
            <a:r>
              <a:rPr lang="en-GB" dirty="0"/>
              <a:t>To provide information and enable </a:t>
            </a:r>
            <a:r>
              <a:rPr lang="en-GB" b="1" dirty="0">
                <a:solidFill>
                  <a:srgbClr val="8A1538"/>
                </a:solidFill>
              </a:rPr>
              <a:t>discussion on student deferments</a:t>
            </a:r>
          </a:p>
          <a:p>
            <a:r>
              <a:rPr lang="en-GB" dirty="0"/>
              <a:t>To provide information on the </a:t>
            </a:r>
            <a:r>
              <a:rPr lang="en-GB" b="1" dirty="0">
                <a:solidFill>
                  <a:srgbClr val="8A1538"/>
                </a:solidFill>
              </a:rPr>
              <a:t>new Learning Support Fund</a:t>
            </a:r>
          </a:p>
          <a:p>
            <a:r>
              <a:rPr lang="en-GB" dirty="0"/>
              <a:t>To </a:t>
            </a:r>
            <a:r>
              <a:rPr lang="en-GB" b="1" dirty="0">
                <a:solidFill>
                  <a:srgbClr val="8A1538"/>
                </a:solidFill>
              </a:rPr>
              <a:t>answer your questions</a:t>
            </a:r>
          </a:p>
          <a:p>
            <a:r>
              <a:rPr lang="en-GB" dirty="0"/>
              <a:t>To provide </a:t>
            </a:r>
            <a:r>
              <a:rPr lang="en-GB" b="1" dirty="0">
                <a:solidFill>
                  <a:srgbClr val="8A1538"/>
                </a:solidFill>
              </a:rPr>
              <a:t>opportunity for your input </a:t>
            </a:r>
            <a:r>
              <a:rPr lang="en-GB" dirty="0"/>
              <a:t>as we prepare for the 2017 student </a:t>
            </a:r>
            <a:r>
              <a:rPr lang="en-GB" dirty="0" smtClean="0"/>
              <a:t>intake</a:t>
            </a:r>
          </a:p>
          <a:p>
            <a:endParaRPr lang="en-GB" sz="800" dirty="0"/>
          </a:p>
          <a:p>
            <a:pPr marL="0" indent="0" algn="ctr">
              <a:buNone/>
            </a:pPr>
            <a:r>
              <a:rPr lang="en-GB" dirty="0" smtClean="0"/>
              <a:t>Please be aware that we are still in </a:t>
            </a:r>
            <a:r>
              <a:rPr lang="en-GB" b="1" dirty="0" smtClean="0">
                <a:solidFill>
                  <a:srgbClr val="8A1538"/>
                </a:solidFill>
              </a:rPr>
              <a:t>the process of finalising </a:t>
            </a:r>
            <a:r>
              <a:rPr lang="en-GB" dirty="0" smtClean="0"/>
              <a:t>the policy and procedures regarding the funding reforms. This is </a:t>
            </a:r>
            <a:r>
              <a:rPr lang="en-GB" b="1" dirty="0" smtClean="0">
                <a:solidFill>
                  <a:srgbClr val="8A1538"/>
                </a:solidFill>
              </a:rPr>
              <a:t>your opportunity to help us shape the future of student support so please get involved</a:t>
            </a:r>
            <a:r>
              <a:rPr lang="en-GB" dirty="0" smtClean="0"/>
              <a:t>. More detailed information will be provided once we have taken the discussions from today into account as we finalise the work. </a:t>
            </a:r>
            <a:endParaRPr lang="en-GB" dirty="0"/>
          </a:p>
        </p:txBody>
      </p:sp>
    </p:spTree>
    <p:extLst>
      <p:ext uri="{BB962C8B-B14F-4D97-AF65-F5344CB8AC3E}">
        <p14:creationId xmlns:p14="http://schemas.microsoft.com/office/powerpoint/2010/main" val="1907633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Health Education Funding Reforms</a:t>
            </a:r>
            <a:endParaRPr lang="en-GB" dirty="0"/>
          </a:p>
        </p:txBody>
      </p:sp>
    </p:spTree>
    <p:extLst>
      <p:ext uri="{BB962C8B-B14F-4D97-AF65-F5344CB8AC3E}">
        <p14:creationId xmlns:p14="http://schemas.microsoft.com/office/powerpoint/2010/main" val="1349061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Consultation summary</a:t>
            </a:r>
            <a:endParaRPr lang="en-GB" dirty="0"/>
          </a:p>
        </p:txBody>
      </p:sp>
      <p:sp>
        <p:nvSpPr>
          <p:cNvPr id="3" name="Content Placeholder 2"/>
          <p:cNvSpPr>
            <a:spLocks noGrp="1"/>
          </p:cNvSpPr>
          <p:nvPr>
            <p:ph idx="1"/>
          </p:nvPr>
        </p:nvSpPr>
        <p:spPr>
          <a:xfrm>
            <a:off x="251520" y="2276872"/>
            <a:ext cx="8435280" cy="4248472"/>
          </a:xfrm>
        </p:spPr>
        <p:txBody>
          <a:bodyPr/>
          <a:lstStyle/>
          <a:p>
            <a:pPr marL="0" indent="0">
              <a:buNone/>
            </a:pPr>
            <a:r>
              <a:rPr lang="en-GB" dirty="0"/>
              <a:t>From 1 August 2017, new nursing, midwifery and most allied health students will no longer receive NHS bursaries. Instead, they will have access to the same </a:t>
            </a:r>
            <a:r>
              <a:rPr lang="en-GB" dirty="0">
                <a:hlinkClick r:id="rId2"/>
              </a:rPr>
              <a:t>student loans system</a:t>
            </a:r>
            <a:r>
              <a:rPr lang="en-GB" dirty="0"/>
              <a:t> as other students. This applies to new students on </a:t>
            </a:r>
            <a:r>
              <a:rPr lang="en-GB" dirty="0" smtClean="0"/>
              <a:t/>
            </a:r>
            <a:br>
              <a:rPr lang="en-GB" dirty="0" smtClean="0"/>
            </a:br>
            <a:r>
              <a:rPr lang="en-GB" dirty="0" smtClean="0"/>
              <a:t>pre-registration </a:t>
            </a:r>
            <a:r>
              <a:rPr lang="en-GB" dirty="0"/>
              <a:t>courses (those which lead to registration with one of the health professional regulators</a:t>
            </a:r>
            <a:r>
              <a:rPr lang="en-GB" dirty="0" smtClean="0"/>
              <a:t>).</a:t>
            </a:r>
          </a:p>
          <a:p>
            <a:pPr marL="0" indent="0">
              <a:buNone/>
            </a:pPr>
            <a:endParaRPr lang="en-GB" dirty="0"/>
          </a:p>
          <a:p>
            <a:pPr marL="0" indent="0">
              <a:spcBef>
                <a:spcPts val="0"/>
              </a:spcBef>
              <a:buNone/>
            </a:pPr>
            <a:r>
              <a:rPr lang="en-GB" dirty="0"/>
              <a:t>Students who already have a degree and are planning to </a:t>
            </a:r>
            <a:endParaRPr lang="en-GB" dirty="0" smtClean="0"/>
          </a:p>
          <a:p>
            <a:pPr marL="0" indent="0">
              <a:spcBef>
                <a:spcPts val="0"/>
              </a:spcBef>
              <a:buNone/>
            </a:pPr>
            <a:r>
              <a:rPr lang="en-GB" dirty="0" smtClean="0"/>
              <a:t>undertake </a:t>
            </a:r>
            <a:r>
              <a:rPr lang="en-GB" dirty="0"/>
              <a:t>a nursing, midwifery or allied health profession </a:t>
            </a:r>
            <a:endParaRPr lang="en-GB" dirty="0" smtClean="0"/>
          </a:p>
          <a:p>
            <a:pPr marL="0" indent="0">
              <a:spcBef>
                <a:spcPts val="0"/>
              </a:spcBef>
              <a:buNone/>
            </a:pPr>
            <a:r>
              <a:rPr lang="en-GB" dirty="0" smtClean="0"/>
              <a:t>subject </a:t>
            </a:r>
            <a:r>
              <a:rPr lang="en-GB" dirty="0"/>
              <a:t>as a second degree will now also have access to </a:t>
            </a:r>
            <a:endParaRPr lang="en-GB" dirty="0" smtClean="0"/>
          </a:p>
          <a:p>
            <a:pPr marL="0" indent="0">
              <a:spcBef>
                <a:spcPts val="0"/>
              </a:spcBef>
              <a:buNone/>
            </a:pPr>
            <a:r>
              <a:rPr lang="en-GB" dirty="0" smtClean="0"/>
              <a:t>student </a:t>
            </a:r>
            <a:r>
              <a:rPr lang="en-GB" dirty="0"/>
              <a:t>loans through the student loans system.</a:t>
            </a:r>
          </a:p>
          <a:p>
            <a:endParaRPr lang="en-GB" dirty="0" smtClean="0"/>
          </a:p>
          <a:p>
            <a:pPr marL="0" indent="0" algn="ctr">
              <a:buNone/>
            </a:pPr>
            <a:r>
              <a:rPr lang="en-GB" b="1" dirty="0" smtClean="0">
                <a:solidFill>
                  <a:srgbClr val="8A1538"/>
                </a:solidFill>
              </a:rPr>
              <a:t>This </a:t>
            </a:r>
            <a:r>
              <a:rPr lang="en-GB" b="1" dirty="0">
                <a:solidFill>
                  <a:srgbClr val="8A1538"/>
                </a:solidFill>
              </a:rPr>
              <a:t>change applies only to new </a:t>
            </a:r>
            <a:r>
              <a:rPr lang="en-GB" b="1" dirty="0" smtClean="0">
                <a:solidFill>
                  <a:srgbClr val="8A1538"/>
                </a:solidFill>
              </a:rPr>
              <a:t>students</a:t>
            </a:r>
            <a:endParaRPr lang="en-GB" b="1" dirty="0">
              <a:solidFill>
                <a:srgbClr val="8A1538"/>
              </a:solidFill>
            </a:endParaRPr>
          </a:p>
          <a:p>
            <a:endParaRPr lang="en-GB" dirty="0"/>
          </a:p>
          <a:p>
            <a:endParaRPr lang="en-GB"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3443822"/>
            <a:ext cx="1944216" cy="2505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8700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a new student?</a:t>
            </a:r>
            <a:endParaRPr lang="en-GB" dirty="0"/>
          </a:p>
        </p:txBody>
      </p:sp>
      <p:sp>
        <p:nvSpPr>
          <p:cNvPr id="3" name="Content Placeholder 2"/>
          <p:cNvSpPr>
            <a:spLocks noGrp="1"/>
          </p:cNvSpPr>
          <p:nvPr>
            <p:ph idx="1"/>
          </p:nvPr>
        </p:nvSpPr>
        <p:spPr>
          <a:xfrm>
            <a:off x="251520" y="2276872"/>
            <a:ext cx="5760640" cy="4248472"/>
          </a:xfrm>
        </p:spPr>
        <p:txBody>
          <a:bodyPr/>
          <a:lstStyle/>
          <a:p>
            <a:pPr marL="0" indent="0">
              <a:buNone/>
            </a:pPr>
            <a:r>
              <a:rPr lang="en-GB" dirty="0"/>
              <a:t>New students are defined as starting a course</a:t>
            </a:r>
            <a:r>
              <a:rPr lang="en-GB" dirty="0" smtClean="0"/>
              <a:t>:</a:t>
            </a:r>
          </a:p>
          <a:p>
            <a:pPr marL="0" indent="0">
              <a:buNone/>
            </a:pPr>
            <a:endParaRPr lang="en-GB" dirty="0"/>
          </a:p>
          <a:p>
            <a:r>
              <a:rPr lang="en-GB" dirty="0"/>
              <a:t>for the </a:t>
            </a:r>
            <a:r>
              <a:rPr lang="en-GB" b="1" dirty="0">
                <a:solidFill>
                  <a:srgbClr val="8A1538"/>
                </a:solidFill>
              </a:rPr>
              <a:t>first time on 1 August 2017 or </a:t>
            </a:r>
            <a:r>
              <a:rPr lang="en-GB" b="1" dirty="0" smtClean="0">
                <a:solidFill>
                  <a:srgbClr val="8A1538"/>
                </a:solidFill>
              </a:rPr>
              <a:t>later</a:t>
            </a:r>
          </a:p>
          <a:p>
            <a:endParaRPr lang="en-GB" b="1" dirty="0">
              <a:solidFill>
                <a:srgbClr val="8A1538"/>
              </a:solidFill>
            </a:endParaRPr>
          </a:p>
          <a:p>
            <a:r>
              <a:rPr lang="en-GB" dirty="0"/>
              <a:t>on 1 August 2017 or later, </a:t>
            </a:r>
            <a:r>
              <a:rPr lang="en-GB" b="1" dirty="0">
                <a:solidFill>
                  <a:srgbClr val="8A1538"/>
                </a:solidFill>
              </a:rPr>
              <a:t>having withdrawn from or abandoned a previous higher education course</a:t>
            </a:r>
            <a:r>
              <a:rPr lang="en-GB" dirty="0"/>
              <a:t> in the 2016/17 academic year or an earlier academic </a:t>
            </a:r>
            <a:r>
              <a:rPr lang="en-GB" dirty="0" smtClean="0"/>
              <a:t>year</a:t>
            </a:r>
          </a:p>
          <a:p>
            <a:endParaRPr lang="en-GB" dirty="0"/>
          </a:p>
          <a:p>
            <a:r>
              <a:rPr lang="en-GB" dirty="0"/>
              <a:t>on 1 August 2017 or later, as a </a:t>
            </a:r>
            <a:r>
              <a:rPr lang="en-GB" b="1" dirty="0">
                <a:solidFill>
                  <a:srgbClr val="8A1538"/>
                </a:solidFill>
              </a:rPr>
              <a:t>full time student, having transferred from a previous part-time course or full-time distance learning course </a:t>
            </a:r>
            <a:r>
              <a:rPr lang="en-GB" dirty="0"/>
              <a:t>which started before 1 August </a:t>
            </a:r>
            <a:r>
              <a:rPr lang="en-GB" dirty="0" smtClean="0"/>
              <a:t>2017</a:t>
            </a:r>
          </a:p>
          <a:p>
            <a:endParaRPr lang="en-GB" dirty="0"/>
          </a:p>
          <a:p>
            <a:endParaRPr lang="en-GB"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60988" y="2403929"/>
            <a:ext cx="2675508" cy="3617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1247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Courses affected</a:t>
            </a:r>
            <a:endParaRPr lang="en-GB" dirty="0"/>
          </a:p>
        </p:txBody>
      </p:sp>
      <p:sp>
        <p:nvSpPr>
          <p:cNvPr id="3" name="Content Placeholder 2"/>
          <p:cNvSpPr>
            <a:spLocks noGrp="1"/>
          </p:cNvSpPr>
          <p:nvPr>
            <p:ph idx="1"/>
          </p:nvPr>
        </p:nvSpPr>
        <p:spPr/>
        <p:txBody>
          <a:bodyPr/>
          <a:lstStyle/>
          <a:p>
            <a:r>
              <a:rPr lang="en-GB" dirty="0"/>
              <a:t>Nursing (adult, child, mental health, learning disability, joint nursing/social work)</a:t>
            </a:r>
          </a:p>
          <a:p>
            <a:r>
              <a:rPr lang="en-GB" dirty="0"/>
              <a:t>Midwifery</a:t>
            </a:r>
          </a:p>
          <a:p>
            <a:r>
              <a:rPr lang="en-GB" dirty="0"/>
              <a:t>Dietetics</a:t>
            </a:r>
          </a:p>
          <a:p>
            <a:r>
              <a:rPr lang="en-GB" dirty="0"/>
              <a:t>Occupational therapy</a:t>
            </a:r>
          </a:p>
          <a:p>
            <a:r>
              <a:rPr lang="en-GB" dirty="0" err="1"/>
              <a:t>Orthoptics</a:t>
            </a:r>
            <a:endParaRPr lang="en-GB" dirty="0"/>
          </a:p>
          <a:p>
            <a:r>
              <a:rPr lang="en-GB" dirty="0"/>
              <a:t>Orthotics and prosthetics</a:t>
            </a:r>
          </a:p>
          <a:p>
            <a:r>
              <a:rPr lang="en-GB" dirty="0"/>
              <a:t>Physiotherapy</a:t>
            </a:r>
          </a:p>
          <a:p>
            <a:r>
              <a:rPr lang="en-GB" dirty="0"/>
              <a:t>Podiatry/chiropody</a:t>
            </a:r>
          </a:p>
          <a:p>
            <a:r>
              <a:rPr lang="en-GB" dirty="0"/>
              <a:t>Radiography (diagnostic and therapeutic)</a:t>
            </a:r>
          </a:p>
          <a:p>
            <a:r>
              <a:rPr lang="en-GB" dirty="0"/>
              <a:t>Speech and language therapy</a:t>
            </a:r>
          </a:p>
          <a:p>
            <a:r>
              <a:rPr lang="en-GB" dirty="0"/>
              <a:t>Operating department practitioner</a:t>
            </a:r>
          </a:p>
          <a:p>
            <a:pPr marL="0" indent="0">
              <a:buNone/>
            </a:pPr>
            <a:endParaRPr lang="en-GB" dirty="0"/>
          </a:p>
        </p:txBody>
      </p:sp>
    </p:spTree>
    <p:extLst>
      <p:ext uri="{BB962C8B-B14F-4D97-AF65-F5344CB8AC3E}">
        <p14:creationId xmlns:p14="http://schemas.microsoft.com/office/powerpoint/2010/main" val="1397510840"/>
      </p:ext>
    </p:extLst>
  </p:cSld>
  <p:clrMapOvr>
    <a:masterClrMapping/>
  </p:clrMapOvr>
</p:sld>
</file>

<file path=ppt/theme/theme1.xml><?xml version="1.0" encoding="utf-8"?>
<a:theme xmlns:a="http://schemas.openxmlformats.org/drawingml/2006/main" name="Presentation1_v2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6_Custom Desig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7_Custom Desig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5_Custom Desig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1070</TotalTime>
  <Words>2184</Words>
  <Application>Microsoft Office PowerPoint</Application>
  <PresentationFormat>On-screen Show (4:3)</PresentationFormat>
  <Paragraphs>488</Paragraphs>
  <Slides>40</Slides>
  <Notes>14</Notes>
  <HiddenSlides>0</HiddenSlides>
  <MMClips>0</MMClips>
  <ScaleCrop>false</ScaleCrop>
  <HeadingPairs>
    <vt:vector size="4" baseType="variant">
      <vt:variant>
        <vt:lpstr>Theme</vt:lpstr>
      </vt:variant>
      <vt:variant>
        <vt:i4>14</vt:i4>
      </vt:variant>
      <vt:variant>
        <vt:lpstr>Slide Titles</vt:lpstr>
      </vt:variant>
      <vt:variant>
        <vt:i4>40</vt:i4>
      </vt:variant>
    </vt:vector>
  </HeadingPairs>
  <TitlesOfParts>
    <vt:vector size="54" baseType="lpstr">
      <vt:lpstr>Presentation1_v2 (2)</vt:lpstr>
      <vt:lpstr>Office Theme</vt:lpstr>
      <vt:lpstr>13_Custom Design</vt:lpstr>
      <vt:lpstr>Custom Design</vt:lpstr>
      <vt:lpstr>4_Custom Design</vt:lpstr>
      <vt:lpstr>9_Custom Design</vt:lpstr>
      <vt:lpstr>1_Custom Design</vt:lpstr>
      <vt:lpstr>5_Custom Design</vt:lpstr>
      <vt:lpstr>2_Custom Design</vt:lpstr>
      <vt:lpstr>6_Custom Design</vt:lpstr>
      <vt:lpstr>3_Custom Design</vt:lpstr>
      <vt:lpstr>11_Custom Design</vt:lpstr>
      <vt:lpstr>7_Custom Design</vt:lpstr>
      <vt:lpstr>1_Office Theme</vt:lpstr>
      <vt:lpstr>Student Services</vt:lpstr>
      <vt:lpstr>Today’s Agenda</vt:lpstr>
      <vt:lpstr>Discussions for workshops</vt:lpstr>
      <vt:lpstr>Housekeeping</vt:lpstr>
      <vt:lpstr>Purpose of the day</vt:lpstr>
      <vt:lpstr>Health Education Funding Reforms</vt:lpstr>
      <vt:lpstr>Consultation summary</vt:lpstr>
      <vt:lpstr>What is a new student?</vt:lpstr>
      <vt:lpstr>Courses affected</vt:lpstr>
      <vt:lpstr>Academic year 2018/19 </vt:lpstr>
      <vt:lpstr>Counter Fraud Update</vt:lpstr>
      <vt:lpstr>NHS Worker jailed for £93k false identity fraud  (August 2016)</vt:lpstr>
      <vt:lpstr>Jailed – the ‘siblings’ who stole £558K in benefits and NHS bursaries (June 2016)</vt:lpstr>
      <vt:lpstr>Into the future…</vt:lpstr>
      <vt:lpstr>Our timeline</vt:lpstr>
      <vt:lpstr>Changing customer relationship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NHSBSA Pensions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NRatclif</dc:creator>
  <cp:lastModifiedBy>Lindsay Green</cp:lastModifiedBy>
  <cp:revision>41</cp:revision>
  <cp:lastPrinted>2017-01-16T10:44:37Z</cp:lastPrinted>
  <dcterms:created xsi:type="dcterms:W3CDTF">2016-08-19T15:16:43Z</dcterms:created>
  <dcterms:modified xsi:type="dcterms:W3CDTF">2017-02-03T11:17:22Z</dcterms:modified>
</cp:coreProperties>
</file>