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72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1538"/>
    <a:srgbClr val="009E49"/>
    <a:srgbClr val="006747"/>
    <a:srgbClr val="D81E05"/>
    <a:srgbClr val="78BE20"/>
    <a:srgbClr val="00A9CE"/>
    <a:srgbClr val="41B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E67463-08DA-4625-8D79-9BD0A5261209}" type="datetimeFigureOut">
              <a:rPr lang="en-GB" smtClean="0"/>
              <a:t>24/01/2017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1615E4-193A-44B3-BB77-77CE58BEF4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0314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8C1510-65B0-42E5-BC51-81E0A51CD63D}" type="datetimeFigureOut">
              <a:rPr lang="en-GB" smtClean="0"/>
              <a:t>24/01/2017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91965A-C487-439E-B94C-7A04A17E65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959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No bursary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1965A-C487-439E-B94C-7A04A17E657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63948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Yes to bursary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1965A-C487-439E-B94C-7A04A17E657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4278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1965A-C487-439E-B94C-7A04A17E657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7754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No bursary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1965A-C487-439E-B94C-7A04A17E6575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72513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Yes</a:t>
            </a:r>
            <a:r>
              <a:rPr lang="en-GB" baseline="0" dirty="0" smtClean="0"/>
              <a:t> to bursary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1965A-C487-439E-B94C-7A04A17E6575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6681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Not eligible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1965A-C487-439E-B94C-7A04A17E6575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196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2468489"/>
            <a:ext cx="8134672" cy="110452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b="1">
                <a:solidFill>
                  <a:srgbClr val="8A1538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645024"/>
            <a:ext cx="8136904" cy="165618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603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628800"/>
            <a:ext cx="8435280" cy="576064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rgbClr val="8A1538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276872"/>
            <a:ext cx="8435280" cy="4248472"/>
          </a:xfrm>
          <a:prstGeom prst="rect">
            <a:avLst/>
          </a:prstGeom>
        </p:spPr>
        <p:txBody>
          <a:bodyPr/>
          <a:lstStyle>
            <a:lvl1pPr marL="457200" indent="-457200">
              <a:buFont typeface="Arial" pitchFamily="34" charset="0"/>
              <a:buChar char="•"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Text</a:t>
            </a:r>
          </a:p>
          <a:p>
            <a:pPr lvl="2"/>
            <a:r>
              <a:rPr lang="en-US" dirty="0" smtClean="0"/>
              <a:t>Text</a:t>
            </a:r>
          </a:p>
          <a:p>
            <a:pPr lvl="3"/>
            <a:r>
              <a:rPr lang="en-US" dirty="0" smtClean="0"/>
              <a:t>Text</a:t>
            </a:r>
          </a:p>
          <a:p>
            <a:pPr lvl="4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11967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168740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08" b="37697"/>
          <a:stretch/>
        </p:blipFill>
        <p:spPr bwMode="auto">
          <a:xfrm>
            <a:off x="6927155" y="5949280"/>
            <a:ext cx="2216845" cy="878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 userDrawn="1"/>
        </p:nvSpPr>
        <p:spPr>
          <a:xfrm>
            <a:off x="6948264" y="6021288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GB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NHSStudents</a:t>
            </a:r>
            <a:endParaRPr lang="en-GB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59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 smtClean="0"/>
              <a:t>Student Services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GB" b="1" dirty="0" smtClean="0"/>
              <a:t>Student Movement</a:t>
            </a:r>
          </a:p>
          <a:p>
            <a:pPr algn="ctr"/>
            <a:r>
              <a:rPr lang="en-GB" b="1" smtClean="0"/>
              <a:t>Stakeholder </a:t>
            </a:r>
            <a:r>
              <a:rPr lang="en-GB" b="1" dirty="0" smtClean="0"/>
              <a:t>Event</a:t>
            </a:r>
          </a:p>
          <a:p>
            <a:pPr algn="ctr"/>
            <a:endParaRPr lang="en-GB" sz="1800" dirty="0" smtClean="0"/>
          </a:p>
          <a:p>
            <a:pPr algn="ctr"/>
            <a:r>
              <a:rPr lang="en-GB" sz="1800" dirty="0" smtClean="0"/>
              <a:t>30/31 January 2017</a:t>
            </a:r>
          </a:p>
          <a:p>
            <a:pPr algn="ctr"/>
            <a:r>
              <a:rPr lang="en-GB" sz="1800" dirty="0" err="1" smtClean="0"/>
              <a:t>NCVO</a:t>
            </a:r>
            <a:r>
              <a:rPr lang="en-GB" sz="1800" dirty="0" smtClean="0"/>
              <a:t>, King’s Cross, London</a:t>
            </a:r>
          </a:p>
          <a:p>
            <a:pPr algn="ctr"/>
            <a:r>
              <a:rPr lang="en-GB" sz="1800" dirty="0" smtClean="0"/>
              <a:t>Matthew Rainbow and John McComish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2195435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Case Study 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 student commences a full-time </a:t>
            </a:r>
            <a:r>
              <a:rPr lang="en-GB" dirty="0" smtClean="0"/>
              <a:t>nursing </a:t>
            </a:r>
            <a:r>
              <a:rPr lang="en-GB" dirty="0"/>
              <a:t>programme in September 2016. The </a:t>
            </a:r>
            <a:r>
              <a:rPr lang="en-GB" dirty="0" err="1"/>
              <a:t>HEI</a:t>
            </a:r>
            <a:r>
              <a:rPr lang="en-GB" dirty="0"/>
              <a:t> confirms to Student Services that the student has enrolled and Student Services pays the student their NHS Bursary.</a:t>
            </a:r>
          </a:p>
          <a:p>
            <a:pPr marL="0" indent="0">
              <a:buNone/>
            </a:pPr>
            <a:endParaRPr lang="en-GB" sz="800" dirty="0" smtClean="0"/>
          </a:p>
          <a:p>
            <a:pPr marL="0" indent="0">
              <a:buNone/>
            </a:pPr>
            <a:r>
              <a:rPr lang="en-GB" dirty="0" smtClean="0"/>
              <a:t>After </a:t>
            </a:r>
            <a:r>
              <a:rPr lang="en-GB" dirty="0"/>
              <a:t>three months the student withdraws from training due to personal reasons and is stepping off the programme with the intention of returning at some point in the future. The </a:t>
            </a:r>
            <a:r>
              <a:rPr lang="en-GB" dirty="0" err="1"/>
              <a:t>HEI</a:t>
            </a:r>
            <a:r>
              <a:rPr lang="en-GB" dirty="0"/>
              <a:t> cannot confirm at this point when this may be but it could be up to a </a:t>
            </a:r>
            <a:r>
              <a:rPr lang="en-GB" dirty="0" smtClean="0"/>
              <a:t>two </a:t>
            </a:r>
            <a:r>
              <a:rPr lang="en-GB" dirty="0"/>
              <a:t>year period. At the point the student returns they will start the </a:t>
            </a:r>
            <a:r>
              <a:rPr lang="en-GB" dirty="0" smtClean="0"/>
              <a:t>programme on </a:t>
            </a:r>
            <a:r>
              <a:rPr lang="en-GB" dirty="0"/>
              <a:t>day </a:t>
            </a:r>
            <a:r>
              <a:rPr lang="en-GB" dirty="0" smtClean="0"/>
              <a:t>one, </a:t>
            </a:r>
            <a:r>
              <a:rPr lang="en-GB" dirty="0"/>
              <a:t>year </a:t>
            </a:r>
            <a:r>
              <a:rPr lang="en-GB" dirty="0" smtClean="0"/>
              <a:t>one.</a:t>
            </a:r>
            <a:endParaRPr lang="en-GB" dirty="0"/>
          </a:p>
          <a:p>
            <a:pPr marL="0" indent="0">
              <a:buNone/>
            </a:pPr>
            <a:endParaRPr lang="en-GB" sz="800" dirty="0"/>
          </a:p>
          <a:p>
            <a:pPr marL="0" indent="0">
              <a:buClr>
                <a:schemeClr val="tx1"/>
              </a:buClr>
              <a:buNone/>
            </a:pPr>
            <a:r>
              <a:rPr lang="en-GB" b="1" dirty="0">
                <a:solidFill>
                  <a:srgbClr val="8A1538"/>
                </a:solidFill>
              </a:rPr>
              <a:t>Should this student be classed as a new student at the point they return and fall under the standard student support regulations or an existing student and remain on the NHS Bursary Scheme?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Rectangular Callout 5"/>
          <p:cNvSpPr/>
          <p:nvPr/>
        </p:nvSpPr>
        <p:spPr>
          <a:xfrm rot="10800000">
            <a:off x="246005" y="5888432"/>
            <a:ext cx="3384377" cy="636912"/>
          </a:xfrm>
          <a:custGeom>
            <a:avLst/>
            <a:gdLst>
              <a:gd name="connsiteX0" fmla="*/ 0 w 3384377"/>
              <a:gd name="connsiteY0" fmla="*/ 0 h 479387"/>
              <a:gd name="connsiteX1" fmla="*/ 1974220 w 3384377"/>
              <a:gd name="connsiteY1" fmla="*/ 0 h 479387"/>
              <a:gd name="connsiteX2" fmla="*/ 1974220 w 3384377"/>
              <a:gd name="connsiteY2" fmla="*/ 0 h 479387"/>
              <a:gd name="connsiteX3" fmla="*/ 2820314 w 3384377"/>
              <a:gd name="connsiteY3" fmla="*/ 0 h 479387"/>
              <a:gd name="connsiteX4" fmla="*/ 3384377 w 3384377"/>
              <a:gd name="connsiteY4" fmla="*/ 0 h 479387"/>
              <a:gd name="connsiteX5" fmla="*/ 3384377 w 3384377"/>
              <a:gd name="connsiteY5" fmla="*/ 279642 h 479387"/>
              <a:gd name="connsiteX6" fmla="*/ 3384377 w 3384377"/>
              <a:gd name="connsiteY6" fmla="*/ 279642 h 479387"/>
              <a:gd name="connsiteX7" fmla="*/ 3384377 w 3384377"/>
              <a:gd name="connsiteY7" fmla="*/ 399489 h 479387"/>
              <a:gd name="connsiteX8" fmla="*/ 3384377 w 3384377"/>
              <a:gd name="connsiteY8" fmla="*/ 479387 h 479387"/>
              <a:gd name="connsiteX9" fmla="*/ 2820314 w 3384377"/>
              <a:gd name="connsiteY9" fmla="*/ 479387 h 479387"/>
              <a:gd name="connsiteX10" fmla="*/ 2480714 w 3384377"/>
              <a:gd name="connsiteY10" fmla="*/ 557537 h 479387"/>
              <a:gd name="connsiteX11" fmla="*/ 1974220 w 3384377"/>
              <a:gd name="connsiteY11" fmla="*/ 479387 h 479387"/>
              <a:gd name="connsiteX12" fmla="*/ 0 w 3384377"/>
              <a:gd name="connsiteY12" fmla="*/ 479387 h 479387"/>
              <a:gd name="connsiteX13" fmla="*/ 0 w 3384377"/>
              <a:gd name="connsiteY13" fmla="*/ 399489 h 479387"/>
              <a:gd name="connsiteX14" fmla="*/ 0 w 3384377"/>
              <a:gd name="connsiteY14" fmla="*/ 279642 h 479387"/>
              <a:gd name="connsiteX15" fmla="*/ 0 w 3384377"/>
              <a:gd name="connsiteY15" fmla="*/ 279642 h 479387"/>
              <a:gd name="connsiteX16" fmla="*/ 0 w 3384377"/>
              <a:gd name="connsiteY16" fmla="*/ 0 h 479387"/>
              <a:gd name="connsiteX0" fmla="*/ 0 w 3384377"/>
              <a:gd name="connsiteY0" fmla="*/ 0 h 557537"/>
              <a:gd name="connsiteX1" fmla="*/ 1974220 w 3384377"/>
              <a:gd name="connsiteY1" fmla="*/ 0 h 557537"/>
              <a:gd name="connsiteX2" fmla="*/ 1974220 w 3384377"/>
              <a:gd name="connsiteY2" fmla="*/ 0 h 557537"/>
              <a:gd name="connsiteX3" fmla="*/ 2820314 w 3384377"/>
              <a:gd name="connsiteY3" fmla="*/ 0 h 557537"/>
              <a:gd name="connsiteX4" fmla="*/ 3384377 w 3384377"/>
              <a:gd name="connsiteY4" fmla="*/ 0 h 557537"/>
              <a:gd name="connsiteX5" fmla="*/ 3384377 w 3384377"/>
              <a:gd name="connsiteY5" fmla="*/ 279642 h 557537"/>
              <a:gd name="connsiteX6" fmla="*/ 3384377 w 3384377"/>
              <a:gd name="connsiteY6" fmla="*/ 279642 h 557537"/>
              <a:gd name="connsiteX7" fmla="*/ 3384377 w 3384377"/>
              <a:gd name="connsiteY7" fmla="*/ 399489 h 557537"/>
              <a:gd name="connsiteX8" fmla="*/ 3384377 w 3384377"/>
              <a:gd name="connsiteY8" fmla="*/ 479387 h 557537"/>
              <a:gd name="connsiteX9" fmla="*/ 2629814 w 3384377"/>
              <a:gd name="connsiteY9" fmla="*/ 479387 h 557537"/>
              <a:gd name="connsiteX10" fmla="*/ 2480714 w 3384377"/>
              <a:gd name="connsiteY10" fmla="*/ 557537 h 557537"/>
              <a:gd name="connsiteX11" fmla="*/ 1974220 w 3384377"/>
              <a:gd name="connsiteY11" fmla="*/ 479387 h 557537"/>
              <a:gd name="connsiteX12" fmla="*/ 0 w 3384377"/>
              <a:gd name="connsiteY12" fmla="*/ 479387 h 557537"/>
              <a:gd name="connsiteX13" fmla="*/ 0 w 3384377"/>
              <a:gd name="connsiteY13" fmla="*/ 399489 h 557537"/>
              <a:gd name="connsiteX14" fmla="*/ 0 w 3384377"/>
              <a:gd name="connsiteY14" fmla="*/ 279642 h 557537"/>
              <a:gd name="connsiteX15" fmla="*/ 0 w 3384377"/>
              <a:gd name="connsiteY15" fmla="*/ 279642 h 557537"/>
              <a:gd name="connsiteX16" fmla="*/ 0 w 3384377"/>
              <a:gd name="connsiteY16" fmla="*/ 0 h 557537"/>
              <a:gd name="connsiteX0" fmla="*/ 0 w 3384377"/>
              <a:gd name="connsiteY0" fmla="*/ 0 h 557537"/>
              <a:gd name="connsiteX1" fmla="*/ 1974220 w 3384377"/>
              <a:gd name="connsiteY1" fmla="*/ 0 h 557537"/>
              <a:gd name="connsiteX2" fmla="*/ 1974220 w 3384377"/>
              <a:gd name="connsiteY2" fmla="*/ 0 h 557537"/>
              <a:gd name="connsiteX3" fmla="*/ 2820314 w 3384377"/>
              <a:gd name="connsiteY3" fmla="*/ 0 h 557537"/>
              <a:gd name="connsiteX4" fmla="*/ 3384377 w 3384377"/>
              <a:gd name="connsiteY4" fmla="*/ 0 h 557537"/>
              <a:gd name="connsiteX5" fmla="*/ 3384377 w 3384377"/>
              <a:gd name="connsiteY5" fmla="*/ 279642 h 557537"/>
              <a:gd name="connsiteX6" fmla="*/ 3384377 w 3384377"/>
              <a:gd name="connsiteY6" fmla="*/ 279642 h 557537"/>
              <a:gd name="connsiteX7" fmla="*/ 3384377 w 3384377"/>
              <a:gd name="connsiteY7" fmla="*/ 399489 h 557537"/>
              <a:gd name="connsiteX8" fmla="*/ 3384377 w 3384377"/>
              <a:gd name="connsiteY8" fmla="*/ 479387 h 557537"/>
              <a:gd name="connsiteX9" fmla="*/ 2629814 w 3384377"/>
              <a:gd name="connsiteY9" fmla="*/ 479387 h 557537"/>
              <a:gd name="connsiteX10" fmla="*/ 2480714 w 3384377"/>
              <a:gd name="connsiteY10" fmla="*/ 557537 h 557537"/>
              <a:gd name="connsiteX11" fmla="*/ 2304420 w 3384377"/>
              <a:gd name="connsiteY11" fmla="*/ 479387 h 557537"/>
              <a:gd name="connsiteX12" fmla="*/ 0 w 3384377"/>
              <a:gd name="connsiteY12" fmla="*/ 479387 h 557537"/>
              <a:gd name="connsiteX13" fmla="*/ 0 w 3384377"/>
              <a:gd name="connsiteY13" fmla="*/ 399489 h 557537"/>
              <a:gd name="connsiteX14" fmla="*/ 0 w 3384377"/>
              <a:gd name="connsiteY14" fmla="*/ 279642 h 557537"/>
              <a:gd name="connsiteX15" fmla="*/ 0 w 3384377"/>
              <a:gd name="connsiteY15" fmla="*/ 279642 h 557537"/>
              <a:gd name="connsiteX16" fmla="*/ 0 w 3384377"/>
              <a:gd name="connsiteY16" fmla="*/ 0 h 557537"/>
              <a:gd name="connsiteX0" fmla="*/ 0 w 3384377"/>
              <a:gd name="connsiteY0" fmla="*/ 0 h 643262"/>
              <a:gd name="connsiteX1" fmla="*/ 1974220 w 3384377"/>
              <a:gd name="connsiteY1" fmla="*/ 0 h 643262"/>
              <a:gd name="connsiteX2" fmla="*/ 1974220 w 3384377"/>
              <a:gd name="connsiteY2" fmla="*/ 0 h 643262"/>
              <a:gd name="connsiteX3" fmla="*/ 2820314 w 3384377"/>
              <a:gd name="connsiteY3" fmla="*/ 0 h 643262"/>
              <a:gd name="connsiteX4" fmla="*/ 3384377 w 3384377"/>
              <a:gd name="connsiteY4" fmla="*/ 0 h 643262"/>
              <a:gd name="connsiteX5" fmla="*/ 3384377 w 3384377"/>
              <a:gd name="connsiteY5" fmla="*/ 279642 h 643262"/>
              <a:gd name="connsiteX6" fmla="*/ 3384377 w 3384377"/>
              <a:gd name="connsiteY6" fmla="*/ 279642 h 643262"/>
              <a:gd name="connsiteX7" fmla="*/ 3384377 w 3384377"/>
              <a:gd name="connsiteY7" fmla="*/ 399489 h 643262"/>
              <a:gd name="connsiteX8" fmla="*/ 3384377 w 3384377"/>
              <a:gd name="connsiteY8" fmla="*/ 479387 h 643262"/>
              <a:gd name="connsiteX9" fmla="*/ 2629814 w 3384377"/>
              <a:gd name="connsiteY9" fmla="*/ 479387 h 643262"/>
              <a:gd name="connsiteX10" fmla="*/ 2480714 w 3384377"/>
              <a:gd name="connsiteY10" fmla="*/ 643262 h 643262"/>
              <a:gd name="connsiteX11" fmla="*/ 2304420 w 3384377"/>
              <a:gd name="connsiteY11" fmla="*/ 479387 h 643262"/>
              <a:gd name="connsiteX12" fmla="*/ 0 w 3384377"/>
              <a:gd name="connsiteY12" fmla="*/ 479387 h 643262"/>
              <a:gd name="connsiteX13" fmla="*/ 0 w 3384377"/>
              <a:gd name="connsiteY13" fmla="*/ 399489 h 643262"/>
              <a:gd name="connsiteX14" fmla="*/ 0 w 3384377"/>
              <a:gd name="connsiteY14" fmla="*/ 279642 h 643262"/>
              <a:gd name="connsiteX15" fmla="*/ 0 w 3384377"/>
              <a:gd name="connsiteY15" fmla="*/ 279642 h 643262"/>
              <a:gd name="connsiteX16" fmla="*/ 0 w 3384377"/>
              <a:gd name="connsiteY16" fmla="*/ 0 h 643262"/>
              <a:gd name="connsiteX0" fmla="*/ 0 w 3384377"/>
              <a:gd name="connsiteY0" fmla="*/ 0 h 643262"/>
              <a:gd name="connsiteX1" fmla="*/ 1974220 w 3384377"/>
              <a:gd name="connsiteY1" fmla="*/ 0 h 643262"/>
              <a:gd name="connsiteX2" fmla="*/ 1974220 w 3384377"/>
              <a:gd name="connsiteY2" fmla="*/ 0 h 643262"/>
              <a:gd name="connsiteX3" fmla="*/ 2820314 w 3384377"/>
              <a:gd name="connsiteY3" fmla="*/ 0 h 643262"/>
              <a:gd name="connsiteX4" fmla="*/ 3384377 w 3384377"/>
              <a:gd name="connsiteY4" fmla="*/ 0 h 643262"/>
              <a:gd name="connsiteX5" fmla="*/ 3384377 w 3384377"/>
              <a:gd name="connsiteY5" fmla="*/ 279642 h 643262"/>
              <a:gd name="connsiteX6" fmla="*/ 3384377 w 3384377"/>
              <a:gd name="connsiteY6" fmla="*/ 279642 h 643262"/>
              <a:gd name="connsiteX7" fmla="*/ 3384377 w 3384377"/>
              <a:gd name="connsiteY7" fmla="*/ 399489 h 643262"/>
              <a:gd name="connsiteX8" fmla="*/ 3384377 w 3384377"/>
              <a:gd name="connsiteY8" fmla="*/ 479387 h 643262"/>
              <a:gd name="connsiteX9" fmla="*/ 2629814 w 3384377"/>
              <a:gd name="connsiteY9" fmla="*/ 479387 h 643262"/>
              <a:gd name="connsiteX10" fmla="*/ 2461664 w 3384377"/>
              <a:gd name="connsiteY10" fmla="*/ 643262 h 643262"/>
              <a:gd name="connsiteX11" fmla="*/ 2304420 w 3384377"/>
              <a:gd name="connsiteY11" fmla="*/ 479387 h 643262"/>
              <a:gd name="connsiteX12" fmla="*/ 0 w 3384377"/>
              <a:gd name="connsiteY12" fmla="*/ 479387 h 643262"/>
              <a:gd name="connsiteX13" fmla="*/ 0 w 3384377"/>
              <a:gd name="connsiteY13" fmla="*/ 399489 h 643262"/>
              <a:gd name="connsiteX14" fmla="*/ 0 w 3384377"/>
              <a:gd name="connsiteY14" fmla="*/ 279642 h 643262"/>
              <a:gd name="connsiteX15" fmla="*/ 0 w 3384377"/>
              <a:gd name="connsiteY15" fmla="*/ 279642 h 643262"/>
              <a:gd name="connsiteX16" fmla="*/ 0 w 3384377"/>
              <a:gd name="connsiteY16" fmla="*/ 0 h 643262"/>
              <a:gd name="connsiteX0" fmla="*/ 0 w 3384377"/>
              <a:gd name="connsiteY0" fmla="*/ 0 h 643262"/>
              <a:gd name="connsiteX1" fmla="*/ 1974220 w 3384377"/>
              <a:gd name="connsiteY1" fmla="*/ 0 h 643262"/>
              <a:gd name="connsiteX2" fmla="*/ 1974220 w 3384377"/>
              <a:gd name="connsiteY2" fmla="*/ 0 h 643262"/>
              <a:gd name="connsiteX3" fmla="*/ 2820314 w 3384377"/>
              <a:gd name="connsiteY3" fmla="*/ 0 h 643262"/>
              <a:gd name="connsiteX4" fmla="*/ 3384377 w 3384377"/>
              <a:gd name="connsiteY4" fmla="*/ 0 h 643262"/>
              <a:gd name="connsiteX5" fmla="*/ 3384377 w 3384377"/>
              <a:gd name="connsiteY5" fmla="*/ 279642 h 643262"/>
              <a:gd name="connsiteX6" fmla="*/ 3384377 w 3384377"/>
              <a:gd name="connsiteY6" fmla="*/ 279642 h 643262"/>
              <a:gd name="connsiteX7" fmla="*/ 3384377 w 3384377"/>
              <a:gd name="connsiteY7" fmla="*/ 399489 h 643262"/>
              <a:gd name="connsiteX8" fmla="*/ 3384377 w 3384377"/>
              <a:gd name="connsiteY8" fmla="*/ 479387 h 643262"/>
              <a:gd name="connsiteX9" fmla="*/ 2629814 w 3384377"/>
              <a:gd name="connsiteY9" fmla="*/ 479387 h 643262"/>
              <a:gd name="connsiteX10" fmla="*/ 2458489 w 3384377"/>
              <a:gd name="connsiteY10" fmla="*/ 643262 h 643262"/>
              <a:gd name="connsiteX11" fmla="*/ 2304420 w 3384377"/>
              <a:gd name="connsiteY11" fmla="*/ 479387 h 643262"/>
              <a:gd name="connsiteX12" fmla="*/ 0 w 3384377"/>
              <a:gd name="connsiteY12" fmla="*/ 479387 h 643262"/>
              <a:gd name="connsiteX13" fmla="*/ 0 w 3384377"/>
              <a:gd name="connsiteY13" fmla="*/ 399489 h 643262"/>
              <a:gd name="connsiteX14" fmla="*/ 0 w 3384377"/>
              <a:gd name="connsiteY14" fmla="*/ 279642 h 643262"/>
              <a:gd name="connsiteX15" fmla="*/ 0 w 3384377"/>
              <a:gd name="connsiteY15" fmla="*/ 279642 h 643262"/>
              <a:gd name="connsiteX16" fmla="*/ 0 w 3384377"/>
              <a:gd name="connsiteY16" fmla="*/ 0 h 643262"/>
              <a:gd name="connsiteX0" fmla="*/ 0 w 3384377"/>
              <a:gd name="connsiteY0" fmla="*/ 0 h 636912"/>
              <a:gd name="connsiteX1" fmla="*/ 1974220 w 3384377"/>
              <a:gd name="connsiteY1" fmla="*/ 0 h 636912"/>
              <a:gd name="connsiteX2" fmla="*/ 1974220 w 3384377"/>
              <a:gd name="connsiteY2" fmla="*/ 0 h 636912"/>
              <a:gd name="connsiteX3" fmla="*/ 2820314 w 3384377"/>
              <a:gd name="connsiteY3" fmla="*/ 0 h 636912"/>
              <a:gd name="connsiteX4" fmla="*/ 3384377 w 3384377"/>
              <a:gd name="connsiteY4" fmla="*/ 0 h 636912"/>
              <a:gd name="connsiteX5" fmla="*/ 3384377 w 3384377"/>
              <a:gd name="connsiteY5" fmla="*/ 279642 h 636912"/>
              <a:gd name="connsiteX6" fmla="*/ 3384377 w 3384377"/>
              <a:gd name="connsiteY6" fmla="*/ 279642 h 636912"/>
              <a:gd name="connsiteX7" fmla="*/ 3384377 w 3384377"/>
              <a:gd name="connsiteY7" fmla="*/ 399489 h 636912"/>
              <a:gd name="connsiteX8" fmla="*/ 3384377 w 3384377"/>
              <a:gd name="connsiteY8" fmla="*/ 479387 h 636912"/>
              <a:gd name="connsiteX9" fmla="*/ 2629814 w 3384377"/>
              <a:gd name="connsiteY9" fmla="*/ 479387 h 636912"/>
              <a:gd name="connsiteX10" fmla="*/ 2464839 w 3384377"/>
              <a:gd name="connsiteY10" fmla="*/ 636912 h 636912"/>
              <a:gd name="connsiteX11" fmla="*/ 2304420 w 3384377"/>
              <a:gd name="connsiteY11" fmla="*/ 479387 h 636912"/>
              <a:gd name="connsiteX12" fmla="*/ 0 w 3384377"/>
              <a:gd name="connsiteY12" fmla="*/ 479387 h 636912"/>
              <a:gd name="connsiteX13" fmla="*/ 0 w 3384377"/>
              <a:gd name="connsiteY13" fmla="*/ 399489 h 636912"/>
              <a:gd name="connsiteX14" fmla="*/ 0 w 3384377"/>
              <a:gd name="connsiteY14" fmla="*/ 279642 h 636912"/>
              <a:gd name="connsiteX15" fmla="*/ 0 w 3384377"/>
              <a:gd name="connsiteY15" fmla="*/ 279642 h 636912"/>
              <a:gd name="connsiteX16" fmla="*/ 0 w 3384377"/>
              <a:gd name="connsiteY16" fmla="*/ 0 h 636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384377" h="636912">
                <a:moveTo>
                  <a:pt x="0" y="0"/>
                </a:moveTo>
                <a:lnTo>
                  <a:pt x="1974220" y="0"/>
                </a:lnTo>
                <a:lnTo>
                  <a:pt x="1974220" y="0"/>
                </a:lnTo>
                <a:lnTo>
                  <a:pt x="2820314" y="0"/>
                </a:lnTo>
                <a:lnTo>
                  <a:pt x="3384377" y="0"/>
                </a:lnTo>
                <a:lnTo>
                  <a:pt x="3384377" y="279642"/>
                </a:lnTo>
                <a:lnTo>
                  <a:pt x="3384377" y="279642"/>
                </a:lnTo>
                <a:lnTo>
                  <a:pt x="3384377" y="399489"/>
                </a:lnTo>
                <a:lnTo>
                  <a:pt x="3384377" y="479387"/>
                </a:lnTo>
                <a:lnTo>
                  <a:pt x="2629814" y="479387"/>
                </a:lnTo>
                <a:lnTo>
                  <a:pt x="2464839" y="636912"/>
                </a:lnTo>
                <a:lnTo>
                  <a:pt x="2304420" y="479387"/>
                </a:lnTo>
                <a:lnTo>
                  <a:pt x="0" y="479387"/>
                </a:lnTo>
                <a:lnTo>
                  <a:pt x="0" y="399489"/>
                </a:lnTo>
                <a:lnTo>
                  <a:pt x="0" y="279642"/>
                </a:lnTo>
                <a:lnTo>
                  <a:pt x="0" y="279642"/>
                </a:lnTo>
                <a:lnTo>
                  <a:pt x="0" y="0"/>
                </a:lnTo>
                <a:close/>
              </a:path>
            </a:pathLst>
          </a:custGeom>
          <a:solidFill>
            <a:srgbClr val="8A15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51520" y="4797152"/>
            <a:ext cx="8640960" cy="1080120"/>
          </a:xfrm>
          <a:prstGeom prst="rect">
            <a:avLst/>
          </a:prstGeom>
          <a:noFill/>
          <a:ln w="6350">
            <a:solidFill>
              <a:srgbClr val="8A15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312499" y="6090592"/>
            <a:ext cx="3317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student – Student Loan</a:t>
            </a:r>
            <a:endParaRPr lang="en-GB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023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Case Study 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 student commences a full-time </a:t>
            </a:r>
            <a:r>
              <a:rPr lang="en-GB" dirty="0" smtClean="0"/>
              <a:t>nursing </a:t>
            </a:r>
            <a:r>
              <a:rPr lang="en-GB" dirty="0"/>
              <a:t>programme in September 2016. The </a:t>
            </a:r>
            <a:r>
              <a:rPr lang="en-GB" dirty="0" err="1"/>
              <a:t>HEI</a:t>
            </a:r>
            <a:r>
              <a:rPr lang="en-GB" dirty="0"/>
              <a:t> confirms to Student Services that the student has enrolled and Student Services pays the student their NHS Bursary.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The student withdraws from training after four months due to failing a module. The student decides to interrupt their studies until September 2017, where they will return from day </a:t>
            </a:r>
            <a:r>
              <a:rPr lang="en-GB" dirty="0" smtClean="0"/>
              <a:t>one, </a:t>
            </a:r>
            <a:r>
              <a:rPr lang="en-GB" dirty="0"/>
              <a:t>year </a:t>
            </a:r>
            <a:r>
              <a:rPr lang="en-GB" dirty="0" smtClean="0"/>
              <a:t>one.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n-GB" b="1" dirty="0">
                <a:solidFill>
                  <a:srgbClr val="8A1538"/>
                </a:solidFill>
              </a:rPr>
              <a:t>Should this student be classed as a new student at the point they return and fall under the standard student support regulations or an existing student and remain on the NHS Bursary Scheme?</a:t>
            </a:r>
          </a:p>
          <a:p>
            <a:endParaRPr lang="en-GB" dirty="0"/>
          </a:p>
        </p:txBody>
      </p:sp>
      <p:sp>
        <p:nvSpPr>
          <p:cNvPr id="5" name="Rectangular Callout 5"/>
          <p:cNvSpPr/>
          <p:nvPr/>
        </p:nvSpPr>
        <p:spPr>
          <a:xfrm rot="10800000">
            <a:off x="246005" y="5744416"/>
            <a:ext cx="3384377" cy="636912"/>
          </a:xfrm>
          <a:custGeom>
            <a:avLst/>
            <a:gdLst>
              <a:gd name="connsiteX0" fmla="*/ 0 w 3384377"/>
              <a:gd name="connsiteY0" fmla="*/ 0 h 479387"/>
              <a:gd name="connsiteX1" fmla="*/ 1974220 w 3384377"/>
              <a:gd name="connsiteY1" fmla="*/ 0 h 479387"/>
              <a:gd name="connsiteX2" fmla="*/ 1974220 w 3384377"/>
              <a:gd name="connsiteY2" fmla="*/ 0 h 479387"/>
              <a:gd name="connsiteX3" fmla="*/ 2820314 w 3384377"/>
              <a:gd name="connsiteY3" fmla="*/ 0 h 479387"/>
              <a:gd name="connsiteX4" fmla="*/ 3384377 w 3384377"/>
              <a:gd name="connsiteY4" fmla="*/ 0 h 479387"/>
              <a:gd name="connsiteX5" fmla="*/ 3384377 w 3384377"/>
              <a:gd name="connsiteY5" fmla="*/ 279642 h 479387"/>
              <a:gd name="connsiteX6" fmla="*/ 3384377 w 3384377"/>
              <a:gd name="connsiteY6" fmla="*/ 279642 h 479387"/>
              <a:gd name="connsiteX7" fmla="*/ 3384377 w 3384377"/>
              <a:gd name="connsiteY7" fmla="*/ 399489 h 479387"/>
              <a:gd name="connsiteX8" fmla="*/ 3384377 w 3384377"/>
              <a:gd name="connsiteY8" fmla="*/ 479387 h 479387"/>
              <a:gd name="connsiteX9" fmla="*/ 2820314 w 3384377"/>
              <a:gd name="connsiteY9" fmla="*/ 479387 h 479387"/>
              <a:gd name="connsiteX10" fmla="*/ 2480714 w 3384377"/>
              <a:gd name="connsiteY10" fmla="*/ 557537 h 479387"/>
              <a:gd name="connsiteX11" fmla="*/ 1974220 w 3384377"/>
              <a:gd name="connsiteY11" fmla="*/ 479387 h 479387"/>
              <a:gd name="connsiteX12" fmla="*/ 0 w 3384377"/>
              <a:gd name="connsiteY12" fmla="*/ 479387 h 479387"/>
              <a:gd name="connsiteX13" fmla="*/ 0 w 3384377"/>
              <a:gd name="connsiteY13" fmla="*/ 399489 h 479387"/>
              <a:gd name="connsiteX14" fmla="*/ 0 w 3384377"/>
              <a:gd name="connsiteY14" fmla="*/ 279642 h 479387"/>
              <a:gd name="connsiteX15" fmla="*/ 0 w 3384377"/>
              <a:gd name="connsiteY15" fmla="*/ 279642 h 479387"/>
              <a:gd name="connsiteX16" fmla="*/ 0 w 3384377"/>
              <a:gd name="connsiteY16" fmla="*/ 0 h 479387"/>
              <a:gd name="connsiteX0" fmla="*/ 0 w 3384377"/>
              <a:gd name="connsiteY0" fmla="*/ 0 h 557537"/>
              <a:gd name="connsiteX1" fmla="*/ 1974220 w 3384377"/>
              <a:gd name="connsiteY1" fmla="*/ 0 h 557537"/>
              <a:gd name="connsiteX2" fmla="*/ 1974220 w 3384377"/>
              <a:gd name="connsiteY2" fmla="*/ 0 h 557537"/>
              <a:gd name="connsiteX3" fmla="*/ 2820314 w 3384377"/>
              <a:gd name="connsiteY3" fmla="*/ 0 h 557537"/>
              <a:gd name="connsiteX4" fmla="*/ 3384377 w 3384377"/>
              <a:gd name="connsiteY4" fmla="*/ 0 h 557537"/>
              <a:gd name="connsiteX5" fmla="*/ 3384377 w 3384377"/>
              <a:gd name="connsiteY5" fmla="*/ 279642 h 557537"/>
              <a:gd name="connsiteX6" fmla="*/ 3384377 w 3384377"/>
              <a:gd name="connsiteY6" fmla="*/ 279642 h 557537"/>
              <a:gd name="connsiteX7" fmla="*/ 3384377 w 3384377"/>
              <a:gd name="connsiteY7" fmla="*/ 399489 h 557537"/>
              <a:gd name="connsiteX8" fmla="*/ 3384377 w 3384377"/>
              <a:gd name="connsiteY8" fmla="*/ 479387 h 557537"/>
              <a:gd name="connsiteX9" fmla="*/ 2629814 w 3384377"/>
              <a:gd name="connsiteY9" fmla="*/ 479387 h 557537"/>
              <a:gd name="connsiteX10" fmla="*/ 2480714 w 3384377"/>
              <a:gd name="connsiteY10" fmla="*/ 557537 h 557537"/>
              <a:gd name="connsiteX11" fmla="*/ 1974220 w 3384377"/>
              <a:gd name="connsiteY11" fmla="*/ 479387 h 557537"/>
              <a:gd name="connsiteX12" fmla="*/ 0 w 3384377"/>
              <a:gd name="connsiteY12" fmla="*/ 479387 h 557537"/>
              <a:gd name="connsiteX13" fmla="*/ 0 w 3384377"/>
              <a:gd name="connsiteY13" fmla="*/ 399489 h 557537"/>
              <a:gd name="connsiteX14" fmla="*/ 0 w 3384377"/>
              <a:gd name="connsiteY14" fmla="*/ 279642 h 557537"/>
              <a:gd name="connsiteX15" fmla="*/ 0 w 3384377"/>
              <a:gd name="connsiteY15" fmla="*/ 279642 h 557537"/>
              <a:gd name="connsiteX16" fmla="*/ 0 w 3384377"/>
              <a:gd name="connsiteY16" fmla="*/ 0 h 557537"/>
              <a:gd name="connsiteX0" fmla="*/ 0 w 3384377"/>
              <a:gd name="connsiteY0" fmla="*/ 0 h 557537"/>
              <a:gd name="connsiteX1" fmla="*/ 1974220 w 3384377"/>
              <a:gd name="connsiteY1" fmla="*/ 0 h 557537"/>
              <a:gd name="connsiteX2" fmla="*/ 1974220 w 3384377"/>
              <a:gd name="connsiteY2" fmla="*/ 0 h 557537"/>
              <a:gd name="connsiteX3" fmla="*/ 2820314 w 3384377"/>
              <a:gd name="connsiteY3" fmla="*/ 0 h 557537"/>
              <a:gd name="connsiteX4" fmla="*/ 3384377 w 3384377"/>
              <a:gd name="connsiteY4" fmla="*/ 0 h 557537"/>
              <a:gd name="connsiteX5" fmla="*/ 3384377 w 3384377"/>
              <a:gd name="connsiteY5" fmla="*/ 279642 h 557537"/>
              <a:gd name="connsiteX6" fmla="*/ 3384377 w 3384377"/>
              <a:gd name="connsiteY6" fmla="*/ 279642 h 557537"/>
              <a:gd name="connsiteX7" fmla="*/ 3384377 w 3384377"/>
              <a:gd name="connsiteY7" fmla="*/ 399489 h 557537"/>
              <a:gd name="connsiteX8" fmla="*/ 3384377 w 3384377"/>
              <a:gd name="connsiteY8" fmla="*/ 479387 h 557537"/>
              <a:gd name="connsiteX9" fmla="*/ 2629814 w 3384377"/>
              <a:gd name="connsiteY9" fmla="*/ 479387 h 557537"/>
              <a:gd name="connsiteX10" fmla="*/ 2480714 w 3384377"/>
              <a:gd name="connsiteY10" fmla="*/ 557537 h 557537"/>
              <a:gd name="connsiteX11" fmla="*/ 2304420 w 3384377"/>
              <a:gd name="connsiteY11" fmla="*/ 479387 h 557537"/>
              <a:gd name="connsiteX12" fmla="*/ 0 w 3384377"/>
              <a:gd name="connsiteY12" fmla="*/ 479387 h 557537"/>
              <a:gd name="connsiteX13" fmla="*/ 0 w 3384377"/>
              <a:gd name="connsiteY13" fmla="*/ 399489 h 557537"/>
              <a:gd name="connsiteX14" fmla="*/ 0 w 3384377"/>
              <a:gd name="connsiteY14" fmla="*/ 279642 h 557537"/>
              <a:gd name="connsiteX15" fmla="*/ 0 w 3384377"/>
              <a:gd name="connsiteY15" fmla="*/ 279642 h 557537"/>
              <a:gd name="connsiteX16" fmla="*/ 0 w 3384377"/>
              <a:gd name="connsiteY16" fmla="*/ 0 h 557537"/>
              <a:gd name="connsiteX0" fmla="*/ 0 w 3384377"/>
              <a:gd name="connsiteY0" fmla="*/ 0 h 643262"/>
              <a:gd name="connsiteX1" fmla="*/ 1974220 w 3384377"/>
              <a:gd name="connsiteY1" fmla="*/ 0 h 643262"/>
              <a:gd name="connsiteX2" fmla="*/ 1974220 w 3384377"/>
              <a:gd name="connsiteY2" fmla="*/ 0 h 643262"/>
              <a:gd name="connsiteX3" fmla="*/ 2820314 w 3384377"/>
              <a:gd name="connsiteY3" fmla="*/ 0 h 643262"/>
              <a:gd name="connsiteX4" fmla="*/ 3384377 w 3384377"/>
              <a:gd name="connsiteY4" fmla="*/ 0 h 643262"/>
              <a:gd name="connsiteX5" fmla="*/ 3384377 w 3384377"/>
              <a:gd name="connsiteY5" fmla="*/ 279642 h 643262"/>
              <a:gd name="connsiteX6" fmla="*/ 3384377 w 3384377"/>
              <a:gd name="connsiteY6" fmla="*/ 279642 h 643262"/>
              <a:gd name="connsiteX7" fmla="*/ 3384377 w 3384377"/>
              <a:gd name="connsiteY7" fmla="*/ 399489 h 643262"/>
              <a:gd name="connsiteX8" fmla="*/ 3384377 w 3384377"/>
              <a:gd name="connsiteY8" fmla="*/ 479387 h 643262"/>
              <a:gd name="connsiteX9" fmla="*/ 2629814 w 3384377"/>
              <a:gd name="connsiteY9" fmla="*/ 479387 h 643262"/>
              <a:gd name="connsiteX10" fmla="*/ 2480714 w 3384377"/>
              <a:gd name="connsiteY10" fmla="*/ 643262 h 643262"/>
              <a:gd name="connsiteX11" fmla="*/ 2304420 w 3384377"/>
              <a:gd name="connsiteY11" fmla="*/ 479387 h 643262"/>
              <a:gd name="connsiteX12" fmla="*/ 0 w 3384377"/>
              <a:gd name="connsiteY12" fmla="*/ 479387 h 643262"/>
              <a:gd name="connsiteX13" fmla="*/ 0 w 3384377"/>
              <a:gd name="connsiteY13" fmla="*/ 399489 h 643262"/>
              <a:gd name="connsiteX14" fmla="*/ 0 w 3384377"/>
              <a:gd name="connsiteY14" fmla="*/ 279642 h 643262"/>
              <a:gd name="connsiteX15" fmla="*/ 0 w 3384377"/>
              <a:gd name="connsiteY15" fmla="*/ 279642 h 643262"/>
              <a:gd name="connsiteX16" fmla="*/ 0 w 3384377"/>
              <a:gd name="connsiteY16" fmla="*/ 0 h 643262"/>
              <a:gd name="connsiteX0" fmla="*/ 0 w 3384377"/>
              <a:gd name="connsiteY0" fmla="*/ 0 h 643262"/>
              <a:gd name="connsiteX1" fmla="*/ 1974220 w 3384377"/>
              <a:gd name="connsiteY1" fmla="*/ 0 h 643262"/>
              <a:gd name="connsiteX2" fmla="*/ 1974220 w 3384377"/>
              <a:gd name="connsiteY2" fmla="*/ 0 h 643262"/>
              <a:gd name="connsiteX3" fmla="*/ 2820314 w 3384377"/>
              <a:gd name="connsiteY3" fmla="*/ 0 h 643262"/>
              <a:gd name="connsiteX4" fmla="*/ 3384377 w 3384377"/>
              <a:gd name="connsiteY4" fmla="*/ 0 h 643262"/>
              <a:gd name="connsiteX5" fmla="*/ 3384377 w 3384377"/>
              <a:gd name="connsiteY5" fmla="*/ 279642 h 643262"/>
              <a:gd name="connsiteX6" fmla="*/ 3384377 w 3384377"/>
              <a:gd name="connsiteY6" fmla="*/ 279642 h 643262"/>
              <a:gd name="connsiteX7" fmla="*/ 3384377 w 3384377"/>
              <a:gd name="connsiteY7" fmla="*/ 399489 h 643262"/>
              <a:gd name="connsiteX8" fmla="*/ 3384377 w 3384377"/>
              <a:gd name="connsiteY8" fmla="*/ 479387 h 643262"/>
              <a:gd name="connsiteX9" fmla="*/ 2629814 w 3384377"/>
              <a:gd name="connsiteY9" fmla="*/ 479387 h 643262"/>
              <a:gd name="connsiteX10" fmla="*/ 2461664 w 3384377"/>
              <a:gd name="connsiteY10" fmla="*/ 643262 h 643262"/>
              <a:gd name="connsiteX11" fmla="*/ 2304420 w 3384377"/>
              <a:gd name="connsiteY11" fmla="*/ 479387 h 643262"/>
              <a:gd name="connsiteX12" fmla="*/ 0 w 3384377"/>
              <a:gd name="connsiteY12" fmla="*/ 479387 h 643262"/>
              <a:gd name="connsiteX13" fmla="*/ 0 w 3384377"/>
              <a:gd name="connsiteY13" fmla="*/ 399489 h 643262"/>
              <a:gd name="connsiteX14" fmla="*/ 0 w 3384377"/>
              <a:gd name="connsiteY14" fmla="*/ 279642 h 643262"/>
              <a:gd name="connsiteX15" fmla="*/ 0 w 3384377"/>
              <a:gd name="connsiteY15" fmla="*/ 279642 h 643262"/>
              <a:gd name="connsiteX16" fmla="*/ 0 w 3384377"/>
              <a:gd name="connsiteY16" fmla="*/ 0 h 643262"/>
              <a:gd name="connsiteX0" fmla="*/ 0 w 3384377"/>
              <a:gd name="connsiteY0" fmla="*/ 0 h 643262"/>
              <a:gd name="connsiteX1" fmla="*/ 1974220 w 3384377"/>
              <a:gd name="connsiteY1" fmla="*/ 0 h 643262"/>
              <a:gd name="connsiteX2" fmla="*/ 1974220 w 3384377"/>
              <a:gd name="connsiteY2" fmla="*/ 0 h 643262"/>
              <a:gd name="connsiteX3" fmla="*/ 2820314 w 3384377"/>
              <a:gd name="connsiteY3" fmla="*/ 0 h 643262"/>
              <a:gd name="connsiteX4" fmla="*/ 3384377 w 3384377"/>
              <a:gd name="connsiteY4" fmla="*/ 0 h 643262"/>
              <a:gd name="connsiteX5" fmla="*/ 3384377 w 3384377"/>
              <a:gd name="connsiteY5" fmla="*/ 279642 h 643262"/>
              <a:gd name="connsiteX6" fmla="*/ 3384377 w 3384377"/>
              <a:gd name="connsiteY6" fmla="*/ 279642 h 643262"/>
              <a:gd name="connsiteX7" fmla="*/ 3384377 w 3384377"/>
              <a:gd name="connsiteY7" fmla="*/ 399489 h 643262"/>
              <a:gd name="connsiteX8" fmla="*/ 3384377 w 3384377"/>
              <a:gd name="connsiteY8" fmla="*/ 479387 h 643262"/>
              <a:gd name="connsiteX9" fmla="*/ 2629814 w 3384377"/>
              <a:gd name="connsiteY9" fmla="*/ 479387 h 643262"/>
              <a:gd name="connsiteX10" fmla="*/ 2458489 w 3384377"/>
              <a:gd name="connsiteY10" fmla="*/ 643262 h 643262"/>
              <a:gd name="connsiteX11" fmla="*/ 2304420 w 3384377"/>
              <a:gd name="connsiteY11" fmla="*/ 479387 h 643262"/>
              <a:gd name="connsiteX12" fmla="*/ 0 w 3384377"/>
              <a:gd name="connsiteY12" fmla="*/ 479387 h 643262"/>
              <a:gd name="connsiteX13" fmla="*/ 0 w 3384377"/>
              <a:gd name="connsiteY13" fmla="*/ 399489 h 643262"/>
              <a:gd name="connsiteX14" fmla="*/ 0 w 3384377"/>
              <a:gd name="connsiteY14" fmla="*/ 279642 h 643262"/>
              <a:gd name="connsiteX15" fmla="*/ 0 w 3384377"/>
              <a:gd name="connsiteY15" fmla="*/ 279642 h 643262"/>
              <a:gd name="connsiteX16" fmla="*/ 0 w 3384377"/>
              <a:gd name="connsiteY16" fmla="*/ 0 h 643262"/>
              <a:gd name="connsiteX0" fmla="*/ 0 w 3384377"/>
              <a:gd name="connsiteY0" fmla="*/ 0 h 636912"/>
              <a:gd name="connsiteX1" fmla="*/ 1974220 w 3384377"/>
              <a:gd name="connsiteY1" fmla="*/ 0 h 636912"/>
              <a:gd name="connsiteX2" fmla="*/ 1974220 w 3384377"/>
              <a:gd name="connsiteY2" fmla="*/ 0 h 636912"/>
              <a:gd name="connsiteX3" fmla="*/ 2820314 w 3384377"/>
              <a:gd name="connsiteY3" fmla="*/ 0 h 636912"/>
              <a:gd name="connsiteX4" fmla="*/ 3384377 w 3384377"/>
              <a:gd name="connsiteY4" fmla="*/ 0 h 636912"/>
              <a:gd name="connsiteX5" fmla="*/ 3384377 w 3384377"/>
              <a:gd name="connsiteY5" fmla="*/ 279642 h 636912"/>
              <a:gd name="connsiteX6" fmla="*/ 3384377 w 3384377"/>
              <a:gd name="connsiteY6" fmla="*/ 279642 h 636912"/>
              <a:gd name="connsiteX7" fmla="*/ 3384377 w 3384377"/>
              <a:gd name="connsiteY7" fmla="*/ 399489 h 636912"/>
              <a:gd name="connsiteX8" fmla="*/ 3384377 w 3384377"/>
              <a:gd name="connsiteY8" fmla="*/ 479387 h 636912"/>
              <a:gd name="connsiteX9" fmla="*/ 2629814 w 3384377"/>
              <a:gd name="connsiteY9" fmla="*/ 479387 h 636912"/>
              <a:gd name="connsiteX10" fmla="*/ 2464839 w 3384377"/>
              <a:gd name="connsiteY10" fmla="*/ 636912 h 636912"/>
              <a:gd name="connsiteX11" fmla="*/ 2304420 w 3384377"/>
              <a:gd name="connsiteY11" fmla="*/ 479387 h 636912"/>
              <a:gd name="connsiteX12" fmla="*/ 0 w 3384377"/>
              <a:gd name="connsiteY12" fmla="*/ 479387 h 636912"/>
              <a:gd name="connsiteX13" fmla="*/ 0 w 3384377"/>
              <a:gd name="connsiteY13" fmla="*/ 399489 h 636912"/>
              <a:gd name="connsiteX14" fmla="*/ 0 w 3384377"/>
              <a:gd name="connsiteY14" fmla="*/ 279642 h 636912"/>
              <a:gd name="connsiteX15" fmla="*/ 0 w 3384377"/>
              <a:gd name="connsiteY15" fmla="*/ 279642 h 636912"/>
              <a:gd name="connsiteX16" fmla="*/ 0 w 3384377"/>
              <a:gd name="connsiteY16" fmla="*/ 0 h 636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384377" h="636912">
                <a:moveTo>
                  <a:pt x="0" y="0"/>
                </a:moveTo>
                <a:lnTo>
                  <a:pt x="1974220" y="0"/>
                </a:lnTo>
                <a:lnTo>
                  <a:pt x="1974220" y="0"/>
                </a:lnTo>
                <a:lnTo>
                  <a:pt x="2820314" y="0"/>
                </a:lnTo>
                <a:lnTo>
                  <a:pt x="3384377" y="0"/>
                </a:lnTo>
                <a:lnTo>
                  <a:pt x="3384377" y="279642"/>
                </a:lnTo>
                <a:lnTo>
                  <a:pt x="3384377" y="279642"/>
                </a:lnTo>
                <a:lnTo>
                  <a:pt x="3384377" y="399489"/>
                </a:lnTo>
                <a:lnTo>
                  <a:pt x="3384377" y="479387"/>
                </a:lnTo>
                <a:lnTo>
                  <a:pt x="2629814" y="479387"/>
                </a:lnTo>
                <a:lnTo>
                  <a:pt x="2464839" y="636912"/>
                </a:lnTo>
                <a:lnTo>
                  <a:pt x="2304420" y="479387"/>
                </a:lnTo>
                <a:lnTo>
                  <a:pt x="0" y="479387"/>
                </a:lnTo>
                <a:lnTo>
                  <a:pt x="0" y="399489"/>
                </a:lnTo>
                <a:lnTo>
                  <a:pt x="0" y="279642"/>
                </a:lnTo>
                <a:lnTo>
                  <a:pt x="0" y="279642"/>
                </a:lnTo>
                <a:lnTo>
                  <a:pt x="0" y="0"/>
                </a:lnTo>
                <a:close/>
              </a:path>
            </a:pathLst>
          </a:custGeom>
          <a:solidFill>
            <a:srgbClr val="8A15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51520" y="4653136"/>
            <a:ext cx="8640960" cy="1080120"/>
          </a:xfrm>
          <a:prstGeom prst="rect">
            <a:avLst/>
          </a:prstGeom>
          <a:noFill/>
          <a:ln w="6350">
            <a:solidFill>
              <a:srgbClr val="8A15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312499" y="5946576"/>
            <a:ext cx="3317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student – Student Loan</a:t>
            </a:r>
            <a:endParaRPr lang="en-GB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661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Case Study 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 student commences a full-time </a:t>
            </a:r>
            <a:r>
              <a:rPr lang="en-GB" dirty="0" smtClean="0"/>
              <a:t>nursing </a:t>
            </a:r>
            <a:r>
              <a:rPr lang="en-GB" dirty="0"/>
              <a:t>programme in September 2016. The </a:t>
            </a:r>
            <a:r>
              <a:rPr lang="en-GB" dirty="0" err="1"/>
              <a:t>HEI</a:t>
            </a:r>
            <a:r>
              <a:rPr lang="en-GB" dirty="0"/>
              <a:t> confirms to Student Services that the student has enrolled and Student Services pays the student their NHS Bursary.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 student withdraws from training after four months due to failing a module, which they are repeating in their own time. The student decides to back-set their studies until September 2017, where they will join the March 2017 cohort.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Clr>
                <a:schemeClr val="tx1"/>
              </a:buClr>
              <a:buNone/>
            </a:pPr>
            <a:r>
              <a:rPr lang="en-GB" b="1" dirty="0">
                <a:solidFill>
                  <a:srgbClr val="8A1538"/>
                </a:solidFill>
              </a:rPr>
              <a:t>This student will </a:t>
            </a:r>
            <a:r>
              <a:rPr lang="en-GB" b="1" dirty="0">
                <a:solidFill>
                  <a:srgbClr val="0070C0"/>
                </a:solidFill>
              </a:rPr>
              <a:t>remain</a:t>
            </a:r>
            <a:r>
              <a:rPr lang="en-GB" b="1" dirty="0">
                <a:solidFill>
                  <a:srgbClr val="8A1538"/>
                </a:solidFill>
              </a:rPr>
              <a:t> on the NHS Bursary Scheme as an existing student.</a:t>
            </a:r>
          </a:p>
          <a:p>
            <a:pPr>
              <a:buClr>
                <a:schemeClr val="tx1"/>
              </a:buClr>
            </a:pPr>
            <a:endParaRPr lang="en-GB" b="1" dirty="0">
              <a:solidFill>
                <a:srgbClr val="8A1538"/>
              </a:solidFill>
            </a:endParaRPr>
          </a:p>
          <a:p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251520" y="4581128"/>
            <a:ext cx="8352928" cy="864096"/>
          </a:xfrm>
          <a:prstGeom prst="rect">
            <a:avLst/>
          </a:prstGeom>
          <a:noFill/>
          <a:ln w="6350">
            <a:solidFill>
              <a:srgbClr val="8A15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14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Case Study 6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 student attends University of the first day of term to enrol on a full-time </a:t>
            </a:r>
            <a:r>
              <a:rPr lang="en-GB" dirty="0" smtClean="0"/>
              <a:t>nursing </a:t>
            </a:r>
            <a:r>
              <a:rPr lang="en-GB" dirty="0"/>
              <a:t>programme in September </a:t>
            </a:r>
            <a:r>
              <a:rPr lang="en-GB" dirty="0" smtClean="0"/>
              <a:t>2016.  At </a:t>
            </a:r>
            <a:r>
              <a:rPr lang="en-GB" dirty="0"/>
              <a:t>the same time the student advises the </a:t>
            </a:r>
            <a:r>
              <a:rPr lang="en-GB" dirty="0" err="1"/>
              <a:t>HEI</a:t>
            </a:r>
            <a:r>
              <a:rPr lang="en-GB" dirty="0"/>
              <a:t> that she is </a:t>
            </a:r>
            <a:r>
              <a:rPr lang="en-GB" dirty="0" smtClean="0"/>
              <a:t>pregnant, </a:t>
            </a:r>
            <a:r>
              <a:rPr lang="en-GB" dirty="0"/>
              <a:t>provides them with her MATB1 form and informs them she is going on maternity leave with immediate effect.</a:t>
            </a:r>
          </a:p>
          <a:p>
            <a:endParaRPr lang="en-GB" sz="800" dirty="0"/>
          </a:p>
          <a:p>
            <a:pPr marL="0" indent="0">
              <a:buNone/>
            </a:pPr>
            <a:r>
              <a:rPr lang="en-GB" dirty="0"/>
              <a:t>The student never engages in any formal academic study but expects an NHS Bursary for the duration of her maternity </a:t>
            </a:r>
            <a:r>
              <a:rPr lang="en-GB" dirty="0" smtClean="0"/>
              <a:t>leave, which could </a:t>
            </a:r>
            <a:r>
              <a:rPr lang="en-GB" dirty="0"/>
              <a:t>be up to 12 </a:t>
            </a:r>
            <a:r>
              <a:rPr lang="en-GB" dirty="0" smtClean="0"/>
              <a:t>months, </a:t>
            </a:r>
            <a:r>
              <a:rPr lang="en-GB" dirty="0"/>
              <a:t>and an NHS Bursary on her return as new </a:t>
            </a:r>
            <a:r>
              <a:rPr lang="en-GB" dirty="0" smtClean="0"/>
              <a:t>student </a:t>
            </a:r>
            <a:r>
              <a:rPr lang="en-GB" dirty="0"/>
              <a:t>which is likely to be after 1 August 2017. </a:t>
            </a:r>
          </a:p>
          <a:p>
            <a:pPr marL="0" indent="0">
              <a:buNone/>
            </a:pPr>
            <a:endParaRPr lang="en-GB" sz="800" dirty="0"/>
          </a:p>
          <a:p>
            <a:pPr marL="0" indent="0">
              <a:buClr>
                <a:schemeClr val="tx1"/>
              </a:buClr>
              <a:buNone/>
            </a:pPr>
            <a:r>
              <a:rPr lang="en-GB" b="1" dirty="0">
                <a:solidFill>
                  <a:srgbClr val="8A1538"/>
                </a:solidFill>
              </a:rPr>
              <a:t>What funding provisions should apply when the student returns as a new student, assuming she is returning in September 2017?</a:t>
            </a:r>
          </a:p>
          <a:p>
            <a:endParaRPr lang="en-GB" dirty="0"/>
          </a:p>
        </p:txBody>
      </p:sp>
      <p:sp>
        <p:nvSpPr>
          <p:cNvPr id="5" name="Rectangular Callout 5"/>
          <p:cNvSpPr/>
          <p:nvPr/>
        </p:nvSpPr>
        <p:spPr>
          <a:xfrm rot="10800000">
            <a:off x="246005" y="5589240"/>
            <a:ext cx="3384377" cy="636912"/>
          </a:xfrm>
          <a:custGeom>
            <a:avLst/>
            <a:gdLst>
              <a:gd name="connsiteX0" fmla="*/ 0 w 3384377"/>
              <a:gd name="connsiteY0" fmla="*/ 0 h 479387"/>
              <a:gd name="connsiteX1" fmla="*/ 1974220 w 3384377"/>
              <a:gd name="connsiteY1" fmla="*/ 0 h 479387"/>
              <a:gd name="connsiteX2" fmla="*/ 1974220 w 3384377"/>
              <a:gd name="connsiteY2" fmla="*/ 0 h 479387"/>
              <a:gd name="connsiteX3" fmla="*/ 2820314 w 3384377"/>
              <a:gd name="connsiteY3" fmla="*/ 0 h 479387"/>
              <a:gd name="connsiteX4" fmla="*/ 3384377 w 3384377"/>
              <a:gd name="connsiteY4" fmla="*/ 0 h 479387"/>
              <a:gd name="connsiteX5" fmla="*/ 3384377 w 3384377"/>
              <a:gd name="connsiteY5" fmla="*/ 279642 h 479387"/>
              <a:gd name="connsiteX6" fmla="*/ 3384377 w 3384377"/>
              <a:gd name="connsiteY6" fmla="*/ 279642 h 479387"/>
              <a:gd name="connsiteX7" fmla="*/ 3384377 w 3384377"/>
              <a:gd name="connsiteY7" fmla="*/ 399489 h 479387"/>
              <a:gd name="connsiteX8" fmla="*/ 3384377 w 3384377"/>
              <a:gd name="connsiteY8" fmla="*/ 479387 h 479387"/>
              <a:gd name="connsiteX9" fmla="*/ 2820314 w 3384377"/>
              <a:gd name="connsiteY9" fmla="*/ 479387 h 479387"/>
              <a:gd name="connsiteX10" fmla="*/ 2480714 w 3384377"/>
              <a:gd name="connsiteY10" fmla="*/ 557537 h 479387"/>
              <a:gd name="connsiteX11" fmla="*/ 1974220 w 3384377"/>
              <a:gd name="connsiteY11" fmla="*/ 479387 h 479387"/>
              <a:gd name="connsiteX12" fmla="*/ 0 w 3384377"/>
              <a:gd name="connsiteY12" fmla="*/ 479387 h 479387"/>
              <a:gd name="connsiteX13" fmla="*/ 0 w 3384377"/>
              <a:gd name="connsiteY13" fmla="*/ 399489 h 479387"/>
              <a:gd name="connsiteX14" fmla="*/ 0 w 3384377"/>
              <a:gd name="connsiteY14" fmla="*/ 279642 h 479387"/>
              <a:gd name="connsiteX15" fmla="*/ 0 w 3384377"/>
              <a:gd name="connsiteY15" fmla="*/ 279642 h 479387"/>
              <a:gd name="connsiteX16" fmla="*/ 0 w 3384377"/>
              <a:gd name="connsiteY16" fmla="*/ 0 h 479387"/>
              <a:gd name="connsiteX0" fmla="*/ 0 w 3384377"/>
              <a:gd name="connsiteY0" fmla="*/ 0 h 557537"/>
              <a:gd name="connsiteX1" fmla="*/ 1974220 w 3384377"/>
              <a:gd name="connsiteY1" fmla="*/ 0 h 557537"/>
              <a:gd name="connsiteX2" fmla="*/ 1974220 w 3384377"/>
              <a:gd name="connsiteY2" fmla="*/ 0 h 557537"/>
              <a:gd name="connsiteX3" fmla="*/ 2820314 w 3384377"/>
              <a:gd name="connsiteY3" fmla="*/ 0 h 557537"/>
              <a:gd name="connsiteX4" fmla="*/ 3384377 w 3384377"/>
              <a:gd name="connsiteY4" fmla="*/ 0 h 557537"/>
              <a:gd name="connsiteX5" fmla="*/ 3384377 w 3384377"/>
              <a:gd name="connsiteY5" fmla="*/ 279642 h 557537"/>
              <a:gd name="connsiteX6" fmla="*/ 3384377 w 3384377"/>
              <a:gd name="connsiteY6" fmla="*/ 279642 h 557537"/>
              <a:gd name="connsiteX7" fmla="*/ 3384377 w 3384377"/>
              <a:gd name="connsiteY7" fmla="*/ 399489 h 557537"/>
              <a:gd name="connsiteX8" fmla="*/ 3384377 w 3384377"/>
              <a:gd name="connsiteY8" fmla="*/ 479387 h 557537"/>
              <a:gd name="connsiteX9" fmla="*/ 2629814 w 3384377"/>
              <a:gd name="connsiteY9" fmla="*/ 479387 h 557537"/>
              <a:gd name="connsiteX10" fmla="*/ 2480714 w 3384377"/>
              <a:gd name="connsiteY10" fmla="*/ 557537 h 557537"/>
              <a:gd name="connsiteX11" fmla="*/ 1974220 w 3384377"/>
              <a:gd name="connsiteY11" fmla="*/ 479387 h 557537"/>
              <a:gd name="connsiteX12" fmla="*/ 0 w 3384377"/>
              <a:gd name="connsiteY12" fmla="*/ 479387 h 557537"/>
              <a:gd name="connsiteX13" fmla="*/ 0 w 3384377"/>
              <a:gd name="connsiteY13" fmla="*/ 399489 h 557537"/>
              <a:gd name="connsiteX14" fmla="*/ 0 w 3384377"/>
              <a:gd name="connsiteY14" fmla="*/ 279642 h 557537"/>
              <a:gd name="connsiteX15" fmla="*/ 0 w 3384377"/>
              <a:gd name="connsiteY15" fmla="*/ 279642 h 557537"/>
              <a:gd name="connsiteX16" fmla="*/ 0 w 3384377"/>
              <a:gd name="connsiteY16" fmla="*/ 0 h 557537"/>
              <a:gd name="connsiteX0" fmla="*/ 0 w 3384377"/>
              <a:gd name="connsiteY0" fmla="*/ 0 h 557537"/>
              <a:gd name="connsiteX1" fmla="*/ 1974220 w 3384377"/>
              <a:gd name="connsiteY1" fmla="*/ 0 h 557537"/>
              <a:gd name="connsiteX2" fmla="*/ 1974220 w 3384377"/>
              <a:gd name="connsiteY2" fmla="*/ 0 h 557537"/>
              <a:gd name="connsiteX3" fmla="*/ 2820314 w 3384377"/>
              <a:gd name="connsiteY3" fmla="*/ 0 h 557537"/>
              <a:gd name="connsiteX4" fmla="*/ 3384377 w 3384377"/>
              <a:gd name="connsiteY4" fmla="*/ 0 h 557537"/>
              <a:gd name="connsiteX5" fmla="*/ 3384377 w 3384377"/>
              <a:gd name="connsiteY5" fmla="*/ 279642 h 557537"/>
              <a:gd name="connsiteX6" fmla="*/ 3384377 w 3384377"/>
              <a:gd name="connsiteY6" fmla="*/ 279642 h 557537"/>
              <a:gd name="connsiteX7" fmla="*/ 3384377 w 3384377"/>
              <a:gd name="connsiteY7" fmla="*/ 399489 h 557537"/>
              <a:gd name="connsiteX8" fmla="*/ 3384377 w 3384377"/>
              <a:gd name="connsiteY8" fmla="*/ 479387 h 557537"/>
              <a:gd name="connsiteX9" fmla="*/ 2629814 w 3384377"/>
              <a:gd name="connsiteY9" fmla="*/ 479387 h 557537"/>
              <a:gd name="connsiteX10" fmla="*/ 2480714 w 3384377"/>
              <a:gd name="connsiteY10" fmla="*/ 557537 h 557537"/>
              <a:gd name="connsiteX11" fmla="*/ 2304420 w 3384377"/>
              <a:gd name="connsiteY11" fmla="*/ 479387 h 557537"/>
              <a:gd name="connsiteX12" fmla="*/ 0 w 3384377"/>
              <a:gd name="connsiteY12" fmla="*/ 479387 h 557537"/>
              <a:gd name="connsiteX13" fmla="*/ 0 w 3384377"/>
              <a:gd name="connsiteY13" fmla="*/ 399489 h 557537"/>
              <a:gd name="connsiteX14" fmla="*/ 0 w 3384377"/>
              <a:gd name="connsiteY14" fmla="*/ 279642 h 557537"/>
              <a:gd name="connsiteX15" fmla="*/ 0 w 3384377"/>
              <a:gd name="connsiteY15" fmla="*/ 279642 h 557537"/>
              <a:gd name="connsiteX16" fmla="*/ 0 w 3384377"/>
              <a:gd name="connsiteY16" fmla="*/ 0 h 557537"/>
              <a:gd name="connsiteX0" fmla="*/ 0 w 3384377"/>
              <a:gd name="connsiteY0" fmla="*/ 0 h 643262"/>
              <a:gd name="connsiteX1" fmla="*/ 1974220 w 3384377"/>
              <a:gd name="connsiteY1" fmla="*/ 0 h 643262"/>
              <a:gd name="connsiteX2" fmla="*/ 1974220 w 3384377"/>
              <a:gd name="connsiteY2" fmla="*/ 0 h 643262"/>
              <a:gd name="connsiteX3" fmla="*/ 2820314 w 3384377"/>
              <a:gd name="connsiteY3" fmla="*/ 0 h 643262"/>
              <a:gd name="connsiteX4" fmla="*/ 3384377 w 3384377"/>
              <a:gd name="connsiteY4" fmla="*/ 0 h 643262"/>
              <a:gd name="connsiteX5" fmla="*/ 3384377 w 3384377"/>
              <a:gd name="connsiteY5" fmla="*/ 279642 h 643262"/>
              <a:gd name="connsiteX6" fmla="*/ 3384377 w 3384377"/>
              <a:gd name="connsiteY6" fmla="*/ 279642 h 643262"/>
              <a:gd name="connsiteX7" fmla="*/ 3384377 w 3384377"/>
              <a:gd name="connsiteY7" fmla="*/ 399489 h 643262"/>
              <a:gd name="connsiteX8" fmla="*/ 3384377 w 3384377"/>
              <a:gd name="connsiteY8" fmla="*/ 479387 h 643262"/>
              <a:gd name="connsiteX9" fmla="*/ 2629814 w 3384377"/>
              <a:gd name="connsiteY9" fmla="*/ 479387 h 643262"/>
              <a:gd name="connsiteX10" fmla="*/ 2480714 w 3384377"/>
              <a:gd name="connsiteY10" fmla="*/ 643262 h 643262"/>
              <a:gd name="connsiteX11" fmla="*/ 2304420 w 3384377"/>
              <a:gd name="connsiteY11" fmla="*/ 479387 h 643262"/>
              <a:gd name="connsiteX12" fmla="*/ 0 w 3384377"/>
              <a:gd name="connsiteY12" fmla="*/ 479387 h 643262"/>
              <a:gd name="connsiteX13" fmla="*/ 0 w 3384377"/>
              <a:gd name="connsiteY13" fmla="*/ 399489 h 643262"/>
              <a:gd name="connsiteX14" fmla="*/ 0 w 3384377"/>
              <a:gd name="connsiteY14" fmla="*/ 279642 h 643262"/>
              <a:gd name="connsiteX15" fmla="*/ 0 w 3384377"/>
              <a:gd name="connsiteY15" fmla="*/ 279642 h 643262"/>
              <a:gd name="connsiteX16" fmla="*/ 0 w 3384377"/>
              <a:gd name="connsiteY16" fmla="*/ 0 h 643262"/>
              <a:gd name="connsiteX0" fmla="*/ 0 w 3384377"/>
              <a:gd name="connsiteY0" fmla="*/ 0 h 643262"/>
              <a:gd name="connsiteX1" fmla="*/ 1974220 w 3384377"/>
              <a:gd name="connsiteY1" fmla="*/ 0 h 643262"/>
              <a:gd name="connsiteX2" fmla="*/ 1974220 w 3384377"/>
              <a:gd name="connsiteY2" fmla="*/ 0 h 643262"/>
              <a:gd name="connsiteX3" fmla="*/ 2820314 w 3384377"/>
              <a:gd name="connsiteY3" fmla="*/ 0 h 643262"/>
              <a:gd name="connsiteX4" fmla="*/ 3384377 w 3384377"/>
              <a:gd name="connsiteY4" fmla="*/ 0 h 643262"/>
              <a:gd name="connsiteX5" fmla="*/ 3384377 w 3384377"/>
              <a:gd name="connsiteY5" fmla="*/ 279642 h 643262"/>
              <a:gd name="connsiteX6" fmla="*/ 3384377 w 3384377"/>
              <a:gd name="connsiteY6" fmla="*/ 279642 h 643262"/>
              <a:gd name="connsiteX7" fmla="*/ 3384377 w 3384377"/>
              <a:gd name="connsiteY7" fmla="*/ 399489 h 643262"/>
              <a:gd name="connsiteX8" fmla="*/ 3384377 w 3384377"/>
              <a:gd name="connsiteY8" fmla="*/ 479387 h 643262"/>
              <a:gd name="connsiteX9" fmla="*/ 2629814 w 3384377"/>
              <a:gd name="connsiteY9" fmla="*/ 479387 h 643262"/>
              <a:gd name="connsiteX10" fmla="*/ 2461664 w 3384377"/>
              <a:gd name="connsiteY10" fmla="*/ 643262 h 643262"/>
              <a:gd name="connsiteX11" fmla="*/ 2304420 w 3384377"/>
              <a:gd name="connsiteY11" fmla="*/ 479387 h 643262"/>
              <a:gd name="connsiteX12" fmla="*/ 0 w 3384377"/>
              <a:gd name="connsiteY12" fmla="*/ 479387 h 643262"/>
              <a:gd name="connsiteX13" fmla="*/ 0 w 3384377"/>
              <a:gd name="connsiteY13" fmla="*/ 399489 h 643262"/>
              <a:gd name="connsiteX14" fmla="*/ 0 w 3384377"/>
              <a:gd name="connsiteY14" fmla="*/ 279642 h 643262"/>
              <a:gd name="connsiteX15" fmla="*/ 0 w 3384377"/>
              <a:gd name="connsiteY15" fmla="*/ 279642 h 643262"/>
              <a:gd name="connsiteX16" fmla="*/ 0 w 3384377"/>
              <a:gd name="connsiteY16" fmla="*/ 0 h 643262"/>
              <a:gd name="connsiteX0" fmla="*/ 0 w 3384377"/>
              <a:gd name="connsiteY0" fmla="*/ 0 h 643262"/>
              <a:gd name="connsiteX1" fmla="*/ 1974220 w 3384377"/>
              <a:gd name="connsiteY1" fmla="*/ 0 h 643262"/>
              <a:gd name="connsiteX2" fmla="*/ 1974220 w 3384377"/>
              <a:gd name="connsiteY2" fmla="*/ 0 h 643262"/>
              <a:gd name="connsiteX3" fmla="*/ 2820314 w 3384377"/>
              <a:gd name="connsiteY3" fmla="*/ 0 h 643262"/>
              <a:gd name="connsiteX4" fmla="*/ 3384377 w 3384377"/>
              <a:gd name="connsiteY4" fmla="*/ 0 h 643262"/>
              <a:gd name="connsiteX5" fmla="*/ 3384377 w 3384377"/>
              <a:gd name="connsiteY5" fmla="*/ 279642 h 643262"/>
              <a:gd name="connsiteX6" fmla="*/ 3384377 w 3384377"/>
              <a:gd name="connsiteY6" fmla="*/ 279642 h 643262"/>
              <a:gd name="connsiteX7" fmla="*/ 3384377 w 3384377"/>
              <a:gd name="connsiteY7" fmla="*/ 399489 h 643262"/>
              <a:gd name="connsiteX8" fmla="*/ 3384377 w 3384377"/>
              <a:gd name="connsiteY8" fmla="*/ 479387 h 643262"/>
              <a:gd name="connsiteX9" fmla="*/ 2629814 w 3384377"/>
              <a:gd name="connsiteY9" fmla="*/ 479387 h 643262"/>
              <a:gd name="connsiteX10" fmla="*/ 2458489 w 3384377"/>
              <a:gd name="connsiteY10" fmla="*/ 643262 h 643262"/>
              <a:gd name="connsiteX11" fmla="*/ 2304420 w 3384377"/>
              <a:gd name="connsiteY11" fmla="*/ 479387 h 643262"/>
              <a:gd name="connsiteX12" fmla="*/ 0 w 3384377"/>
              <a:gd name="connsiteY12" fmla="*/ 479387 h 643262"/>
              <a:gd name="connsiteX13" fmla="*/ 0 w 3384377"/>
              <a:gd name="connsiteY13" fmla="*/ 399489 h 643262"/>
              <a:gd name="connsiteX14" fmla="*/ 0 w 3384377"/>
              <a:gd name="connsiteY14" fmla="*/ 279642 h 643262"/>
              <a:gd name="connsiteX15" fmla="*/ 0 w 3384377"/>
              <a:gd name="connsiteY15" fmla="*/ 279642 h 643262"/>
              <a:gd name="connsiteX16" fmla="*/ 0 w 3384377"/>
              <a:gd name="connsiteY16" fmla="*/ 0 h 643262"/>
              <a:gd name="connsiteX0" fmla="*/ 0 w 3384377"/>
              <a:gd name="connsiteY0" fmla="*/ 0 h 636912"/>
              <a:gd name="connsiteX1" fmla="*/ 1974220 w 3384377"/>
              <a:gd name="connsiteY1" fmla="*/ 0 h 636912"/>
              <a:gd name="connsiteX2" fmla="*/ 1974220 w 3384377"/>
              <a:gd name="connsiteY2" fmla="*/ 0 h 636912"/>
              <a:gd name="connsiteX3" fmla="*/ 2820314 w 3384377"/>
              <a:gd name="connsiteY3" fmla="*/ 0 h 636912"/>
              <a:gd name="connsiteX4" fmla="*/ 3384377 w 3384377"/>
              <a:gd name="connsiteY4" fmla="*/ 0 h 636912"/>
              <a:gd name="connsiteX5" fmla="*/ 3384377 w 3384377"/>
              <a:gd name="connsiteY5" fmla="*/ 279642 h 636912"/>
              <a:gd name="connsiteX6" fmla="*/ 3384377 w 3384377"/>
              <a:gd name="connsiteY6" fmla="*/ 279642 h 636912"/>
              <a:gd name="connsiteX7" fmla="*/ 3384377 w 3384377"/>
              <a:gd name="connsiteY7" fmla="*/ 399489 h 636912"/>
              <a:gd name="connsiteX8" fmla="*/ 3384377 w 3384377"/>
              <a:gd name="connsiteY8" fmla="*/ 479387 h 636912"/>
              <a:gd name="connsiteX9" fmla="*/ 2629814 w 3384377"/>
              <a:gd name="connsiteY9" fmla="*/ 479387 h 636912"/>
              <a:gd name="connsiteX10" fmla="*/ 2464839 w 3384377"/>
              <a:gd name="connsiteY10" fmla="*/ 636912 h 636912"/>
              <a:gd name="connsiteX11" fmla="*/ 2304420 w 3384377"/>
              <a:gd name="connsiteY11" fmla="*/ 479387 h 636912"/>
              <a:gd name="connsiteX12" fmla="*/ 0 w 3384377"/>
              <a:gd name="connsiteY12" fmla="*/ 479387 h 636912"/>
              <a:gd name="connsiteX13" fmla="*/ 0 w 3384377"/>
              <a:gd name="connsiteY13" fmla="*/ 399489 h 636912"/>
              <a:gd name="connsiteX14" fmla="*/ 0 w 3384377"/>
              <a:gd name="connsiteY14" fmla="*/ 279642 h 636912"/>
              <a:gd name="connsiteX15" fmla="*/ 0 w 3384377"/>
              <a:gd name="connsiteY15" fmla="*/ 279642 h 636912"/>
              <a:gd name="connsiteX16" fmla="*/ 0 w 3384377"/>
              <a:gd name="connsiteY16" fmla="*/ 0 h 636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384377" h="636912">
                <a:moveTo>
                  <a:pt x="0" y="0"/>
                </a:moveTo>
                <a:lnTo>
                  <a:pt x="1974220" y="0"/>
                </a:lnTo>
                <a:lnTo>
                  <a:pt x="1974220" y="0"/>
                </a:lnTo>
                <a:lnTo>
                  <a:pt x="2820314" y="0"/>
                </a:lnTo>
                <a:lnTo>
                  <a:pt x="3384377" y="0"/>
                </a:lnTo>
                <a:lnTo>
                  <a:pt x="3384377" y="279642"/>
                </a:lnTo>
                <a:lnTo>
                  <a:pt x="3384377" y="279642"/>
                </a:lnTo>
                <a:lnTo>
                  <a:pt x="3384377" y="399489"/>
                </a:lnTo>
                <a:lnTo>
                  <a:pt x="3384377" y="479387"/>
                </a:lnTo>
                <a:lnTo>
                  <a:pt x="2629814" y="479387"/>
                </a:lnTo>
                <a:lnTo>
                  <a:pt x="2464839" y="636912"/>
                </a:lnTo>
                <a:lnTo>
                  <a:pt x="2304420" y="479387"/>
                </a:lnTo>
                <a:lnTo>
                  <a:pt x="0" y="479387"/>
                </a:lnTo>
                <a:lnTo>
                  <a:pt x="0" y="399489"/>
                </a:lnTo>
                <a:lnTo>
                  <a:pt x="0" y="279642"/>
                </a:lnTo>
                <a:lnTo>
                  <a:pt x="0" y="279642"/>
                </a:lnTo>
                <a:lnTo>
                  <a:pt x="0" y="0"/>
                </a:lnTo>
                <a:close/>
              </a:path>
            </a:pathLst>
          </a:custGeom>
          <a:solidFill>
            <a:srgbClr val="8A15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51520" y="4797152"/>
            <a:ext cx="8640960" cy="792088"/>
          </a:xfrm>
          <a:prstGeom prst="rect">
            <a:avLst/>
          </a:prstGeom>
          <a:noFill/>
          <a:ln w="6350">
            <a:solidFill>
              <a:srgbClr val="8A15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354016" y="5794104"/>
            <a:ext cx="3497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Student – Student Loan</a:t>
            </a:r>
            <a:endParaRPr lang="en-GB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7741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Students that remain on bursary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student can </a:t>
            </a:r>
            <a:r>
              <a:rPr lang="en-GB" b="1" dirty="0">
                <a:solidFill>
                  <a:srgbClr val="8A1538"/>
                </a:solidFill>
              </a:rPr>
              <a:t>only </a:t>
            </a:r>
            <a:r>
              <a:rPr lang="en-GB" b="1" dirty="0" smtClean="0">
                <a:solidFill>
                  <a:srgbClr val="8A1538"/>
                </a:solidFill>
              </a:rPr>
              <a:t>remain/continue </a:t>
            </a:r>
            <a:r>
              <a:rPr lang="en-GB" b="1" dirty="0">
                <a:solidFill>
                  <a:srgbClr val="8A1538"/>
                </a:solidFill>
              </a:rPr>
              <a:t>on a bursary </a:t>
            </a:r>
            <a:r>
              <a:rPr lang="en-GB" dirty="0"/>
              <a:t>if they </a:t>
            </a:r>
            <a:r>
              <a:rPr lang="en-GB" dirty="0" smtClean="0"/>
              <a:t>remain/continue </a:t>
            </a:r>
            <a:r>
              <a:rPr lang="en-GB" dirty="0"/>
              <a:t>on a </a:t>
            </a:r>
            <a:r>
              <a:rPr lang="en-GB" b="1" dirty="0">
                <a:solidFill>
                  <a:srgbClr val="8A1538"/>
                </a:solidFill>
              </a:rPr>
              <a:t>commissioned place </a:t>
            </a:r>
            <a:r>
              <a:rPr lang="en-GB" dirty="0"/>
              <a:t>where funding is available and has been </a:t>
            </a:r>
            <a:r>
              <a:rPr lang="en-GB" b="1" dirty="0">
                <a:solidFill>
                  <a:srgbClr val="8A1538"/>
                </a:solidFill>
              </a:rPr>
              <a:t>approved by </a:t>
            </a:r>
            <a:r>
              <a:rPr lang="en-GB" b="1" dirty="0" err="1">
                <a:solidFill>
                  <a:srgbClr val="8A1538"/>
                </a:solidFill>
              </a:rPr>
              <a:t>HEE</a:t>
            </a:r>
            <a:r>
              <a:rPr lang="en-GB" dirty="0"/>
              <a:t>.</a:t>
            </a:r>
            <a:br>
              <a:rPr lang="en-GB" dirty="0"/>
            </a:br>
            <a:endParaRPr lang="en-GB" dirty="0"/>
          </a:p>
          <a:p>
            <a:r>
              <a:rPr lang="en-GB" dirty="0"/>
              <a:t>Funding of NHS Bursaries is provided by </a:t>
            </a:r>
            <a:r>
              <a:rPr lang="en-GB" dirty="0" err="1"/>
              <a:t>HEE</a:t>
            </a:r>
            <a:r>
              <a:rPr lang="en-GB" dirty="0"/>
              <a:t>.</a:t>
            </a:r>
            <a:br>
              <a:rPr lang="en-GB" dirty="0"/>
            </a:br>
            <a:endParaRPr lang="en-GB" dirty="0"/>
          </a:p>
          <a:p>
            <a:r>
              <a:rPr lang="en-GB" b="1" dirty="0">
                <a:solidFill>
                  <a:srgbClr val="8A1538"/>
                </a:solidFill>
              </a:rPr>
              <a:t>Exceptions</a:t>
            </a:r>
            <a:r>
              <a:rPr lang="en-GB" dirty="0"/>
              <a:t> to this are </a:t>
            </a:r>
            <a:r>
              <a:rPr lang="en-GB" b="1" dirty="0">
                <a:solidFill>
                  <a:srgbClr val="8A1538"/>
                </a:solidFill>
              </a:rPr>
              <a:t>part-time students </a:t>
            </a:r>
            <a:r>
              <a:rPr lang="en-GB" dirty="0"/>
              <a:t>where transitional arrangements are in place and the new Learning Support Fund, which is being funded by </a:t>
            </a:r>
            <a:r>
              <a:rPr lang="en-GB" dirty="0" smtClean="0"/>
              <a:t>the Department of Health.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411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610009"/>
            <a:ext cx="8435280" cy="576064"/>
          </a:xfrm>
        </p:spPr>
        <p:txBody>
          <a:bodyPr/>
          <a:lstStyle/>
          <a:p>
            <a:r>
              <a:rPr lang="en-GB" sz="1800" dirty="0" smtClean="0"/>
              <a:t>Funding Framework</a:t>
            </a:r>
            <a:endParaRPr lang="en-GB" sz="1800" dirty="0"/>
          </a:p>
        </p:txBody>
      </p:sp>
      <p:sp>
        <p:nvSpPr>
          <p:cNvPr id="5" name="Flowchart: Alternate Process 4"/>
          <p:cNvSpPr/>
          <p:nvPr/>
        </p:nvSpPr>
        <p:spPr>
          <a:xfrm>
            <a:off x="3851920" y="1911346"/>
            <a:ext cx="1728192" cy="86409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 of Health</a:t>
            </a:r>
            <a:endParaRPr lang="en-GB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lowchart: Alternate Process 5"/>
          <p:cNvSpPr/>
          <p:nvPr/>
        </p:nvSpPr>
        <p:spPr>
          <a:xfrm>
            <a:off x="6516216" y="1916832"/>
            <a:ext cx="1872208" cy="86409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 of Health (ALB Sponsor)</a:t>
            </a:r>
            <a:endParaRPr lang="en-GB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lowchart: Alternate Process 6"/>
          <p:cNvSpPr/>
          <p:nvPr/>
        </p:nvSpPr>
        <p:spPr>
          <a:xfrm>
            <a:off x="611560" y="3032956"/>
            <a:ext cx="1763588" cy="79208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Health Education England</a:t>
            </a:r>
            <a:endParaRPr lang="en-GB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lowchart: Alternate Process 7"/>
          <p:cNvSpPr/>
          <p:nvPr/>
        </p:nvSpPr>
        <p:spPr>
          <a:xfrm>
            <a:off x="4067944" y="4869160"/>
            <a:ext cx="1440160" cy="93610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NHS Business Services Authority</a:t>
            </a:r>
            <a:endParaRPr lang="en-GB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Flowchart: Card 10"/>
          <p:cNvSpPr/>
          <p:nvPr/>
        </p:nvSpPr>
        <p:spPr>
          <a:xfrm>
            <a:off x="3635896" y="3212976"/>
            <a:ext cx="2160240" cy="1224136"/>
          </a:xfrm>
          <a:prstGeom prst="flowChartPunchedCard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Social Work Bursaries, Education Support Grant, part-time students 17/18, Learning Support Fund</a:t>
            </a:r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Flowchart: Card 11"/>
          <p:cNvSpPr/>
          <p:nvPr/>
        </p:nvSpPr>
        <p:spPr>
          <a:xfrm>
            <a:off x="323528" y="4653136"/>
            <a:ext cx="2592288" cy="1224136"/>
          </a:xfrm>
          <a:prstGeom prst="flowChartPunchedCard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NHS Bursaries (including transitional arrangements for 2017/18 for postgraduate</a:t>
            </a:r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and dental hygiene/therapy)</a:t>
            </a:r>
            <a:endParaRPr lang="en-GB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6588224" y="3537012"/>
            <a:ext cx="1800200" cy="111612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Administration Costs</a:t>
            </a:r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7448919" y="2893384"/>
            <a:ext cx="0" cy="5356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7488324" y="4869160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6084168" y="5373216"/>
            <a:ext cx="14041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716016" y="2814968"/>
            <a:ext cx="5292" cy="346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9" name="Straight Connector 2048"/>
          <p:cNvCxnSpPr/>
          <p:nvPr/>
        </p:nvCxnSpPr>
        <p:spPr>
          <a:xfrm flipH="1">
            <a:off x="1619672" y="2204864"/>
            <a:ext cx="1728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2" name="Straight Arrow Connector 2051"/>
          <p:cNvCxnSpPr/>
          <p:nvPr/>
        </p:nvCxnSpPr>
        <p:spPr>
          <a:xfrm>
            <a:off x="1619672" y="2204864"/>
            <a:ext cx="0" cy="6885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5" name="Straight Arrow Connector 2054"/>
          <p:cNvCxnSpPr/>
          <p:nvPr/>
        </p:nvCxnSpPr>
        <p:spPr>
          <a:xfrm>
            <a:off x="1619672" y="3933056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7" name="Straight Arrow Connector 2056"/>
          <p:cNvCxnSpPr/>
          <p:nvPr/>
        </p:nvCxnSpPr>
        <p:spPr>
          <a:xfrm>
            <a:off x="2987824" y="5301208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0" name="Flowchart: Card 2059"/>
          <p:cNvSpPr/>
          <p:nvPr/>
        </p:nvSpPr>
        <p:spPr>
          <a:xfrm>
            <a:off x="323528" y="6309320"/>
            <a:ext cx="216024" cy="216024"/>
          </a:xfrm>
          <a:prstGeom prst="flowChartPunchedCard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61" name="TextBox 2060"/>
          <p:cNvSpPr txBox="1"/>
          <p:nvPr/>
        </p:nvSpPr>
        <p:spPr>
          <a:xfrm>
            <a:off x="539552" y="6115362"/>
            <a:ext cx="24482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Programme expenditure – funding is to customers and is drawn down from sponsor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2" name="Oval 2061"/>
          <p:cNvSpPr/>
          <p:nvPr/>
        </p:nvSpPr>
        <p:spPr>
          <a:xfrm>
            <a:off x="3059832" y="6274596"/>
            <a:ext cx="288032" cy="21602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63" name="TextBox 2062"/>
          <p:cNvSpPr txBox="1"/>
          <p:nvPr/>
        </p:nvSpPr>
        <p:spPr>
          <a:xfrm>
            <a:off x="3353544" y="6115390"/>
            <a:ext cx="23705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Administration expenditure – funding is for NHSBSA revenue costs and is provided in overall baseline funding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94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Steps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276872"/>
            <a:ext cx="5472608" cy="4248472"/>
          </a:xfrm>
        </p:spPr>
        <p:txBody>
          <a:bodyPr/>
          <a:lstStyle/>
          <a:p>
            <a:r>
              <a:rPr lang="en-GB" dirty="0" smtClean="0"/>
              <a:t>NHSBSA/</a:t>
            </a:r>
            <a:r>
              <a:rPr lang="en-GB" dirty="0" err="1" smtClean="0"/>
              <a:t>HEE</a:t>
            </a:r>
            <a:r>
              <a:rPr lang="en-GB" dirty="0" smtClean="0"/>
              <a:t>/</a:t>
            </a:r>
            <a:r>
              <a:rPr lang="en-GB" dirty="0" err="1" smtClean="0"/>
              <a:t>HEIs</a:t>
            </a:r>
            <a:r>
              <a:rPr lang="en-GB" dirty="0" smtClean="0"/>
              <a:t> </a:t>
            </a:r>
            <a:r>
              <a:rPr lang="en-GB" dirty="0"/>
              <a:t>to </a:t>
            </a:r>
            <a:r>
              <a:rPr lang="en-GB" b="1" dirty="0">
                <a:solidFill>
                  <a:srgbClr val="8A1538"/>
                </a:solidFill>
              </a:rPr>
              <a:t>work collaboratively </a:t>
            </a:r>
            <a:r>
              <a:rPr lang="en-GB" dirty="0"/>
              <a:t>in determining funding route and process  when a student </a:t>
            </a:r>
            <a:r>
              <a:rPr lang="en-GB" dirty="0" smtClean="0"/>
              <a:t>returns/restarts </a:t>
            </a:r>
            <a:r>
              <a:rPr lang="en-GB" dirty="0"/>
              <a:t>a programme after 1 August </a:t>
            </a:r>
            <a:r>
              <a:rPr lang="en-GB" dirty="0" smtClean="0"/>
              <a:t>2017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Students </a:t>
            </a:r>
            <a:r>
              <a:rPr lang="en-GB" b="1" dirty="0">
                <a:solidFill>
                  <a:srgbClr val="8A1538"/>
                </a:solidFill>
              </a:rPr>
              <a:t>fully informed </a:t>
            </a:r>
            <a:r>
              <a:rPr lang="en-GB" dirty="0"/>
              <a:t>of funding decision prior to </a:t>
            </a:r>
            <a:r>
              <a:rPr lang="en-GB" dirty="0" smtClean="0"/>
              <a:t>returning/restarting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Consider </a:t>
            </a:r>
            <a:r>
              <a:rPr lang="en-GB" b="1" dirty="0">
                <a:solidFill>
                  <a:srgbClr val="8A1538"/>
                </a:solidFill>
              </a:rPr>
              <a:t>students already in the system </a:t>
            </a:r>
            <a:r>
              <a:rPr lang="en-GB" dirty="0"/>
              <a:t>(prior to September 2016 intakes) </a:t>
            </a:r>
          </a:p>
          <a:p>
            <a:pPr marL="0" indent="0">
              <a:buNone/>
            </a:pPr>
            <a:endParaRPr lang="en-GB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5710" y="2314500"/>
            <a:ext cx="2954762" cy="3418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564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Any questions?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2276872"/>
            <a:ext cx="3672408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8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</a:t>
            </a:r>
            <a:r>
              <a:rPr lang="en-GB" dirty="0" smtClean="0"/>
              <a:t>rom </a:t>
            </a:r>
            <a:r>
              <a:rPr lang="en-GB" b="1" dirty="0">
                <a:solidFill>
                  <a:srgbClr val="8A1538"/>
                </a:solidFill>
              </a:rPr>
              <a:t>1 August 2017 </a:t>
            </a:r>
            <a:r>
              <a:rPr lang="en-GB" b="1" dirty="0" smtClean="0">
                <a:solidFill>
                  <a:srgbClr val="8A1538"/>
                </a:solidFill>
              </a:rPr>
              <a:t>new </a:t>
            </a:r>
            <a:r>
              <a:rPr lang="en-GB" dirty="0" smtClean="0"/>
              <a:t>students will </a:t>
            </a:r>
            <a:r>
              <a:rPr lang="en-GB" b="1" dirty="0">
                <a:solidFill>
                  <a:srgbClr val="8A1538"/>
                </a:solidFill>
              </a:rPr>
              <a:t>apply to the Student Loans Company </a:t>
            </a:r>
            <a:r>
              <a:rPr lang="en-GB" dirty="0"/>
              <a:t>to cover the cost of their tuition fees and means tested support for living costs.</a:t>
            </a:r>
          </a:p>
          <a:p>
            <a:r>
              <a:rPr lang="en-GB" dirty="0"/>
              <a:t>Students who </a:t>
            </a:r>
            <a:r>
              <a:rPr lang="en-GB" b="1" dirty="0">
                <a:solidFill>
                  <a:srgbClr val="8A1538"/>
                </a:solidFill>
              </a:rPr>
              <a:t>accept a place for 2016 but defer and commence their course after 1 August 2017</a:t>
            </a:r>
            <a:r>
              <a:rPr lang="en-GB" dirty="0"/>
              <a:t> will be funded on the </a:t>
            </a:r>
            <a:r>
              <a:rPr lang="en-GB" b="1" dirty="0">
                <a:solidFill>
                  <a:srgbClr val="8A1538"/>
                </a:solidFill>
              </a:rPr>
              <a:t>standard student </a:t>
            </a:r>
            <a:r>
              <a:rPr lang="en-GB" b="1" dirty="0" smtClean="0">
                <a:solidFill>
                  <a:srgbClr val="8A1538"/>
                </a:solidFill>
              </a:rPr>
              <a:t>loan system</a:t>
            </a:r>
            <a:r>
              <a:rPr lang="en-GB" dirty="0" smtClean="0"/>
              <a:t> </a:t>
            </a:r>
            <a:r>
              <a:rPr lang="en-GB" dirty="0"/>
              <a:t>which </a:t>
            </a:r>
            <a:r>
              <a:rPr lang="en-GB" dirty="0" smtClean="0"/>
              <a:t>is in </a:t>
            </a:r>
            <a:r>
              <a:rPr lang="en-GB" dirty="0"/>
              <a:t>line with wider changes in higher education introduced in 2012.</a:t>
            </a:r>
          </a:p>
          <a:p>
            <a:r>
              <a:rPr lang="en-GB" dirty="0"/>
              <a:t>Students who </a:t>
            </a:r>
            <a:r>
              <a:rPr lang="en-GB" b="1" dirty="0">
                <a:solidFill>
                  <a:srgbClr val="8A1538"/>
                </a:solidFill>
              </a:rPr>
              <a:t>started a course in </a:t>
            </a:r>
            <a:r>
              <a:rPr lang="en-GB" b="1" dirty="0" smtClean="0">
                <a:solidFill>
                  <a:srgbClr val="8A1538"/>
                </a:solidFill>
              </a:rPr>
              <a:t>2016/17 </a:t>
            </a:r>
            <a:r>
              <a:rPr lang="en-GB" b="1" dirty="0">
                <a:solidFill>
                  <a:srgbClr val="8A1538"/>
                </a:solidFill>
              </a:rPr>
              <a:t>but defer their studies will be funded through the standard student </a:t>
            </a:r>
            <a:r>
              <a:rPr lang="en-GB" b="1" dirty="0" smtClean="0">
                <a:solidFill>
                  <a:srgbClr val="8A1538"/>
                </a:solidFill>
              </a:rPr>
              <a:t>loan</a:t>
            </a:r>
            <a:r>
              <a:rPr lang="en-GB" dirty="0" smtClean="0"/>
              <a:t> </a:t>
            </a:r>
            <a:r>
              <a:rPr lang="en-GB" dirty="0"/>
              <a:t>system </a:t>
            </a:r>
            <a:r>
              <a:rPr lang="en-GB" b="1" dirty="0">
                <a:solidFill>
                  <a:srgbClr val="8A1538"/>
                </a:solidFill>
              </a:rPr>
              <a:t>unless</a:t>
            </a:r>
            <a:r>
              <a:rPr lang="en-GB" dirty="0"/>
              <a:t> they had to defer for significant reasons such </a:t>
            </a:r>
            <a:r>
              <a:rPr lang="en-GB" b="1" dirty="0">
                <a:solidFill>
                  <a:srgbClr val="8A1538"/>
                </a:solidFill>
              </a:rPr>
              <a:t>as maternity leave, illness or a significant family event such as a bereavement or serious family illness </a:t>
            </a:r>
            <a:r>
              <a:rPr lang="en-GB" dirty="0"/>
              <a:t>where the student is the main carer.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756161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Students on a part-time course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276872"/>
            <a:ext cx="4824536" cy="4248472"/>
          </a:xfrm>
        </p:spPr>
        <p:txBody>
          <a:bodyPr/>
          <a:lstStyle/>
          <a:p>
            <a:r>
              <a:rPr lang="en-GB" dirty="0"/>
              <a:t>Where a student enrols on a </a:t>
            </a:r>
            <a:r>
              <a:rPr lang="en-GB" b="1" dirty="0">
                <a:solidFill>
                  <a:srgbClr val="8A1538"/>
                </a:solidFill>
              </a:rPr>
              <a:t>part-time course commencing on or after 1 August 2017 </a:t>
            </a:r>
            <a:r>
              <a:rPr lang="en-GB" dirty="0"/>
              <a:t>but subsequently </a:t>
            </a:r>
            <a:r>
              <a:rPr lang="en-GB" b="1" dirty="0">
                <a:solidFill>
                  <a:srgbClr val="8A1538"/>
                </a:solidFill>
              </a:rPr>
              <a:t>withdraws or temporarily suspends </a:t>
            </a:r>
            <a:r>
              <a:rPr lang="en-GB" dirty="0"/>
              <a:t>their studies regardless of the reason and later returns, they </a:t>
            </a:r>
            <a:r>
              <a:rPr lang="en-GB" b="1" dirty="0">
                <a:solidFill>
                  <a:srgbClr val="8A1538"/>
                </a:solidFill>
              </a:rPr>
              <a:t>may not be eligible </a:t>
            </a:r>
            <a:r>
              <a:rPr lang="en-GB" dirty="0"/>
              <a:t>for any bursary funding </a:t>
            </a:r>
            <a:r>
              <a:rPr lang="en-GB" dirty="0" smtClean="0"/>
              <a:t>elements</a:t>
            </a:r>
            <a:r>
              <a:rPr lang="en-GB" dirty="0"/>
              <a:t>.</a:t>
            </a:r>
            <a:endParaRPr lang="en-GB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208832"/>
            <a:ext cx="3577006" cy="3236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4885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Terminology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There are various definitions of course terminology:</a:t>
            </a:r>
          </a:p>
          <a:p>
            <a:r>
              <a:rPr lang="en-GB" dirty="0"/>
              <a:t>Defer</a:t>
            </a:r>
          </a:p>
          <a:p>
            <a:r>
              <a:rPr lang="en-GB" dirty="0"/>
              <a:t>Intercalate</a:t>
            </a:r>
          </a:p>
          <a:p>
            <a:r>
              <a:rPr lang="en-GB" dirty="0"/>
              <a:t>Withdraw (</a:t>
            </a:r>
            <a:r>
              <a:rPr lang="en-GB" dirty="0" smtClean="0"/>
              <a:t>temporarily/permanent</a:t>
            </a:r>
            <a:r>
              <a:rPr lang="en-GB" dirty="0"/>
              <a:t>)</a:t>
            </a:r>
          </a:p>
          <a:p>
            <a:r>
              <a:rPr lang="en-GB" dirty="0"/>
              <a:t>Suspend</a:t>
            </a:r>
          </a:p>
          <a:p>
            <a:r>
              <a:rPr lang="en-GB" dirty="0"/>
              <a:t>Back-set</a:t>
            </a:r>
          </a:p>
          <a:p>
            <a:r>
              <a:rPr lang="en-GB" dirty="0"/>
              <a:t>Step Off</a:t>
            </a:r>
          </a:p>
          <a:p>
            <a:r>
              <a:rPr lang="en-GB" dirty="0"/>
              <a:t>Postpone</a:t>
            </a:r>
          </a:p>
          <a:p>
            <a:r>
              <a:rPr lang="en-GB" dirty="0"/>
              <a:t>Enrol</a:t>
            </a:r>
          </a:p>
          <a:p>
            <a:r>
              <a:rPr lang="en-GB" dirty="0"/>
              <a:t>Resume </a:t>
            </a:r>
          </a:p>
          <a:p>
            <a:r>
              <a:rPr lang="en-GB" dirty="0"/>
              <a:t>Transfer (</a:t>
            </a:r>
            <a:r>
              <a:rPr lang="en-GB" dirty="0" smtClean="0"/>
              <a:t>internal/external/course/programme</a:t>
            </a:r>
            <a:r>
              <a:rPr lang="en-GB" dirty="0"/>
              <a:t>)</a:t>
            </a:r>
          </a:p>
          <a:p>
            <a:r>
              <a:rPr lang="en-GB" dirty="0"/>
              <a:t>Engaged on </a:t>
            </a:r>
            <a:r>
              <a:rPr lang="en-GB" dirty="0" smtClean="0"/>
              <a:t>course/programme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8405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Student Movement- Current Understanding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276872"/>
            <a:ext cx="5184576" cy="4248472"/>
          </a:xfrm>
        </p:spPr>
        <p:txBody>
          <a:bodyPr/>
          <a:lstStyle/>
          <a:p>
            <a:r>
              <a:rPr lang="en-GB" dirty="0"/>
              <a:t>What is the current understanding of funding in </a:t>
            </a:r>
            <a:r>
              <a:rPr lang="en-GB" dirty="0" smtClean="0"/>
              <a:t>the 2017/18 </a:t>
            </a:r>
            <a:r>
              <a:rPr lang="en-GB" dirty="0"/>
              <a:t>academic year where a student has ceased attending their training programme but will be returning after 1 August 2017</a:t>
            </a:r>
            <a:r>
              <a:rPr lang="en-GB" dirty="0" smtClean="0"/>
              <a:t>?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What are students being advised and what expectations have been </a:t>
            </a:r>
            <a:r>
              <a:rPr lang="en-GB" dirty="0" smtClean="0"/>
              <a:t>set; are </a:t>
            </a:r>
            <a:r>
              <a:rPr lang="en-GB" dirty="0"/>
              <a:t>they legally binding</a:t>
            </a:r>
            <a:r>
              <a:rPr lang="en-GB" dirty="0" smtClean="0"/>
              <a:t>?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8027" y="2479999"/>
            <a:ext cx="2685293" cy="267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243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Student Movement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We have recently undertaken a </a:t>
            </a:r>
            <a:r>
              <a:rPr lang="en-GB" b="1" dirty="0">
                <a:solidFill>
                  <a:srgbClr val="8A1538"/>
                </a:solidFill>
              </a:rPr>
              <a:t>sample of 76 cases from  September 2016 </a:t>
            </a:r>
            <a:r>
              <a:rPr lang="en-GB" dirty="0"/>
              <a:t>intakes where students have </a:t>
            </a:r>
            <a:r>
              <a:rPr lang="en-GB" dirty="0" smtClean="0"/>
              <a:t>withdrawn/temporary withdrawn/deferred </a:t>
            </a:r>
            <a:r>
              <a:rPr lang="en-GB" dirty="0"/>
              <a:t>training.</a:t>
            </a:r>
          </a:p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730056"/>
              </p:ext>
            </p:extLst>
          </p:nvPr>
        </p:nvGraphicFramePr>
        <p:xfrm>
          <a:off x="467544" y="3068960"/>
          <a:ext cx="5140326" cy="3413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8838"/>
                <a:gridCol w="2522256"/>
                <a:gridCol w="989232"/>
              </a:tblGrid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Count of Reasons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GB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GB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Activity Type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Reasons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Withdrawal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Academic Failure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endParaRPr lang="en-GB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Changed HEI/COURSE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endParaRPr lang="en-GB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Deferred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endParaRPr lang="en-GB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Discontinued from course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endParaRPr lang="en-GB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Employed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endParaRPr lang="en-GB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Ill Health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endParaRPr lang="en-GB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Interrupted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endParaRPr lang="en-GB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enrolled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endParaRPr lang="en-GB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Known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endParaRPr lang="en-GB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Personal Reasons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endParaRPr lang="en-GB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Wrong Career/course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endParaRPr lang="en-GB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Discontinued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endParaRPr lang="en-GB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Maternity Withdrawal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Maternity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Grand Total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GB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</a:t>
                      </a:r>
                      <a:endParaRPr lang="en-GB" sz="1200" b="1" dirty="0">
                        <a:effectLst/>
                        <a:latin typeface="Arial" panose="020B060402020202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8165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Student Movement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276872"/>
            <a:ext cx="5472608" cy="4248472"/>
          </a:xfrm>
        </p:spPr>
        <p:txBody>
          <a:bodyPr/>
          <a:lstStyle/>
          <a:p>
            <a:r>
              <a:rPr lang="en-GB" dirty="0"/>
              <a:t>Are </a:t>
            </a:r>
            <a:r>
              <a:rPr lang="en-GB" dirty="0" err="1"/>
              <a:t>HEIs</a:t>
            </a:r>
            <a:r>
              <a:rPr lang="en-GB" dirty="0"/>
              <a:t> provided with the </a:t>
            </a:r>
            <a:r>
              <a:rPr lang="en-GB" b="1" dirty="0">
                <a:solidFill>
                  <a:srgbClr val="8A1538"/>
                </a:solidFill>
              </a:rPr>
              <a:t>required information for the NHSBSA and </a:t>
            </a:r>
            <a:r>
              <a:rPr lang="en-GB" b="1" dirty="0" err="1">
                <a:solidFill>
                  <a:srgbClr val="8A1538"/>
                </a:solidFill>
              </a:rPr>
              <a:t>HEE</a:t>
            </a:r>
            <a:r>
              <a:rPr lang="en-GB" b="1" dirty="0">
                <a:solidFill>
                  <a:srgbClr val="8A1538"/>
                </a:solidFill>
              </a:rPr>
              <a:t> </a:t>
            </a:r>
            <a:r>
              <a:rPr lang="en-GB" dirty="0"/>
              <a:t>to make a determination on future funding?</a:t>
            </a:r>
          </a:p>
          <a:p>
            <a:pPr>
              <a:buClr>
                <a:schemeClr val="tx1"/>
              </a:buClr>
            </a:pPr>
            <a:r>
              <a:rPr lang="en-GB" b="1" dirty="0">
                <a:solidFill>
                  <a:srgbClr val="8A1538"/>
                </a:solidFill>
              </a:rPr>
              <a:t>BUR forms </a:t>
            </a:r>
            <a:r>
              <a:rPr lang="en-GB" dirty="0"/>
              <a:t>not always completed in full e.g. </a:t>
            </a:r>
            <a:r>
              <a:rPr lang="en-GB" b="1" dirty="0">
                <a:solidFill>
                  <a:srgbClr val="8A1538"/>
                </a:solidFill>
              </a:rPr>
              <a:t>type of withdrawal </a:t>
            </a:r>
            <a:r>
              <a:rPr lang="en-GB" dirty="0"/>
              <a:t>whether it is temporary or </a:t>
            </a:r>
            <a:r>
              <a:rPr lang="en-GB" dirty="0" smtClean="0"/>
              <a:t>permanent - is </a:t>
            </a:r>
            <a:r>
              <a:rPr lang="en-GB" dirty="0"/>
              <a:t>this always known?</a:t>
            </a:r>
          </a:p>
          <a:p>
            <a:pPr>
              <a:buClr>
                <a:schemeClr val="tx1"/>
              </a:buClr>
            </a:pPr>
            <a:r>
              <a:rPr lang="en-GB" b="1" dirty="0">
                <a:solidFill>
                  <a:srgbClr val="8A1538"/>
                </a:solidFill>
              </a:rPr>
              <a:t>Reason for </a:t>
            </a:r>
            <a:r>
              <a:rPr lang="en-GB" b="1" dirty="0" smtClean="0">
                <a:solidFill>
                  <a:srgbClr val="8A1538"/>
                </a:solidFill>
              </a:rPr>
              <a:t>withdrawal </a:t>
            </a:r>
            <a:r>
              <a:rPr lang="en-GB" dirty="0" smtClean="0"/>
              <a:t>is </a:t>
            </a:r>
            <a:r>
              <a:rPr lang="en-GB" dirty="0"/>
              <a:t>not always </a:t>
            </a:r>
            <a:r>
              <a:rPr lang="en-GB" dirty="0" smtClean="0"/>
              <a:t>provided - is </a:t>
            </a:r>
            <a:r>
              <a:rPr lang="en-GB" dirty="0"/>
              <a:t>this not always known?</a:t>
            </a:r>
          </a:p>
          <a:p>
            <a:r>
              <a:rPr lang="en-GB" dirty="0"/>
              <a:t>What is a </a:t>
            </a:r>
            <a:r>
              <a:rPr lang="en-GB" b="1" dirty="0">
                <a:solidFill>
                  <a:srgbClr val="8A1538"/>
                </a:solidFill>
              </a:rPr>
              <a:t>significant family event</a:t>
            </a:r>
            <a:r>
              <a:rPr lang="en-GB" dirty="0"/>
              <a:t>?</a:t>
            </a:r>
          </a:p>
          <a:p>
            <a:r>
              <a:rPr lang="en-GB" dirty="0"/>
              <a:t>How is a </a:t>
            </a:r>
            <a:r>
              <a:rPr lang="en-GB" b="1" dirty="0">
                <a:solidFill>
                  <a:srgbClr val="8A1538"/>
                </a:solidFill>
              </a:rPr>
              <a:t>serious illness </a:t>
            </a:r>
            <a:r>
              <a:rPr lang="en-GB" dirty="0"/>
              <a:t>determined? 	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3041" y="2492896"/>
            <a:ext cx="3089439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0421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Case Study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 student commences a full-time </a:t>
            </a:r>
            <a:r>
              <a:rPr lang="en-GB" dirty="0" smtClean="0"/>
              <a:t>nursing </a:t>
            </a:r>
            <a:r>
              <a:rPr lang="en-GB" dirty="0"/>
              <a:t>programme in September 2016. The </a:t>
            </a:r>
            <a:r>
              <a:rPr lang="en-GB" dirty="0" err="1"/>
              <a:t>HEI</a:t>
            </a:r>
            <a:r>
              <a:rPr lang="en-GB" dirty="0"/>
              <a:t> confirms to Student Services that the student has enrolled and Student Services pays the student their first instalment of the NHS Bursary.</a:t>
            </a:r>
          </a:p>
          <a:p>
            <a:pPr marL="0" indent="0">
              <a:buNone/>
            </a:pPr>
            <a:endParaRPr lang="en-GB" sz="800" dirty="0"/>
          </a:p>
          <a:p>
            <a:pPr marL="0" indent="0">
              <a:buNone/>
            </a:pPr>
            <a:r>
              <a:rPr lang="en-GB" dirty="0"/>
              <a:t>Two weeks after enrolment the </a:t>
            </a:r>
            <a:r>
              <a:rPr lang="en-GB" dirty="0" err="1"/>
              <a:t>HEI</a:t>
            </a:r>
            <a:r>
              <a:rPr lang="en-GB" dirty="0"/>
              <a:t> sends student services a BUR 101(w) to confirm that the student has withdrawn from training and is deferring their studies until September 2017, where they will return to the programme starting </a:t>
            </a:r>
            <a:r>
              <a:rPr lang="en-GB" dirty="0" smtClean="0"/>
              <a:t>at day one, </a:t>
            </a:r>
            <a:r>
              <a:rPr lang="en-GB" dirty="0"/>
              <a:t>year </a:t>
            </a:r>
            <a:r>
              <a:rPr lang="en-GB" dirty="0" smtClean="0"/>
              <a:t>one. The </a:t>
            </a:r>
            <a:r>
              <a:rPr lang="en-GB" dirty="0" err="1"/>
              <a:t>HEI</a:t>
            </a:r>
            <a:r>
              <a:rPr lang="en-GB" dirty="0"/>
              <a:t> also advises that the </a:t>
            </a:r>
            <a:r>
              <a:rPr lang="en-GB" dirty="0" smtClean="0"/>
              <a:t>‘student </a:t>
            </a:r>
            <a:r>
              <a:rPr lang="en-GB" dirty="0"/>
              <a:t>never formally engaged on the </a:t>
            </a:r>
            <a:r>
              <a:rPr lang="en-GB" dirty="0" smtClean="0"/>
              <a:t>programme’.</a:t>
            </a:r>
            <a:endParaRPr lang="en-GB" dirty="0"/>
          </a:p>
          <a:p>
            <a:pPr marL="0" indent="0">
              <a:buNone/>
            </a:pPr>
            <a:endParaRPr lang="en-GB" sz="800" dirty="0"/>
          </a:p>
          <a:p>
            <a:pPr marL="0" indent="0">
              <a:buClr>
                <a:schemeClr val="tx1"/>
              </a:buClr>
              <a:buNone/>
            </a:pPr>
            <a:r>
              <a:rPr lang="en-GB" b="1" dirty="0">
                <a:solidFill>
                  <a:srgbClr val="8A1538"/>
                </a:solidFill>
              </a:rPr>
              <a:t>Should this student be classed as a new student in 2017/2018 and fall under the standard student support regulations or an existing student and remain on the NHS Bursary Scheme</a:t>
            </a:r>
            <a:r>
              <a:rPr lang="en-GB" b="1" dirty="0" smtClean="0">
                <a:solidFill>
                  <a:srgbClr val="8A1538"/>
                </a:solidFill>
              </a:rPr>
              <a:t>?</a:t>
            </a:r>
            <a:endParaRPr lang="en-GB" b="1" dirty="0">
              <a:solidFill>
                <a:srgbClr val="8A1538"/>
              </a:solidFill>
            </a:endParaRPr>
          </a:p>
        </p:txBody>
      </p:sp>
      <p:sp>
        <p:nvSpPr>
          <p:cNvPr id="6" name="Rectangular Callout 5"/>
          <p:cNvSpPr/>
          <p:nvPr/>
        </p:nvSpPr>
        <p:spPr>
          <a:xfrm rot="10800000">
            <a:off x="253728" y="5877272"/>
            <a:ext cx="3384377" cy="636912"/>
          </a:xfrm>
          <a:custGeom>
            <a:avLst/>
            <a:gdLst>
              <a:gd name="connsiteX0" fmla="*/ 0 w 3384377"/>
              <a:gd name="connsiteY0" fmla="*/ 0 h 479387"/>
              <a:gd name="connsiteX1" fmla="*/ 1974220 w 3384377"/>
              <a:gd name="connsiteY1" fmla="*/ 0 h 479387"/>
              <a:gd name="connsiteX2" fmla="*/ 1974220 w 3384377"/>
              <a:gd name="connsiteY2" fmla="*/ 0 h 479387"/>
              <a:gd name="connsiteX3" fmla="*/ 2820314 w 3384377"/>
              <a:gd name="connsiteY3" fmla="*/ 0 h 479387"/>
              <a:gd name="connsiteX4" fmla="*/ 3384377 w 3384377"/>
              <a:gd name="connsiteY4" fmla="*/ 0 h 479387"/>
              <a:gd name="connsiteX5" fmla="*/ 3384377 w 3384377"/>
              <a:gd name="connsiteY5" fmla="*/ 279642 h 479387"/>
              <a:gd name="connsiteX6" fmla="*/ 3384377 w 3384377"/>
              <a:gd name="connsiteY6" fmla="*/ 279642 h 479387"/>
              <a:gd name="connsiteX7" fmla="*/ 3384377 w 3384377"/>
              <a:gd name="connsiteY7" fmla="*/ 399489 h 479387"/>
              <a:gd name="connsiteX8" fmla="*/ 3384377 w 3384377"/>
              <a:gd name="connsiteY8" fmla="*/ 479387 h 479387"/>
              <a:gd name="connsiteX9" fmla="*/ 2820314 w 3384377"/>
              <a:gd name="connsiteY9" fmla="*/ 479387 h 479387"/>
              <a:gd name="connsiteX10" fmla="*/ 2480714 w 3384377"/>
              <a:gd name="connsiteY10" fmla="*/ 557537 h 479387"/>
              <a:gd name="connsiteX11" fmla="*/ 1974220 w 3384377"/>
              <a:gd name="connsiteY11" fmla="*/ 479387 h 479387"/>
              <a:gd name="connsiteX12" fmla="*/ 0 w 3384377"/>
              <a:gd name="connsiteY12" fmla="*/ 479387 h 479387"/>
              <a:gd name="connsiteX13" fmla="*/ 0 w 3384377"/>
              <a:gd name="connsiteY13" fmla="*/ 399489 h 479387"/>
              <a:gd name="connsiteX14" fmla="*/ 0 w 3384377"/>
              <a:gd name="connsiteY14" fmla="*/ 279642 h 479387"/>
              <a:gd name="connsiteX15" fmla="*/ 0 w 3384377"/>
              <a:gd name="connsiteY15" fmla="*/ 279642 h 479387"/>
              <a:gd name="connsiteX16" fmla="*/ 0 w 3384377"/>
              <a:gd name="connsiteY16" fmla="*/ 0 h 479387"/>
              <a:gd name="connsiteX0" fmla="*/ 0 w 3384377"/>
              <a:gd name="connsiteY0" fmla="*/ 0 h 557537"/>
              <a:gd name="connsiteX1" fmla="*/ 1974220 w 3384377"/>
              <a:gd name="connsiteY1" fmla="*/ 0 h 557537"/>
              <a:gd name="connsiteX2" fmla="*/ 1974220 w 3384377"/>
              <a:gd name="connsiteY2" fmla="*/ 0 h 557537"/>
              <a:gd name="connsiteX3" fmla="*/ 2820314 w 3384377"/>
              <a:gd name="connsiteY3" fmla="*/ 0 h 557537"/>
              <a:gd name="connsiteX4" fmla="*/ 3384377 w 3384377"/>
              <a:gd name="connsiteY4" fmla="*/ 0 h 557537"/>
              <a:gd name="connsiteX5" fmla="*/ 3384377 w 3384377"/>
              <a:gd name="connsiteY5" fmla="*/ 279642 h 557537"/>
              <a:gd name="connsiteX6" fmla="*/ 3384377 w 3384377"/>
              <a:gd name="connsiteY6" fmla="*/ 279642 h 557537"/>
              <a:gd name="connsiteX7" fmla="*/ 3384377 w 3384377"/>
              <a:gd name="connsiteY7" fmla="*/ 399489 h 557537"/>
              <a:gd name="connsiteX8" fmla="*/ 3384377 w 3384377"/>
              <a:gd name="connsiteY8" fmla="*/ 479387 h 557537"/>
              <a:gd name="connsiteX9" fmla="*/ 2629814 w 3384377"/>
              <a:gd name="connsiteY9" fmla="*/ 479387 h 557537"/>
              <a:gd name="connsiteX10" fmla="*/ 2480714 w 3384377"/>
              <a:gd name="connsiteY10" fmla="*/ 557537 h 557537"/>
              <a:gd name="connsiteX11" fmla="*/ 1974220 w 3384377"/>
              <a:gd name="connsiteY11" fmla="*/ 479387 h 557537"/>
              <a:gd name="connsiteX12" fmla="*/ 0 w 3384377"/>
              <a:gd name="connsiteY12" fmla="*/ 479387 h 557537"/>
              <a:gd name="connsiteX13" fmla="*/ 0 w 3384377"/>
              <a:gd name="connsiteY13" fmla="*/ 399489 h 557537"/>
              <a:gd name="connsiteX14" fmla="*/ 0 w 3384377"/>
              <a:gd name="connsiteY14" fmla="*/ 279642 h 557537"/>
              <a:gd name="connsiteX15" fmla="*/ 0 w 3384377"/>
              <a:gd name="connsiteY15" fmla="*/ 279642 h 557537"/>
              <a:gd name="connsiteX16" fmla="*/ 0 w 3384377"/>
              <a:gd name="connsiteY16" fmla="*/ 0 h 557537"/>
              <a:gd name="connsiteX0" fmla="*/ 0 w 3384377"/>
              <a:gd name="connsiteY0" fmla="*/ 0 h 557537"/>
              <a:gd name="connsiteX1" fmla="*/ 1974220 w 3384377"/>
              <a:gd name="connsiteY1" fmla="*/ 0 h 557537"/>
              <a:gd name="connsiteX2" fmla="*/ 1974220 w 3384377"/>
              <a:gd name="connsiteY2" fmla="*/ 0 h 557537"/>
              <a:gd name="connsiteX3" fmla="*/ 2820314 w 3384377"/>
              <a:gd name="connsiteY3" fmla="*/ 0 h 557537"/>
              <a:gd name="connsiteX4" fmla="*/ 3384377 w 3384377"/>
              <a:gd name="connsiteY4" fmla="*/ 0 h 557537"/>
              <a:gd name="connsiteX5" fmla="*/ 3384377 w 3384377"/>
              <a:gd name="connsiteY5" fmla="*/ 279642 h 557537"/>
              <a:gd name="connsiteX6" fmla="*/ 3384377 w 3384377"/>
              <a:gd name="connsiteY6" fmla="*/ 279642 h 557537"/>
              <a:gd name="connsiteX7" fmla="*/ 3384377 w 3384377"/>
              <a:gd name="connsiteY7" fmla="*/ 399489 h 557537"/>
              <a:gd name="connsiteX8" fmla="*/ 3384377 w 3384377"/>
              <a:gd name="connsiteY8" fmla="*/ 479387 h 557537"/>
              <a:gd name="connsiteX9" fmla="*/ 2629814 w 3384377"/>
              <a:gd name="connsiteY9" fmla="*/ 479387 h 557537"/>
              <a:gd name="connsiteX10" fmla="*/ 2480714 w 3384377"/>
              <a:gd name="connsiteY10" fmla="*/ 557537 h 557537"/>
              <a:gd name="connsiteX11" fmla="*/ 2304420 w 3384377"/>
              <a:gd name="connsiteY11" fmla="*/ 479387 h 557537"/>
              <a:gd name="connsiteX12" fmla="*/ 0 w 3384377"/>
              <a:gd name="connsiteY12" fmla="*/ 479387 h 557537"/>
              <a:gd name="connsiteX13" fmla="*/ 0 w 3384377"/>
              <a:gd name="connsiteY13" fmla="*/ 399489 h 557537"/>
              <a:gd name="connsiteX14" fmla="*/ 0 w 3384377"/>
              <a:gd name="connsiteY14" fmla="*/ 279642 h 557537"/>
              <a:gd name="connsiteX15" fmla="*/ 0 w 3384377"/>
              <a:gd name="connsiteY15" fmla="*/ 279642 h 557537"/>
              <a:gd name="connsiteX16" fmla="*/ 0 w 3384377"/>
              <a:gd name="connsiteY16" fmla="*/ 0 h 557537"/>
              <a:gd name="connsiteX0" fmla="*/ 0 w 3384377"/>
              <a:gd name="connsiteY0" fmla="*/ 0 h 643262"/>
              <a:gd name="connsiteX1" fmla="*/ 1974220 w 3384377"/>
              <a:gd name="connsiteY1" fmla="*/ 0 h 643262"/>
              <a:gd name="connsiteX2" fmla="*/ 1974220 w 3384377"/>
              <a:gd name="connsiteY2" fmla="*/ 0 h 643262"/>
              <a:gd name="connsiteX3" fmla="*/ 2820314 w 3384377"/>
              <a:gd name="connsiteY3" fmla="*/ 0 h 643262"/>
              <a:gd name="connsiteX4" fmla="*/ 3384377 w 3384377"/>
              <a:gd name="connsiteY4" fmla="*/ 0 h 643262"/>
              <a:gd name="connsiteX5" fmla="*/ 3384377 w 3384377"/>
              <a:gd name="connsiteY5" fmla="*/ 279642 h 643262"/>
              <a:gd name="connsiteX6" fmla="*/ 3384377 w 3384377"/>
              <a:gd name="connsiteY6" fmla="*/ 279642 h 643262"/>
              <a:gd name="connsiteX7" fmla="*/ 3384377 w 3384377"/>
              <a:gd name="connsiteY7" fmla="*/ 399489 h 643262"/>
              <a:gd name="connsiteX8" fmla="*/ 3384377 w 3384377"/>
              <a:gd name="connsiteY8" fmla="*/ 479387 h 643262"/>
              <a:gd name="connsiteX9" fmla="*/ 2629814 w 3384377"/>
              <a:gd name="connsiteY9" fmla="*/ 479387 h 643262"/>
              <a:gd name="connsiteX10" fmla="*/ 2480714 w 3384377"/>
              <a:gd name="connsiteY10" fmla="*/ 643262 h 643262"/>
              <a:gd name="connsiteX11" fmla="*/ 2304420 w 3384377"/>
              <a:gd name="connsiteY11" fmla="*/ 479387 h 643262"/>
              <a:gd name="connsiteX12" fmla="*/ 0 w 3384377"/>
              <a:gd name="connsiteY12" fmla="*/ 479387 h 643262"/>
              <a:gd name="connsiteX13" fmla="*/ 0 w 3384377"/>
              <a:gd name="connsiteY13" fmla="*/ 399489 h 643262"/>
              <a:gd name="connsiteX14" fmla="*/ 0 w 3384377"/>
              <a:gd name="connsiteY14" fmla="*/ 279642 h 643262"/>
              <a:gd name="connsiteX15" fmla="*/ 0 w 3384377"/>
              <a:gd name="connsiteY15" fmla="*/ 279642 h 643262"/>
              <a:gd name="connsiteX16" fmla="*/ 0 w 3384377"/>
              <a:gd name="connsiteY16" fmla="*/ 0 h 643262"/>
              <a:gd name="connsiteX0" fmla="*/ 0 w 3384377"/>
              <a:gd name="connsiteY0" fmla="*/ 0 h 643262"/>
              <a:gd name="connsiteX1" fmla="*/ 1974220 w 3384377"/>
              <a:gd name="connsiteY1" fmla="*/ 0 h 643262"/>
              <a:gd name="connsiteX2" fmla="*/ 1974220 w 3384377"/>
              <a:gd name="connsiteY2" fmla="*/ 0 h 643262"/>
              <a:gd name="connsiteX3" fmla="*/ 2820314 w 3384377"/>
              <a:gd name="connsiteY3" fmla="*/ 0 h 643262"/>
              <a:gd name="connsiteX4" fmla="*/ 3384377 w 3384377"/>
              <a:gd name="connsiteY4" fmla="*/ 0 h 643262"/>
              <a:gd name="connsiteX5" fmla="*/ 3384377 w 3384377"/>
              <a:gd name="connsiteY5" fmla="*/ 279642 h 643262"/>
              <a:gd name="connsiteX6" fmla="*/ 3384377 w 3384377"/>
              <a:gd name="connsiteY6" fmla="*/ 279642 h 643262"/>
              <a:gd name="connsiteX7" fmla="*/ 3384377 w 3384377"/>
              <a:gd name="connsiteY7" fmla="*/ 399489 h 643262"/>
              <a:gd name="connsiteX8" fmla="*/ 3384377 w 3384377"/>
              <a:gd name="connsiteY8" fmla="*/ 479387 h 643262"/>
              <a:gd name="connsiteX9" fmla="*/ 2629814 w 3384377"/>
              <a:gd name="connsiteY9" fmla="*/ 479387 h 643262"/>
              <a:gd name="connsiteX10" fmla="*/ 2461664 w 3384377"/>
              <a:gd name="connsiteY10" fmla="*/ 643262 h 643262"/>
              <a:gd name="connsiteX11" fmla="*/ 2304420 w 3384377"/>
              <a:gd name="connsiteY11" fmla="*/ 479387 h 643262"/>
              <a:gd name="connsiteX12" fmla="*/ 0 w 3384377"/>
              <a:gd name="connsiteY12" fmla="*/ 479387 h 643262"/>
              <a:gd name="connsiteX13" fmla="*/ 0 w 3384377"/>
              <a:gd name="connsiteY13" fmla="*/ 399489 h 643262"/>
              <a:gd name="connsiteX14" fmla="*/ 0 w 3384377"/>
              <a:gd name="connsiteY14" fmla="*/ 279642 h 643262"/>
              <a:gd name="connsiteX15" fmla="*/ 0 w 3384377"/>
              <a:gd name="connsiteY15" fmla="*/ 279642 h 643262"/>
              <a:gd name="connsiteX16" fmla="*/ 0 w 3384377"/>
              <a:gd name="connsiteY16" fmla="*/ 0 h 643262"/>
              <a:gd name="connsiteX0" fmla="*/ 0 w 3384377"/>
              <a:gd name="connsiteY0" fmla="*/ 0 h 643262"/>
              <a:gd name="connsiteX1" fmla="*/ 1974220 w 3384377"/>
              <a:gd name="connsiteY1" fmla="*/ 0 h 643262"/>
              <a:gd name="connsiteX2" fmla="*/ 1974220 w 3384377"/>
              <a:gd name="connsiteY2" fmla="*/ 0 h 643262"/>
              <a:gd name="connsiteX3" fmla="*/ 2820314 w 3384377"/>
              <a:gd name="connsiteY3" fmla="*/ 0 h 643262"/>
              <a:gd name="connsiteX4" fmla="*/ 3384377 w 3384377"/>
              <a:gd name="connsiteY4" fmla="*/ 0 h 643262"/>
              <a:gd name="connsiteX5" fmla="*/ 3384377 w 3384377"/>
              <a:gd name="connsiteY5" fmla="*/ 279642 h 643262"/>
              <a:gd name="connsiteX6" fmla="*/ 3384377 w 3384377"/>
              <a:gd name="connsiteY6" fmla="*/ 279642 h 643262"/>
              <a:gd name="connsiteX7" fmla="*/ 3384377 w 3384377"/>
              <a:gd name="connsiteY7" fmla="*/ 399489 h 643262"/>
              <a:gd name="connsiteX8" fmla="*/ 3384377 w 3384377"/>
              <a:gd name="connsiteY8" fmla="*/ 479387 h 643262"/>
              <a:gd name="connsiteX9" fmla="*/ 2629814 w 3384377"/>
              <a:gd name="connsiteY9" fmla="*/ 479387 h 643262"/>
              <a:gd name="connsiteX10" fmla="*/ 2458489 w 3384377"/>
              <a:gd name="connsiteY10" fmla="*/ 643262 h 643262"/>
              <a:gd name="connsiteX11" fmla="*/ 2304420 w 3384377"/>
              <a:gd name="connsiteY11" fmla="*/ 479387 h 643262"/>
              <a:gd name="connsiteX12" fmla="*/ 0 w 3384377"/>
              <a:gd name="connsiteY12" fmla="*/ 479387 h 643262"/>
              <a:gd name="connsiteX13" fmla="*/ 0 w 3384377"/>
              <a:gd name="connsiteY13" fmla="*/ 399489 h 643262"/>
              <a:gd name="connsiteX14" fmla="*/ 0 w 3384377"/>
              <a:gd name="connsiteY14" fmla="*/ 279642 h 643262"/>
              <a:gd name="connsiteX15" fmla="*/ 0 w 3384377"/>
              <a:gd name="connsiteY15" fmla="*/ 279642 h 643262"/>
              <a:gd name="connsiteX16" fmla="*/ 0 w 3384377"/>
              <a:gd name="connsiteY16" fmla="*/ 0 h 643262"/>
              <a:gd name="connsiteX0" fmla="*/ 0 w 3384377"/>
              <a:gd name="connsiteY0" fmla="*/ 0 h 636912"/>
              <a:gd name="connsiteX1" fmla="*/ 1974220 w 3384377"/>
              <a:gd name="connsiteY1" fmla="*/ 0 h 636912"/>
              <a:gd name="connsiteX2" fmla="*/ 1974220 w 3384377"/>
              <a:gd name="connsiteY2" fmla="*/ 0 h 636912"/>
              <a:gd name="connsiteX3" fmla="*/ 2820314 w 3384377"/>
              <a:gd name="connsiteY3" fmla="*/ 0 h 636912"/>
              <a:gd name="connsiteX4" fmla="*/ 3384377 w 3384377"/>
              <a:gd name="connsiteY4" fmla="*/ 0 h 636912"/>
              <a:gd name="connsiteX5" fmla="*/ 3384377 w 3384377"/>
              <a:gd name="connsiteY5" fmla="*/ 279642 h 636912"/>
              <a:gd name="connsiteX6" fmla="*/ 3384377 w 3384377"/>
              <a:gd name="connsiteY6" fmla="*/ 279642 h 636912"/>
              <a:gd name="connsiteX7" fmla="*/ 3384377 w 3384377"/>
              <a:gd name="connsiteY7" fmla="*/ 399489 h 636912"/>
              <a:gd name="connsiteX8" fmla="*/ 3384377 w 3384377"/>
              <a:gd name="connsiteY8" fmla="*/ 479387 h 636912"/>
              <a:gd name="connsiteX9" fmla="*/ 2629814 w 3384377"/>
              <a:gd name="connsiteY9" fmla="*/ 479387 h 636912"/>
              <a:gd name="connsiteX10" fmla="*/ 2464839 w 3384377"/>
              <a:gd name="connsiteY10" fmla="*/ 636912 h 636912"/>
              <a:gd name="connsiteX11" fmla="*/ 2304420 w 3384377"/>
              <a:gd name="connsiteY11" fmla="*/ 479387 h 636912"/>
              <a:gd name="connsiteX12" fmla="*/ 0 w 3384377"/>
              <a:gd name="connsiteY12" fmla="*/ 479387 h 636912"/>
              <a:gd name="connsiteX13" fmla="*/ 0 w 3384377"/>
              <a:gd name="connsiteY13" fmla="*/ 399489 h 636912"/>
              <a:gd name="connsiteX14" fmla="*/ 0 w 3384377"/>
              <a:gd name="connsiteY14" fmla="*/ 279642 h 636912"/>
              <a:gd name="connsiteX15" fmla="*/ 0 w 3384377"/>
              <a:gd name="connsiteY15" fmla="*/ 279642 h 636912"/>
              <a:gd name="connsiteX16" fmla="*/ 0 w 3384377"/>
              <a:gd name="connsiteY16" fmla="*/ 0 h 636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384377" h="636912">
                <a:moveTo>
                  <a:pt x="0" y="0"/>
                </a:moveTo>
                <a:lnTo>
                  <a:pt x="1974220" y="0"/>
                </a:lnTo>
                <a:lnTo>
                  <a:pt x="1974220" y="0"/>
                </a:lnTo>
                <a:lnTo>
                  <a:pt x="2820314" y="0"/>
                </a:lnTo>
                <a:lnTo>
                  <a:pt x="3384377" y="0"/>
                </a:lnTo>
                <a:lnTo>
                  <a:pt x="3384377" y="279642"/>
                </a:lnTo>
                <a:lnTo>
                  <a:pt x="3384377" y="279642"/>
                </a:lnTo>
                <a:lnTo>
                  <a:pt x="3384377" y="399489"/>
                </a:lnTo>
                <a:lnTo>
                  <a:pt x="3384377" y="479387"/>
                </a:lnTo>
                <a:lnTo>
                  <a:pt x="2629814" y="479387"/>
                </a:lnTo>
                <a:lnTo>
                  <a:pt x="2464839" y="636912"/>
                </a:lnTo>
                <a:lnTo>
                  <a:pt x="2304420" y="479387"/>
                </a:lnTo>
                <a:lnTo>
                  <a:pt x="0" y="479387"/>
                </a:lnTo>
                <a:lnTo>
                  <a:pt x="0" y="399489"/>
                </a:lnTo>
                <a:lnTo>
                  <a:pt x="0" y="279642"/>
                </a:lnTo>
                <a:lnTo>
                  <a:pt x="0" y="279642"/>
                </a:lnTo>
                <a:lnTo>
                  <a:pt x="0" y="0"/>
                </a:lnTo>
                <a:close/>
              </a:path>
            </a:pathLst>
          </a:custGeom>
          <a:solidFill>
            <a:srgbClr val="8A15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325738" y="6082137"/>
            <a:ext cx="3312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student – Student Loan</a:t>
            </a:r>
            <a:endParaRPr lang="en-GB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3728" y="4797152"/>
            <a:ext cx="8640960" cy="1080120"/>
          </a:xfrm>
          <a:prstGeom prst="rect">
            <a:avLst/>
          </a:prstGeom>
          <a:noFill/>
          <a:ln w="6350">
            <a:solidFill>
              <a:srgbClr val="8A15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639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Case Study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 student commences a full-time </a:t>
            </a:r>
            <a:r>
              <a:rPr lang="en-GB" dirty="0" smtClean="0"/>
              <a:t>nursing </a:t>
            </a:r>
            <a:r>
              <a:rPr lang="en-GB" dirty="0"/>
              <a:t>programme in September 2016. The </a:t>
            </a:r>
            <a:r>
              <a:rPr lang="en-GB" dirty="0" err="1"/>
              <a:t>HEI</a:t>
            </a:r>
            <a:r>
              <a:rPr lang="en-GB" dirty="0"/>
              <a:t> confirms to Student Services that the student has enrolled and Student Services pays the student their first instalment of the NHS Bursary.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/>
              <a:t>student withdraws from training due to maternity reasons after 8 weeks and is deferring their studies until September 2017, where they will return to the programme starting </a:t>
            </a:r>
            <a:r>
              <a:rPr lang="en-GB" dirty="0" smtClean="0"/>
              <a:t>at day one, </a:t>
            </a:r>
            <a:r>
              <a:rPr lang="en-GB" dirty="0"/>
              <a:t>year </a:t>
            </a:r>
            <a:r>
              <a:rPr lang="en-GB" dirty="0" smtClean="0"/>
              <a:t>one. 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Clr>
                <a:schemeClr val="tx1"/>
              </a:buClr>
              <a:buNone/>
            </a:pPr>
            <a:r>
              <a:rPr lang="en-GB" b="1" dirty="0">
                <a:solidFill>
                  <a:srgbClr val="8A1538"/>
                </a:solidFill>
              </a:rPr>
              <a:t>Should this student be classed as a new student in 2017/2018 and fall under the standard student support regulations or an existing student and remain on the NHS Bursary Scheme?</a:t>
            </a:r>
          </a:p>
          <a:p>
            <a:endParaRPr lang="en-GB" dirty="0"/>
          </a:p>
        </p:txBody>
      </p:sp>
      <p:sp>
        <p:nvSpPr>
          <p:cNvPr id="6" name="Rectangular Callout 5"/>
          <p:cNvSpPr/>
          <p:nvPr/>
        </p:nvSpPr>
        <p:spPr>
          <a:xfrm rot="10800000">
            <a:off x="246005" y="5733256"/>
            <a:ext cx="3384377" cy="636912"/>
          </a:xfrm>
          <a:custGeom>
            <a:avLst/>
            <a:gdLst>
              <a:gd name="connsiteX0" fmla="*/ 0 w 3384377"/>
              <a:gd name="connsiteY0" fmla="*/ 0 h 479387"/>
              <a:gd name="connsiteX1" fmla="*/ 1974220 w 3384377"/>
              <a:gd name="connsiteY1" fmla="*/ 0 h 479387"/>
              <a:gd name="connsiteX2" fmla="*/ 1974220 w 3384377"/>
              <a:gd name="connsiteY2" fmla="*/ 0 h 479387"/>
              <a:gd name="connsiteX3" fmla="*/ 2820314 w 3384377"/>
              <a:gd name="connsiteY3" fmla="*/ 0 h 479387"/>
              <a:gd name="connsiteX4" fmla="*/ 3384377 w 3384377"/>
              <a:gd name="connsiteY4" fmla="*/ 0 h 479387"/>
              <a:gd name="connsiteX5" fmla="*/ 3384377 w 3384377"/>
              <a:gd name="connsiteY5" fmla="*/ 279642 h 479387"/>
              <a:gd name="connsiteX6" fmla="*/ 3384377 w 3384377"/>
              <a:gd name="connsiteY6" fmla="*/ 279642 h 479387"/>
              <a:gd name="connsiteX7" fmla="*/ 3384377 w 3384377"/>
              <a:gd name="connsiteY7" fmla="*/ 399489 h 479387"/>
              <a:gd name="connsiteX8" fmla="*/ 3384377 w 3384377"/>
              <a:gd name="connsiteY8" fmla="*/ 479387 h 479387"/>
              <a:gd name="connsiteX9" fmla="*/ 2820314 w 3384377"/>
              <a:gd name="connsiteY9" fmla="*/ 479387 h 479387"/>
              <a:gd name="connsiteX10" fmla="*/ 2480714 w 3384377"/>
              <a:gd name="connsiteY10" fmla="*/ 557537 h 479387"/>
              <a:gd name="connsiteX11" fmla="*/ 1974220 w 3384377"/>
              <a:gd name="connsiteY11" fmla="*/ 479387 h 479387"/>
              <a:gd name="connsiteX12" fmla="*/ 0 w 3384377"/>
              <a:gd name="connsiteY12" fmla="*/ 479387 h 479387"/>
              <a:gd name="connsiteX13" fmla="*/ 0 w 3384377"/>
              <a:gd name="connsiteY13" fmla="*/ 399489 h 479387"/>
              <a:gd name="connsiteX14" fmla="*/ 0 w 3384377"/>
              <a:gd name="connsiteY14" fmla="*/ 279642 h 479387"/>
              <a:gd name="connsiteX15" fmla="*/ 0 w 3384377"/>
              <a:gd name="connsiteY15" fmla="*/ 279642 h 479387"/>
              <a:gd name="connsiteX16" fmla="*/ 0 w 3384377"/>
              <a:gd name="connsiteY16" fmla="*/ 0 h 479387"/>
              <a:gd name="connsiteX0" fmla="*/ 0 w 3384377"/>
              <a:gd name="connsiteY0" fmla="*/ 0 h 557537"/>
              <a:gd name="connsiteX1" fmla="*/ 1974220 w 3384377"/>
              <a:gd name="connsiteY1" fmla="*/ 0 h 557537"/>
              <a:gd name="connsiteX2" fmla="*/ 1974220 w 3384377"/>
              <a:gd name="connsiteY2" fmla="*/ 0 h 557537"/>
              <a:gd name="connsiteX3" fmla="*/ 2820314 w 3384377"/>
              <a:gd name="connsiteY3" fmla="*/ 0 h 557537"/>
              <a:gd name="connsiteX4" fmla="*/ 3384377 w 3384377"/>
              <a:gd name="connsiteY4" fmla="*/ 0 h 557537"/>
              <a:gd name="connsiteX5" fmla="*/ 3384377 w 3384377"/>
              <a:gd name="connsiteY5" fmla="*/ 279642 h 557537"/>
              <a:gd name="connsiteX6" fmla="*/ 3384377 w 3384377"/>
              <a:gd name="connsiteY6" fmla="*/ 279642 h 557537"/>
              <a:gd name="connsiteX7" fmla="*/ 3384377 w 3384377"/>
              <a:gd name="connsiteY7" fmla="*/ 399489 h 557537"/>
              <a:gd name="connsiteX8" fmla="*/ 3384377 w 3384377"/>
              <a:gd name="connsiteY8" fmla="*/ 479387 h 557537"/>
              <a:gd name="connsiteX9" fmla="*/ 2629814 w 3384377"/>
              <a:gd name="connsiteY9" fmla="*/ 479387 h 557537"/>
              <a:gd name="connsiteX10" fmla="*/ 2480714 w 3384377"/>
              <a:gd name="connsiteY10" fmla="*/ 557537 h 557537"/>
              <a:gd name="connsiteX11" fmla="*/ 1974220 w 3384377"/>
              <a:gd name="connsiteY11" fmla="*/ 479387 h 557537"/>
              <a:gd name="connsiteX12" fmla="*/ 0 w 3384377"/>
              <a:gd name="connsiteY12" fmla="*/ 479387 h 557537"/>
              <a:gd name="connsiteX13" fmla="*/ 0 w 3384377"/>
              <a:gd name="connsiteY13" fmla="*/ 399489 h 557537"/>
              <a:gd name="connsiteX14" fmla="*/ 0 w 3384377"/>
              <a:gd name="connsiteY14" fmla="*/ 279642 h 557537"/>
              <a:gd name="connsiteX15" fmla="*/ 0 w 3384377"/>
              <a:gd name="connsiteY15" fmla="*/ 279642 h 557537"/>
              <a:gd name="connsiteX16" fmla="*/ 0 w 3384377"/>
              <a:gd name="connsiteY16" fmla="*/ 0 h 557537"/>
              <a:gd name="connsiteX0" fmla="*/ 0 w 3384377"/>
              <a:gd name="connsiteY0" fmla="*/ 0 h 557537"/>
              <a:gd name="connsiteX1" fmla="*/ 1974220 w 3384377"/>
              <a:gd name="connsiteY1" fmla="*/ 0 h 557537"/>
              <a:gd name="connsiteX2" fmla="*/ 1974220 w 3384377"/>
              <a:gd name="connsiteY2" fmla="*/ 0 h 557537"/>
              <a:gd name="connsiteX3" fmla="*/ 2820314 w 3384377"/>
              <a:gd name="connsiteY3" fmla="*/ 0 h 557537"/>
              <a:gd name="connsiteX4" fmla="*/ 3384377 w 3384377"/>
              <a:gd name="connsiteY4" fmla="*/ 0 h 557537"/>
              <a:gd name="connsiteX5" fmla="*/ 3384377 w 3384377"/>
              <a:gd name="connsiteY5" fmla="*/ 279642 h 557537"/>
              <a:gd name="connsiteX6" fmla="*/ 3384377 w 3384377"/>
              <a:gd name="connsiteY6" fmla="*/ 279642 h 557537"/>
              <a:gd name="connsiteX7" fmla="*/ 3384377 w 3384377"/>
              <a:gd name="connsiteY7" fmla="*/ 399489 h 557537"/>
              <a:gd name="connsiteX8" fmla="*/ 3384377 w 3384377"/>
              <a:gd name="connsiteY8" fmla="*/ 479387 h 557537"/>
              <a:gd name="connsiteX9" fmla="*/ 2629814 w 3384377"/>
              <a:gd name="connsiteY9" fmla="*/ 479387 h 557537"/>
              <a:gd name="connsiteX10" fmla="*/ 2480714 w 3384377"/>
              <a:gd name="connsiteY10" fmla="*/ 557537 h 557537"/>
              <a:gd name="connsiteX11" fmla="*/ 2304420 w 3384377"/>
              <a:gd name="connsiteY11" fmla="*/ 479387 h 557537"/>
              <a:gd name="connsiteX12" fmla="*/ 0 w 3384377"/>
              <a:gd name="connsiteY12" fmla="*/ 479387 h 557537"/>
              <a:gd name="connsiteX13" fmla="*/ 0 w 3384377"/>
              <a:gd name="connsiteY13" fmla="*/ 399489 h 557537"/>
              <a:gd name="connsiteX14" fmla="*/ 0 w 3384377"/>
              <a:gd name="connsiteY14" fmla="*/ 279642 h 557537"/>
              <a:gd name="connsiteX15" fmla="*/ 0 w 3384377"/>
              <a:gd name="connsiteY15" fmla="*/ 279642 h 557537"/>
              <a:gd name="connsiteX16" fmla="*/ 0 w 3384377"/>
              <a:gd name="connsiteY16" fmla="*/ 0 h 557537"/>
              <a:gd name="connsiteX0" fmla="*/ 0 w 3384377"/>
              <a:gd name="connsiteY0" fmla="*/ 0 h 643262"/>
              <a:gd name="connsiteX1" fmla="*/ 1974220 w 3384377"/>
              <a:gd name="connsiteY1" fmla="*/ 0 h 643262"/>
              <a:gd name="connsiteX2" fmla="*/ 1974220 w 3384377"/>
              <a:gd name="connsiteY2" fmla="*/ 0 h 643262"/>
              <a:gd name="connsiteX3" fmla="*/ 2820314 w 3384377"/>
              <a:gd name="connsiteY3" fmla="*/ 0 h 643262"/>
              <a:gd name="connsiteX4" fmla="*/ 3384377 w 3384377"/>
              <a:gd name="connsiteY4" fmla="*/ 0 h 643262"/>
              <a:gd name="connsiteX5" fmla="*/ 3384377 w 3384377"/>
              <a:gd name="connsiteY5" fmla="*/ 279642 h 643262"/>
              <a:gd name="connsiteX6" fmla="*/ 3384377 w 3384377"/>
              <a:gd name="connsiteY6" fmla="*/ 279642 h 643262"/>
              <a:gd name="connsiteX7" fmla="*/ 3384377 w 3384377"/>
              <a:gd name="connsiteY7" fmla="*/ 399489 h 643262"/>
              <a:gd name="connsiteX8" fmla="*/ 3384377 w 3384377"/>
              <a:gd name="connsiteY8" fmla="*/ 479387 h 643262"/>
              <a:gd name="connsiteX9" fmla="*/ 2629814 w 3384377"/>
              <a:gd name="connsiteY9" fmla="*/ 479387 h 643262"/>
              <a:gd name="connsiteX10" fmla="*/ 2480714 w 3384377"/>
              <a:gd name="connsiteY10" fmla="*/ 643262 h 643262"/>
              <a:gd name="connsiteX11" fmla="*/ 2304420 w 3384377"/>
              <a:gd name="connsiteY11" fmla="*/ 479387 h 643262"/>
              <a:gd name="connsiteX12" fmla="*/ 0 w 3384377"/>
              <a:gd name="connsiteY12" fmla="*/ 479387 h 643262"/>
              <a:gd name="connsiteX13" fmla="*/ 0 w 3384377"/>
              <a:gd name="connsiteY13" fmla="*/ 399489 h 643262"/>
              <a:gd name="connsiteX14" fmla="*/ 0 w 3384377"/>
              <a:gd name="connsiteY14" fmla="*/ 279642 h 643262"/>
              <a:gd name="connsiteX15" fmla="*/ 0 w 3384377"/>
              <a:gd name="connsiteY15" fmla="*/ 279642 h 643262"/>
              <a:gd name="connsiteX16" fmla="*/ 0 w 3384377"/>
              <a:gd name="connsiteY16" fmla="*/ 0 h 643262"/>
              <a:gd name="connsiteX0" fmla="*/ 0 w 3384377"/>
              <a:gd name="connsiteY0" fmla="*/ 0 h 643262"/>
              <a:gd name="connsiteX1" fmla="*/ 1974220 w 3384377"/>
              <a:gd name="connsiteY1" fmla="*/ 0 h 643262"/>
              <a:gd name="connsiteX2" fmla="*/ 1974220 w 3384377"/>
              <a:gd name="connsiteY2" fmla="*/ 0 h 643262"/>
              <a:gd name="connsiteX3" fmla="*/ 2820314 w 3384377"/>
              <a:gd name="connsiteY3" fmla="*/ 0 h 643262"/>
              <a:gd name="connsiteX4" fmla="*/ 3384377 w 3384377"/>
              <a:gd name="connsiteY4" fmla="*/ 0 h 643262"/>
              <a:gd name="connsiteX5" fmla="*/ 3384377 w 3384377"/>
              <a:gd name="connsiteY5" fmla="*/ 279642 h 643262"/>
              <a:gd name="connsiteX6" fmla="*/ 3384377 w 3384377"/>
              <a:gd name="connsiteY6" fmla="*/ 279642 h 643262"/>
              <a:gd name="connsiteX7" fmla="*/ 3384377 w 3384377"/>
              <a:gd name="connsiteY7" fmla="*/ 399489 h 643262"/>
              <a:gd name="connsiteX8" fmla="*/ 3384377 w 3384377"/>
              <a:gd name="connsiteY8" fmla="*/ 479387 h 643262"/>
              <a:gd name="connsiteX9" fmla="*/ 2629814 w 3384377"/>
              <a:gd name="connsiteY9" fmla="*/ 479387 h 643262"/>
              <a:gd name="connsiteX10" fmla="*/ 2461664 w 3384377"/>
              <a:gd name="connsiteY10" fmla="*/ 643262 h 643262"/>
              <a:gd name="connsiteX11" fmla="*/ 2304420 w 3384377"/>
              <a:gd name="connsiteY11" fmla="*/ 479387 h 643262"/>
              <a:gd name="connsiteX12" fmla="*/ 0 w 3384377"/>
              <a:gd name="connsiteY12" fmla="*/ 479387 h 643262"/>
              <a:gd name="connsiteX13" fmla="*/ 0 w 3384377"/>
              <a:gd name="connsiteY13" fmla="*/ 399489 h 643262"/>
              <a:gd name="connsiteX14" fmla="*/ 0 w 3384377"/>
              <a:gd name="connsiteY14" fmla="*/ 279642 h 643262"/>
              <a:gd name="connsiteX15" fmla="*/ 0 w 3384377"/>
              <a:gd name="connsiteY15" fmla="*/ 279642 h 643262"/>
              <a:gd name="connsiteX16" fmla="*/ 0 w 3384377"/>
              <a:gd name="connsiteY16" fmla="*/ 0 h 643262"/>
              <a:gd name="connsiteX0" fmla="*/ 0 w 3384377"/>
              <a:gd name="connsiteY0" fmla="*/ 0 h 643262"/>
              <a:gd name="connsiteX1" fmla="*/ 1974220 w 3384377"/>
              <a:gd name="connsiteY1" fmla="*/ 0 h 643262"/>
              <a:gd name="connsiteX2" fmla="*/ 1974220 w 3384377"/>
              <a:gd name="connsiteY2" fmla="*/ 0 h 643262"/>
              <a:gd name="connsiteX3" fmla="*/ 2820314 w 3384377"/>
              <a:gd name="connsiteY3" fmla="*/ 0 h 643262"/>
              <a:gd name="connsiteX4" fmla="*/ 3384377 w 3384377"/>
              <a:gd name="connsiteY4" fmla="*/ 0 h 643262"/>
              <a:gd name="connsiteX5" fmla="*/ 3384377 w 3384377"/>
              <a:gd name="connsiteY5" fmla="*/ 279642 h 643262"/>
              <a:gd name="connsiteX6" fmla="*/ 3384377 w 3384377"/>
              <a:gd name="connsiteY6" fmla="*/ 279642 h 643262"/>
              <a:gd name="connsiteX7" fmla="*/ 3384377 w 3384377"/>
              <a:gd name="connsiteY7" fmla="*/ 399489 h 643262"/>
              <a:gd name="connsiteX8" fmla="*/ 3384377 w 3384377"/>
              <a:gd name="connsiteY8" fmla="*/ 479387 h 643262"/>
              <a:gd name="connsiteX9" fmla="*/ 2629814 w 3384377"/>
              <a:gd name="connsiteY9" fmla="*/ 479387 h 643262"/>
              <a:gd name="connsiteX10" fmla="*/ 2458489 w 3384377"/>
              <a:gd name="connsiteY10" fmla="*/ 643262 h 643262"/>
              <a:gd name="connsiteX11" fmla="*/ 2304420 w 3384377"/>
              <a:gd name="connsiteY11" fmla="*/ 479387 h 643262"/>
              <a:gd name="connsiteX12" fmla="*/ 0 w 3384377"/>
              <a:gd name="connsiteY12" fmla="*/ 479387 h 643262"/>
              <a:gd name="connsiteX13" fmla="*/ 0 w 3384377"/>
              <a:gd name="connsiteY13" fmla="*/ 399489 h 643262"/>
              <a:gd name="connsiteX14" fmla="*/ 0 w 3384377"/>
              <a:gd name="connsiteY14" fmla="*/ 279642 h 643262"/>
              <a:gd name="connsiteX15" fmla="*/ 0 w 3384377"/>
              <a:gd name="connsiteY15" fmla="*/ 279642 h 643262"/>
              <a:gd name="connsiteX16" fmla="*/ 0 w 3384377"/>
              <a:gd name="connsiteY16" fmla="*/ 0 h 643262"/>
              <a:gd name="connsiteX0" fmla="*/ 0 w 3384377"/>
              <a:gd name="connsiteY0" fmla="*/ 0 h 636912"/>
              <a:gd name="connsiteX1" fmla="*/ 1974220 w 3384377"/>
              <a:gd name="connsiteY1" fmla="*/ 0 h 636912"/>
              <a:gd name="connsiteX2" fmla="*/ 1974220 w 3384377"/>
              <a:gd name="connsiteY2" fmla="*/ 0 h 636912"/>
              <a:gd name="connsiteX3" fmla="*/ 2820314 w 3384377"/>
              <a:gd name="connsiteY3" fmla="*/ 0 h 636912"/>
              <a:gd name="connsiteX4" fmla="*/ 3384377 w 3384377"/>
              <a:gd name="connsiteY4" fmla="*/ 0 h 636912"/>
              <a:gd name="connsiteX5" fmla="*/ 3384377 w 3384377"/>
              <a:gd name="connsiteY5" fmla="*/ 279642 h 636912"/>
              <a:gd name="connsiteX6" fmla="*/ 3384377 w 3384377"/>
              <a:gd name="connsiteY6" fmla="*/ 279642 h 636912"/>
              <a:gd name="connsiteX7" fmla="*/ 3384377 w 3384377"/>
              <a:gd name="connsiteY7" fmla="*/ 399489 h 636912"/>
              <a:gd name="connsiteX8" fmla="*/ 3384377 w 3384377"/>
              <a:gd name="connsiteY8" fmla="*/ 479387 h 636912"/>
              <a:gd name="connsiteX9" fmla="*/ 2629814 w 3384377"/>
              <a:gd name="connsiteY9" fmla="*/ 479387 h 636912"/>
              <a:gd name="connsiteX10" fmla="*/ 2464839 w 3384377"/>
              <a:gd name="connsiteY10" fmla="*/ 636912 h 636912"/>
              <a:gd name="connsiteX11" fmla="*/ 2304420 w 3384377"/>
              <a:gd name="connsiteY11" fmla="*/ 479387 h 636912"/>
              <a:gd name="connsiteX12" fmla="*/ 0 w 3384377"/>
              <a:gd name="connsiteY12" fmla="*/ 479387 h 636912"/>
              <a:gd name="connsiteX13" fmla="*/ 0 w 3384377"/>
              <a:gd name="connsiteY13" fmla="*/ 399489 h 636912"/>
              <a:gd name="connsiteX14" fmla="*/ 0 w 3384377"/>
              <a:gd name="connsiteY14" fmla="*/ 279642 h 636912"/>
              <a:gd name="connsiteX15" fmla="*/ 0 w 3384377"/>
              <a:gd name="connsiteY15" fmla="*/ 279642 h 636912"/>
              <a:gd name="connsiteX16" fmla="*/ 0 w 3384377"/>
              <a:gd name="connsiteY16" fmla="*/ 0 h 636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384377" h="636912">
                <a:moveTo>
                  <a:pt x="0" y="0"/>
                </a:moveTo>
                <a:lnTo>
                  <a:pt x="1974220" y="0"/>
                </a:lnTo>
                <a:lnTo>
                  <a:pt x="1974220" y="0"/>
                </a:lnTo>
                <a:lnTo>
                  <a:pt x="2820314" y="0"/>
                </a:lnTo>
                <a:lnTo>
                  <a:pt x="3384377" y="0"/>
                </a:lnTo>
                <a:lnTo>
                  <a:pt x="3384377" y="279642"/>
                </a:lnTo>
                <a:lnTo>
                  <a:pt x="3384377" y="279642"/>
                </a:lnTo>
                <a:lnTo>
                  <a:pt x="3384377" y="399489"/>
                </a:lnTo>
                <a:lnTo>
                  <a:pt x="3384377" y="479387"/>
                </a:lnTo>
                <a:lnTo>
                  <a:pt x="2629814" y="479387"/>
                </a:lnTo>
                <a:lnTo>
                  <a:pt x="2464839" y="636912"/>
                </a:lnTo>
                <a:lnTo>
                  <a:pt x="2304420" y="479387"/>
                </a:lnTo>
                <a:lnTo>
                  <a:pt x="0" y="479387"/>
                </a:lnTo>
                <a:lnTo>
                  <a:pt x="0" y="399489"/>
                </a:lnTo>
                <a:lnTo>
                  <a:pt x="0" y="279642"/>
                </a:lnTo>
                <a:lnTo>
                  <a:pt x="0" y="279642"/>
                </a:lnTo>
                <a:lnTo>
                  <a:pt x="0" y="0"/>
                </a:lnTo>
                <a:close/>
              </a:path>
            </a:pathLst>
          </a:custGeom>
          <a:solidFill>
            <a:srgbClr val="8A15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90021" y="5949280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will receive a bursary</a:t>
            </a:r>
            <a:endParaRPr lang="en-GB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20" y="4653136"/>
            <a:ext cx="8640960" cy="1080120"/>
          </a:xfrm>
          <a:prstGeom prst="rect">
            <a:avLst/>
          </a:prstGeom>
          <a:noFill/>
          <a:ln w="6350">
            <a:solidFill>
              <a:srgbClr val="8A15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48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Presentation1_v2 (2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</TotalTime>
  <Words>1286</Words>
  <Application>Microsoft Office PowerPoint</Application>
  <PresentationFormat>On-screen Show (4:3)</PresentationFormat>
  <Paragraphs>147</Paragraphs>
  <Slides>17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Presentation1_v2 (2)</vt:lpstr>
      <vt:lpstr>Student Services</vt:lpstr>
      <vt:lpstr>Introduction</vt:lpstr>
      <vt:lpstr>Students on a part-time course</vt:lpstr>
      <vt:lpstr>Terminology</vt:lpstr>
      <vt:lpstr>Student Movement- Current Understanding</vt:lpstr>
      <vt:lpstr>Student Movement</vt:lpstr>
      <vt:lpstr>Student Movement</vt:lpstr>
      <vt:lpstr>Case Study 1</vt:lpstr>
      <vt:lpstr>Case Study 2</vt:lpstr>
      <vt:lpstr>Case Study 3</vt:lpstr>
      <vt:lpstr>Case Study 4</vt:lpstr>
      <vt:lpstr>Case Study 5</vt:lpstr>
      <vt:lpstr>Case Study 6</vt:lpstr>
      <vt:lpstr>Students that remain on bursary</vt:lpstr>
      <vt:lpstr>Funding Framework</vt:lpstr>
      <vt:lpstr>Next Steps</vt:lpstr>
      <vt:lpstr>Any questions?</vt:lpstr>
    </vt:vector>
  </TitlesOfParts>
  <Company>NHSBSA Pensions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NRatclif</dc:creator>
  <cp:lastModifiedBy>Sarah Regan</cp:lastModifiedBy>
  <cp:revision>32</cp:revision>
  <dcterms:created xsi:type="dcterms:W3CDTF">2016-08-19T15:16:43Z</dcterms:created>
  <dcterms:modified xsi:type="dcterms:W3CDTF">2017-01-24T15:08:52Z</dcterms:modified>
</cp:coreProperties>
</file>