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21"/>
  </p:notesMasterIdLst>
  <p:handoutMasterIdLst>
    <p:handoutMasterId r:id="rId22"/>
  </p:handoutMasterIdLst>
  <p:sldIdLst>
    <p:sldId id="256" r:id="rId5"/>
    <p:sldId id="278" r:id="rId6"/>
    <p:sldId id="276" r:id="rId7"/>
    <p:sldId id="257" r:id="rId8"/>
    <p:sldId id="258" r:id="rId9"/>
    <p:sldId id="267" r:id="rId10"/>
    <p:sldId id="272" r:id="rId11"/>
    <p:sldId id="281" r:id="rId12"/>
    <p:sldId id="282" r:id="rId13"/>
    <p:sldId id="277" r:id="rId14"/>
    <p:sldId id="279" r:id="rId15"/>
    <p:sldId id="280" r:id="rId16"/>
    <p:sldId id="262" r:id="rId17"/>
    <p:sldId id="265" r:id="rId18"/>
    <p:sldId id="269" r:id="rId19"/>
    <p:sldId id="266" r:id="rId20"/>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7A9F6252-D460-4CC5-AB92-EAD3C182176A}">
          <p14:sldIdLst>
            <p14:sldId id="256"/>
          </p14:sldIdLst>
        </p14:section>
        <p14:section name="Introduction" id="{7737D136-A390-4CA6-AE6F-2F38B94BEA46}">
          <p14:sldIdLst>
            <p14:sldId id="278"/>
            <p14:sldId id="276"/>
            <p14:sldId id="257"/>
            <p14:sldId id="258"/>
          </p14:sldIdLst>
        </p14:section>
        <p14:section name="Part time students" id="{7E8E51F4-0D88-4786-921C-E43ED2B3D04C}">
          <p14:sldIdLst>
            <p14:sldId id="267"/>
            <p14:sldId id="272"/>
            <p14:sldId id="281"/>
            <p14:sldId id="282"/>
            <p14:sldId id="277"/>
            <p14:sldId id="279"/>
            <p14:sldId id="280"/>
          </p14:sldIdLst>
        </p14:section>
        <p14:section name="Postgraduate students" id="{5A508E3E-4B8C-4180-B693-124D6B7A3AA8}">
          <p14:sldIdLst>
            <p14:sldId id="262"/>
            <p14:sldId id="265"/>
            <p14:sldId id="269"/>
          </p14:sldIdLst>
        </p14:section>
        <p14:section name="Recap and end" id="{05004A33-4537-462C-8CC2-1258F5C20D7E}">
          <p14:sldIdLst>
            <p14:sldId id="266"/>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ISTE" initials="K" lastIdx="3" clrIdx="0"/>
  <p:cmAuthor id="1" name="Louisa Ruman" initials="LR" lastIdx="2" clrIdx="1"/>
  <p:cmAuthor id="2" name="Kerry Hemsworth" initials="KH"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1538"/>
    <a:srgbClr val="009E49"/>
    <a:srgbClr val="005EB8"/>
    <a:srgbClr val="FFFFFF"/>
    <a:srgbClr val="006747"/>
    <a:srgbClr val="F2F2F2"/>
    <a:srgbClr val="00A9CE"/>
    <a:srgbClr val="D81E05"/>
    <a:srgbClr val="CCECFF"/>
    <a:srgbClr val="41B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414" autoAdjust="0"/>
  </p:normalViewPr>
  <p:slideViewPr>
    <p:cSldViewPr>
      <p:cViewPr>
        <p:scale>
          <a:sx n="100" d="100"/>
          <a:sy n="100" d="100"/>
        </p:scale>
        <p:origin x="-516" y="2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1002D0-A435-44EA-8D98-0F922CCDD48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51E17E79-ED9C-473A-B119-4317586E4410}">
      <dgm:prSet phldrT="[Text]" custT="1"/>
      <dgm:spPr>
        <a:scene3d>
          <a:camera prst="orthographicFront"/>
          <a:lightRig rig="threePt" dir="t"/>
        </a:scene3d>
        <a:sp3d>
          <a:bevelT w="114300" prst="artDeco"/>
        </a:sp3d>
      </dgm:spPr>
      <dgm:t>
        <a:bodyPr/>
        <a:lstStyle/>
        <a:p>
          <a:pPr rtl="0"/>
          <a:r>
            <a:rPr lang="en-GB" sz="1800" b="0" baseline="0" dirty="0" smtClean="0">
              <a:solidFill>
                <a:schemeClr val="bg1"/>
              </a:solidFill>
              <a:latin typeface="Arial" pitchFamily="34" charset="0"/>
              <a:cs typeface="Arial" pitchFamily="34" charset="0"/>
            </a:rPr>
            <a:t>1. Funding will be limited to a maintenance bursary only </a:t>
          </a:r>
        </a:p>
        <a:p>
          <a:pPr rtl="0"/>
          <a:r>
            <a:rPr lang="en-GB" sz="1400" b="0" baseline="0" dirty="0" smtClean="0">
              <a:solidFill>
                <a:schemeClr val="bg1"/>
              </a:solidFill>
              <a:latin typeface="Arial" pitchFamily="34" charset="0"/>
              <a:cs typeface="Arial" pitchFamily="34" charset="0"/>
            </a:rPr>
            <a:t>(means tested bursary and non-means tested grant)  </a:t>
          </a:r>
          <a:endParaRPr lang="en-GB" sz="1400" dirty="0">
            <a:solidFill>
              <a:schemeClr val="bg1"/>
            </a:solidFill>
          </a:endParaRPr>
        </a:p>
      </dgm:t>
    </dgm:pt>
    <dgm:pt modelId="{E898BF9B-9852-4076-9565-89A8413BADE9}" type="parTrans" cxnId="{B6D2992F-C183-4D43-B644-1F01F2F0144B}">
      <dgm:prSet/>
      <dgm:spPr/>
      <dgm:t>
        <a:bodyPr/>
        <a:lstStyle/>
        <a:p>
          <a:endParaRPr lang="en-GB"/>
        </a:p>
      </dgm:t>
    </dgm:pt>
    <dgm:pt modelId="{1311E8F6-C184-4564-A253-7EAD23318786}" type="sibTrans" cxnId="{B6D2992F-C183-4D43-B644-1F01F2F0144B}">
      <dgm:prSet/>
      <dgm:spPr/>
      <dgm:t>
        <a:bodyPr/>
        <a:lstStyle/>
        <a:p>
          <a:endParaRPr lang="en-GB"/>
        </a:p>
      </dgm:t>
    </dgm:pt>
    <dgm:pt modelId="{0037704A-2343-4012-9455-EFAA501523A0}">
      <dgm:prSet phldrT="[Text]"/>
      <dgm:spPr>
        <a:solidFill>
          <a:srgbClr val="8A1538"/>
        </a:solidFill>
        <a:ln>
          <a:solidFill>
            <a:srgbClr val="0070C0"/>
          </a:solidFill>
        </a:ln>
        <a:scene3d>
          <a:camera prst="orthographicFront"/>
          <a:lightRig rig="threePt" dir="t"/>
        </a:scene3d>
        <a:sp3d>
          <a:bevelT w="114300" prst="artDeco"/>
        </a:sp3d>
      </dgm:spPr>
      <dgm:t>
        <a:bodyPr/>
        <a:lstStyle/>
        <a:p>
          <a:r>
            <a:rPr lang="en-GB" b="0" baseline="0" dirty="0" smtClean="0">
              <a:solidFill>
                <a:schemeClr val="bg1"/>
              </a:solidFill>
              <a:latin typeface="Arial" pitchFamily="34" charset="0"/>
              <a:cs typeface="Arial" pitchFamily="34" charset="0"/>
            </a:rPr>
            <a:t>2. A </a:t>
          </a:r>
          <a:r>
            <a:rPr lang="en-GB" b="0" dirty="0" smtClean="0">
              <a:solidFill>
                <a:schemeClr val="bg1"/>
              </a:solidFill>
              <a:latin typeface="Arial" pitchFamily="34" charset="0"/>
              <a:cs typeface="Arial" pitchFamily="34" charset="0"/>
            </a:rPr>
            <a:t>T</a:t>
          </a:r>
          <a:r>
            <a:rPr lang="en-GB" b="0" dirty="0" smtClean="0">
              <a:solidFill>
                <a:schemeClr val="bg1"/>
              </a:solidFill>
              <a:effectLst/>
              <a:latin typeface="Arial" pitchFamily="34" charset="0"/>
              <a:cs typeface="Arial" pitchFamily="34" charset="0"/>
            </a:rPr>
            <a:t>uition Fee</a:t>
          </a:r>
          <a:r>
            <a:rPr lang="en-GB" b="0" baseline="0" dirty="0" smtClean="0">
              <a:solidFill>
                <a:schemeClr val="bg1"/>
              </a:solidFill>
              <a:effectLst/>
              <a:latin typeface="Arial" pitchFamily="34" charset="0"/>
              <a:cs typeface="Arial" pitchFamily="34" charset="0"/>
            </a:rPr>
            <a:t> </a:t>
          </a:r>
          <a:r>
            <a:rPr lang="en-GB" b="0" dirty="0" smtClean="0">
              <a:solidFill>
                <a:schemeClr val="bg1"/>
              </a:solidFill>
              <a:effectLst/>
              <a:latin typeface="Arial" pitchFamily="34" charset="0"/>
              <a:cs typeface="Arial" pitchFamily="34" charset="0"/>
            </a:rPr>
            <a:t>loan and DSAs will be available for these students from </a:t>
          </a:r>
          <a:r>
            <a:rPr lang="en-GB" b="0" dirty="0" err="1" smtClean="0">
              <a:solidFill>
                <a:schemeClr val="bg1"/>
              </a:solidFill>
              <a:effectLst/>
              <a:latin typeface="Arial" pitchFamily="34" charset="0"/>
              <a:cs typeface="Arial" pitchFamily="34" charset="0"/>
            </a:rPr>
            <a:t>SLC</a:t>
          </a:r>
          <a:r>
            <a:rPr lang="en-GB" b="0" dirty="0" smtClean="0">
              <a:solidFill>
                <a:schemeClr val="bg1"/>
              </a:solidFill>
              <a:effectLst/>
              <a:latin typeface="Arial" pitchFamily="34" charset="0"/>
              <a:cs typeface="Arial" pitchFamily="34" charset="0"/>
            </a:rPr>
            <a:t> (</a:t>
          </a:r>
          <a:r>
            <a:rPr lang="en-GB" b="0" dirty="0" err="1" smtClean="0">
              <a:solidFill>
                <a:schemeClr val="bg1"/>
              </a:solidFill>
              <a:effectLst/>
              <a:latin typeface="Arial" pitchFamily="34" charset="0"/>
              <a:cs typeface="Arial" pitchFamily="34" charset="0"/>
            </a:rPr>
            <a:t>SFE</a:t>
          </a:r>
          <a:r>
            <a:rPr lang="en-GB" b="0" dirty="0" smtClean="0">
              <a:solidFill>
                <a:schemeClr val="bg1"/>
              </a:solidFill>
              <a:effectLst/>
              <a:latin typeface="Arial" pitchFamily="34" charset="0"/>
              <a:cs typeface="Arial" pitchFamily="34" charset="0"/>
            </a:rPr>
            <a:t> provisions)</a:t>
          </a:r>
          <a:endParaRPr lang="en-GB" dirty="0">
            <a:solidFill>
              <a:schemeClr val="bg1"/>
            </a:solidFill>
          </a:endParaRPr>
        </a:p>
      </dgm:t>
    </dgm:pt>
    <dgm:pt modelId="{0CF1E7A0-920F-425C-974F-D2F44C28CAFD}" type="parTrans" cxnId="{9BBCCE85-4191-4BD9-8519-B890059D8FBA}">
      <dgm:prSet/>
      <dgm:spPr/>
      <dgm:t>
        <a:bodyPr/>
        <a:lstStyle/>
        <a:p>
          <a:endParaRPr lang="en-GB"/>
        </a:p>
      </dgm:t>
    </dgm:pt>
    <dgm:pt modelId="{FA0415BB-A60D-47A7-A91F-36BBAB55B62C}" type="sibTrans" cxnId="{9BBCCE85-4191-4BD9-8519-B890059D8FBA}">
      <dgm:prSet/>
      <dgm:spPr/>
      <dgm:t>
        <a:bodyPr/>
        <a:lstStyle/>
        <a:p>
          <a:endParaRPr lang="en-GB"/>
        </a:p>
      </dgm:t>
    </dgm:pt>
    <dgm:pt modelId="{B55A0D6B-33BA-4182-86AF-FBA5F14C212D}">
      <dgm:prSet phldrT="[Text]"/>
      <dgm:spPr>
        <a:solidFill>
          <a:srgbClr val="8A1538"/>
        </a:solidFill>
        <a:scene3d>
          <a:camera prst="orthographicFront"/>
          <a:lightRig rig="threePt" dir="t"/>
        </a:scene3d>
        <a:sp3d>
          <a:bevelT w="114300" prst="artDeco"/>
        </a:sp3d>
      </dgm:spPr>
      <dgm:t>
        <a:bodyPr/>
        <a:lstStyle/>
        <a:p>
          <a:pPr rtl="0"/>
          <a:r>
            <a:rPr lang="en-GB" b="0" dirty="0" smtClean="0">
              <a:solidFill>
                <a:schemeClr val="bg1"/>
              </a:solidFill>
              <a:latin typeface="Arial" pitchFamily="34" charset="0"/>
              <a:cs typeface="Arial" pitchFamily="34" charset="0"/>
            </a:rPr>
            <a:t>3…so new students on eligible part-time courses must be ordinarily resident in </a:t>
          </a:r>
          <a:r>
            <a:rPr lang="en-GB" b="1" dirty="0" smtClean="0">
              <a:solidFill>
                <a:schemeClr val="bg1"/>
              </a:solidFill>
              <a:latin typeface="Arial" pitchFamily="34" charset="0"/>
              <a:cs typeface="Arial" pitchFamily="34" charset="0"/>
            </a:rPr>
            <a:t>England</a:t>
          </a:r>
          <a:endParaRPr lang="en-GB" b="1" dirty="0">
            <a:solidFill>
              <a:schemeClr val="bg1"/>
            </a:solidFill>
          </a:endParaRPr>
        </a:p>
      </dgm:t>
    </dgm:pt>
    <dgm:pt modelId="{3F5F9C9B-C558-4331-B84F-25372BFB802B}" type="parTrans" cxnId="{CB83B3D8-4AC0-4A04-A07C-CE97A51CB22B}">
      <dgm:prSet/>
      <dgm:spPr/>
      <dgm:t>
        <a:bodyPr/>
        <a:lstStyle/>
        <a:p>
          <a:endParaRPr lang="en-GB"/>
        </a:p>
      </dgm:t>
    </dgm:pt>
    <dgm:pt modelId="{7769E651-89B5-4818-A9B7-6C7613D5F8A2}" type="sibTrans" cxnId="{CB83B3D8-4AC0-4A04-A07C-CE97A51CB22B}">
      <dgm:prSet/>
      <dgm:spPr/>
      <dgm:t>
        <a:bodyPr/>
        <a:lstStyle/>
        <a:p>
          <a:endParaRPr lang="en-GB"/>
        </a:p>
      </dgm:t>
    </dgm:pt>
    <dgm:pt modelId="{A811B221-66D7-4240-BA11-ECE272ACBD84}">
      <dgm:prSet phldrT="[Text]"/>
      <dgm:spPr>
        <a:solidFill>
          <a:srgbClr val="FFFFFF"/>
        </a:solidFill>
        <a:ln>
          <a:solidFill>
            <a:srgbClr val="005EB8"/>
          </a:solidFill>
        </a:ln>
        <a:scene3d>
          <a:camera prst="orthographicFront"/>
          <a:lightRig rig="threePt" dir="t"/>
        </a:scene3d>
        <a:sp3d>
          <a:bevelT w="114300" prst="artDeco"/>
        </a:sp3d>
      </dgm:spPr>
      <dgm:t>
        <a:bodyPr/>
        <a:lstStyle/>
        <a:p>
          <a:pPr rtl="0"/>
          <a:r>
            <a:rPr lang="en-US" dirty="0" smtClean="0">
              <a:solidFill>
                <a:srgbClr val="005EB8"/>
              </a:solidFill>
              <a:latin typeface="Arial" pitchFamily="34" charset="0"/>
              <a:cs typeface="Arial" pitchFamily="34" charset="0"/>
            </a:rPr>
            <a:t>4. New students starting</a:t>
          </a:r>
          <a:r>
            <a:rPr lang="en-US" baseline="0" dirty="0" smtClean="0">
              <a:solidFill>
                <a:srgbClr val="005EB8"/>
              </a:solidFill>
              <a:latin typeface="Arial" pitchFamily="34" charset="0"/>
              <a:cs typeface="Arial" pitchFamily="34" charset="0"/>
            </a:rPr>
            <a:t> part–time </a:t>
          </a:r>
          <a:r>
            <a:rPr lang="en-US" dirty="0" smtClean="0">
              <a:solidFill>
                <a:srgbClr val="005EB8"/>
              </a:solidFill>
              <a:latin typeface="Arial" pitchFamily="34" charset="0"/>
              <a:cs typeface="Arial" pitchFamily="34" charset="0"/>
            </a:rPr>
            <a:t>courses </a:t>
          </a:r>
          <a:r>
            <a:rPr lang="en-US" b="1" dirty="0" smtClean="0">
              <a:solidFill>
                <a:srgbClr val="005EB8"/>
              </a:solidFill>
              <a:latin typeface="Arial" pitchFamily="34" charset="0"/>
              <a:cs typeface="Arial" pitchFamily="34" charset="0"/>
            </a:rPr>
            <a:t>after</a:t>
          </a:r>
          <a:r>
            <a:rPr lang="en-US" dirty="0" smtClean="0">
              <a:solidFill>
                <a:srgbClr val="005EB8"/>
              </a:solidFill>
              <a:latin typeface="Arial" pitchFamily="34" charset="0"/>
              <a:cs typeface="Arial" pitchFamily="34" charset="0"/>
            </a:rPr>
            <a:t> 31 July 2018, subject to wider consultation, will be able to access a maintenance loan from </a:t>
          </a:r>
          <a:r>
            <a:rPr lang="en-US" dirty="0" err="1" smtClean="0">
              <a:solidFill>
                <a:srgbClr val="005EB8"/>
              </a:solidFill>
              <a:latin typeface="Arial" pitchFamily="34" charset="0"/>
              <a:cs typeface="Arial" pitchFamily="34" charset="0"/>
            </a:rPr>
            <a:t>SLC</a:t>
          </a:r>
          <a:endParaRPr lang="en-GB" dirty="0">
            <a:solidFill>
              <a:srgbClr val="005EB8"/>
            </a:solidFill>
          </a:endParaRPr>
        </a:p>
      </dgm:t>
    </dgm:pt>
    <dgm:pt modelId="{A561F873-712E-4CB0-99F5-1AC86C28C4A5}" type="parTrans" cxnId="{A8A9DFEF-EE87-4966-BAE4-CB592E38B334}">
      <dgm:prSet/>
      <dgm:spPr/>
      <dgm:t>
        <a:bodyPr/>
        <a:lstStyle/>
        <a:p>
          <a:endParaRPr lang="en-GB"/>
        </a:p>
      </dgm:t>
    </dgm:pt>
    <dgm:pt modelId="{3693C85B-F4FD-49AD-AD0C-FC32B24EE045}" type="sibTrans" cxnId="{A8A9DFEF-EE87-4966-BAE4-CB592E38B334}">
      <dgm:prSet/>
      <dgm:spPr/>
      <dgm:t>
        <a:bodyPr/>
        <a:lstStyle/>
        <a:p>
          <a:endParaRPr lang="en-GB"/>
        </a:p>
      </dgm:t>
    </dgm:pt>
    <dgm:pt modelId="{82B95083-0310-408C-AA7A-480436012B46}">
      <dgm:prSet phldrT="[Text]"/>
      <dgm:spPr>
        <a:solidFill>
          <a:schemeClr val="bg1"/>
        </a:solidFill>
        <a:ln>
          <a:solidFill>
            <a:srgbClr val="0070C0"/>
          </a:solidFill>
        </a:ln>
        <a:scene3d>
          <a:camera prst="orthographicFront"/>
          <a:lightRig rig="threePt" dir="t"/>
        </a:scene3d>
        <a:sp3d>
          <a:bevelT w="114300" prst="artDeco"/>
        </a:sp3d>
      </dgm:spPr>
      <dgm:t>
        <a:bodyPr/>
        <a:lstStyle/>
        <a:p>
          <a:r>
            <a:rPr lang="en-US" dirty="0" smtClean="0">
              <a:solidFill>
                <a:srgbClr val="0070C0"/>
              </a:solidFill>
              <a:latin typeface="Arial" pitchFamily="34" charset="0"/>
              <a:cs typeface="Arial" pitchFamily="34" charset="0"/>
            </a:rPr>
            <a:t>5…but the NHSBSA will retain the 2017/18 p/t intake(s) for the duration of their course, providing there are no changes to attendance</a:t>
          </a:r>
          <a:endParaRPr lang="en-GB" dirty="0">
            <a:solidFill>
              <a:srgbClr val="0070C0"/>
            </a:solidFill>
          </a:endParaRPr>
        </a:p>
      </dgm:t>
    </dgm:pt>
    <dgm:pt modelId="{8F98BEA1-EED4-4915-8E74-1B43F79CE47F}" type="parTrans" cxnId="{2F6E056B-DE3D-456E-8CA6-A9369BBA781A}">
      <dgm:prSet/>
      <dgm:spPr/>
      <dgm:t>
        <a:bodyPr/>
        <a:lstStyle/>
        <a:p>
          <a:endParaRPr lang="en-GB"/>
        </a:p>
      </dgm:t>
    </dgm:pt>
    <dgm:pt modelId="{3A9C6143-4AAE-4BDE-ADF4-D35E8FFA2632}" type="sibTrans" cxnId="{2F6E056B-DE3D-456E-8CA6-A9369BBA781A}">
      <dgm:prSet/>
      <dgm:spPr/>
      <dgm:t>
        <a:bodyPr/>
        <a:lstStyle/>
        <a:p>
          <a:endParaRPr lang="en-GB"/>
        </a:p>
      </dgm:t>
    </dgm:pt>
    <dgm:pt modelId="{933F3F26-A17F-4F0F-BB32-E55C3424A8FB}" type="pres">
      <dgm:prSet presAssocID="{EC1002D0-A435-44EA-8D98-0F922CCDD482}" presName="diagram" presStyleCnt="0">
        <dgm:presLayoutVars>
          <dgm:dir/>
          <dgm:resizeHandles val="exact"/>
        </dgm:presLayoutVars>
      </dgm:prSet>
      <dgm:spPr/>
      <dgm:t>
        <a:bodyPr/>
        <a:lstStyle/>
        <a:p>
          <a:endParaRPr lang="en-GB"/>
        </a:p>
      </dgm:t>
    </dgm:pt>
    <dgm:pt modelId="{552BA47D-4519-41F2-8AFA-133CACA8AFEC}" type="pres">
      <dgm:prSet presAssocID="{51E17E79-ED9C-473A-B119-4317586E4410}" presName="node" presStyleLbl="node1" presStyleIdx="0" presStyleCnt="5">
        <dgm:presLayoutVars>
          <dgm:bulletEnabled val="1"/>
        </dgm:presLayoutVars>
      </dgm:prSet>
      <dgm:spPr/>
      <dgm:t>
        <a:bodyPr/>
        <a:lstStyle/>
        <a:p>
          <a:endParaRPr lang="en-GB"/>
        </a:p>
      </dgm:t>
    </dgm:pt>
    <dgm:pt modelId="{387735E7-B2AB-42FC-A00A-00835B6B1E4E}" type="pres">
      <dgm:prSet presAssocID="{1311E8F6-C184-4564-A253-7EAD23318786}" presName="sibTrans" presStyleCnt="0"/>
      <dgm:spPr/>
    </dgm:pt>
    <dgm:pt modelId="{8DA7A76D-6A6D-47BB-B102-4387DA1217E0}" type="pres">
      <dgm:prSet presAssocID="{0037704A-2343-4012-9455-EFAA501523A0}" presName="node" presStyleLbl="node1" presStyleIdx="1" presStyleCnt="5">
        <dgm:presLayoutVars>
          <dgm:bulletEnabled val="1"/>
        </dgm:presLayoutVars>
      </dgm:prSet>
      <dgm:spPr/>
      <dgm:t>
        <a:bodyPr/>
        <a:lstStyle/>
        <a:p>
          <a:endParaRPr lang="en-GB"/>
        </a:p>
      </dgm:t>
    </dgm:pt>
    <dgm:pt modelId="{88CD04E2-3B32-483C-8A74-E417DD819A0F}" type="pres">
      <dgm:prSet presAssocID="{FA0415BB-A60D-47A7-A91F-36BBAB55B62C}" presName="sibTrans" presStyleCnt="0"/>
      <dgm:spPr/>
    </dgm:pt>
    <dgm:pt modelId="{E754D74C-B703-4C02-8E80-2F8BA29AB052}" type="pres">
      <dgm:prSet presAssocID="{B55A0D6B-33BA-4182-86AF-FBA5F14C212D}" presName="node" presStyleLbl="node1" presStyleIdx="2" presStyleCnt="5">
        <dgm:presLayoutVars>
          <dgm:bulletEnabled val="1"/>
        </dgm:presLayoutVars>
      </dgm:prSet>
      <dgm:spPr/>
      <dgm:t>
        <a:bodyPr/>
        <a:lstStyle/>
        <a:p>
          <a:endParaRPr lang="en-GB"/>
        </a:p>
      </dgm:t>
    </dgm:pt>
    <dgm:pt modelId="{951CB038-6931-47A1-A03C-4B4DDBCBEDCA}" type="pres">
      <dgm:prSet presAssocID="{7769E651-89B5-4818-A9B7-6C7613D5F8A2}" presName="sibTrans" presStyleCnt="0"/>
      <dgm:spPr/>
    </dgm:pt>
    <dgm:pt modelId="{469CB846-B3AD-4A1F-85A6-C2A79ACF281B}" type="pres">
      <dgm:prSet presAssocID="{A811B221-66D7-4240-BA11-ECE272ACBD84}" presName="node" presStyleLbl="node1" presStyleIdx="3" presStyleCnt="5" custLinFactNeighborX="-2683" custLinFactNeighborY="-2545">
        <dgm:presLayoutVars>
          <dgm:bulletEnabled val="1"/>
        </dgm:presLayoutVars>
      </dgm:prSet>
      <dgm:spPr/>
      <dgm:t>
        <a:bodyPr/>
        <a:lstStyle/>
        <a:p>
          <a:endParaRPr lang="en-GB"/>
        </a:p>
      </dgm:t>
    </dgm:pt>
    <dgm:pt modelId="{6007CB27-2133-49C7-BA5E-26170F0BFC45}" type="pres">
      <dgm:prSet presAssocID="{3693C85B-F4FD-49AD-AD0C-FC32B24EE045}" presName="sibTrans" presStyleCnt="0"/>
      <dgm:spPr/>
    </dgm:pt>
    <dgm:pt modelId="{8C54781D-24C8-4B4C-A44F-131A1F6FBEC3}" type="pres">
      <dgm:prSet presAssocID="{82B95083-0310-408C-AA7A-480436012B46}" presName="node" presStyleLbl="node1" presStyleIdx="4" presStyleCnt="5" custLinFactNeighborX="361" custLinFactNeighborY="-2409">
        <dgm:presLayoutVars>
          <dgm:bulletEnabled val="1"/>
        </dgm:presLayoutVars>
      </dgm:prSet>
      <dgm:spPr/>
      <dgm:t>
        <a:bodyPr/>
        <a:lstStyle/>
        <a:p>
          <a:endParaRPr lang="en-GB"/>
        </a:p>
      </dgm:t>
    </dgm:pt>
  </dgm:ptLst>
  <dgm:cxnLst>
    <dgm:cxn modelId="{9E671D0B-3A7D-45F1-B3B6-9E08F390A56F}" type="presOf" srcId="{0037704A-2343-4012-9455-EFAA501523A0}" destId="{8DA7A76D-6A6D-47BB-B102-4387DA1217E0}" srcOrd="0" destOrd="0" presId="urn:microsoft.com/office/officeart/2005/8/layout/default"/>
    <dgm:cxn modelId="{CB83B3D8-4AC0-4A04-A07C-CE97A51CB22B}" srcId="{EC1002D0-A435-44EA-8D98-0F922CCDD482}" destId="{B55A0D6B-33BA-4182-86AF-FBA5F14C212D}" srcOrd="2" destOrd="0" parTransId="{3F5F9C9B-C558-4331-B84F-25372BFB802B}" sibTransId="{7769E651-89B5-4818-A9B7-6C7613D5F8A2}"/>
    <dgm:cxn modelId="{9BBCCE85-4191-4BD9-8519-B890059D8FBA}" srcId="{EC1002D0-A435-44EA-8D98-0F922CCDD482}" destId="{0037704A-2343-4012-9455-EFAA501523A0}" srcOrd="1" destOrd="0" parTransId="{0CF1E7A0-920F-425C-974F-D2F44C28CAFD}" sibTransId="{FA0415BB-A60D-47A7-A91F-36BBAB55B62C}"/>
    <dgm:cxn modelId="{634F1ECB-4421-491B-8D7F-1627C268563F}" type="presOf" srcId="{EC1002D0-A435-44EA-8D98-0F922CCDD482}" destId="{933F3F26-A17F-4F0F-BB32-E55C3424A8FB}" srcOrd="0" destOrd="0" presId="urn:microsoft.com/office/officeart/2005/8/layout/default"/>
    <dgm:cxn modelId="{1BDCD982-A1A8-40CC-A029-C4E4A12257FD}" type="presOf" srcId="{51E17E79-ED9C-473A-B119-4317586E4410}" destId="{552BA47D-4519-41F2-8AFA-133CACA8AFEC}" srcOrd="0" destOrd="0" presId="urn:microsoft.com/office/officeart/2005/8/layout/default"/>
    <dgm:cxn modelId="{67D5DE31-1E09-4F58-ADFB-0532BA9B2A64}" type="presOf" srcId="{A811B221-66D7-4240-BA11-ECE272ACBD84}" destId="{469CB846-B3AD-4A1F-85A6-C2A79ACF281B}" srcOrd="0" destOrd="0" presId="urn:microsoft.com/office/officeart/2005/8/layout/default"/>
    <dgm:cxn modelId="{9AD2663D-D470-4727-A849-BA6ECCB8A162}" type="presOf" srcId="{B55A0D6B-33BA-4182-86AF-FBA5F14C212D}" destId="{E754D74C-B703-4C02-8E80-2F8BA29AB052}" srcOrd="0" destOrd="0" presId="urn:microsoft.com/office/officeart/2005/8/layout/default"/>
    <dgm:cxn modelId="{A8A9DFEF-EE87-4966-BAE4-CB592E38B334}" srcId="{EC1002D0-A435-44EA-8D98-0F922CCDD482}" destId="{A811B221-66D7-4240-BA11-ECE272ACBD84}" srcOrd="3" destOrd="0" parTransId="{A561F873-712E-4CB0-99F5-1AC86C28C4A5}" sibTransId="{3693C85B-F4FD-49AD-AD0C-FC32B24EE045}"/>
    <dgm:cxn modelId="{B6D2992F-C183-4D43-B644-1F01F2F0144B}" srcId="{EC1002D0-A435-44EA-8D98-0F922CCDD482}" destId="{51E17E79-ED9C-473A-B119-4317586E4410}" srcOrd="0" destOrd="0" parTransId="{E898BF9B-9852-4076-9565-89A8413BADE9}" sibTransId="{1311E8F6-C184-4564-A253-7EAD23318786}"/>
    <dgm:cxn modelId="{2F6E056B-DE3D-456E-8CA6-A9369BBA781A}" srcId="{EC1002D0-A435-44EA-8D98-0F922CCDD482}" destId="{82B95083-0310-408C-AA7A-480436012B46}" srcOrd="4" destOrd="0" parTransId="{8F98BEA1-EED4-4915-8E74-1B43F79CE47F}" sibTransId="{3A9C6143-4AAE-4BDE-ADF4-D35E8FFA2632}"/>
    <dgm:cxn modelId="{D98C0ACE-AA7B-4828-B723-9FA101059E40}" type="presOf" srcId="{82B95083-0310-408C-AA7A-480436012B46}" destId="{8C54781D-24C8-4B4C-A44F-131A1F6FBEC3}" srcOrd="0" destOrd="0" presId="urn:microsoft.com/office/officeart/2005/8/layout/default"/>
    <dgm:cxn modelId="{7F4B5B92-07DE-4C63-8949-B6379435D0F4}" type="presParOf" srcId="{933F3F26-A17F-4F0F-BB32-E55C3424A8FB}" destId="{552BA47D-4519-41F2-8AFA-133CACA8AFEC}" srcOrd="0" destOrd="0" presId="urn:microsoft.com/office/officeart/2005/8/layout/default"/>
    <dgm:cxn modelId="{F37CFE62-0F10-43B0-8495-06B84D17DF49}" type="presParOf" srcId="{933F3F26-A17F-4F0F-BB32-E55C3424A8FB}" destId="{387735E7-B2AB-42FC-A00A-00835B6B1E4E}" srcOrd="1" destOrd="0" presId="urn:microsoft.com/office/officeart/2005/8/layout/default"/>
    <dgm:cxn modelId="{D0C499E3-0142-4A66-B177-9347EB87467F}" type="presParOf" srcId="{933F3F26-A17F-4F0F-BB32-E55C3424A8FB}" destId="{8DA7A76D-6A6D-47BB-B102-4387DA1217E0}" srcOrd="2" destOrd="0" presId="urn:microsoft.com/office/officeart/2005/8/layout/default"/>
    <dgm:cxn modelId="{FB7F2F5C-52F5-4CAF-A912-F4E7424C1BD4}" type="presParOf" srcId="{933F3F26-A17F-4F0F-BB32-E55C3424A8FB}" destId="{88CD04E2-3B32-483C-8A74-E417DD819A0F}" srcOrd="3" destOrd="0" presId="urn:microsoft.com/office/officeart/2005/8/layout/default"/>
    <dgm:cxn modelId="{4F5BA119-8F6D-4CD0-90D4-41DDF7147525}" type="presParOf" srcId="{933F3F26-A17F-4F0F-BB32-E55C3424A8FB}" destId="{E754D74C-B703-4C02-8E80-2F8BA29AB052}" srcOrd="4" destOrd="0" presId="urn:microsoft.com/office/officeart/2005/8/layout/default"/>
    <dgm:cxn modelId="{A9B5B2C7-D4F0-4481-915D-2980B7FC5740}" type="presParOf" srcId="{933F3F26-A17F-4F0F-BB32-E55C3424A8FB}" destId="{951CB038-6931-47A1-A03C-4B4DDBCBEDCA}" srcOrd="5" destOrd="0" presId="urn:microsoft.com/office/officeart/2005/8/layout/default"/>
    <dgm:cxn modelId="{D2B6E292-E754-49CA-ADF5-19A5E518832E}" type="presParOf" srcId="{933F3F26-A17F-4F0F-BB32-E55C3424A8FB}" destId="{469CB846-B3AD-4A1F-85A6-C2A79ACF281B}" srcOrd="6" destOrd="0" presId="urn:microsoft.com/office/officeart/2005/8/layout/default"/>
    <dgm:cxn modelId="{8D3876B1-A31F-4D5F-988A-3140BA3467C1}" type="presParOf" srcId="{933F3F26-A17F-4F0F-BB32-E55C3424A8FB}" destId="{6007CB27-2133-49C7-BA5E-26170F0BFC45}" srcOrd="7" destOrd="0" presId="urn:microsoft.com/office/officeart/2005/8/layout/default"/>
    <dgm:cxn modelId="{EF32AEC3-8D63-4E73-99BF-1E0981624A5E}" type="presParOf" srcId="{933F3F26-A17F-4F0F-BB32-E55C3424A8FB}" destId="{8C54781D-24C8-4B4C-A44F-131A1F6FBEC3}"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32DAEA8B-6742-4CA5-8B4A-6926FC8EE02E}" type="datetimeFigureOut">
              <a:rPr lang="en-GB" smtClean="0"/>
              <a:t>24/01/2017</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AD825D8D-1161-4B57-8722-A4B3CE81BEC0}" type="slidenum">
              <a:rPr lang="en-GB" smtClean="0"/>
              <a:t>‹#›</a:t>
            </a:fld>
            <a:endParaRPr lang="en-GB"/>
          </a:p>
        </p:txBody>
      </p:sp>
    </p:spTree>
    <p:extLst>
      <p:ext uri="{BB962C8B-B14F-4D97-AF65-F5344CB8AC3E}">
        <p14:creationId xmlns:p14="http://schemas.microsoft.com/office/powerpoint/2010/main" val="1889003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A3BC89FF-76DD-4B45-9090-2F1D56FD0D98}" type="datetimeFigureOut">
              <a:rPr lang="en-GB" smtClean="0"/>
              <a:t>24/01/2017</a:t>
            </a:fld>
            <a:endParaRPr lang="en-GB"/>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42025ADA-8321-45E9-82A6-371ACDA50E17}" type="slidenum">
              <a:rPr lang="en-GB" smtClean="0"/>
              <a:t>‹#›</a:t>
            </a:fld>
            <a:endParaRPr lang="en-GB"/>
          </a:p>
        </p:txBody>
      </p:sp>
    </p:spTree>
    <p:extLst>
      <p:ext uri="{BB962C8B-B14F-4D97-AF65-F5344CB8AC3E}">
        <p14:creationId xmlns:p14="http://schemas.microsoft.com/office/powerpoint/2010/main" val="352537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025ADA-8321-45E9-82A6-371ACDA50E17}" type="slidenum">
              <a:rPr lang="en-GB" smtClean="0"/>
              <a:t>4</a:t>
            </a:fld>
            <a:endParaRPr lang="en-GB"/>
          </a:p>
        </p:txBody>
      </p:sp>
    </p:spTree>
    <p:extLst>
      <p:ext uri="{BB962C8B-B14F-4D97-AF65-F5344CB8AC3E}">
        <p14:creationId xmlns:p14="http://schemas.microsoft.com/office/powerpoint/2010/main" val="305308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025ADA-8321-45E9-82A6-371ACDA50E17}" type="slidenum">
              <a:rPr lang="en-GB" smtClean="0"/>
              <a:t>5</a:t>
            </a:fld>
            <a:endParaRPr lang="en-GB"/>
          </a:p>
        </p:txBody>
      </p:sp>
    </p:spTree>
    <p:extLst>
      <p:ext uri="{BB962C8B-B14F-4D97-AF65-F5344CB8AC3E}">
        <p14:creationId xmlns:p14="http://schemas.microsoft.com/office/powerpoint/2010/main" val="309682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025ADA-8321-45E9-82A6-371ACDA50E17}" type="slidenum">
              <a:rPr lang="en-GB" smtClean="0"/>
              <a:t>7</a:t>
            </a:fld>
            <a:endParaRPr lang="en-GB"/>
          </a:p>
        </p:txBody>
      </p:sp>
    </p:spTree>
    <p:extLst>
      <p:ext uri="{BB962C8B-B14F-4D97-AF65-F5344CB8AC3E}">
        <p14:creationId xmlns:p14="http://schemas.microsoft.com/office/powerpoint/2010/main" val="643698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025ADA-8321-45E9-82A6-371ACDA50E17}" type="slidenum">
              <a:rPr lang="en-GB" smtClean="0"/>
              <a:t>10</a:t>
            </a:fld>
            <a:endParaRPr lang="en-GB"/>
          </a:p>
        </p:txBody>
      </p:sp>
    </p:spTree>
    <p:extLst>
      <p:ext uri="{BB962C8B-B14F-4D97-AF65-F5344CB8AC3E}">
        <p14:creationId xmlns:p14="http://schemas.microsoft.com/office/powerpoint/2010/main" val="3253995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For those commencing studies during the period </a:t>
            </a:r>
            <a:r>
              <a:rPr lang="en-GB" sz="1200" b="1" kern="1200" dirty="0" smtClean="0">
                <a:solidFill>
                  <a:schemeClr val="tx1"/>
                </a:solidFill>
                <a:effectLst/>
                <a:latin typeface="+mn-lt"/>
                <a:ea typeface="+mn-ea"/>
                <a:cs typeface="+mn-cs"/>
              </a:rPr>
              <a:t>1 August 2017</a:t>
            </a:r>
            <a:r>
              <a:rPr lang="en-GB" sz="1200" kern="1200" dirty="0" smtClean="0">
                <a:solidFill>
                  <a:schemeClr val="tx1"/>
                </a:solidFill>
                <a:effectLst/>
                <a:latin typeface="+mn-lt"/>
                <a:ea typeface="+mn-ea"/>
                <a:cs typeface="+mn-cs"/>
              </a:rPr>
              <a:t> to </a:t>
            </a:r>
            <a:r>
              <a:rPr lang="en-GB" sz="1200" b="1" kern="1200" dirty="0" smtClean="0">
                <a:solidFill>
                  <a:schemeClr val="tx1"/>
                </a:solidFill>
                <a:effectLst/>
                <a:latin typeface="+mn-lt"/>
                <a:ea typeface="+mn-ea"/>
                <a:cs typeface="+mn-cs"/>
              </a:rPr>
              <a:t>31 July 2018</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Current bursary arrangements for PG courses to continue in 2017/18</a:t>
            </a:r>
          </a:p>
          <a:p>
            <a:pPr lvl="0"/>
            <a:r>
              <a:rPr lang="en-GB" sz="1200" kern="1200" dirty="0" smtClean="0">
                <a:solidFill>
                  <a:schemeClr val="tx1"/>
                </a:solidFill>
                <a:effectLst/>
                <a:latin typeface="+mn-lt"/>
                <a:ea typeface="+mn-ea"/>
                <a:cs typeface="+mn-cs"/>
              </a:rPr>
              <a:t>Students will receive </a:t>
            </a:r>
            <a:r>
              <a:rPr lang="en-GB" sz="1200" b="1" kern="1200" dirty="0" smtClean="0">
                <a:solidFill>
                  <a:schemeClr val="tx1"/>
                </a:solidFill>
                <a:effectLst/>
                <a:latin typeface="+mn-lt"/>
                <a:ea typeface="+mn-ea"/>
                <a:cs typeface="+mn-cs"/>
              </a:rPr>
              <a:t>a maintenance bursary and Fees</a:t>
            </a:r>
            <a:r>
              <a:rPr lang="en-GB" sz="1200" kern="1200" dirty="0" smtClean="0">
                <a:solidFill>
                  <a:schemeClr val="tx1"/>
                </a:solidFill>
                <a:effectLst/>
                <a:latin typeface="+mn-lt"/>
                <a:ea typeface="+mn-ea"/>
                <a:cs typeface="+mn-cs"/>
              </a:rPr>
              <a:t> as previously</a:t>
            </a:r>
          </a:p>
          <a:p>
            <a:pPr lvl="0"/>
            <a:r>
              <a:rPr lang="en-GB" sz="1200" kern="1200" dirty="0" smtClean="0">
                <a:solidFill>
                  <a:schemeClr val="tx1"/>
                </a:solidFill>
                <a:effectLst/>
                <a:latin typeface="+mn-lt"/>
                <a:ea typeface="+mn-ea"/>
                <a:cs typeface="+mn-cs"/>
              </a:rPr>
              <a:t>PG Programmes will be commissioned through HEE</a:t>
            </a:r>
          </a:p>
          <a:p>
            <a:pPr lvl="0"/>
            <a:r>
              <a:rPr lang="en-GB" sz="1200" kern="1200" dirty="0" smtClean="0">
                <a:solidFill>
                  <a:schemeClr val="tx1"/>
                </a:solidFill>
                <a:effectLst/>
                <a:latin typeface="+mn-lt"/>
                <a:ea typeface="+mn-ea"/>
                <a:cs typeface="+mn-cs"/>
              </a:rPr>
              <a:t>Transitional arrangement only until PG courses fit the standard funding model for SFE support</a:t>
            </a:r>
          </a:p>
          <a:p>
            <a:endParaRPr lang="en-GB" dirty="0"/>
          </a:p>
        </p:txBody>
      </p:sp>
      <p:sp>
        <p:nvSpPr>
          <p:cNvPr id="4" name="Slide Number Placeholder 3"/>
          <p:cNvSpPr>
            <a:spLocks noGrp="1"/>
          </p:cNvSpPr>
          <p:nvPr>
            <p:ph type="sldNum" sz="quarter" idx="10"/>
          </p:nvPr>
        </p:nvSpPr>
        <p:spPr/>
        <p:txBody>
          <a:bodyPr/>
          <a:lstStyle/>
          <a:p>
            <a:fld id="{42025ADA-8321-45E9-82A6-371ACDA50E17}" type="slidenum">
              <a:rPr lang="en-GB" smtClean="0"/>
              <a:t>14</a:t>
            </a:fld>
            <a:endParaRPr lang="en-GB"/>
          </a:p>
        </p:txBody>
      </p:sp>
    </p:spTree>
    <p:extLst>
      <p:ext uri="{BB962C8B-B14F-4D97-AF65-F5344CB8AC3E}">
        <p14:creationId xmlns:p14="http://schemas.microsoft.com/office/powerpoint/2010/main" val="1925981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New students expected to be funded via SLC</a:t>
            </a:r>
            <a:endParaRPr lang="en-GB" dirty="0"/>
          </a:p>
        </p:txBody>
      </p:sp>
      <p:sp>
        <p:nvSpPr>
          <p:cNvPr id="4" name="Slide Number Placeholder 3"/>
          <p:cNvSpPr>
            <a:spLocks noGrp="1"/>
          </p:cNvSpPr>
          <p:nvPr>
            <p:ph type="sldNum" sz="quarter" idx="10"/>
          </p:nvPr>
        </p:nvSpPr>
        <p:spPr/>
        <p:txBody>
          <a:bodyPr/>
          <a:lstStyle/>
          <a:p>
            <a:fld id="{42025ADA-8321-45E9-82A6-371ACDA50E17}" type="slidenum">
              <a:rPr lang="en-GB" smtClean="0"/>
              <a:t>15</a:t>
            </a:fld>
            <a:endParaRPr lang="en-GB"/>
          </a:p>
        </p:txBody>
      </p:sp>
    </p:spTree>
    <p:extLst>
      <p:ext uri="{BB962C8B-B14F-4D97-AF65-F5344CB8AC3E}">
        <p14:creationId xmlns:p14="http://schemas.microsoft.com/office/powerpoint/2010/main" val="989326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68489"/>
            <a:ext cx="8134672" cy="1104527"/>
          </a:xfrm>
          <a:prstGeom prst="rect">
            <a:avLst/>
          </a:prstGeom>
        </p:spPr>
        <p:txBody>
          <a:bodyPr>
            <a:normAutofit/>
          </a:bodyPr>
          <a:lstStyle>
            <a:lvl1pPr>
              <a:defRPr sz="3600" b="1">
                <a:solidFill>
                  <a:srgbClr val="8A1538"/>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23528" y="3645024"/>
            <a:ext cx="8136904" cy="1656184"/>
          </a:xfrm>
          <a:prstGeom prst="rect">
            <a:avLst/>
          </a:prstGeom>
        </p:spPr>
        <p:txBody>
          <a:bodyPr/>
          <a:lstStyle>
            <a:lvl1pPr marL="0" indent="0" algn="l">
              <a:buNone/>
              <a:defRPr sz="24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3926036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435280" cy="576064"/>
          </a:xfrm>
          <a:prstGeom prst="rect">
            <a:avLst/>
          </a:prstGeom>
        </p:spPr>
        <p:txBody>
          <a:bodyPr/>
          <a:lstStyle>
            <a:lvl1pPr>
              <a:defRPr sz="2400" b="1">
                <a:solidFill>
                  <a:srgbClr val="8A1538"/>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251520" y="2276872"/>
            <a:ext cx="8435280" cy="4248472"/>
          </a:xfrm>
          <a:prstGeom prst="rect">
            <a:avLst/>
          </a:prstGeom>
        </p:spPr>
        <p:txBody>
          <a:bodyPr/>
          <a:lstStyle>
            <a:lvl1pPr marL="457200" indent="-457200">
              <a:buFont typeface="Arial" pitchFamily="34" charset="0"/>
              <a:buChar cha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800">
                <a:latin typeface="Arial" pitchFamily="34" charset="0"/>
                <a:cs typeface="Arial" pitchFamily="34" charset="0"/>
              </a:defRPr>
            </a:lvl5pPr>
          </a:lstStyle>
          <a:p>
            <a:pPr lvl="0"/>
            <a:r>
              <a:rPr lang="en-US" dirty="0" smtClean="0"/>
              <a:t>Click to edit Master text styles</a:t>
            </a:r>
          </a:p>
          <a:p>
            <a:pPr lvl="1"/>
            <a:r>
              <a:rPr lang="en-US" dirty="0" smtClean="0"/>
              <a:t>Text</a:t>
            </a:r>
          </a:p>
          <a:p>
            <a:pPr lvl="2"/>
            <a:r>
              <a:rPr lang="en-US" dirty="0" smtClean="0"/>
              <a:t>Text</a:t>
            </a:r>
          </a:p>
          <a:p>
            <a:pPr lvl="3"/>
            <a:r>
              <a:rPr lang="en-US" dirty="0" smtClean="0"/>
              <a:t>Text</a:t>
            </a:r>
          </a:p>
          <a:p>
            <a:pPr lvl="4"/>
            <a:endParaRPr lang="en-US" dirty="0" smtClean="0"/>
          </a:p>
        </p:txBody>
      </p:sp>
    </p:spTree>
    <p:extLst>
      <p:ext uri="{BB962C8B-B14F-4D97-AF65-F5344CB8AC3E}">
        <p14:creationId xmlns:p14="http://schemas.microsoft.com/office/powerpoint/2010/main" val="3011967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27384"/>
            <a:ext cx="9144000" cy="1687409"/>
          </a:xfrm>
          <a:prstGeom prst="rect">
            <a:avLst/>
          </a:prstGeom>
        </p:spPr>
      </p:pic>
      <p:pic>
        <p:nvPicPr>
          <p:cNvPr id="3"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r="5108" b="37697"/>
          <a:stretch/>
        </p:blipFill>
        <p:spPr bwMode="auto">
          <a:xfrm>
            <a:off x="6927155" y="5979665"/>
            <a:ext cx="2216845" cy="878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6948264" y="6051673"/>
            <a:ext cx="1787669" cy="369332"/>
          </a:xfrm>
          <a:prstGeom prst="rect">
            <a:avLst/>
          </a:prstGeom>
          <a:noFill/>
        </p:spPr>
        <p:txBody>
          <a:bodyPr wrap="none" rtlCol="0">
            <a:spAutoFit/>
          </a:bodyPr>
          <a:lstStyle/>
          <a:p>
            <a:r>
              <a:rPr lang="en-GB" b="1" dirty="0" smtClean="0">
                <a:solidFill>
                  <a:schemeClr val="bg1"/>
                </a:solidFill>
                <a:latin typeface="Arial" panose="020B0604020202020204" pitchFamily="34" charset="0"/>
                <a:cs typeface="Arial" panose="020B0604020202020204" pitchFamily="34" charset="0"/>
              </a:rPr>
              <a:t>#</a:t>
            </a:r>
            <a:r>
              <a:rPr lang="en-GB" b="1" dirty="0" err="1" smtClean="0">
                <a:solidFill>
                  <a:schemeClr val="bg1"/>
                </a:solidFill>
                <a:latin typeface="Arial" panose="020B0604020202020204" pitchFamily="34" charset="0"/>
                <a:cs typeface="Arial" panose="020B0604020202020204" pitchFamily="34" charset="0"/>
              </a:rPr>
              <a:t>NHSStudents</a:t>
            </a:r>
            <a:endParaRPr lang="en-GB"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596469"/>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784" y="2468489"/>
            <a:ext cx="8134672" cy="1104527"/>
          </a:xfrm>
        </p:spPr>
        <p:txBody>
          <a:bodyPr>
            <a:normAutofit fontScale="90000"/>
          </a:bodyPr>
          <a:lstStyle/>
          <a:p>
            <a:pPr algn="ctr"/>
            <a:r>
              <a:rPr lang="en-GB" dirty="0" smtClean="0"/>
              <a:t>Student Services </a:t>
            </a:r>
            <a:br>
              <a:rPr lang="en-GB" dirty="0" smtClean="0"/>
            </a:br>
            <a:r>
              <a:rPr lang="en-GB" dirty="0" smtClean="0"/>
              <a:t/>
            </a:r>
            <a:br>
              <a:rPr lang="en-GB" dirty="0" smtClean="0"/>
            </a:br>
            <a:r>
              <a:rPr lang="en-GB" sz="2700" dirty="0" smtClean="0">
                <a:solidFill>
                  <a:schemeClr val="tx1"/>
                </a:solidFill>
              </a:rPr>
              <a:t>Transitional </a:t>
            </a:r>
            <a:r>
              <a:rPr lang="en-GB" sz="2700" dirty="0">
                <a:solidFill>
                  <a:schemeClr val="tx1"/>
                </a:solidFill>
              </a:rPr>
              <a:t>A</a:t>
            </a:r>
            <a:r>
              <a:rPr lang="en-GB" sz="2700" dirty="0" smtClean="0">
                <a:solidFill>
                  <a:schemeClr val="tx1"/>
                </a:solidFill>
              </a:rPr>
              <a:t>rrangements 2017/18</a:t>
            </a:r>
            <a:br>
              <a:rPr lang="en-GB" sz="2700" dirty="0" smtClean="0">
                <a:solidFill>
                  <a:schemeClr val="tx1"/>
                </a:solidFill>
              </a:rPr>
            </a:br>
            <a:r>
              <a:rPr lang="en-GB" sz="2700" dirty="0">
                <a:solidFill>
                  <a:schemeClr val="tx1"/>
                </a:solidFill>
              </a:rPr>
              <a:t/>
            </a:r>
            <a:br>
              <a:rPr lang="en-GB" sz="2700" dirty="0">
                <a:solidFill>
                  <a:schemeClr val="tx1"/>
                </a:solidFill>
              </a:rPr>
            </a:br>
            <a:r>
              <a:rPr lang="en-GB" sz="2000" b="0" dirty="0" smtClean="0">
                <a:solidFill>
                  <a:schemeClr val="tx1"/>
                </a:solidFill>
              </a:rPr>
              <a:t>30-31 </a:t>
            </a:r>
            <a:r>
              <a:rPr lang="en-GB" sz="2000" b="0" dirty="0">
                <a:solidFill>
                  <a:schemeClr val="tx1"/>
                </a:solidFill>
              </a:rPr>
              <a:t>January </a:t>
            </a:r>
            <a:r>
              <a:rPr lang="en-GB" sz="2000" b="0" dirty="0" smtClean="0">
                <a:solidFill>
                  <a:schemeClr val="tx1"/>
                </a:solidFill>
              </a:rPr>
              <a:t>2017</a:t>
            </a:r>
            <a:br>
              <a:rPr lang="en-GB" sz="2000" b="0" dirty="0" smtClean="0">
                <a:solidFill>
                  <a:schemeClr val="tx1"/>
                </a:solidFill>
              </a:rPr>
            </a:br>
            <a:r>
              <a:rPr lang="en-GB" sz="2000" b="0" dirty="0">
                <a:solidFill>
                  <a:schemeClr val="tx1"/>
                </a:solidFill>
              </a:rPr>
              <a:t>NCVO, </a:t>
            </a:r>
            <a:r>
              <a:rPr lang="en-GB" sz="2000" b="0" dirty="0" smtClean="0">
                <a:solidFill>
                  <a:schemeClr val="tx1"/>
                </a:solidFill>
              </a:rPr>
              <a:t>King’s Cross, London</a:t>
            </a:r>
            <a:br>
              <a:rPr lang="en-GB" sz="2000" b="0" dirty="0" smtClean="0">
                <a:solidFill>
                  <a:schemeClr val="tx1"/>
                </a:solidFill>
              </a:rPr>
            </a:br>
            <a:r>
              <a:rPr lang="en-GB" sz="2000" b="0" dirty="0" smtClean="0">
                <a:solidFill>
                  <a:schemeClr val="tx1"/>
                </a:solidFill>
              </a:rPr>
              <a:t>Julia Smith and Kim Stephenson</a:t>
            </a:r>
            <a:endParaRPr lang="en-GB" sz="2000" b="0" dirty="0">
              <a:solidFill>
                <a:schemeClr val="tx1"/>
              </a:solidFill>
            </a:endParaRPr>
          </a:p>
        </p:txBody>
      </p:sp>
      <p:sp>
        <p:nvSpPr>
          <p:cNvPr id="3" name="TextBox 2"/>
          <p:cNvSpPr txBox="1"/>
          <p:nvPr/>
        </p:nvSpPr>
        <p:spPr>
          <a:xfrm>
            <a:off x="107504" y="6093296"/>
            <a:ext cx="6408712" cy="577081"/>
          </a:xfrm>
          <a:prstGeom prst="rect">
            <a:avLst/>
          </a:prstGeom>
          <a:noFill/>
        </p:spPr>
        <p:txBody>
          <a:bodyPr wrap="square" rtlCol="0">
            <a:spAutoFit/>
          </a:bodyPr>
          <a:lstStyle/>
          <a:p>
            <a:r>
              <a:rPr lang="en-GB" sz="1050" dirty="0" smtClean="0">
                <a:latin typeface="Arial" panose="020B0604020202020204" pitchFamily="34" charset="0"/>
                <a:cs typeface="Arial" panose="020B0604020202020204" pitchFamily="34" charset="0"/>
              </a:rPr>
              <a:t>Please note that we are currently in the process of finalising the policies and procedures regarding the new funding arrangements, therefore please be aware that some areas may be subject to change pending final approval</a:t>
            </a:r>
            <a:endParaRPr lang="en-GB"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9543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2017/18 funding arrangements for part-time students</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039651171"/>
              </p:ext>
            </p:extLst>
          </p:nvPr>
        </p:nvGraphicFramePr>
        <p:xfrm>
          <a:off x="467544" y="2060848"/>
          <a:ext cx="8435975" cy="4248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rved Up Arrow 4"/>
          <p:cNvSpPr/>
          <p:nvPr/>
        </p:nvSpPr>
        <p:spPr>
          <a:xfrm>
            <a:off x="3985589" y="5805661"/>
            <a:ext cx="1152128" cy="62068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Curved Down Arrow 2"/>
          <p:cNvSpPr/>
          <p:nvPr/>
        </p:nvSpPr>
        <p:spPr>
          <a:xfrm>
            <a:off x="5724128" y="2171353"/>
            <a:ext cx="1157053" cy="43821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897500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criteria</a:t>
            </a:r>
            <a:endParaRPr lang="en-GB" dirty="0">
              <a:solidFill>
                <a:srgbClr val="009E49"/>
              </a:solidFill>
            </a:endParaRPr>
          </a:p>
        </p:txBody>
      </p:sp>
      <p:sp>
        <p:nvSpPr>
          <p:cNvPr id="3" name="Content Placeholder 2"/>
          <p:cNvSpPr>
            <a:spLocks noGrp="1"/>
          </p:cNvSpPr>
          <p:nvPr>
            <p:ph idx="1"/>
          </p:nvPr>
        </p:nvSpPr>
        <p:spPr/>
        <p:txBody>
          <a:bodyPr/>
          <a:lstStyle/>
          <a:p>
            <a:r>
              <a:rPr lang="en-GB" dirty="0"/>
              <a:t>Students must be enrolled on an </a:t>
            </a:r>
            <a:r>
              <a:rPr lang="en-GB" b="1" dirty="0">
                <a:solidFill>
                  <a:srgbClr val="8A1538"/>
                </a:solidFill>
              </a:rPr>
              <a:t>eligible part-time course</a:t>
            </a:r>
            <a:r>
              <a:rPr lang="en-GB" dirty="0"/>
              <a:t> and awarded a capped NHS Bursary place by their </a:t>
            </a:r>
            <a:r>
              <a:rPr lang="en-GB" dirty="0" err="1" smtClean="0"/>
              <a:t>HEI</a:t>
            </a:r>
            <a:r>
              <a:rPr lang="en-GB" dirty="0"/>
              <a:t/>
            </a:r>
            <a:br>
              <a:rPr lang="en-GB" dirty="0"/>
            </a:br>
            <a:endParaRPr lang="en-GB" dirty="0"/>
          </a:p>
          <a:p>
            <a:r>
              <a:rPr lang="en-GB" dirty="0"/>
              <a:t>Students must be ordinarily </a:t>
            </a:r>
            <a:r>
              <a:rPr lang="en-GB" b="1" dirty="0">
                <a:solidFill>
                  <a:srgbClr val="8A1538"/>
                </a:solidFill>
              </a:rPr>
              <a:t>resident in England</a:t>
            </a:r>
            <a:r>
              <a:rPr lang="en-GB" b="1" dirty="0"/>
              <a:t> </a:t>
            </a:r>
            <a:r>
              <a:rPr lang="en-GB" dirty="0"/>
              <a:t>on the first day of the 2017/18 academic year, rather than the wider </a:t>
            </a:r>
            <a:r>
              <a:rPr lang="en-GB" dirty="0" smtClean="0"/>
              <a:t>UK</a:t>
            </a:r>
            <a:r>
              <a:rPr lang="en-GB" dirty="0"/>
              <a:t/>
            </a:r>
            <a:br>
              <a:rPr lang="en-GB" dirty="0"/>
            </a:br>
            <a:endParaRPr lang="en-GB" dirty="0"/>
          </a:p>
          <a:p>
            <a:r>
              <a:rPr lang="en-GB" dirty="0"/>
              <a:t>Students will be subject to the usual eligibility criteria regarding residency</a:t>
            </a:r>
            <a:br>
              <a:rPr lang="en-GB" dirty="0"/>
            </a:br>
            <a:endParaRPr lang="en-GB" dirty="0"/>
          </a:p>
          <a:p>
            <a:r>
              <a:rPr lang="en-GB" dirty="0"/>
              <a:t>Applied for and in receipt of </a:t>
            </a:r>
            <a:r>
              <a:rPr lang="en-GB" b="1" dirty="0">
                <a:solidFill>
                  <a:srgbClr val="8A1538"/>
                </a:solidFill>
              </a:rPr>
              <a:t>tuition fee support from </a:t>
            </a:r>
            <a:r>
              <a:rPr lang="en-GB" b="1" dirty="0" err="1" smtClean="0">
                <a:solidFill>
                  <a:srgbClr val="8A1538"/>
                </a:solidFill>
              </a:rPr>
              <a:t>SLC</a:t>
            </a:r>
            <a:r>
              <a:rPr lang="en-GB" dirty="0"/>
              <a:t/>
            </a:r>
            <a:br>
              <a:rPr lang="en-GB" dirty="0"/>
            </a:br>
            <a:endParaRPr lang="en-GB" dirty="0"/>
          </a:p>
          <a:p>
            <a:pPr>
              <a:buClr>
                <a:schemeClr val="tx1"/>
              </a:buClr>
            </a:pPr>
            <a:r>
              <a:rPr lang="en-GB" b="1" dirty="0" smtClean="0">
                <a:solidFill>
                  <a:srgbClr val="8A1538"/>
                </a:solidFill>
              </a:rPr>
              <a:t>EU ‘Fees Only’ students are </a:t>
            </a:r>
            <a:r>
              <a:rPr lang="en-GB" b="1" dirty="0">
                <a:solidFill>
                  <a:srgbClr val="8A1538"/>
                </a:solidFill>
              </a:rPr>
              <a:t>not eligible</a:t>
            </a:r>
            <a:r>
              <a:rPr lang="en-GB" dirty="0" smtClean="0"/>
              <a:t/>
            </a:r>
            <a:br>
              <a:rPr lang="en-GB" dirty="0" smtClean="0"/>
            </a:br>
            <a:endParaRPr lang="en-GB" dirty="0" smtClean="0"/>
          </a:p>
          <a:p>
            <a:endParaRPr lang="en-GB" dirty="0"/>
          </a:p>
        </p:txBody>
      </p:sp>
    </p:spTree>
    <p:extLst>
      <p:ext uri="{BB962C8B-B14F-4D97-AF65-F5344CB8AC3E}">
        <p14:creationId xmlns:p14="http://schemas.microsoft.com/office/powerpoint/2010/main" val="2269399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56792"/>
            <a:ext cx="8435280" cy="576064"/>
          </a:xfrm>
        </p:spPr>
        <p:txBody>
          <a:bodyPr/>
          <a:lstStyle/>
          <a:p>
            <a:r>
              <a:rPr lang="en-GB" dirty="0" smtClean="0"/>
              <a:t>Changes in course </a:t>
            </a:r>
            <a:r>
              <a:rPr lang="en-GB" dirty="0"/>
              <a:t>a</a:t>
            </a:r>
            <a:r>
              <a:rPr lang="en-GB" dirty="0" smtClean="0"/>
              <a:t>ttendance </a:t>
            </a:r>
            <a:endParaRPr lang="en-GB" dirty="0"/>
          </a:p>
        </p:txBody>
      </p:sp>
      <p:sp>
        <p:nvSpPr>
          <p:cNvPr id="3" name="Content Placeholder 2"/>
          <p:cNvSpPr>
            <a:spLocks noGrp="1"/>
          </p:cNvSpPr>
          <p:nvPr>
            <p:ph idx="1"/>
          </p:nvPr>
        </p:nvSpPr>
        <p:spPr>
          <a:xfrm>
            <a:off x="179512" y="1988840"/>
            <a:ext cx="8435280" cy="4392488"/>
          </a:xfrm>
        </p:spPr>
        <p:txBody>
          <a:bodyPr/>
          <a:lstStyle/>
          <a:p>
            <a:r>
              <a:rPr lang="en-GB" sz="1500" dirty="0"/>
              <a:t>If a student </a:t>
            </a:r>
            <a:r>
              <a:rPr lang="en-GB" sz="1500" b="1" dirty="0">
                <a:solidFill>
                  <a:srgbClr val="8A1538"/>
                </a:solidFill>
              </a:rPr>
              <a:t>defers their offer of a training place on a part-time course </a:t>
            </a:r>
            <a:r>
              <a:rPr lang="en-GB" sz="1500" dirty="0"/>
              <a:t>commencing after 1 August 2017 they </a:t>
            </a:r>
            <a:r>
              <a:rPr lang="en-GB" sz="1500" b="1" dirty="0">
                <a:solidFill>
                  <a:srgbClr val="8A1538"/>
                </a:solidFill>
              </a:rPr>
              <a:t>may not be eligible </a:t>
            </a:r>
            <a:r>
              <a:rPr lang="en-GB" sz="1500" dirty="0" smtClean="0"/>
              <a:t>for a maintenance bursary from NHSBSA </a:t>
            </a:r>
            <a:endParaRPr lang="en-GB" sz="1500" dirty="0"/>
          </a:p>
          <a:p>
            <a:pPr marL="0" indent="0">
              <a:buNone/>
            </a:pPr>
            <a:endParaRPr lang="en-GB" sz="1500" dirty="0"/>
          </a:p>
          <a:p>
            <a:r>
              <a:rPr lang="en-GB" sz="1500" dirty="0"/>
              <a:t>From 1 August 2018 it is the intention </a:t>
            </a:r>
            <a:r>
              <a:rPr lang="en-GB" sz="1500" dirty="0" smtClean="0"/>
              <a:t>that, </a:t>
            </a:r>
            <a:r>
              <a:rPr lang="en-GB" sz="1500" dirty="0"/>
              <a:t>subject to </a:t>
            </a:r>
            <a:r>
              <a:rPr lang="en-GB" sz="1500" dirty="0" smtClean="0"/>
              <a:t>outcomes from the recent consultation, </a:t>
            </a:r>
            <a:r>
              <a:rPr lang="en-GB" sz="1500" dirty="0"/>
              <a:t>part time students will be able to receive a maintenance loan through the Student Loans Company (SLC) </a:t>
            </a:r>
            <a:br>
              <a:rPr lang="en-GB" sz="1500" dirty="0"/>
            </a:br>
            <a:endParaRPr lang="en-GB" sz="1500" dirty="0"/>
          </a:p>
          <a:p>
            <a:r>
              <a:rPr lang="en-GB" sz="1500" dirty="0"/>
              <a:t>Where a student enrols on a </a:t>
            </a:r>
            <a:r>
              <a:rPr lang="en-GB" sz="1500" b="1" dirty="0">
                <a:solidFill>
                  <a:srgbClr val="8A1538"/>
                </a:solidFill>
              </a:rPr>
              <a:t>part-time course commencing on or after 1 August 2017 </a:t>
            </a:r>
            <a:r>
              <a:rPr lang="en-GB" sz="1500" dirty="0"/>
              <a:t>but subsequently </a:t>
            </a:r>
            <a:r>
              <a:rPr lang="en-GB" sz="1500" b="1" dirty="0">
                <a:solidFill>
                  <a:srgbClr val="8A1538"/>
                </a:solidFill>
              </a:rPr>
              <a:t>withdraws or temporarily suspends </a:t>
            </a:r>
            <a:r>
              <a:rPr lang="en-GB" sz="1500" dirty="0"/>
              <a:t>their studies regardless of the reason and later returns, they </a:t>
            </a:r>
            <a:r>
              <a:rPr lang="en-GB" sz="1500" b="1" dirty="0">
                <a:solidFill>
                  <a:srgbClr val="8A1538"/>
                </a:solidFill>
              </a:rPr>
              <a:t>may not be eligible </a:t>
            </a:r>
            <a:r>
              <a:rPr lang="en-GB" sz="1500" dirty="0"/>
              <a:t>for any bursary funding elements </a:t>
            </a:r>
            <a:br>
              <a:rPr lang="en-GB" sz="1500" dirty="0"/>
            </a:br>
            <a:endParaRPr lang="en-GB" sz="1500" dirty="0"/>
          </a:p>
          <a:p>
            <a:r>
              <a:rPr lang="en-GB" sz="1500" dirty="0"/>
              <a:t>Where a student who is eligible for a </a:t>
            </a:r>
            <a:r>
              <a:rPr lang="en-GB" sz="1500" b="1" dirty="0">
                <a:solidFill>
                  <a:srgbClr val="8A1538"/>
                </a:solidFill>
              </a:rPr>
              <a:t>bursary maintenance award </a:t>
            </a:r>
            <a:r>
              <a:rPr lang="en-GB" sz="1500" dirty="0"/>
              <a:t>and subsequently </a:t>
            </a:r>
            <a:r>
              <a:rPr lang="en-GB" sz="1500" b="1" dirty="0">
                <a:solidFill>
                  <a:srgbClr val="8A1538"/>
                </a:solidFill>
              </a:rPr>
              <a:t>transfers to a full time course </a:t>
            </a:r>
            <a:r>
              <a:rPr lang="en-GB" sz="1500" dirty="0"/>
              <a:t>at the same or different HEI, </a:t>
            </a:r>
            <a:r>
              <a:rPr lang="en-GB" sz="1500" dirty="0" smtClean="0"/>
              <a:t>they will </a:t>
            </a:r>
            <a:r>
              <a:rPr lang="en-GB" sz="1500" b="1" dirty="0">
                <a:solidFill>
                  <a:srgbClr val="8A1538"/>
                </a:solidFill>
              </a:rPr>
              <a:t>no longer be eligible </a:t>
            </a:r>
            <a:r>
              <a:rPr lang="en-GB" sz="1500" dirty="0"/>
              <a:t>for any bursary</a:t>
            </a:r>
          </a:p>
          <a:p>
            <a:endParaRPr lang="en-GB" sz="1500" dirty="0"/>
          </a:p>
          <a:p>
            <a:r>
              <a:rPr lang="en-GB" sz="1500" dirty="0"/>
              <a:t>If a student subsequently </a:t>
            </a:r>
            <a:r>
              <a:rPr lang="en-GB" sz="1500" b="1" dirty="0">
                <a:solidFill>
                  <a:srgbClr val="8A1538"/>
                </a:solidFill>
              </a:rPr>
              <a:t>transfers back to part-time they will not be eligible </a:t>
            </a:r>
            <a:r>
              <a:rPr lang="en-GB" sz="1500" dirty="0"/>
              <a:t>for any bursary award</a:t>
            </a:r>
          </a:p>
        </p:txBody>
      </p:sp>
    </p:spTree>
    <p:extLst>
      <p:ext uri="{BB962C8B-B14F-4D97-AF65-F5344CB8AC3E}">
        <p14:creationId xmlns:p14="http://schemas.microsoft.com/office/powerpoint/2010/main" val="1837903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FFFF">
              <a:alpha val="45098"/>
            </a:srgbClr>
          </a:solidFill>
        </p:spPr>
        <p:txBody>
          <a:bodyPr>
            <a:normAutofit fontScale="90000"/>
          </a:bodyPr>
          <a:lstStyle/>
          <a:p>
            <a:r>
              <a:rPr lang="en-GB" dirty="0" smtClean="0"/>
              <a:t>Postgraduate, Dental Therapy and </a:t>
            </a:r>
            <a:br>
              <a:rPr lang="en-GB" dirty="0" smtClean="0"/>
            </a:br>
            <a:r>
              <a:rPr lang="en-GB" dirty="0" smtClean="0"/>
              <a:t>Dental Hygiene Students</a:t>
            </a:r>
            <a:endParaRPr lang="en-GB" dirty="0"/>
          </a:p>
        </p:txBody>
      </p:sp>
      <p:sp>
        <p:nvSpPr>
          <p:cNvPr id="3" name="Subtitle 2"/>
          <p:cNvSpPr>
            <a:spLocks noGrp="1"/>
          </p:cNvSpPr>
          <p:nvPr>
            <p:ph type="subTitle" idx="1"/>
          </p:nvPr>
        </p:nvSpPr>
        <p:spPr>
          <a:xfrm>
            <a:off x="323528" y="3493991"/>
            <a:ext cx="8136904" cy="720080"/>
          </a:xfrm>
          <a:solidFill>
            <a:srgbClr val="FFFFFF">
              <a:alpha val="45098"/>
            </a:srgbClr>
          </a:solidFill>
        </p:spPr>
        <p:txBody>
          <a:bodyPr/>
          <a:lstStyle/>
          <a:p>
            <a:r>
              <a:rPr lang="en-GB" dirty="0" smtClean="0"/>
              <a:t>NHS Bursary funding for 2017/18</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3140968"/>
            <a:ext cx="2927324" cy="2027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994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5420" y="4941168"/>
            <a:ext cx="1744026" cy="177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95536" y="1628800"/>
            <a:ext cx="8435280" cy="1008112"/>
          </a:xfrm>
        </p:spPr>
        <p:txBody>
          <a:bodyPr/>
          <a:lstStyle/>
          <a:p>
            <a:r>
              <a:rPr lang="en-GB" dirty="0" smtClean="0"/>
              <a:t>Arrangements for Postgraduate (PG), Dental Hygiene (DH) and Dental Therapy (DT) students in 2017/18?</a:t>
            </a:r>
            <a:endParaRPr lang="en-GB" dirty="0"/>
          </a:p>
        </p:txBody>
      </p:sp>
      <p:sp>
        <p:nvSpPr>
          <p:cNvPr id="3" name="Content Placeholder 2"/>
          <p:cNvSpPr>
            <a:spLocks noGrp="1"/>
          </p:cNvSpPr>
          <p:nvPr>
            <p:ph idx="1"/>
          </p:nvPr>
        </p:nvSpPr>
        <p:spPr>
          <a:xfrm>
            <a:off x="251520" y="2780927"/>
            <a:ext cx="5400600" cy="3738069"/>
          </a:xfrm>
        </p:spPr>
        <p:txBody>
          <a:bodyPr/>
          <a:lstStyle/>
          <a:p>
            <a:r>
              <a:rPr lang="en-GB" dirty="0" smtClean="0"/>
              <a:t>For 2017/18, Health Education England (HEE) </a:t>
            </a:r>
            <a:r>
              <a:rPr lang="en-GB" dirty="0"/>
              <a:t>will commission the programmes and the NHS Bursary will be available through the </a:t>
            </a:r>
            <a:r>
              <a:rPr lang="en-GB" b="1" dirty="0">
                <a:solidFill>
                  <a:srgbClr val="8A1538"/>
                </a:solidFill>
              </a:rPr>
              <a:t>current </a:t>
            </a:r>
            <a:r>
              <a:rPr lang="en-GB" b="1" dirty="0" smtClean="0">
                <a:solidFill>
                  <a:srgbClr val="8A1538"/>
                </a:solidFill>
              </a:rPr>
              <a:t>arrangements in place</a:t>
            </a:r>
            <a:endParaRPr lang="en-GB" dirty="0">
              <a:solidFill>
                <a:srgbClr val="8A1538"/>
              </a:solidFill>
            </a:endParaRPr>
          </a:p>
          <a:p>
            <a:r>
              <a:rPr lang="en-GB" dirty="0" err="1"/>
              <a:t>HEE</a:t>
            </a:r>
            <a:r>
              <a:rPr lang="en-GB" dirty="0"/>
              <a:t> will be notifying </a:t>
            </a:r>
            <a:r>
              <a:rPr lang="en-GB" dirty="0" err="1"/>
              <a:t>HEIs</a:t>
            </a:r>
            <a:r>
              <a:rPr lang="en-GB" dirty="0"/>
              <a:t> of places through the standard commissioning arrangements. </a:t>
            </a:r>
          </a:p>
          <a:p>
            <a:r>
              <a:rPr lang="en-GB" dirty="0"/>
              <a:t>Applies to all new PG, DT and DH students starting between 1 August 2017 and 31 July 2018, so….</a:t>
            </a:r>
          </a:p>
          <a:p>
            <a:pPr marL="0" indent="0">
              <a:buNone/>
            </a:pPr>
            <a:endParaRPr lang="en-GB" dirty="0" smtClean="0"/>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177" y="2636912"/>
            <a:ext cx="1834620"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5367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funding</a:t>
            </a:r>
            <a:endParaRPr lang="en-GB" dirty="0"/>
          </a:p>
        </p:txBody>
      </p:sp>
      <p:sp>
        <p:nvSpPr>
          <p:cNvPr id="3" name="Content Placeholder 2"/>
          <p:cNvSpPr>
            <a:spLocks noGrp="1"/>
          </p:cNvSpPr>
          <p:nvPr>
            <p:ph idx="1"/>
          </p:nvPr>
        </p:nvSpPr>
        <p:spPr>
          <a:xfrm>
            <a:off x="323528" y="2420888"/>
            <a:ext cx="4104456" cy="4248472"/>
          </a:xfrm>
        </p:spPr>
        <p:txBody>
          <a:bodyPr/>
          <a:lstStyle/>
          <a:p>
            <a:pPr marL="0" lvl="0" indent="0">
              <a:buNone/>
            </a:pPr>
            <a:r>
              <a:rPr lang="en-GB" sz="1600" dirty="0"/>
              <a:t>This is a </a:t>
            </a:r>
            <a:r>
              <a:rPr lang="en-GB" sz="1600" b="1" dirty="0">
                <a:solidFill>
                  <a:srgbClr val="8A1538"/>
                </a:solidFill>
              </a:rPr>
              <a:t>transitional arrangement only</a:t>
            </a:r>
            <a:r>
              <a:rPr lang="en-GB" sz="1600" b="1" dirty="0"/>
              <a:t> </a:t>
            </a:r>
            <a:r>
              <a:rPr lang="en-GB" sz="1600" dirty="0"/>
              <a:t>for new Postgraduate (PG) </a:t>
            </a:r>
            <a:r>
              <a:rPr lang="en-GB" sz="1600" dirty="0" smtClean="0"/>
              <a:t> and Dental Hygiene/Dental Therapy (DH/DT) students </a:t>
            </a:r>
            <a:r>
              <a:rPr lang="en-GB" sz="1600" dirty="0"/>
              <a:t>commencing studies during the period </a:t>
            </a:r>
            <a:r>
              <a:rPr lang="en-GB" sz="1600" b="1" dirty="0">
                <a:solidFill>
                  <a:srgbClr val="8A1538"/>
                </a:solidFill>
              </a:rPr>
              <a:t>1 August 2017</a:t>
            </a:r>
            <a:r>
              <a:rPr lang="en-GB" sz="1600" dirty="0"/>
              <a:t> to </a:t>
            </a:r>
            <a:r>
              <a:rPr lang="en-GB" sz="1600" b="1" dirty="0">
                <a:solidFill>
                  <a:srgbClr val="8A1538"/>
                </a:solidFill>
              </a:rPr>
              <a:t>31 July 2018.</a:t>
            </a:r>
          </a:p>
          <a:p>
            <a:pPr marL="0" lvl="0" indent="0">
              <a:buNone/>
            </a:pPr>
            <a:endParaRPr lang="en-GB" sz="1600" b="1" dirty="0">
              <a:solidFill>
                <a:srgbClr val="8A1538"/>
              </a:solidFill>
            </a:endParaRPr>
          </a:p>
          <a:p>
            <a:pPr marL="0" indent="0">
              <a:buNone/>
            </a:pPr>
            <a:r>
              <a:rPr lang="en-GB" sz="1600" dirty="0"/>
              <a:t>The government will, in due course, set out arrangements for </a:t>
            </a:r>
            <a:r>
              <a:rPr lang="en-GB" sz="1600" b="1" dirty="0">
                <a:solidFill>
                  <a:srgbClr val="8A1538"/>
                </a:solidFill>
              </a:rPr>
              <a:t>dental hygiene, dental therapy and postgraduate courses leading to registration that starts in 2018/19.</a:t>
            </a:r>
          </a:p>
          <a:p>
            <a:pPr marL="0" indent="0">
              <a:buNone/>
            </a:pPr>
            <a:endParaRPr lang="en-GB" sz="1600" dirty="0"/>
          </a:p>
          <a:p>
            <a:pPr marL="0" lvl="0" indent="0">
              <a:buNone/>
            </a:pPr>
            <a:r>
              <a:rPr lang="en-GB" sz="1600" dirty="0"/>
              <a:t>The NHSBSA will administer NHS Bursaries for the duration of their PG, DT or DH course, providing there are no changes to attendance.</a:t>
            </a:r>
          </a:p>
          <a:p>
            <a:endParaRPr lang="en-GB"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992" y="2276872"/>
            <a:ext cx="4297689" cy="3361951"/>
          </a:xfrm>
          <a:prstGeom prst="rect">
            <a:avLst/>
          </a:prstGeom>
        </p:spPr>
      </p:pic>
    </p:spTree>
    <p:extLst>
      <p:ext uri="{BB962C8B-B14F-4D97-AF65-F5344CB8AC3E}">
        <p14:creationId xmlns:p14="http://schemas.microsoft.com/office/powerpoint/2010/main" val="1749591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323528" y="1640681"/>
            <a:ext cx="5976813" cy="719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smtClean="0">
                <a:latin typeface="Arial" charset="0"/>
                <a:cs typeface="Arial" charset="0"/>
              </a:rPr>
              <a:t>Any questions?</a:t>
            </a:r>
            <a:br>
              <a:rPr lang="en-GB" dirty="0" smtClean="0">
                <a:latin typeface="Arial" charset="0"/>
                <a:cs typeface="Arial" charset="0"/>
              </a:rPr>
            </a:br>
            <a:r>
              <a:rPr lang="en-GB" dirty="0" smtClean="0">
                <a:latin typeface="Arial" charset="0"/>
                <a:cs typeface="Arial" charset="0"/>
              </a:rPr>
              <a:t/>
            </a:r>
            <a:br>
              <a:rPr lang="en-GB" dirty="0" smtClean="0">
                <a:latin typeface="Arial" charset="0"/>
                <a:cs typeface="Arial" charset="0"/>
              </a:rPr>
            </a:br>
            <a:r>
              <a:rPr lang="en-GB" dirty="0" smtClean="0">
                <a:latin typeface="Arial" charset="0"/>
                <a:cs typeface="Arial" charset="0"/>
              </a:rPr>
              <a:t/>
            </a:r>
            <a:br>
              <a:rPr lang="en-GB" dirty="0" smtClean="0">
                <a:latin typeface="Arial" charset="0"/>
                <a:cs typeface="Arial" charset="0"/>
              </a:rPr>
            </a:br>
            <a:r>
              <a:rPr lang="en-GB" dirty="0" smtClean="0">
                <a:latin typeface="Arial" charset="0"/>
                <a:cs typeface="Arial" charset="0"/>
              </a:rPr>
              <a:t/>
            </a:r>
            <a:br>
              <a:rPr lang="en-GB" dirty="0" smtClean="0">
                <a:latin typeface="Arial" charset="0"/>
                <a:cs typeface="Arial" charset="0"/>
              </a:rPr>
            </a:br>
            <a:r>
              <a:rPr lang="en-GB" dirty="0" smtClean="0">
                <a:latin typeface="Arial" charset="0"/>
                <a:cs typeface="Arial" charset="0"/>
              </a:rPr>
              <a:t/>
            </a:r>
            <a:br>
              <a:rPr lang="en-GB" dirty="0" smtClean="0">
                <a:latin typeface="Arial" charset="0"/>
                <a:cs typeface="Arial" charset="0"/>
              </a:rPr>
            </a:br>
            <a:r>
              <a:rPr lang="en-GB" dirty="0" smtClean="0">
                <a:latin typeface="Arial" charset="0"/>
                <a:cs typeface="Arial" charset="0"/>
              </a:rPr>
              <a:t/>
            </a:r>
            <a:br>
              <a:rPr lang="en-GB" dirty="0" smtClean="0">
                <a:latin typeface="Arial" charset="0"/>
                <a:cs typeface="Arial" charset="0"/>
              </a:rPr>
            </a:br>
            <a:endParaRPr lang="en-GB" dirty="0" smtClean="0">
              <a:latin typeface="Arial" charset="0"/>
              <a:cs typeface="Arial"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2276872"/>
            <a:ext cx="3672408" cy="3672408"/>
          </a:xfrm>
          <a:prstGeom prst="rect">
            <a:avLst/>
          </a:prstGeom>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Introduction</a:t>
            </a:r>
            <a:endParaRPr lang="en-GB" dirty="0"/>
          </a:p>
        </p:txBody>
      </p:sp>
      <p:sp>
        <p:nvSpPr>
          <p:cNvPr id="3" name="Subtitle 2"/>
          <p:cNvSpPr>
            <a:spLocks noGrp="1"/>
          </p:cNvSpPr>
          <p:nvPr>
            <p:ph type="subTitle" idx="1"/>
          </p:nvPr>
        </p:nvSpPr>
        <p:spPr>
          <a:xfrm>
            <a:off x="323528" y="3645024"/>
            <a:ext cx="5112568" cy="792088"/>
          </a:xfrm>
        </p:spPr>
        <p:txBody>
          <a:bodyPr/>
          <a:lstStyle/>
          <a:p>
            <a:r>
              <a:rPr lang="en-GB" dirty="0" smtClean="0"/>
              <a:t>Health Education Funding Reforms </a:t>
            </a:r>
          </a:p>
          <a:p>
            <a:r>
              <a:rPr lang="en-GB" dirty="0" smtClean="0"/>
              <a:t>2017/18 Transitional </a:t>
            </a:r>
            <a:r>
              <a:rPr lang="en-GB" dirty="0"/>
              <a:t>A</a:t>
            </a:r>
            <a:r>
              <a:rPr lang="en-GB" dirty="0" smtClean="0"/>
              <a:t>rrangements</a:t>
            </a:r>
          </a:p>
        </p:txBody>
      </p:sp>
    </p:spTree>
    <p:extLst>
      <p:ext uri="{BB962C8B-B14F-4D97-AF65-F5344CB8AC3E}">
        <p14:creationId xmlns:p14="http://schemas.microsoft.com/office/powerpoint/2010/main" val="163395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pPr marL="0" indent="0">
              <a:buNone/>
            </a:pPr>
            <a:r>
              <a:rPr lang="en-GB" dirty="0" smtClean="0"/>
              <a:t>This workshop session will cover:</a:t>
            </a:r>
          </a:p>
          <a:p>
            <a:pPr marL="0" indent="0">
              <a:buNone/>
            </a:pPr>
            <a:endParaRPr lang="en-GB" dirty="0" smtClean="0"/>
          </a:p>
          <a:p>
            <a:pPr lvl="1">
              <a:buClr>
                <a:schemeClr val="tx1"/>
              </a:buClr>
              <a:buFont typeface="Arial" panose="020B0604020202020204" pitchFamily="34" charset="0"/>
              <a:buChar char="•"/>
            </a:pPr>
            <a:r>
              <a:rPr lang="en-GB" b="1" dirty="0" smtClean="0">
                <a:solidFill>
                  <a:srgbClr val="8A1538"/>
                </a:solidFill>
              </a:rPr>
              <a:t>Which</a:t>
            </a:r>
            <a:r>
              <a:rPr lang="en-GB" dirty="0" smtClean="0"/>
              <a:t> new healthcare students will receive NHS Bursary or equivalent maintenance bursary support in 2017/18</a:t>
            </a:r>
          </a:p>
          <a:p>
            <a:pPr marL="457200" lvl="1" indent="0">
              <a:buClr>
                <a:schemeClr val="tx1"/>
              </a:buClr>
              <a:buNone/>
            </a:pPr>
            <a:endParaRPr lang="en-GB" dirty="0" smtClean="0"/>
          </a:p>
          <a:p>
            <a:pPr lvl="1">
              <a:buClr>
                <a:schemeClr val="tx1"/>
              </a:buClr>
              <a:buFont typeface="Arial" panose="020B0604020202020204" pitchFamily="34" charset="0"/>
              <a:buChar char="•"/>
            </a:pPr>
            <a:r>
              <a:rPr lang="en-GB" b="1" dirty="0" smtClean="0">
                <a:solidFill>
                  <a:srgbClr val="8A1538"/>
                </a:solidFill>
              </a:rPr>
              <a:t>What</a:t>
            </a:r>
            <a:r>
              <a:rPr lang="en-GB" dirty="0" smtClean="0"/>
              <a:t> type of support will be available to each category of student</a:t>
            </a:r>
          </a:p>
          <a:p>
            <a:pPr marL="457200" lvl="1" indent="0">
              <a:buClr>
                <a:schemeClr val="tx1"/>
              </a:buClr>
              <a:buNone/>
            </a:pPr>
            <a:endParaRPr lang="en-GB" b="1" dirty="0" smtClean="0"/>
          </a:p>
          <a:p>
            <a:pPr lvl="1">
              <a:buClr>
                <a:schemeClr val="tx1"/>
              </a:buClr>
              <a:buFont typeface="Arial" panose="020B0604020202020204" pitchFamily="34" charset="0"/>
              <a:buChar char="•"/>
            </a:pPr>
            <a:r>
              <a:rPr lang="en-GB" b="1" dirty="0" smtClean="0">
                <a:solidFill>
                  <a:srgbClr val="8A1538"/>
                </a:solidFill>
              </a:rPr>
              <a:t>Why</a:t>
            </a:r>
            <a:r>
              <a:rPr lang="en-GB" dirty="0" smtClean="0"/>
              <a:t> funding is being extended to these students in </a:t>
            </a:r>
          </a:p>
          <a:p>
            <a:pPr marL="457200" lvl="1" indent="0">
              <a:buClr>
                <a:schemeClr val="tx1"/>
              </a:buClr>
              <a:buNone/>
            </a:pPr>
            <a:r>
              <a:rPr lang="en-GB" dirty="0"/>
              <a:t> </a:t>
            </a:r>
            <a:r>
              <a:rPr lang="en-GB" dirty="0" smtClean="0"/>
              <a:t>    2017/18</a:t>
            </a:r>
            <a:endParaRPr lang="en-GB" dirty="0"/>
          </a:p>
        </p:txBody>
      </p:sp>
    </p:spTree>
    <p:extLst>
      <p:ext uri="{BB962C8B-B14F-4D97-AF65-F5344CB8AC3E}">
        <p14:creationId xmlns:p14="http://schemas.microsoft.com/office/powerpoint/2010/main" val="223089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8988" t="22494" r="21936" b="4063"/>
          <a:stretch/>
        </p:blipFill>
        <p:spPr bwMode="auto">
          <a:xfrm rot="542235">
            <a:off x="5982252" y="2353093"/>
            <a:ext cx="2115361" cy="318647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51520" y="1525415"/>
            <a:ext cx="8435280" cy="535434"/>
          </a:xfrm>
        </p:spPr>
        <p:txBody>
          <a:bodyPr/>
          <a:lstStyle/>
          <a:p>
            <a:r>
              <a:rPr lang="en-GB" dirty="0" smtClean="0"/>
              <a:t>Health Education Funding Reforms (HEFR)</a:t>
            </a:r>
            <a:endParaRPr lang="en-GB" dirty="0"/>
          </a:p>
        </p:txBody>
      </p:sp>
      <p:sp>
        <p:nvSpPr>
          <p:cNvPr id="3" name="Content Placeholder 2"/>
          <p:cNvSpPr>
            <a:spLocks noGrp="1"/>
          </p:cNvSpPr>
          <p:nvPr>
            <p:ph idx="1"/>
          </p:nvPr>
        </p:nvSpPr>
        <p:spPr>
          <a:xfrm>
            <a:off x="272803" y="2132856"/>
            <a:ext cx="4896544" cy="4104456"/>
          </a:xfrm>
        </p:spPr>
        <p:txBody>
          <a:bodyPr/>
          <a:lstStyle/>
          <a:p>
            <a:r>
              <a:rPr lang="en-GB" dirty="0" smtClean="0"/>
              <a:t>From </a:t>
            </a:r>
            <a:r>
              <a:rPr lang="en-GB" b="1" dirty="0">
                <a:solidFill>
                  <a:srgbClr val="8A1538"/>
                </a:solidFill>
              </a:rPr>
              <a:t>1 August </a:t>
            </a:r>
            <a:r>
              <a:rPr lang="en-GB" b="1" dirty="0" smtClean="0">
                <a:solidFill>
                  <a:srgbClr val="8A1538"/>
                </a:solidFill>
              </a:rPr>
              <a:t>2017</a:t>
            </a:r>
            <a:r>
              <a:rPr lang="en-GB" dirty="0" smtClean="0"/>
              <a:t>, the </a:t>
            </a:r>
            <a:r>
              <a:rPr lang="en-GB" dirty="0"/>
              <a:t>majority of </a:t>
            </a:r>
            <a:r>
              <a:rPr lang="en-GB" b="1" dirty="0">
                <a:solidFill>
                  <a:srgbClr val="8A1538"/>
                </a:solidFill>
              </a:rPr>
              <a:t>new Nursing, Midwifery and Allied Health Professional </a:t>
            </a:r>
            <a:r>
              <a:rPr lang="en-GB" b="1" dirty="0" smtClean="0">
                <a:solidFill>
                  <a:srgbClr val="8A1538"/>
                </a:solidFill>
              </a:rPr>
              <a:t>(those mentioned in the reforms) </a:t>
            </a:r>
            <a:r>
              <a:rPr lang="en-GB" dirty="0" smtClean="0"/>
              <a:t>students </a:t>
            </a:r>
            <a:r>
              <a:rPr lang="en-GB" dirty="0"/>
              <a:t>will have access to the same student loans system as </a:t>
            </a:r>
            <a:r>
              <a:rPr lang="en-GB" dirty="0" smtClean="0"/>
              <a:t>all other students</a:t>
            </a:r>
          </a:p>
          <a:p>
            <a:pPr marL="0" indent="0">
              <a:buNone/>
            </a:pPr>
            <a:endParaRPr lang="en-GB" dirty="0"/>
          </a:p>
          <a:p>
            <a:r>
              <a:rPr lang="en-GB" dirty="0" smtClean="0"/>
              <a:t>However, as a response to some of the  concerns raised in the HEFR public </a:t>
            </a:r>
            <a:r>
              <a:rPr lang="en-GB" dirty="0"/>
              <a:t>consultation </a:t>
            </a:r>
            <a:r>
              <a:rPr lang="en-GB" dirty="0" smtClean="0"/>
              <a:t>in summer 2016</a:t>
            </a:r>
            <a:r>
              <a:rPr lang="en-GB" dirty="0"/>
              <a:t>, the government </a:t>
            </a:r>
            <a:r>
              <a:rPr lang="en-GB" dirty="0" smtClean="0"/>
              <a:t>has </a:t>
            </a:r>
            <a:r>
              <a:rPr lang="en-GB" dirty="0"/>
              <a:t>made </a:t>
            </a:r>
            <a:r>
              <a:rPr lang="en-GB" dirty="0" smtClean="0"/>
              <a:t>some exceptions </a:t>
            </a:r>
            <a:r>
              <a:rPr lang="en-GB" dirty="0"/>
              <a:t>for </a:t>
            </a:r>
            <a:r>
              <a:rPr lang="en-GB" b="1" dirty="0">
                <a:solidFill>
                  <a:srgbClr val="8A1538"/>
                </a:solidFill>
              </a:rPr>
              <a:t>certain groups of </a:t>
            </a:r>
            <a:r>
              <a:rPr lang="en-GB" b="1" dirty="0" smtClean="0">
                <a:solidFill>
                  <a:srgbClr val="8A1538"/>
                </a:solidFill>
              </a:rPr>
              <a:t>students</a:t>
            </a:r>
            <a:endParaRPr lang="en-GB" dirty="0">
              <a:solidFill>
                <a:srgbClr val="8A1538"/>
              </a:solidFill>
            </a:endParaRPr>
          </a:p>
          <a:p>
            <a:endParaRPr lang="en-GB" dirty="0"/>
          </a:p>
          <a:p>
            <a:r>
              <a:rPr lang="en-GB" dirty="0"/>
              <a:t>These are </a:t>
            </a:r>
            <a:r>
              <a:rPr lang="en-GB" dirty="0" smtClean="0"/>
              <a:t>intended as a </a:t>
            </a:r>
            <a:r>
              <a:rPr lang="en-GB" b="1" dirty="0">
                <a:solidFill>
                  <a:srgbClr val="8A1538"/>
                </a:solidFill>
              </a:rPr>
              <a:t>transitional </a:t>
            </a:r>
            <a:r>
              <a:rPr lang="en-GB" b="1" dirty="0" smtClean="0">
                <a:solidFill>
                  <a:srgbClr val="8A1538"/>
                </a:solidFill>
              </a:rPr>
              <a:t>arrangement</a:t>
            </a:r>
            <a:r>
              <a:rPr lang="en-GB" dirty="0" smtClean="0">
                <a:solidFill>
                  <a:srgbClr val="8A1538"/>
                </a:solidFill>
              </a:rPr>
              <a:t> </a:t>
            </a:r>
            <a:r>
              <a:rPr lang="en-GB" dirty="0" smtClean="0"/>
              <a:t>only for healthcare students starting in 2017/18</a:t>
            </a:r>
            <a:endParaRPr lang="en-GB" dirty="0"/>
          </a:p>
        </p:txBody>
      </p:sp>
    </p:spTree>
    <p:extLst>
      <p:ext uri="{BB962C8B-B14F-4D97-AF65-F5344CB8AC3E}">
        <p14:creationId xmlns:p14="http://schemas.microsoft.com/office/powerpoint/2010/main" val="756161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7416824" cy="792088"/>
          </a:xfrm>
          <a:ln>
            <a:noFill/>
          </a:ln>
        </p:spPr>
        <p:txBody>
          <a:bodyPr/>
          <a:lstStyle/>
          <a:p>
            <a:r>
              <a:rPr lang="en-GB" dirty="0" smtClean="0"/>
              <a:t>Which students are exempt from the changes from 1 August 2017 to 31 July 2018?</a:t>
            </a:r>
            <a:endParaRPr lang="en-GB" dirty="0"/>
          </a:p>
        </p:txBody>
      </p:sp>
      <p:sp>
        <p:nvSpPr>
          <p:cNvPr id="3" name="Rounded Rectangle 2"/>
          <p:cNvSpPr/>
          <p:nvPr/>
        </p:nvSpPr>
        <p:spPr>
          <a:xfrm>
            <a:off x="3198662" y="2695353"/>
            <a:ext cx="2016224" cy="1224136"/>
          </a:xfrm>
          <a:prstGeom prst="roundRect">
            <a:avLst/>
          </a:prstGeom>
          <a:no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306674" y="2862994"/>
            <a:ext cx="1800200" cy="923330"/>
          </a:xfrm>
          <a:prstGeom prst="rect">
            <a:avLst/>
          </a:prstGeom>
          <a:noFill/>
        </p:spPr>
        <p:txBody>
          <a:bodyPr wrap="square" rtlCol="0">
            <a:spAutoFit/>
          </a:bodyPr>
          <a:lstStyle/>
          <a:p>
            <a:pPr algn="ctr"/>
            <a:r>
              <a:rPr lang="en-GB" dirty="0" smtClean="0">
                <a:latin typeface="Arial" panose="020B0604020202020204" pitchFamily="34" charset="0"/>
                <a:cs typeface="Arial" panose="020B0604020202020204" pitchFamily="34" charset="0"/>
              </a:rPr>
              <a:t>Students on certain </a:t>
            </a:r>
            <a:r>
              <a:rPr lang="en-GB" b="1" dirty="0" smtClean="0">
                <a:solidFill>
                  <a:srgbClr val="8A1538"/>
                </a:solidFill>
                <a:latin typeface="Arial" panose="020B0604020202020204" pitchFamily="34" charset="0"/>
                <a:cs typeface="Arial" panose="020B0604020202020204" pitchFamily="34" charset="0"/>
              </a:rPr>
              <a:t>part time courses</a:t>
            </a:r>
            <a:endParaRPr lang="en-GB" b="1" dirty="0">
              <a:solidFill>
                <a:srgbClr val="8A1538"/>
              </a:solidFill>
              <a:latin typeface="Arial" panose="020B0604020202020204" pitchFamily="34" charset="0"/>
              <a:cs typeface="Arial" panose="020B0604020202020204" pitchFamily="34" charset="0"/>
            </a:endParaRPr>
          </a:p>
        </p:txBody>
      </p:sp>
      <p:sp>
        <p:nvSpPr>
          <p:cNvPr id="6" name="Rounded Rectangle 5"/>
          <p:cNvSpPr/>
          <p:nvPr/>
        </p:nvSpPr>
        <p:spPr>
          <a:xfrm>
            <a:off x="4624517" y="4365104"/>
            <a:ext cx="1957537" cy="1160750"/>
          </a:xfrm>
          <a:prstGeom prst="roundRect">
            <a:avLst/>
          </a:prstGeom>
          <a:no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4781362" y="4622313"/>
            <a:ext cx="1643845" cy="646331"/>
          </a:xfrm>
          <a:prstGeom prst="rect">
            <a:avLst/>
          </a:prstGeom>
          <a:noFill/>
        </p:spPr>
        <p:txBody>
          <a:bodyPr wrap="square" rtlCol="0">
            <a:spAutoFit/>
          </a:bodyPr>
          <a:lstStyle/>
          <a:p>
            <a:pPr algn="ctr"/>
            <a:r>
              <a:rPr lang="en-GB" b="1" dirty="0" smtClean="0">
                <a:solidFill>
                  <a:srgbClr val="8A1538"/>
                </a:solidFill>
                <a:latin typeface="Arial" panose="020B0604020202020204" pitchFamily="34" charset="0"/>
                <a:cs typeface="Arial" panose="020B0604020202020204" pitchFamily="34" charset="0"/>
              </a:rPr>
              <a:t>Postgraduate students</a:t>
            </a:r>
            <a:endParaRPr lang="en-GB" b="1" dirty="0">
              <a:solidFill>
                <a:srgbClr val="8A1538"/>
              </a:solidFill>
              <a:latin typeface="Arial" panose="020B0604020202020204" pitchFamily="34" charset="0"/>
              <a:cs typeface="Arial" panose="020B0604020202020204" pitchFamily="34" charset="0"/>
            </a:endParaRPr>
          </a:p>
        </p:txBody>
      </p:sp>
      <p:sp>
        <p:nvSpPr>
          <p:cNvPr id="8" name="Rounded Rectangle 7"/>
          <p:cNvSpPr/>
          <p:nvPr/>
        </p:nvSpPr>
        <p:spPr>
          <a:xfrm>
            <a:off x="1790809" y="4365104"/>
            <a:ext cx="2250014" cy="1160750"/>
          </a:xfrm>
          <a:prstGeom prst="roundRect">
            <a:avLst/>
          </a:prstGeom>
          <a:no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1866279" y="4483814"/>
            <a:ext cx="2057649" cy="923330"/>
          </a:xfrm>
          <a:prstGeom prst="rect">
            <a:avLst/>
          </a:prstGeom>
          <a:noFill/>
        </p:spPr>
        <p:txBody>
          <a:bodyPr wrap="square" rtlCol="0">
            <a:spAutoFit/>
          </a:bodyPr>
          <a:lstStyle/>
          <a:p>
            <a:pPr algn="ctr"/>
            <a:r>
              <a:rPr lang="en-GB" b="1" dirty="0" smtClean="0">
                <a:solidFill>
                  <a:srgbClr val="8A1538"/>
                </a:solidFill>
                <a:latin typeface="Arial" panose="020B0604020202020204" pitchFamily="34" charset="0"/>
                <a:cs typeface="Arial" panose="020B0604020202020204" pitchFamily="34" charset="0"/>
              </a:rPr>
              <a:t>Dental Hygiene</a:t>
            </a:r>
            <a:r>
              <a:rPr lang="en-GB" dirty="0" smtClean="0">
                <a:solidFill>
                  <a:srgbClr val="8A1538"/>
                </a:solidFill>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and </a:t>
            </a:r>
            <a:r>
              <a:rPr lang="en-GB" b="1" dirty="0" smtClean="0">
                <a:solidFill>
                  <a:srgbClr val="8A1538"/>
                </a:solidFill>
                <a:latin typeface="Arial" panose="020B0604020202020204" pitchFamily="34" charset="0"/>
                <a:cs typeface="Arial" panose="020B0604020202020204" pitchFamily="34" charset="0"/>
              </a:rPr>
              <a:t>Dental Therapy</a:t>
            </a:r>
            <a:r>
              <a:rPr lang="en-GB" dirty="0" smtClean="0">
                <a:solidFill>
                  <a:srgbClr val="8A1538"/>
                </a:solidFill>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students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7758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68489"/>
            <a:ext cx="4824536" cy="1104527"/>
          </a:xfrm>
        </p:spPr>
        <p:txBody>
          <a:bodyPr>
            <a:normAutofit fontScale="90000"/>
          </a:bodyPr>
          <a:lstStyle/>
          <a:p>
            <a:r>
              <a:rPr lang="en-GB" dirty="0" smtClean="0"/>
              <a:t>Students on eligible part-time courses</a:t>
            </a:r>
            <a:endParaRPr lang="en-GB" dirty="0"/>
          </a:p>
        </p:txBody>
      </p:sp>
      <p:sp>
        <p:nvSpPr>
          <p:cNvPr id="3" name="Subtitle 2"/>
          <p:cNvSpPr>
            <a:spLocks noGrp="1"/>
          </p:cNvSpPr>
          <p:nvPr>
            <p:ph type="subTitle" idx="1"/>
          </p:nvPr>
        </p:nvSpPr>
        <p:spPr>
          <a:xfrm>
            <a:off x="323528" y="4005064"/>
            <a:ext cx="4752528" cy="1656184"/>
          </a:xfrm>
        </p:spPr>
        <p:txBody>
          <a:bodyPr/>
          <a:lstStyle/>
          <a:p>
            <a:r>
              <a:rPr lang="en-GB" dirty="0" smtClean="0"/>
              <a:t>Maintenance bursary funding arrangements for 2017/18</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5231" y="2492896"/>
            <a:ext cx="3147169" cy="3261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0352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712968" cy="720080"/>
          </a:xfrm>
        </p:spPr>
        <p:txBody>
          <a:bodyPr/>
          <a:lstStyle/>
          <a:p>
            <a:r>
              <a:rPr lang="en-GB" dirty="0" smtClean="0"/>
              <a:t>Why will students on eligible part-time courses receive a bursary in 2017/18?</a:t>
            </a:r>
            <a:endParaRPr lang="en-GB" dirty="0"/>
          </a:p>
        </p:txBody>
      </p:sp>
      <p:sp>
        <p:nvSpPr>
          <p:cNvPr id="6" name="Freeform 5"/>
          <p:cNvSpPr/>
          <p:nvPr/>
        </p:nvSpPr>
        <p:spPr>
          <a:xfrm rot="21144144">
            <a:off x="1324871" y="2477148"/>
            <a:ext cx="3155252" cy="1893151"/>
          </a:xfrm>
          <a:custGeom>
            <a:avLst/>
            <a:gdLst>
              <a:gd name="connsiteX0" fmla="*/ 0 w 3155252"/>
              <a:gd name="connsiteY0" fmla="*/ 0 h 1893151"/>
              <a:gd name="connsiteX1" fmla="*/ 3155252 w 3155252"/>
              <a:gd name="connsiteY1" fmla="*/ 0 h 1893151"/>
              <a:gd name="connsiteX2" fmla="*/ 3155252 w 3155252"/>
              <a:gd name="connsiteY2" fmla="*/ 1893151 h 1893151"/>
              <a:gd name="connsiteX3" fmla="*/ 0 w 3155252"/>
              <a:gd name="connsiteY3" fmla="*/ 1893151 h 1893151"/>
              <a:gd name="connsiteX4" fmla="*/ 0 w 3155252"/>
              <a:gd name="connsiteY4" fmla="*/ 0 h 1893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5252" h="1893151">
                <a:moveTo>
                  <a:pt x="0" y="0"/>
                </a:moveTo>
                <a:lnTo>
                  <a:pt x="3155252" y="0"/>
                </a:lnTo>
                <a:lnTo>
                  <a:pt x="3155252" y="1893151"/>
                </a:lnTo>
                <a:lnTo>
                  <a:pt x="0" y="189315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b="0" kern="1200" dirty="0" smtClean="0">
                <a:solidFill>
                  <a:schemeClr val="bg1"/>
                </a:solidFill>
                <a:latin typeface="Arial" pitchFamily="34" charset="0"/>
                <a:cs typeface="Arial" pitchFamily="34" charset="0"/>
              </a:rPr>
              <a:t>Under the current student loan system, only full-time students are eligible for a loan for living costs (rules vary across the DAs)…</a:t>
            </a:r>
            <a:endParaRPr lang="en-GB" b="0" kern="1200" dirty="0">
              <a:solidFill>
                <a:schemeClr val="bg1"/>
              </a:solidFill>
            </a:endParaRPr>
          </a:p>
        </p:txBody>
      </p:sp>
      <p:sp>
        <p:nvSpPr>
          <p:cNvPr id="7" name="Freeform 6"/>
          <p:cNvSpPr/>
          <p:nvPr/>
        </p:nvSpPr>
        <p:spPr>
          <a:xfrm rot="615544">
            <a:off x="1691026" y="4414921"/>
            <a:ext cx="3155252" cy="1893151"/>
          </a:xfrm>
          <a:custGeom>
            <a:avLst/>
            <a:gdLst>
              <a:gd name="connsiteX0" fmla="*/ 0 w 3155252"/>
              <a:gd name="connsiteY0" fmla="*/ 0 h 1893151"/>
              <a:gd name="connsiteX1" fmla="*/ 3155252 w 3155252"/>
              <a:gd name="connsiteY1" fmla="*/ 0 h 1893151"/>
              <a:gd name="connsiteX2" fmla="*/ 3155252 w 3155252"/>
              <a:gd name="connsiteY2" fmla="*/ 1893151 h 1893151"/>
              <a:gd name="connsiteX3" fmla="*/ 0 w 3155252"/>
              <a:gd name="connsiteY3" fmla="*/ 1893151 h 1893151"/>
              <a:gd name="connsiteX4" fmla="*/ 0 w 3155252"/>
              <a:gd name="connsiteY4" fmla="*/ 0 h 1893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5252" h="1893151">
                <a:moveTo>
                  <a:pt x="0" y="0"/>
                </a:moveTo>
                <a:lnTo>
                  <a:pt x="3155252" y="0"/>
                </a:lnTo>
                <a:lnTo>
                  <a:pt x="3155252" y="1893151"/>
                </a:lnTo>
                <a:lnTo>
                  <a:pt x="0" y="1893151"/>
                </a:lnTo>
                <a:lnTo>
                  <a:pt x="0" y="0"/>
                </a:lnTo>
                <a:close/>
              </a:path>
            </a:pathLst>
          </a:custGeom>
          <a:solidFill>
            <a:srgbClr val="8A1538"/>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kern="1200" dirty="0" smtClean="0">
                <a:latin typeface="Arial" pitchFamily="34" charset="0"/>
                <a:cs typeface="Arial" pitchFamily="34" charset="0"/>
              </a:rPr>
              <a:t>Subject to the </a:t>
            </a:r>
            <a:r>
              <a:rPr lang="en-GB" dirty="0" smtClean="0">
                <a:latin typeface="Arial" pitchFamily="34" charset="0"/>
                <a:cs typeface="Arial" pitchFamily="34" charset="0"/>
              </a:rPr>
              <a:t>outcomes of the recent consultation on part-time student support, the rules</a:t>
            </a:r>
            <a:r>
              <a:rPr lang="en-GB" kern="1200" dirty="0" smtClean="0">
                <a:latin typeface="Arial" pitchFamily="34" charset="0"/>
                <a:cs typeface="Arial" pitchFamily="34" charset="0"/>
              </a:rPr>
              <a:t> may change from 2018/19…</a:t>
            </a:r>
            <a:endParaRPr lang="en-GB" kern="1200" dirty="0"/>
          </a:p>
        </p:txBody>
      </p:sp>
      <p:sp>
        <p:nvSpPr>
          <p:cNvPr id="9" name="Freeform 8"/>
          <p:cNvSpPr/>
          <p:nvPr/>
        </p:nvSpPr>
        <p:spPr>
          <a:xfrm rot="430190">
            <a:off x="4533791" y="2282449"/>
            <a:ext cx="3155252" cy="1893151"/>
          </a:xfrm>
          <a:custGeom>
            <a:avLst/>
            <a:gdLst>
              <a:gd name="connsiteX0" fmla="*/ 0 w 3155252"/>
              <a:gd name="connsiteY0" fmla="*/ 0 h 1893151"/>
              <a:gd name="connsiteX1" fmla="*/ 3155252 w 3155252"/>
              <a:gd name="connsiteY1" fmla="*/ 0 h 1893151"/>
              <a:gd name="connsiteX2" fmla="*/ 3155252 w 3155252"/>
              <a:gd name="connsiteY2" fmla="*/ 1893151 h 1893151"/>
              <a:gd name="connsiteX3" fmla="*/ 0 w 3155252"/>
              <a:gd name="connsiteY3" fmla="*/ 1893151 h 1893151"/>
              <a:gd name="connsiteX4" fmla="*/ 0 w 3155252"/>
              <a:gd name="connsiteY4" fmla="*/ 0 h 1893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5252" h="1893151">
                <a:moveTo>
                  <a:pt x="0" y="0"/>
                </a:moveTo>
                <a:lnTo>
                  <a:pt x="3155252" y="0"/>
                </a:lnTo>
                <a:lnTo>
                  <a:pt x="3155252" y="1893151"/>
                </a:lnTo>
                <a:lnTo>
                  <a:pt x="0" y="1893151"/>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dirty="0" smtClean="0">
                <a:solidFill>
                  <a:schemeClr val="bg1"/>
                </a:solidFill>
                <a:latin typeface="Arial" pitchFamily="34" charset="0"/>
                <a:cs typeface="Arial" pitchFamily="34" charset="0"/>
              </a:rPr>
              <a:t>…b</a:t>
            </a:r>
            <a:r>
              <a:rPr lang="en-GB" kern="1200" dirty="0" smtClean="0">
                <a:solidFill>
                  <a:schemeClr val="bg1"/>
                </a:solidFill>
                <a:latin typeface="Arial" pitchFamily="34" charset="0"/>
                <a:cs typeface="Arial" pitchFamily="34" charset="0"/>
              </a:rPr>
              <a:t>ut, for a capped number of new students on eligible part-time courses in 2017/18, a maintenance bursary will be available for the duration of their course from the NHSBSA. </a:t>
            </a:r>
            <a:endParaRPr lang="en-GB" kern="1200" dirty="0">
              <a:solidFill>
                <a:srgbClr val="FFFF00"/>
              </a:solidFill>
            </a:endParaRPr>
          </a:p>
        </p:txBody>
      </p:sp>
      <p:sp>
        <p:nvSpPr>
          <p:cNvPr id="8" name="Freeform 7"/>
          <p:cNvSpPr/>
          <p:nvPr/>
        </p:nvSpPr>
        <p:spPr>
          <a:xfrm rot="21133693">
            <a:off x="4829528" y="4139517"/>
            <a:ext cx="3155252" cy="1893151"/>
          </a:xfrm>
          <a:custGeom>
            <a:avLst/>
            <a:gdLst>
              <a:gd name="connsiteX0" fmla="*/ 0 w 3155252"/>
              <a:gd name="connsiteY0" fmla="*/ 0 h 1893151"/>
              <a:gd name="connsiteX1" fmla="*/ 3155252 w 3155252"/>
              <a:gd name="connsiteY1" fmla="*/ 0 h 1893151"/>
              <a:gd name="connsiteX2" fmla="*/ 3155252 w 3155252"/>
              <a:gd name="connsiteY2" fmla="*/ 1893151 h 1893151"/>
              <a:gd name="connsiteX3" fmla="*/ 0 w 3155252"/>
              <a:gd name="connsiteY3" fmla="*/ 1893151 h 1893151"/>
              <a:gd name="connsiteX4" fmla="*/ 0 w 3155252"/>
              <a:gd name="connsiteY4" fmla="*/ 0 h 1893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5252" h="1893151">
                <a:moveTo>
                  <a:pt x="0" y="0"/>
                </a:moveTo>
                <a:lnTo>
                  <a:pt x="3155252" y="0"/>
                </a:lnTo>
                <a:lnTo>
                  <a:pt x="3155252" y="1893151"/>
                </a:lnTo>
                <a:lnTo>
                  <a:pt x="0" y="1893151"/>
                </a:lnTo>
                <a:lnTo>
                  <a:pt x="0" y="0"/>
                </a:lnTo>
                <a:close/>
              </a:path>
            </a:pathLst>
          </a:custGeom>
          <a:solidFill>
            <a:srgbClr val="8A1538"/>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kern="1200" dirty="0" smtClean="0">
                <a:solidFill>
                  <a:schemeClr val="bg1"/>
                </a:solidFill>
                <a:latin typeface="Arial" pitchFamily="34" charset="0"/>
                <a:cs typeface="Arial" pitchFamily="34" charset="0"/>
              </a:rPr>
              <a:t>…but in</a:t>
            </a:r>
            <a:r>
              <a:rPr lang="en-GB" b="1" kern="1200" dirty="0" smtClean="0">
                <a:solidFill>
                  <a:schemeClr val="bg1"/>
                </a:solidFill>
                <a:latin typeface="Arial" pitchFamily="34" charset="0"/>
                <a:cs typeface="Arial" pitchFamily="34" charset="0"/>
              </a:rPr>
              <a:t> 2017/18 </a:t>
            </a:r>
            <a:r>
              <a:rPr lang="en-GB" dirty="0" smtClean="0">
                <a:solidFill>
                  <a:schemeClr val="bg1"/>
                </a:solidFill>
                <a:latin typeface="Arial" pitchFamily="34" charset="0"/>
                <a:cs typeface="Arial" pitchFamily="34" charset="0"/>
              </a:rPr>
              <a:t>this w</a:t>
            </a:r>
            <a:r>
              <a:rPr lang="en-GB" kern="1200" dirty="0" smtClean="0">
                <a:solidFill>
                  <a:schemeClr val="bg1"/>
                </a:solidFill>
                <a:latin typeface="Arial" pitchFamily="34" charset="0"/>
                <a:cs typeface="Arial" pitchFamily="34" charset="0"/>
              </a:rPr>
              <a:t>ould mean that new students (domiciled in England) on pre-registration part-time courses could only get help with their tuition fees...</a:t>
            </a:r>
            <a:endParaRPr lang="en-GB" kern="1200" dirty="0">
              <a:solidFill>
                <a:schemeClr val="bg1"/>
              </a:solidFill>
            </a:endParaRPr>
          </a:p>
        </p:txBody>
      </p:sp>
      <p:sp>
        <p:nvSpPr>
          <p:cNvPr id="3" name="Right Arrow 2"/>
          <p:cNvSpPr/>
          <p:nvPr/>
        </p:nvSpPr>
        <p:spPr>
          <a:xfrm>
            <a:off x="3851920" y="2276872"/>
            <a:ext cx="1008112" cy="2880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4" name="Right Arrow 3"/>
          <p:cNvSpPr/>
          <p:nvPr/>
        </p:nvSpPr>
        <p:spPr>
          <a:xfrm rot="20776075">
            <a:off x="4320608" y="6093296"/>
            <a:ext cx="1008112" cy="28803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9617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484784"/>
            <a:ext cx="8435280" cy="576064"/>
          </a:xfrm>
        </p:spPr>
        <p:txBody>
          <a:bodyPr/>
          <a:lstStyle/>
          <a:p>
            <a:r>
              <a:rPr lang="en-GB" dirty="0" smtClean="0"/>
              <a:t>Capped places</a:t>
            </a:r>
            <a:endParaRPr lang="en-GB" dirty="0"/>
          </a:p>
        </p:txBody>
      </p:sp>
      <p:sp>
        <p:nvSpPr>
          <p:cNvPr id="3" name="Content Placeholder 2"/>
          <p:cNvSpPr>
            <a:spLocks noGrp="1"/>
          </p:cNvSpPr>
          <p:nvPr>
            <p:ph idx="1"/>
          </p:nvPr>
        </p:nvSpPr>
        <p:spPr>
          <a:xfrm>
            <a:off x="251520" y="1916832"/>
            <a:ext cx="8435280" cy="4608512"/>
          </a:xfrm>
        </p:spPr>
        <p:txBody>
          <a:bodyPr/>
          <a:lstStyle/>
          <a:p>
            <a:pPr lvl="0">
              <a:buClr>
                <a:schemeClr val="tx1"/>
              </a:buClr>
            </a:pPr>
            <a:r>
              <a:rPr lang="en-GB" sz="2000" b="1" dirty="0">
                <a:solidFill>
                  <a:srgbClr val="8A1538"/>
                </a:solidFill>
              </a:rPr>
              <a:t>Capped places on part-time </a:t>
            </a:r>
            <a:r>
              <a:rPr lang="en-GB" sz="2000" b="1" dirty="0" smtClean="0">
                <a:solidFill>
                  <a:srgbClr val="8A1538"/>
                </a:solidFill>
              </a:rPr>
              <a:t>programmes </a:t>
            </a:r>
            <a:r>
              <a:rPr lang="en-GB" sz="2000" dirty="0" smtClean="0"/>
              <a:t>which </a:t>
            </a:r>
            <a:r>
              <a:rPr lang="en-GB" sz="2000" dirty="0"/>
              <a:t>start between 1 August 2017 and 31 July 2018 will be </a:t>
            </a:r>
            <a:r>
              <a:rPr lang="en-GB" sz="2000" b="1" dirty="0">
                <a:solidFill>
                  <a:srgbClr val="8A1538"/>
                </a:solidFill>
              </a:rPr>
              <a:t>limited</a:t>
            </a:r>
            <a:r>
              <a:rPr lang="en-GB" sz="2000" dirty="0"/>
              <a:t> to those </a:t>
            </a:r>
            <a:r>
              <a:rPr lang="en-GB" sz="2000" dirty="0" smtClean="0"/>
              <a:t>commissioned </a:t>
            </a:r>
            <a:r>
              <a:rPr lang="en-GB" sz="2000" dirty="0"/>
              <a:t>by Health Education </a:t>
            </a:r>
            <a:r>
              <a:rPr lang="en-GB" sz="2000" dirty="0" smtClean="0"/>
              <a:t>England in 2016/17</a:t>
            </a:r>
          </a:p>
          <a:p>
            <a:pPr marL="0" lvl="0" indent="0">
              <a:buClr>
                <a:schemeClr val="tx1"/>
              </a:buClr>
              <a:buNone/>
            </a:pPr>
            <a:endParaRPr lang="en-GB" sz="2000" dirty="0"/>
          </a:p>
          <a:p>
            <a:pPr lvl="0"/>
            <a:r>
              <a:rPr lang="en-GB" sz="2000" dirty="0" smtClean="0"/>
              <a:t>Only </a:t>
            </a:r>
            <a:r>
              <a:rPr lang="en-GB" sz="2000" dirty="0"/>
              <a:t>students who take up one of the </a:t>
            </a:r>
            <a:r>
              <a:rPr lang="en-GB" sz="2000" b="1" dirty="0">
                <a:solidFill>
                  <a:srgbClr val="8A1538"/>
                </a:solidFill>
              </a:rPr>
              <a:t>capped places will be eligible to apply for the maintenance </a:t>
            </a:r>
            <a:r>
              <a:rPr lang="en-GB" sz="2000" b="1" dirty="0" smtClean="0">
                <a:solidFill>
                  <a:srgbClr val="8A1538"/>
                </a:solidFill>
              </a:rPr>
              <a:t>bursary</a:t>
            </a:r>
          </a:p>
          <a:p>
            <a:pPr marL="0" lvl="0" indent="0">
              <a:buNone/>
            </a:pPr>
            <a:endParaRPr lang="en-GB" sz="2000" b="1" dirty="0">
              <a:solidFill>
                <a:srgbClr val="8A1538"/>
              </a:solidFill>
            </a:endParaRPr>
          </a:p>
          <a:p>
            <a:pPr lvl="0"/>
            <a:r>
              <a:rPr lang="en-GB" sz="2000" dirty="0"/>
              <a:t>The changes apply to </a:t>
            </a:r>
            <a:r>
              <a:rPr lang="en-GB" sz="2000" b="1" dirty="0">
                <a:solidFill>
                  <a:srgbClr val="8A1538"/>
                </a:solidFill>
              </a:rPr>
              <a:t>England only</a:t>
            </a:r>
            <a:r>
              <a:rPr lang="en-GB" sz="2000" dirty="0"/>
              <a:t>, so the bursary places will only be available to students who are </a:t>
            </a:r>
            <a:r>
              <a:rPr lang="en-GB" sz="2000" b="1" dirty="0">
                <a:solidFill>
                  <a:srgbClr val="8A1538"/>
                </a:solidFill>
              </a:rPr>
              <a:t>ordinarily resident in </a:t>
            </a:r>
            <a:r>
              <a:rPr lang="en-GB" sz="2000" b="1" dirty="0" smtClean="0">
                <a:solidFill>
                  <a:srgbClr val="8A1538"/>
                </a:solidFill>
              </a:rPr>
              <a:t>England</a:t>
            </a:r>
          </a:p>
          <a:p>
            <a:pPr marL="0" lvl="0" indent="0">
              <a:buNone/>
            </a:pPr>
            <a:endParaRPr lang="en-GB" sz="2000" b="1" dirty="0">
              <a:solidFill>
                <a:srgbClr val="8A1538"/>
              </a:solidFill>
            </a:endParaRPr>
          </a:p>
          <a:p>
            <a:pPr lvl="0"/>
            <a:r>
              <a:rPr lang="en-GB" sz="2000" dirty="0"/>
              <a:t>The places allocated specifically </a:t>
            </a:r>
            <a:r>
              <a:rPr lang="en-GB" sz="2000" b="1" dirty="0">
                <a:solidFill>
                  <a:srgbClr val="8A1538"/>
                </a:solidFill>
              </a:rPr>
              <a:t>exclude </a:t>
            </a:r>
            <a:r>
              <a:rPr lang="en-GB" sz="2000" dirty="0"/>
              <a:t>any places that are </a:t>
            </a:r>
            <a:r>
              <a:rPr lang="en-GB" sz="2000" b="1" dirty="0">
                <a:solidFill>
                  <a:srgbClr val="8A1538"/>
                </a:solidFill>
              </a:rPr>
              <a:t>funded on a secondment to training basis or other assisted </a:t>
            </a:r>
            <a:r>
              <a:rPr lang="en-GB" sz="2000" b="1" dirty="0" smtClean="0">
                <a:solidFill>
                  <a:srgbClr val="8A1538"/>
                </a:solidFill>
              </a:rPr>
              <a:t>means including self-funding</a:t>
            </a:r>
            <a:endParaRPr lang="en-GB" sz="2000" b="1" dirty="0">
              <a:solidFill>
                <a:srgbClr val="8A1538"/>
              </a:solidFill>
            </a:endParaRPr>
          </a:p>
        </p:txBody>
      </p:sp>
    </p:spTree>
    <p:extLst>
      <p:ext uri="{BB962C8B-B14F-4D97-AF65-F5344CB8AC3E}">
        <p14:creationId xmlns:p14="http://schemas.microsoft.com/office/powerpoint/2010/main" val="1860461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Capped places continued…</a:t>
            </a:r>
            <a:endParaRPr lang="en-GB" dirty="0"/>
          </a:p>
        </p:txBody>
      </p:sp>
      <p:sp>
        <p:nvSpPr>
          <p:cNvPr id="3" name="Content Placeholder 2"/>
          <p:cNvSpPr>
            <a:spLocks noGrp="1"/>
          </p:cNvSpPr>
          <p:nvPr>
            <p:ph idx="1"/>
          </p:nvPr>
        </p:nvSpPr>
        <p:spPr/>
        <p:txBody>
          <a:bodyPr/>
          <a:lstStyle/>
          <a:p>
            <a:pPr lvl="0"/>
            <a:r>
              <a:rPr lang="en-GB" sz="2000" dirty="0"/>
              <a:t>Students who opt to attend a </a:t>
            </a:r>
            <a:r>
              <a:rPr lang="en-GB" sz="2000" b="1" dirty="0">
                <a:solidFill>
                  <a:srgbClr val="8A1538"/>
                </a:solidFill>
              </a:rPr>
              <a:t>full time programme on a part-time basis will not be eligible</a:t>
            </a:r>
            <a:r>
              <a:rPr lang="en-GB" sz="2000" dirty="0"/>
              <a:t> as they are not included in the capped </a:t>
            </a:r>
            <a:r>
              <a:rPr lang="en-GB" sz="2000" dirty="0" smtClean="0"/>
              <a:t>numbers</a:t>
            </a:r>
          </a:p>
          <a:p>
            <a:pPr marL="0" lvl="0" indent="0">
              <a:buNone/>
            </a:pPr>
            <a:endParaRPr lang="en-GB" sz="2000" dirty="0"/>
          </a:p>
          <a:p>
            <a:pPr lvl="0"/>
            <a:r>
              <a:rPr lang="en-GB" sz="2000" dirty="0"/>
              <a:t>The </a:t>
            </a:r>
            <a:r>
              <a:rPr lang="en-GB" sz="2000" dirty="0" err="1"/>
              <a:t>HEIs</a:t>
            </a:r>
            <a:r>
              <a:rPr lang="en-GB" sz="2000" dirty="0"/>
              <a:t> who have </a:t>
            </a:r>
            <a:r>
              <a:rPr lang="en-GB" sz="2000" b="1" dirty="0">
                <a:solidFill>
                  <a:srgbClr val="8A1538"/>
                </a:solidFill>
              </a:rPr>
              <a:t>capped part-time commissioned places will shortly be notified </a:t>
            </a:r>
            <a:r>
              <a:rPr lang="en-GB" sz="2000" dirty="0"/>
              <a:t>in writing of the number of places that are applicable to </a:t>
            </a:r>
            <a:r>
              <a:rPr lang="en-GB" sz="2000" dirty="0" smtClean="0"/>
              <a:t>them</a:t>
            </a:r>
          </a:p>
          <a:p>
            <a:pPr marL="0" lvl="0" indent="0">
              <a:buNone/>
            </a:pPr>
            <a:endParaRPr lang="en-GB" sz="2000" dirty="0"/>
          </a:p>
          <a:p>
            <a:r>
              <a:rPr lang="en-GB" sz="2000" dirty="0"/>
              <a:t>Students that are on a full time programme but </a:t>
            </a:r>
            <a:r>
              <a:rPr lang="en-GB" sz="2000" b="1" dirty="0">
                <a:solidFill>
                  <a:srgbClr val="8A1538"/>
                </a:solidFill>
              </a:rPr>
              <a:t>attending part-time will not be eligible </a:t>
            </a:r>
            <a:r>
              <a:rPr lang="en-GB" sz="2000" dirty="0"/>
              <a:t>for a maintenance bursary (part-time courses not students)</a:t>
            </a:r>
          </a:p>
          <a:p>
            <a:endParaRPr lang="en-GB" dirty="0"/>
          </a:p>
        </p:txBody>
      </p:sp>
    </p:spTree>
    <p:extLst>
      <p:ext uri="{BB962C8B-B14F-4D97-AF65-F5344CB8AC3E}">
        <p14:creationId xmlns:p14="http://schemas.microsoft.com/office/powerpoint/2010/main" val="442766196"/>
      </p:ext>
    </p:extLst>
  </p:cSld>
  <p:clrMapOvr>
    <a:masterClrMapping/>
  </p:clrMapOvr>
</p:sld>
</file>

<file path=ppt/theme/theme1.xml><?xml version="1.0" encoding="utf-8"?>
<a:theme xmlns:a="http://schemas.openxmlformats.org/drawingml/2006/main" name="Presentation1_v2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ManagedMetadataTaxHTField0 xmlns="a796cea8-fdf0-4c8c-8ef9-88ab01145e5c">
      <Terms xmlns="http://schemas.microsoft.com/office/infopath/2007/PartnerControls">
        <TermInfo xmlns="http://schemas.microsoft.com/office/infopath/2007/PartnerControls">
          <TermName xmlns="http://schemas.microsoft.com/office/infopath/2007/PartnerControls">Managing Corporate Relations</TermName>
          <TermId xmlns="http://schemas.microsoft.com/office/infopath/2007/PartnerControls">bb73da66-fcad-4794-a3e9-9e30e766425c</TermId>
        </TermInfo>
      </Terms>
    </CategoryManagedMetadataTaxHTField0>
    <_RequireReview xmlns="a796cea8-fdf0-4c8c-8ef9-88ab01145e5c">true</_RequireReview>
    <IntranetCategoryManagedMetadataTaxHTField0 xmlns="a796cea8-fdf0-4c8c-8ef9-88ab01145e5c">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3eb392b9-16a9-45d8-947f-db9d186f210d</TermId>
        </TermInfo>
      </Terms>
    </IntranetCategoryManagedMetadataTaxHTField0>
    <TaxCatchAll xmlns="bb23f8f2-6f06-4ec7-b253-39f9dd04490a">
      <Value>18</Value>
      <Value>46</Value>
      <Value>57</Value>
    </TaxCatchAll>
    <PublishingExpirationDate xmlns="http://schemas.microsoft.com/sharepoint/v3">2017-09-30T23:00:00+00:00</PublishingExpirationDate>
    <_RetentionPeriod xmlns="a796cea8-fdf0-4c8c-8ef9-88ab01145e5c">7 Years</_RetentionPeriod>
    <PublishingStartDate xmlns="http://schemas.microsoft.com/sharepoint/v3">2016-10-13T23:00:00+00:00</PublishingStartDate>
    <_StartDateTime xmlns="a796cea8-fdf0-4c8c-8ef9-88ab01145e5c">2016-10-13T23:00:00+00:00</_StartDateTime>
    <_EndDateTime xmlns="a796cea8-fdf0-4c8c-8ef9-88ab01145e5c">2017-09-30T23:00:00+00:00</_EndDateTime>
    <DepartmentManagedMetadataTaxHTField0 xmlns="a796cea8-fdf0-4c8c-8ef9-88ab01145e5c">
      <Terms xmlns="http://schemas.microsoft.com/office/infopath/2007/PartnerControls">
        <TermInfo xmlns="http://schemas.microsoft.com/office/infopath/2007/PartnerControls">
          <TermName xmlns="http://schemas.microsoft.com/office/infopath/2007/PartnerControls">Customer Insight and Communications</TermName>
          <TermId xmlns="http://schemas.microsoft.com/office/infopath/2007/PartnerControls">3adf1842-26d1-43aa-91a8-1f6dd431fc74</TermId>
        </TermInfo>
      </Terms>
    </DepartmentManagedMetadataTaxHTField0>
    <Category xmlns="a796cea8-fdf0-4c8c-8ef9-88ab01145e5c">Branded Templates</Category>
    <_PrimaryOwner xmlns="a796cea8-fdf0-4c8c-8ef9-88ab01145e5c">
      <UserInfo>
        <DisplayName>Nicola Ratcliffe</DisplayName>
        <AccountId>224</AccountId>
        <AccountType/>
      </UserInfo>
    </_PrimaryOwner>
    <_SecondaryOwner xmlns="a796cea8-fdf0-4c8c-8ef9-88ab01145e5c">
      <UserInfo>
        <DisplayName>Ian Tracey</DisplayName>
        <AccountId>3855</AccountId>
        <AccountType/>
      </UserInfo>
    </_SecondaryOwner>
  </documentManagement>
</p:properties>
</file>

<file path=customXml/item3.xml><?xml version="1.0" encoding="utf-8"?>
<ct:contentTypeSchema xmlns:ct="http://schemas.microsoft.com/office/2006/metadata/contentType" xmlns:ma="http://schemas.microsoft.com/office/2006/metadata/properties/metaAttributes" ct:_="" ma:_="" ma:contentTypeName="New Document" ma:contentTypeID="0x0101004E0D384B815D4E1189424FA467ED9D3F004220711C7A434149BE053160DAE98C7400CD4D6023F8945943BE0DD8A2A3AD4B9B" ma:contentTypeVersion="2" ma:contentTypeDescription="Create a  new Document" ma:contentTypeScope="" ma:versionID="1e84d5d7b116b5455755ba0e8b82187c">
  <xsd:schema xmlns:xsd="http://www.w3.org/2001/XMLSchema" xmlns:xs="http://www.w3.org/2001/XMLSchema" xmlns:p="http://schemas.microsoft.com/office/2006/metadata/properties" xmlns:ns1="http://schemas.microsoft.com/sharepoint/v3" xmlns:ns3="a796cea8-fdf0-4c8c-8ef9-88ab01145e5c" xmlns:ns4="bb23f8f2-6f06-4ec7-b253-39f9dd04490a" targetNamespace="http://schemas.microsoft.com/office/2006/metadata/properties" ma:root="true" ma:fieldsID="8a4fea7f41b2c3f6714869474ef12123" ns1:_="" ns3:_="" ns4:_="">
    <xsd:import namespace="http://schemas.microsoft.com/sharepoint/v3"/>
    <xsd:import namespace="a796cea8-fdf0-4c8c-8ef9-88ab01145e5c"/>
    <xsd:import namespace="bb23f8f2-6f06-4ec7-b253-39f9dd04490a"/>
    <xsd:element name="properties">
      <xsd:complexType>
        <xsd:sequence>
          <xsd:element name="documentManagement">
            <xsd:complexType>
              <xsd:all>
                <xsd:element ref="ns1:PublishingExpirationDate" minOccurs="0"/>
                <xsd:element ref="ns1:PublishingStartDate" minOccurs="0"/>
                <xsd:element ref="ns3:DepartmentManagedMetadataTaxHTField0" minOccurs="0"/>
                <xsd:element ref="ns3:IntranetCategoryManagedMetadataTaxHTField0" minOccurs="0"/>
                <xsd:element ref="ns3:CategoryManagedMetadataTaxHTField0" minOccurs="0"/>
                <xsd:element ref="ns4:TaxCatchAll" minOccurs="0"/>
                <xsd:element ref="ns4:TaxCatchAllLabel" minOccurs="0"/>
                <xsd:element ref="ns3:_PrimaryOwner"/>
                <xsd:element ref="ns3:_SecondaryOwner" minOccurs="0"/>
                <xsd:element ref="ns3:_StartDateTime" minOccurs="0"/>
                <xsd:element ref="ns3:_EndDateTime"/>
                <xsd:element ref="ns3:_RequireReview" minOccurs="0"/>
                <xsd:element ref="ns3:_RetentionPeriod" minOccurs="0"/>
                <xsd:element ref="ns3: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8" nillable="true" ma:displayName="Scheduling End Date" ma:description="" ma:internalName="PublishingExpirationDate">
      <xsd:simpleType>
        <xsd:restriction base="dms:Unknown"/>
      </xsd:simpleType>
    </xsd:element>
    <xsd:element name="PublishingStartDate" ma:index="9" nillable="true" ma:displayName="Scheduling Start Date"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96cea8-fdf0-4c8c-8ef9-88ab01145e5c" elementFormDefault="qualified">
    <xsd:import namespace="http://schemas.microsoft.com/office/2006/documentManagement/types"/>
    <xsd:import namespace="http://schemas.microsoft.com/office/infopath/2007/PartnerControls"/>
    <xsd:element name="DepartmentManagedMetadataTaxHTField0" ma:index="12" ma:taxonomy="true" ma:internalName="DepartmentManagedMetadataTaxHTField0" ma:taxonomyFieldName="DepartmentManagedMetadata" ma:displayName="Department" ma:fieldId="{3c38aea0-2ec3-494f-8a94-d1400bd4ae32}" ma:sspId="5328d86d-5900-41e8-aeb3-fea0a099a623" ma:termSetId="b7912425-d886-440a-a8a2-96d6a24c3c5f" ma:anchorId="00000000-0000-0000-0000-000000000000" ma:open="false" ma:isKeyword="false">
      <xsd:complexType>
        <xsd:sequence>
          <xsd:element ref="pc:Terms" minOccurs="0" maxOccurs="1"/>
        </xsd:sequence>
      </xsd:complexType>
    </xsd:element>
    <xsd:element name="IntranetCategoryManagedMetadataTaxHTField0" ma:index="13" ma:taxonomy="true" ma:internalName="IntranetCategoryManagedMetadataTaxHTField0" ma:taxonomyFieldName="IntranetCategoryManagedMetadata" ma:displayName="Intranet Category" ma:fieldId="{302dcff4-f743-4621-90cb-4e480ef37ab7}" ma:sspId="5328d86d-5900-41e8-aeb3-fea0a099a623" ma:termSetId="0f5df3f5-1285-46ef-8613-3f575624b03a" ma:anchorId="00000000-0000-0000-0000-000000000000" ma:open="false" ma:isKeyword="false">
      <xsd:complexType>
        <xsd:sequence>
          <xsd:element ref="pc:Terms" minOccurs="0" maxOccurs="1"/>
        </xsd:sequence>
      </xsd:complexType>
    </xsd:element>
    <xsd:element name="CategoryManagedMetadataTaxHTField0" ma:index="15" ma:taxonomy="true" ma:internalName="CategoryManagedMetadataTaxHTField0" ma:taxonomyFieldName="CategoryManagedMetadata" ma:displayName="Activity" ma:default="" ma:fieldId="{d4ea7914-559b-4597-847e-9edfcc23f53c}" ma:taxonomyMulti="true" ma:sspId="5328d86d-5900-41e8-aeb3-fea0a099a623" ma:termSetId="eb35bfac-0109-4685-9924-835fd0d7f716" ma:anchorId="00000000-0000-0000-0000-000000000000" ma:open="false" ma:isKeyword="false">
      <xsd:complexType>
        <xsd:sequence>
          <xsd:element ref="pc:Terms" minOccurs="0" maxOccurs="1"/>
        </xsd:sequence>
      </xsd:complexType>
    </xsd:element>
    <xsd:element name="_PrimaryOwner" ma:index="19" ma:displayName="Content Owner" ma:list="UserInfo" ma:internalName="_PrimaryOwner">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_SecondaryOwner" ma:index="20" nillable="true" ma:displayName="Secondary Content Owner" ma:list="UserInfo" ma:internalName="_Secondary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StartDateTime" ma:index="21" nillable="true" ma:displayName="Start Date" ma:format="DateTime" ma:internalName="_StartDateTime">
      <xsd:simpleType>
        <xsd:restriction base="dms:DateTime"/>
      </xsd:simpleType>
    </xsd:element>
    <xsd:element name="_EndDateTime" ma:index="22" ma:displayName="End Date" ma:format="DateTime" ma:internalName="_EndDateTime">
      <xsd:simpleType>
        <xsd:restriction base="dms:DateTime"/>
      </xsd:simpleType>
    </xsd:element>
    <xsd:element name="_RequireReview" ma:index="23" nillable="true" ma:displayName="Review Required" ma:internalName="_RequireReview">
      <xsd:simpleType>
        <xsd:restriction base="dms:Boolean"/>
      </xsd:simpleType>
    </xsd:element>
    <xsd:element name="_RetentionPeriod" ma:index="24" nillable="true" ma:displayName="Retention Period" ma:default="7 Years" ma:format="Dropdown" ma:internalName="_RetentionPeriod">
      <xsd:simpleType>
        <xsd:restriction base="dms:Choice">
          <xsd:enumeration value="3 Months"/>
          <xsd:enumeration value="6 Months"/>
          <xsd:enumeration value="9 Months"/>
          <xsd:enumeration value="1 Year"/>
          <xsd:enumeration value="2 Years"/>
          <xsd:enumeration value="3 Years"/>
          <xsd:enumeration value="4 Years"/>
          <xsd:enumeration value="5 Years"/>
          <xsd:enumeration value="6 Years"/>
          <xsd:enumeration value="7 Years"/>
          <xsd:enumeration value="8 Years"/>
          <xsd:enumeration value="10 Years"/>
          <xsd:enumeration value="11 Years"/>
          <xsd:enumeration value="12 Years"/>
          <xsd:enumeration value="15 Years"/>
          <xsd:enumeration value="18 Years"/>
          <xsd:enumeration value="20 Years"/>
          <xsd:enumeration value="21 Years"/>
          <xsd:enumeration value="23 Years"/>
          <xsd:enumeration value="30 Years"/>
          <xsd:enumeration value="40 Years"/>
          <xsd:enumeration value="50 Years"/>
          <xsd:enumeration value="70 Years"/>
          <xsd:enumeration value="100 Years"/>
        </xsd:restriction>
      </xsd:simpleType>
    </xsd:element>
    <xsd:element name="Category" ma:index="25" nillable="true" ma:displayName="Category" ma:internalName="Categor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23f8f2-6f06-4ec7-b253-39f9dd04490a" elementFormDefault="qualified">
    <xsd:import namespace="http://schemas.microsoft.com/office/2006/documentManagement/types"/>
    <xsd:import namespace="http://schemas.microsoft.com/office/infopath/2007/PartnerControls"/>
    <xsd:element name="TaxCatchAll" ma:index="17" nillable="true" ma:displayName="Taxonomy Catch All Column" ma:description="" ma:hidden="true" ma:list="{05fb49c3-cf5f-4a98-b2a6-6131de8ab634}" ma:internalName="TaxCatchAll" ma:showField="CatchAllData" ma:web="bb23f8f2-6f06-4ec7-b253-39f9dd04490a">
      <xsd:complexType>
        <xsd:complexContent>
          <xsd:extension base="dms:MultiChoiceLookup">
            <xsd:sequence>
              <xsd:element name="Value" type="dms:Lookup" maxOccurs="unbounded" minOccurs="0" nillable="true"/>
            </xsd:sequence>
          </xsd:extension>
        </xsd:complexContent>
      </xsd:complexType>
    </xsd:element>
    <xsd:element name="TaxCatchAllLabel" ma:index="18" nillable="true" ma:displayName="Taxonomy Catch All Column1" ma:description="" ma:hidden="true" ma:list="{05fb49c3-cf5f-4a98-b2a6-6131de8ab634}" ma:internalName="TaxCatchAllLabel" ma:readOnly="true" ma:showField="CatchAllDataLabel" ma:web="bb23f8f2-6f06-4ec7-b253-39f9dd0449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1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9454A5-03E2-4CA5-B38D-F75D4C109842}">
  <ds:schemaRefs>
    <ds:schemaRef ds:uri="http://schemas.microsoft.com/sharepoint/v3/contenttype/forms"/>
  </ds:schemaRefs>
</ds:datastoreItem>
</file>

<file path=customXml/itemProps2.xml><?xml version="1.0" encoding="utf-8"?>
<ds:datastoreItem xmlns:ds="http://schemas.openxmlformats.org/officeDocument/2006/customXml" ds:itemID="{A8D3E7FA-F3EC-4C2D-B63C-473F56A0F024}">
  <ds:schemaRefs>
    <ds:schemaRef ds:uri="http://schemas.microsoft.com/sharepoint/v3"/>
    <ds:schemaRef ds:uri="http://schemas.microsoft.com/office/2006/metadata/properties"/>
    <ds:schemaRef ds:uri="http://schemas.microsoft.com/office/2006/documentManagement/types"/>
    <ds:schemaRef ds:uri="http://purl.org/dc/elements/1.1/"/>
    <ds:schemaRef ds:uri="a796cea8-fdf0-4c8c-8ef9-88ab01145e5c"/>
    <ds:schemaRef ds:uri="bb23f8f2-6f06-4ec7-b253-39f9dd04490a"/>
    <ds:schemaRef ds:uri="http://www.w3.org/XML/1998/namespace"/>
    <ds:schemaRef ds:uri="http://purl.org/dc/terms/"/>
    <ds:schemaRef ds:uri="http://purl.org/dc/dcmitype/"/>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BE742A90-91E4-453B-9710-84E1B01F7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96cea8-fdf0-4c8c-8ef9-88ab01145e5c"/>
    <ds:schemaRef ds:uri="bb23f8f2-6f06-4ec7-b253-39f9dd0449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2280</TotalTime>
  <Words>967</Words>
  <Application>Microsoft Office PowerPoint</Application>
  <PresentationFormat>On-screen Show (4:3)</PresentationFormat>
  <Paragraphs>91</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Presentation1_v2 (2)</vt:lpstr>
      <vt:lpstr>Student Services   Transitional Arrangements 2017/18  30-31 January 2017 NCVO, King’s Cross, London Julia Smith and Kim Stephenson</vt:lpstr>
      <vt:lpstr>Introduction</vt:lpstr>
      <vt:lpstr>Introduction</vt:lpstr>
      <vt:lpstr>Health Education Funding Reforms (HEFR)</vt:lpstr>
      <vt:lpstr>Which students are exempt from the changes from 1 August 2017 to 31 July 2018?</vt:lpstr>
      <vt:lpstr>Students on eligible part-time courses</vt:lpstr>
      <vt:lpstr>Why will students on eligible part-time courses receive a bursary in 2017/18?</vt:lpstr>
      <vt:lpstr>Capped places</vt:lpstr>
      <vt:lpstr>Capped places continued…</vt:lpstr>
      <vt:lpstr>2017/18 funding arrangements for part-time students</vt:lpstr>
      <vt:lpstr>Eligibility criteria</vt:lpstr>
      <vt:lpstr>Changes in course attendance </vt:lpstr>
      <vt:lpstr>Postgraduate, Dental Therapy and  Dental Hygiene Students</vt:lpstr>
      <vt:lpstr>Arrangements for Postgraduate (PG), Dental Hygiene (DH) and Dental Therapy (DT) students in 2017/18?</vt:lpstr>
      <vt:lpstr>Future funding</vt:lpstr>
      <vt:lpstr>Any questions?      </vt:lpstr>
    </vt:vector>
  </TitlesOfParts>
  <Company>NHSBSA Pensions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Services Presentation Template</dc:title>
  <dc:creator>NRatclif</dc:creator>
  <cp:lastModifiedBy>Sarah Regan</cp:lastModifiedBy>
  <cp:revision>192</cp:revision>
  <cp:lastPrinted>2017-01-16T10:44:54Z</cp:lastPrinted>
  <dcterms:created xsi:type="dcterms:W3CDTF">2016-08-19T15:16:43Z</dcterms:created>
  <dcterms:modified xsi:type="dcterms:W3CDTF">2017-01-24T15:09:54Z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0x0101004E0D384B815D4E1189424FA467ED9D3F004220711C7A434149BE053160DAE98C7400CD4D6023F8945943BE0DD8A2A3AD4B9B</vt:lpwstr>
  </property>
  <property fmtid="{D5CDD505-2E9C-101B-9397-08002B2CF9AE}" pid="3" name="DepartmentManagedMetadata">
    <vt:lpwstr>46;#Customer Insight and Communications|3adf1842-26d1-43aa-91a8-1f6dd431fc74</vt:lpwstr>
  </property>
  <property fmtid="{D5CDD505-2E9C-101B-9397-08002B2CF9AE}" pid="4" name="IntranetCategoryManagedMetadata">
    <vt:lpwstr>57;#Communications|3eb392b9-16a9-45d8-947f-db9d186f210d</vt:lpwstr>
  </property>
  <property fmtid="{D5CDD505-2E9C-101B-9397-08002B2CF9AE}" pid="5" name="CategoryManagedMetadata">
    <vt:lpwstr>18;#Managing Corporate Relations|bb73da66-fcad-4794-a3e9-9e30e766425c</vt:lpwstr>
  </property>
  <property fmtid="{D5CDD505-2E9C-101B-9397-08002B2CF9AE}" pid="6" name="Gov_SecondNotification">
    <vt:lpwstr/>
  </property>
  <property fmtid="{D5CDD505-2E9C-101B-9397-08002B2CF9AE}" pid="7" name="Gov_FirstNotification">
    <vt:lpwstr/>
  </property>
  <property fmtid="{D5CDD505-2E9C-101B-9397-08002B2CF9AE}" pid="8" name="Gov_FinalNotification">
    <vt:lpwstr/>
  </property>
</Properties>
</file>