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0" r:id="rId3"/>
    <p:sldMasterId id="2147483673" r:id="rId4"/>
    <p:sldMasterId id="2147483675" r:id="rId5"/>
    <p:sldMasterId id="2147483677" r:id="rId6"/>
    <p:sldMasterId id="2147483679" r:id="rId7"/>
    <p:sldMasterId id="2147483682" r:id="rId8"/>
    <p:sldMasterId id="2147483684" r:id="rId9"/>
    <p:sldMasterId id="2147483687" r:id="rId10"/>
    <p:sldMasterId id="2147483689" r:id="rId11"/>
    <p:sldMasterId id="2147483692" r:id="rId12"/>
  </p:sldMasterIdLst>
  <p:notesMasterIdLst>
    <p:notesMasterId r:id="rId25"/>
  </p:notesMasterIdLst>
  <p:sldIdLst>
    <p:sldId id="256" r:id="rId13"/>
    <p:sldId id="268" r:id="rId14"/>
    <p:sldId id="257" r:id="rId15"/>
    <p:sldId id="258" r:id="rId16"/>
    <p:sldId id="267" r:id="rId17"/>
    <p:sldId id="259" r:id="rId18"/>
    <p:sldId id="262" r:id="rId19"/>
    <p:sldId id="263" r:id="rId20"/>
    <p:sldId id="264" r:id="rId21"/>
    <p:sldId id="270" r:id="rId22"/>
    <p:sldId id="26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a Ruman" initials="LR" lastIdx="7" clrIdx="0"/>
  <p:cmAuthor id="1" name="Kerry Hemsworth" initials="KH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538"/>
    <a:srgbClr val="009E49"/>
    <a:srgbClr val="006747"/>
    <a:srgbClr val="D81E05"/>
    <a:srgbClr val="78BE20"/>
    <a:srgbClr val="00A9CE"/>
    <a:srgbClr val="41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0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4EA9-3CCC-433F-883F-74BDDDA7A74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1E324-AE17-4115-B40F-D60EA2365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8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68489"/>
            <a:ext cx="8134672" cy="1104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8A15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136904" cy="16561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603613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6848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09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6826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2309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5165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6798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2080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A15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435280" cy="424847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1967337"/>
      </p:ext>
    </p:extLst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729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1112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FW_1415_powerpoint_backgrounds mag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885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2072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7654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3131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8521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7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40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8" b="37697"/>
          <a:stretch/>
        </p:blipFill>
        <p:spPr bwMode="auto">
          <a:xfrm>
            <a:off x="6914620" y="5979665"/>
            <a:ext cx="2216845" cy="87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935729" y="605167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NHSStudents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 advClick="0" advTm="10000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08188"/>
            <a:ext cx="16986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fe logo &amp; strapline_full colou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822950"/>
            <a:ext cx="10239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Triangle 8"/>
          <p:cNvSpPr/>
          <p:nvPr userDrawn="1"/>
        </p:nvSpPr>
        <p:spPr>
          <a:xfrm>
            <a:off x="0" y="365125"/>
            <a:ext cx="457200" cy="6492875"/>
          </a:xfrm>
          <a:prstGeom prst="rtTriangle">
            <a:avLst/>
          </a:prstGeom>
          <a:solidFill>
            <a:srgbClr val="6012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5B1E69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471355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46063" y="5827713"/>
            <a:ext cx="758825" cy="7572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988" y="5861050"/>
            <a:ext cx="6969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 userDrawn="1"/>
        </p:nvSpPr>
        <p:spPr bwMode="auto">
          <a:xfrm>
            <a:off x="260350" y="6056313"/>
            <a:ext cx="71437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</p:spTree>
    <p:extLst>
      <p:ext uri="{BB962C8B-B14F-4D97-AF65-F5344CB8AC3E}">
        <p14:creationId xmlns:p14="http://schemas.microsoft.com/office/powerpoint/2010/main" val="20628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288" y="5856288"/>
            <a:ext cx="6969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4" y="148538"/>
            <a:ext cx="1270687" cy="12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409575" y="615950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spcAft>
                <a:spcPts val="120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  <a:cs typeface="Arial" charset="0"/>
              </a:rPr>
              <a:t>SECTION 4</a:t>
            </a:r>
          </a:p>
        </p:txBody>
      </p: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260350" y="6056313"/>
            <a:ext cx="71437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  <p:sp>
        <p:nvSpPr>
          <p:cNvPr id="11" name="Right Triangle 10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471355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08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Text to go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 smtClean="0"/>
              <a:t>More text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 smtClean="0"/>
              <a:t>More text here</a:t>
            </a:r>
            <a:endParaRPr lang="en-US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 smtClean="0"/>
              <a:t>More text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 smtClean="0"/>
              <a:t>More text here</a:t>
            </a:r>
            <a:endParaRPr lang="en-US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 smtClean="0"/>
              <a:t>More text here</a:t>
            </a:r>
            <a:endParaRPr lang="en-US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6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288" y="5856288"/>
            <a:ext cx="6969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4" y="148538"/>
            <a:ext cx="1270687" cy="12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409575" y="615950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spcAft>
                <a:spcPts val="120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  <a:cs typeface="Arial" charset="0"/>
              </a:rPr>
              <a:t>SECTION 4</a:t>
            </a:r>
          </a:p>
        </p:txBody>
      </p:sp>
      <p:sp>
        <p:nvSpPr>
          <p:cNvPr id="15" name="TextBox 4"/>
          <p:cNvSpPr txBox="1">
            <a:spLocks noChangeArrowheads="1"/>
          </p:cNvSpPr>
          <p:nvPr userDrawn="1"/>
        </p:nvSpPr>
        <p:spPr bwMode="auto">
          <a:xfrm>
            <a:off x="260350" y="6056313"/>
            <a:ext cx="71437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  <p:pic>
        <p:nvPicPr>
          <p:cNvPr id="17" name="Picture 3" descr="sfe logo &amp; strapline_full colou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822950"/>
            <a:ext cx="10239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Triangle 23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4713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4" y="5842666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269875" y="6048375"/>
            <a:ext cx="71437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6" y="153988"/>
            <a:ext cx="1267354" cy="126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Triangle 9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108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3" descr="sfe logo &amp; strapline_full colou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822950"/>
            <a:ext cx="10239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8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>
            <a:off x="0" y="365125"/>
            <a:ext cx="457200" cy="6492875"/>
          </a:xfrm>
          <a:prstGeom prst="rtTriangle">
            <a:avLst/>
          </a:prstGeom>
          <a:solidFill>
            <a:srgbClr val="DD4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DD4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3" descr="sfe logo &amp; strapline_full colou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822950"/>
            <a:ext cx="10239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 userDrawn="1"/>
        </p:nvSpPr>
        <p:spPr>
          <a:xfrm>
            <a:off x="246063" y="5827713"/>
            <a:ext cx="758825" cy="7572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011363"/>
            <a:ext cx="1684337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853113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4"/>
          <p:cNvSpPr txBox="1">
            <a:spLocks noChangeArrowheads="1"/>
          </p:cNvSpPr>
          <p:nvPr userDrawn="1"/>
        </p:nvSpPr>
        <p:spPr bwMode="auto">
          <a:xfrm>
            <a:off x="260350" y="6056313"/>
            <a:ext cx="71437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</p:spTree>
    <p:extLst>
      <p:ext uri="{BB962C8B-B14F-4D97-AF65-F5344CB8AC3E}">
        <p14:creationId xmlns:p14="http://schemas.microsoft.com/office/powerpoint/2010/main" val="122580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4463"/>
            <a:ext cx="12747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409575" y="615950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spcAft>
                <a:spcPts val="120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  <a:cs typeface="Arial" charset="0"/>
              </a:rPr>
              <a:t>SECTION 1</a:t>
            </a:r>
          </a:p>
        </p:txBody>
      </p:sp>
      <p:pic>
        <p:nvPicPr>
          <p:cNvPr id="12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853113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260350" y="6056313"/>
            <a:ext cx="71437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DD4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3" descr="sfe logo &amp; strapline_full colou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822950"/>
            <a:ext cx="10239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40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08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Text to go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 smtClean="0"/>
              <a:t>More text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 smtClean="0"/>
              <a:t>More text here</a:t>
            </a:r>
            <a:endParaRPr lang="en-US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 smtClean="0"/>
              <a:t>More text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 smtClean="0"/>
              <a:t>More text here</a:t>
            </a:r>
            <a:endParaRPr lang="en-US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 smtClean="0"/>
              <a:t>More text here</a:t>
            </a:r>
            <a:endParaRPr lang="en-US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4463"/>
            <a:ext cx="12747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 userDrawn="1"/>
        </p:nvSpPr>
        <p:spPr bwMode="auto">
          <a:xfrm>
            <a:off x="409575" y="615950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spcAft>
                <a:spcPts val="120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  <a:cs typeface="Arial" charset="0"/>
              </a:rPr>
              <a:t>SECTION 1</a:t>
            </a: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853113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260350" y="6056313"/>
            <a:ext cx="71437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  <p:sp>
        <p:nvSpPr>
          <p:cNvPr id="11" name="Right Triangle 10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DD4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7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fe logo &amp; strapline_full colou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822950"/>
            <a:ext cx="10239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246063" y="5827713"/>
            <a:ext cx="758825" cy="757237"/>
          </a:xfrm>
          <a:prstGeom prst="ellipse">
            <a:avLst/>
          </a:prstGeom>
          <a:solidFill>
            <a:srgbClr val="00985F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268288" y="6084888"/>
            <a:ext cx="71437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2015/16</a:t>
            </a: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365125"/>
            <a:ext cx="457200" cy="6492875"/>
          </a:xfrm>
          <a:prstGeom prst="rtTriangle">
            <a:avLst/>
          </a:prstGeom>
          <a:solidFill>
            <a:srgbClr val="00985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985F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0098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46063" y="5827713"/>
            <a:ext cx="758825" cy="7572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012950"/>
            <a:ext cx="1690688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5848350"/>
            <a:ext cx="7064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>
            <a:spLocks noChangeArrowheads="1"/>
          </p:cNvSpPr>
          <p:nvPr userDrawn="1"/>
        </p:nvSpPr>
        <p:spPr bwMode="auto">
          <a:xfrm>
            <a:off x="269875" y="6048375"/>
            <a:ext cx="71437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</p:spTree>
    <p:extLst>
      <p:ext uri="{BB962C8B-B14F-4D97-AF65-F5344CB8AC3E}">
        <p14:creationId xmlns:p14="http://schemas.microsoft.com/office/powerpoint/2010/main" val="156789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53988"/>
            <a:ext cx="12620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5848350"/>
            <a:ext cx="7064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269875" y="6048375"/>
            <a:ext cx="71437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  <p:sp>
        <p:nvSpPr>
          <p:cNvPr id="11" name="Right Triangle 10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0098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 userDrawn="1"/>
        </p:nvSpPr>
        <p:spPr bwMode="auto">
          <a:xfrm>
            <a:off x="396875" y="641350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spcAft>
                <a:spcPts val="120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  <a:cs typeface="Arial" charset="0"/>
              </a:rPr>
              <a:t>SECTION 2</a:t>
            </a:r>
          </a:p>
        </p:txBody>
      </p:sp>
      <p:pic>
        <p:nvPicPr>
          <p:cNvPr id="15" name="Picture 3" descr="sfe logo &amp; strapline_full colour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822950"/>
            <a:ext cx="10239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5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008188"/>
            <a:ext cx="169703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fe logo &amp; strapline_full colou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822950"/>
            <a:ext cx="10239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46063" y="5827713"/>
            <a:ext cx="758825" cy="757237"/>
          </a:xfrm>
          <a:prstGeom prst="ellipse">
            <a:avLst/>
          </a:prstGeom>
          <a:solidFill>
            <a:srgbClr val="00985F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268288" y="6084888"/>
            <a:ext cx="71437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2015/16</a:t>
            </a: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365125"/>
            <a:ext cx="457200" cy="6492875"/>
          </a:xfrm>
          <a:prstGeom prst="rtTriangle">
            <a:avLst/>
          </a:prstGeom>
          <a:solidFill>
            <a:srgbClr val="D80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B70D50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D80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B70D50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46063" y="5827713"/>
            <a:ext cx="758825" cy="7572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85311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>
            <a:spLocks noChangeArrowheads="1"/>
          </p:cNvSpPr>
          <p:nvPr userDrawn="1"/>
        </p:nvSpPr>
        <p:spPr bwMode="auto">
          <a:xfrm>
            <a:off x="261938" y="6064250"/>
            <a:ext cx="71437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</p:spTree>
    <p:extLst>
      <p:ext uri="{BB962C8B-B14F-4D97-AF65-F5344CB8AC3E}">
        <p14:creationId xmlns:p14="http://schemas.microsoft.com/office/powerpoint/2010/main" val="368714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854700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61925"/>
            <a:ext cx="1252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269875" y="6048375"/>
            <a:ext cx="71437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100" dirty="0" smtClean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  <p:sp>
        <p:nvSpPr>
          <p:cNvPr id="11" name="Right Triangle 10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C300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09575" y="641350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spcAft>
                <a:spcPts val="120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  <a:cs typeface="Arial" charset="0"/>
              </a:rPr>
              <a:t>SECTION 3</a:t>
            </a:r>
          </a:p>
        </p:txBody>
      </p:sp>
      <p:pic>
        <p:nvPicPr>
          <p:cNvPr id="14" name="Picture 3" descr="sfe logo &amp; strapline_full colour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822950"/>
            <a:ext cx="10239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68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bsa.nhs.uk/studen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776" y="2060848"/>
            <a:ext cx="8134672" cy="864096"/>
          </a:xfrm>
        </p:spPr>
        <p:txBody>
          <a:bodyPr/>
          <a:lstStyle/>
          <a:p>
            <a:pPr algn="ctr"/>
            <a:r>
              <a:rPr lang="en-GB" dirty="0" smtClean="0"/>
              <a:t>Student Services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632848" cy="1656184"/>
          </a:xfrm>
        </p:spPr>
        <p:txBody>
          <a:bodyPr/>
          <a:lstStyle/>
          <a:p>
            <a:pPr algn="ctr"/>
            <a:r>
              <a:rPr lang="en-GB" b="1" dirty="0" smtClean="0"/>
              <a:t>Welcome to the NHSBSA Student Services Stakeholder Event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19642" y="4725144"/>
            <a:ext cx="3168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30 and 31 January 2017</a:t>
            </a:r>
          </a:p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NCVO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King’s Cross, London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19543506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514" y="499359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Hollie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Edminson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Team Manager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Contact Centre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0520" y="417100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Joanne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Twissell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Assistant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27251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Sarah Regan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 Officer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924">
            <a:off x="6539759" y="3117506"/>
            <a:ext cx="2078809" cy="2007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2350792" cy="2115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P:\07 Communications\Image Library 03.2009\Portraits\Joanne Twissell\P10008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599">
            <a:off x="3712907" y="1581353"/>
            <a:ext cx="2134461" cy="2459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8591555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Know…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xplosion 2 3"/>
          <p:cNvSpPr/>
          <p:nvPr/>
        </p:nvSpPr>
        <p:spPr>
          <a:xfrm>
            <a:off x="395536" y="4005064"/>
            <a:ext cx="3312368" cy="2304256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 2015/16 we scanned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209,123 documents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372200" y="1556792"/>
            <a:ext cx="2160240" cy="1872208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2015/16 we dealt with 260,265 customer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calls</a:t>
            </a:r>
          </a:p>
        </p:txBody>
      </p:sp>
      <p:sp>
        <p:nvSpPr>
          <p:cNvPr id="8" name="Cloud 7"/>
          <p:cNvSpPr/>
          <p:nvPr/>
        </p:nvSpPr>
        <p:spPr>
          <a:xfrm>
            <a:off x="6228184" y="4279404"/>
            <a:ext cx="2196244" cy="1584176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Our complaints have reduced by 76% since 2012</a:t>
            </a:r>
          </a:p>
        </p:txBody>
      </p:sp>
      <p:sp>
        <p:nvSpPr>
          <p:cNvPr id="9" name="7-Point Star 8"/>
          <p:cNvSpPr/>
          <p:nvPr/>
        </p:nvSpPr>
        <p:spPr>
          <a:xfrm>
            <a:off x="3491880" y="2509562"/>
            <a:ext cx="3024336" cy="2735750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386,041 customers accessed our information on Ask Us, our customer self-serve application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95536" y="1988840"/>
            <a:ext cx="2664296" cy="1584176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 2015/16 we responded to 10,803 enquiries </a:t>
            </a:r>
          </a:p>
        </p:txBody>
      </p:sp>
    </p:spTree>
    <p:extLst>
      <p:ext uri="{BB962C8B-B14F-4D97-AF65-F5344CB8AC3E}">
        <p14:creationId xmlns:p14="http://schemas.microsoft.com/office/powerpoint/2010/main" val="2296137137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us on social media!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348880"/>
            <a:ext cx="7416824" cy="42484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Follow us on Twitter and join in the conversation with over 2,900 followers </a:t>
            </a:r>
            <a:r>
              <a:rPr lang="en-GB" b="1" dirty="0" smtClean="0">
                <a:solidFill>
                  <a:srgbClr val="8A1538"/>
                </a:solidFill>
              </a:rPr>
              <a:t>@</a:t>
            </a:r>
            <a:r>
              <a:rPr lang="en-GB" b="1" dirty="0" err="1" smtClean="0">
                <a:solidFill>
                  <a:srgbClr val="8A1538"/>
                </a:solidFill>
              </a:rPr>
              <a:t>NHSBSA_Students</a:t>
            </a:r>
            <a:endParaRPr lang="en-GB" b="1" dirty="0" smtClean="0">
              <a:solidFill>
                <a:srgbClr val="8A1538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Like us on Facebook and join in with over 47,000 people across our two pages to keep up to date with all the latest information regarding student services: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>
                <a:solidFill>
                  <a:srgbClr val="8A1538"/>
                </a:solidFill>
              </a:rPr>
              <a:t>/</a:t>
            </a:r>
            <a:r>
              <a:rPr lang="en-GB" b="1" dirty="0" err="1" smtClean="0">
                <a:solidFill>
                  <a:srgbClr val="8A1538"/>
                </a:solidFill>
              </a:rPr>
              <a:t>NHSstudentbursaries</a:t>
            </a:r>
            <a:endParaRPr lang="en-GB" b="1" dirty="0" smtClean="0">
              <a:solidFill>
                <a:srgbClr val="8A1538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b="1" dirty="0" smtClean="0">
                <a:solidFill>
                  <a:srgbClr val="8A1538"/>
                </a:solidFill>
              </a:rPr>
              <a:t>/</a:t>
            </a:r>
            <a:r>
              <a:rPr lang="en-GB" b="1" dirty="0" err="1" smtClean="0">
                <a:solidFill>
                  <a:srgbClr val="8A1538"/>
                </a:solidFill>
              </a:rPr>
              <a:t>socialworkbursaries</a:t>
            </a:r>
            <a:r>
              <a:rPr lang="en-GB" b="1" dirty="0" smtClean="0">
                <a:solidFill>
                  <a:srgbClr val="8A1538"/>
                </a:solidFill>
              </a:rPr>
              <a:t> </a:t>
            </a:r>
            <a:endParaRPr lang="en-GB" b="1" dirty="0">
              <a:solidFill>
                <a:srgbClr val="8A1538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576064" cy="468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468052" cy="468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1148"/>
            <a:ext cx="468052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816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435280" cy="4248472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/>
              <a:t>NCVO</a:t>
            </a:r>
            <a:r>
              <a:rPr lang="en-GB" b="1" dirty="0"/>
              <a:t>, 8 All Saints St, London N1 9RL</a:t>
            </a:r>
            <a:endParaRPr lang="en-GB" dirty="0"/>
          </a:p>
          <a:p>
            <a:pPr>
              <a:buClr>
                <a:schemeClr val="tx1"/>
              </a:buClr>
            </a:pPr>
            <a:r>
              <a:rPr lang="en-GB" b="1" dirty="0">
                <a:solidFill>
                  <a:srgbClr val="8A1538"/>
                </a:solidFill>
              </a:rPr>
              <a:t>10.00 am	Refreshments</a:t>
            </a:r>
          </a:p>
          <a:p>
            <a:pPr>
              <a:buClr>
                <a:schemeClr val="tx1"/>
              </a:buClr>
            </a:pPr>
            <a:r>
              <a:rPr lang="en-GB" b="1" dirty="0">
                <a:solidFill>
                  <a:srgbClr val="8A1538"/>
                </a:solidFill>
              </a:rPr>
              <a:t>10.30 am	Introduction</a:t>
            </a:r>
            <a:r>
              <a:rPr lang="en-GB" dirty="0"/>
              <a:t>	</a:t>
            </a:r>
          </a:p>
          <a:p>
            <a:pPr>
              <a:buClr>
                <a:schemeClr val="tx1"/>
              </a:buClr>
            </a:pPr>
            <a:r>
              <a:rPr lang="en-GB" dirty="0"/>
              <a:t>11.15 am	Workshop Session 1</a:t>
            </a:r>
          </a:p>
          <a:p>
            <a:pPr>
              <a:buClr>
                <a:schemeClr val="tx1"/>
              </a:buClr>
            </a:pPr>
            <a:r>
              <a:rPr lang="en-GB" dirty="0"/>
              <a:t>12.00 noon	Workshop Session 2</a:t>
            </a:r>
          </a:p>
          <a:p>
            <a:pPr>
              <a:buClr>
                <a:schemeClr val="tx1"/>
              </a:buClr>
            </a:pPr>
            <a:r>
              <a:rPr lang="en-GB" b="1" dirty="0">
                <a:solidFill>
                  <a:srgbClr val="8A1538"/>
                </a:solidFill>
              </a:rPr>
              <a:t>12.45 pm	Lunch</a:t>
            </a:r>
          </a:p>
          <a:p>
            <a:pPr>
              <a:buClr>
                <a:schemeClr val="tx1"/>
              </a:buClr>
            </a:pPr>
            <a:r>
              <a:rPr lang="en-GB" dirty="0"/>
              <a:t>1.30 pm	Workshop Session 3</a:t>
            </a:r>
          </a:p>
          <a:p>
            <a:pPr>
              <a:buClr>
                <a:schemeClr val="tx1"/>
              </a:buClr>
            </a:pPr>
            <a:r>
              <a:rPr lang="en-GB" dirty="0"/>
              <a:t>2.15 pm	Workshop Session 4</a:t>
            </a:r>
          </a:p>
          <a:p>
            <a:pPr>
              <a:buClr>
                <a:schemeClr val="tx1"/>
              </a:buClr>
            </a:pPr>
            <a:r>
              <a:rPr lang="en-GB" dirty="0"/>
              <a:t>3.00 pm	Q&amp;A Session</a:t>
            </a:r>
          </a:p>
          <a:p>
            <a:pPr>
              <a:buClr>
                <a:schemeClr val="tx1"/>
              </a:buClr>
            </a:pPr>
            <a:r>
              <a:rPr lang="en-GB" b="1" dirty="0">
                <a:solidFill>
                  <a:srgbClr val="8A1538"/>
                </a:solidFill>
              </a:rPr>
              <a:t>4.00 pm 	Close</a:t>
            </a:r>
          </a:p>
          <a:p>
            <a:pPr marL="0" indent="0">
              <a:buNone/>
            </a:pPr>
            <a:r>
              <a:rPr lang="en-GB" sz="1600" dirty="0"/>
              <a:t>Note: During </a:t>
            </a:r>
            <a:r>
              <a:rPr lang="en-GB" sz="1600" dirty="0" smtClean="0"/>
              <a:t>lunchtime </a:t>
            </a:r>
            <a:r>
              <a:rPr lang="en-GB" sz="1600" dirty="0"/>
              <a:t>and between 4pm and 5pm Student Services Staff will be available to discuss any personal queries you may have about Student Services operations.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822251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435280" cy="4248472"/>
          </a:xfrm>
        </p:spPr>
        <p:txBody>
          <a:bodyPr/>
          <a:lstStyle/>
          <a:p>
            <a:r>
              <a:rPr lang="en-GB" dirty="0" smtClean="0"/>
              <a:t>We are responsible for administering and paying bursaries to healthcare and social work students. </a:t>
            </a:r>
          </a:p>
          <a:p>
            <a:r>
              <a:rPr lang="en-GB" dirty="0" smtClean="0"/>
              <a:t>We cover four areas:</a:t>
            </a:r>
          </a:p>
          <a:p>
            <a:pPr lvl="1"/>
            <a:r>
              <a:rPr lang="en-GB" b="1" dirty="0" smtClean="0">
                <a:solidFill>
                  <a:srgbClr val="8A1538"/>
                </a:solidFill>
              </a:rPr>
              <a:t>NHS Student Bursaries (including funding reform transitional arrangements for 2017/18)</a:t>
            </a:r>
          </a:p>
          <a:p>
            <a:pPr lvl="1"/>
            <a:r>
              <a:rPr lang="en-GB" b="1" dirty="0" smtClean="0">
                <a:solidFill>
                  <a:srgbClr val="8A1538"/>
                </a:solidFill>
              </a:rPr>
              <a:t>Social Work Bursaries</a:t>
            </a:r>
          </a:p>
          <a:p>
            <a:pPr lvl="1"/>
            <a:r>
              <a:rPr lang="en-GB" b="1" dirty="0" smtClean="0">
                <a:solidFill>
                  <a:srgbClr val="8A1538"/>
                </a:solidFill>
              </a:rPr>
              <a:t>Education Support Grant (ESG)</a:t>
            </a:r>
          </a:p>
          <a:p>
            <a:pPr lvl="1"/>
            <a:r>
              <a:rPr lang="en-GB" b="1" dirty="0" smtClean="0">
                <a:solidFill>
                  <a:srgbClr val="8A1538"/>
                </a:solidFill>
              </a:rPr>
              <a:t>Learning Support Fund (LSF)</a:t>
            </a:r>
            <a:endParaRPr lang="en-GB" b="1" dirty="0">
              <a:solidFill>
                <a:srgbClr val="8A1538"/>
              </a:solidFill>
            </a:endParaRPr>
          </a:p>
          <a:p>
            <a:r>
              <a:rPr lang="en-GB" dirty="0" smtClean="0"/>
              <a:t>You can find more information about us and the work we do on our website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 smtClean="0">
                <a:hlinkClick r:id="rId2"/>
              </a:rPr>
              <a:t>www.nhsbsa.nhs.uk/students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161229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3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3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6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33442" r="7091" b="20802"/>
          <a:stretch/>
        </p:blipFill>
        <p:spPr bwMode="auto">
          <a:xfrm>
            <a:off x="-5716" y="2060848"/>
            <a:ext cx="9149716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2015/16 we delivered this activity: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582129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Bursary Reforms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Following the government announcement to reform health education funding, </a:t>
            </a:r>
            <a:r>
              <a:rPr lang="en-GB" b="1" dirty="0">
                <a:solidFill>
                  <a:srgbClr val="8A1538"/>
                </a:solidFill>
              </a:rPr>
              <a:t>the way we work will be changing. </a:t>
            </a:r>
            <a:r>
              <a:rPr lang="en-GB" dirty="0"/>
              <a:t>New students on full time </a:t>
            </a:r>
            <a:r>
              <a:rPr lang="en-GB" dirty="0" smtClean="0"/>
              <a:t>Nursing, Midwifery and some Allied </a:t>
            </a:r>
            <a:r>
              <a:rPr lang="en-GB" dirty="0"/>
              <a:t>Health </a:t>
            </a:r>
            <a:r>
              <a:rPr lang="en-GB" dirty="0" smtClean="0"/>
              <a:t>Professional courses (those included in the reforms) starting </a:t>
            </a:r>
            <a:r>
              <a:rPr lang="en-GB" dirty="0"/>
              <a:t>on or after 1 August 2017 will come under the new rules.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are </a:t>
            </a:r>
            <a:r>
              <a:rPr lang="en-GB" b="1" dirty="0">
                <a:solidFill>
                  <a:srgbClr val="8A1538"/>
                </a:solidFill>
              </a:rPr>
              <a:t>working with the Department of Health and other delivery partners </a:t>
            </a:r>
            <a:r>
              <a:rPr lang="en-GB" dirty="0"/>
              <a:t>to finalise the operational detail for this.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NHSBSA will be </a:t>
            </a:r>
            <a:r>
              <a:rPr lang="en-GB" b="1" dirty="0">
                <a:solidFill>
                  <a:srgbClr val="8A1538"/>
                </a:solidFill>
              </a:rPr>
              <a:t>administering </a:t>
            </a:r>
            <a:r>
              <a:rPr lang="en-GB" b="1" dirty="0" smtClean="0">
                <a:solidFill>
                  <a:srgbClr val="8A1538"/>
                </a:solidFill>
              </a:rPr>
              <a:t>the transitional arrangements for 2017/18 and the new </a:t>
            </a:r>
            <a:r>
              <a:rPr lang="en-GB" b="1" dirty="0">
                <a:solidFill>
                  <a:srgbClr val="8A1538"/>
                </a:solidFill>
              </a:rPr>
              <a:t>Learning Support Fund</a:t>
            </a:r>
            <a:r>
              <a:rPr lang="en-GB" dirty="0"/>
              <a:t> which will cover three main </a:t>
            </a:r>
            <a:r>
              <a:rPr lang="en-GB" dirty="0" smtClean="0"/>
              <a:t>areas: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	</a:t>
            </a:r>
            <a:r>
              <a:rPr lang="en-GB" b="1" dirty="0" smtClean="0">
                <a:solidFill>
                  <a:srgbClr val="0070C0"/>
                </a:solidFill>
              </a:rPr>
              <a:t>Child </a:t>
            </a:r>
            <a:r>
              <a:rPr lang="en-GB" b="1" dirty="0">
                <a:solidFill>
                  <a:srgbClr val="0070C0"/>
                </a:solidFill>
              </a:rPr>
              <a:t>Dependants </a:t>
            </a:r>
            <a:r>
              <a:rPr lang="en-GB" b="1" dirty="0" smtClean="0">
                <a:solidFill>
                  <a:srgbClr val="0070C0"/>
                </a:solidFill>
              </a:rPr>
              <a:t>Allowance</a:t>
            </a: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009E49"/>
                </a:solidFill>
              </a:rPr>
              <a:t>        	Travel </a:t>
            </a:r>
            <a:r>
              <a:rPr lang="en-GB" b="1" dirty="0">
                <a:solidFill>
                  <a:srgbClr val="009E49"/>
                </a:solidFill>
              </a:rPr>
              <a:t>and Dual Accommodation </a:t>
            </a:r>
            <a:r>
              <a:rPr lang="en-GB" b="1" dirty="0" smtClean="0">
                <a:solidFill>
                  <a:srgbClr val="009E49"/>
                </a:solidFill>
              </a:rPr>
              <a:t>Expenses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     	Exceptional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Support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Fund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49381011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5287"/>
            <a:ext cx="24939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our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435280" cy="410445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endParaRPr lang="en-GB" i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32">
            <a:off x="6173075" y="3282667"/>
            <a:ext cx="24320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5856" y="4813715"/>
            <a:ext cx="345638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Louisa </a:t>
            </a: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Ruman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Student Services Manager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2770548"/>
            <a:ext cx="30471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Kerry Hemsworth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Head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2182264512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605">
            <a:off x="3602911" y="3394069"/>
            <a:ext cx="2592780" cy="324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10395" y="1802092"/>
            <a:ext cx="280831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Julia Smith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Policy Advisor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1632" y="2810259"/>
            <a:ext cx="345638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Kim Stephenson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Policy Advisor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4764" y="5021165"/>
            <a:ext cx="23042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Matt Rainbow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 Services Manager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10144" r="15568" b="7958"/>
          <a:stretch/>
        </p:blipFill>
        <p:spPr bwMode="auto">
          <a:xfrm rot="6282396">
            <a:off x="6255356" y="1888512"/>
            <a:ext cx="2280420" cy="1843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10287" r="15298" b="19736"/>
          <a:stretch/>
        </p:blipFill>
        <p:spPr bwMode="auto">
          <a:xfrm rot="4985322">
            <a:off x="417229" y="2099755"/>
            <a:ext cx="2350138" cy="1995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0707899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4509120"/>
            <a:ext cx="345638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Michael Durnan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 Improvement Manager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1949804"/>
            <a:ext cx="310879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James Davenport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Senior Communications Manager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0097" y="4676997"/>
            <a:ext cx="189320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John McComish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Stakeholder Support Officer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9380" r="11582" b="10818"/>
          <a:stretch/>
        </p:blipFill>
        <p:spPr bwMode="auto">
          <a:xfrm rot="5400000">
            <a:off x="286495" y="1916056"/>
            <a:ext cx="2541044" cy="2040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791">
            <a:off x="6348984" y="1654239"/>
            <a:ext cx="1852786" cy="2384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3348">
            <a:off x="3196187" y="3892493"/>
            <a:ext cx="2762551" cy="2071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2107723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4712644"/>
            <a:ext cx="244827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Darren Hanson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Training Co-ordinator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4712644"/>
            <a:ext cx="222954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Alison Porter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Funding Reforms Implementation Manager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16750" y="476804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Simon Wall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Delivery Manager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Contact Centre Services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17139" r="40890" b="16216"/>
          <a:stretch/>
        </p:blipFill>
        <p:spPr bwMode="auto">
          <a:xfrm rot="5400000">
            <a:off x="355991" y="2179955"/>
            <a:ext cx="2256621" cy="2033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9109" r="11512" b="29447"/>
          <a:stretch/>
        </p:blipFill>
        <p:spPr bwMode="auto">
          <a:xfrm rot="844325">
            <a:off x="6657051" y="2074818"/>
            <a:ext cx="2021526" cy="2243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4" name="Picture 2" descr="P:\07 Communications\Image Library 03.2009\Portraits\Alison Porter\P10008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9" b="1038"/>
          <a:stretch/>
        </p:blipFill>
        <p:spPr bwMode="auto">
          <a:xfrm rot="473548">
            <a:off x="3724569" y="1796260"/>
            <a:ext cx="1987108" cy="2524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5803476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theme/theme1.xml><?xml version="1.0" encoding="utf-8"?>
<a:theme xmlns:a="http://schemas.openxmlformats.org/drawingml/2006/main" name="Presentation1_v2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379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Presentation1_v2 (2)</vt:lpstr>
      <vt:lpstr>13_Custom Design</vt:lpstr>
      <vt:lpstr>Custom Design</vt:lpstr>
      <vt:lpstr>4_Custom Design</vt:lpstr>
      <vt:lpstr>9_Custom Design</vt:lpstr>
      <vt:lpstr>1_Custom Design</vt:lpstr>
      <vt:lpstr>5_Custom Design</vt:lpstr>
      <vt:lpstr>2_Custom Design</vt:lpstr>
      <vt:lpstr>6_Custom Design</vt:lpstr>
      <vt:lpstr>3_Custom Design</vt:lpstr>
      <vt:lpstr>11_Custom Design</vt:lpstr>
      <vt:lpstr>7_Custom Design</vt:lpstr>
      <vt:lpstr>Student Services</vt:lpstr>
      <vt:lpstr>Today’s Agenda</vt:lpstr>
      <vt:lpstr>About us</vt:lpstr>
      <vt:lpstr>In 2015/16 we delivered this activity:</vt:lpstr>
      <vt:lpstr>Bursary Reforms</vt:lpstr>
      <vt:lpstr>Meet our team</vt:lpstr>
      <vt:lpstr>PowerPoint Presentation</vt:lpstr>
      <vt:lpstr>PowerPoint Presentation</vt:lpstr>
      <vt:lpstr>PowerPoint Presentation</vt:lpstr>
      <vt:lpstr>PowerPoint Presentation</vt:lpstr>
      <vt:lpstr>Did You Know…</vt:lpstr>
      <vt:lpstr>Find us on social media! </vt:lpstr>
    </vt:vector>
  </TitlesOfParts>
  <Company>NHSBSA Pensions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NRatclif</dc:creator>
  <cp:lastModifiedBy>Lindsay Green</cp:lastModifiedBy>
  <cp:revision>80</cp:revision>
  <dcterms:created xsi:type="dcterms:W3CDTF">2016-08-19T15:16:43Z</dcterms:created>
  <dcterms:modified xsi:type="dcterms:W3CDTF">2017-02-03T11:16:55Z</dcterms:modified>
</cp:coreProperties>
</file>