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8"/>
  </p:notesMasterIdLst>
  <p:sldIdLst>
    <p:sldId id="257" r:id="rId3"/>
    <p:sldId id="296" r:id="rId4"/>
    <p:sldId id="284" r:id="rId5"/>
    <p:sldId id="294" r:id="rId6"/>
    <p:sldId id="263" r:id="rId7"/>
    <p:sldId id="297" r:id="rId8"/>
    <p:sldId id="285" r:id="rId9"/>
    <p:sldId id="283" r:id="rId10"/>
    <p:sldId id="299" r:id="rId11"/>
    <p:sldId id="287" r:id="rId12"/>
    <p:sldId id="286" r:id="rId13"/>
    <p:sldId id="292" r:id="rId14"/>
    <p:sldId id="302" r:id="rId15"/>
    <p:sldId id="303" r:id="rId16"/>
    <p:sldId id="271" r:id="rId17"/>
    <p:sldId id="269" r:id="rId18"/>
    <p:sldId id="293" r:id="rId19"/>
    <p:sldId id="301" r:id="rId20"/>
    <p:sldId id="309" r:id="rId21"/>
    <p:sldId id="306" r:id="rId22"/>
    <p:sldId id="305" r:id="rId23"/>
    <p:sldId id="288" r:id="rId24"/>
    <p:sldId id="289" r:id="rId25"/>
    <p:sldId id="280"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5" autoAdjust="0"/>
  </p:normalViewPr>
  <p:slideViewPr>
    <p:cSldViewPr>
      <p:cViewPr>
        <p:scale>
          <a:sx n="60" d="100"/>
          <a:sy n="60" d="100"/>
        </p:scale>
        <p:origin x="-165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96CA9-BCBD-415F-ADED-57D33FCF753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GB"/>
        </a:p>
      </dgm:t>
    </dgm:pt>
    <dgm:pt modelId="{E7504CBD-6FD8-41C6-9356-FE6632247CA2}">
      <dgm:prSet/>
      <dgm:spPr/>
      <dgm:t>
        <a:bodyPr/>
        <a:lstStyle/>
        <a:p>
          <a:pPr rtl="0"/>
          <a:r>
            <a:rPr lang="en-GB" dirty="0" smtClean="0">
              <a:latin typeface="Arial" pitchFamily="34" charset="0"/>
              <a:cs typeface="Arial" pitchFamily="34" charset="0"/>
            </a:rPr>
            <a:t>Patient Impact </a:t>
          </a:r>
          <a:endParaRPr lang="en-GB" dirty="0">
            <a:latin typeface="Arial" pitchFamily="34" charset="0"/>
            <a:cs typeface="Arial" pitchFamily="34" charset="0"/>
          </a:endParaRPr>
        </a:p>
      </dgm:t>
    </dgm:pt>
    <dgm:pt modelId="{884DB0DE-2932-4836-BD88-05AFDFEF3A76}" type="parTrans" cxnId="{8E1490FF-5208-4DB8-A2C5-9ADEF008B252}">
      <dgm:prSet/>
      <dgm:spPr/>
      <dgm:t>
        <a:bodyPr/>
        <a:lstStyle/>
        <a:p>
          <a:endParaRPr lang="en-GB"/>
        </a:p>
      </dgm:t>
    </dgm:pt>
    <dgm:pt modelId="{8E5A4053-61C6-408E-AF64-6A4EB424BB33}" type="sibTrans" cxnId="{8E1490FF-5208-4DB8-A2C5-9ADEF008B252}">
      <dgm:prSet/>
      <dgm:spPr/>
      <dgm:t>
        <a:bodyPr/>
        <a:lstStyle/>
        <a:p>
          <a:endParaRPr lang="en-GB"/>
        </a:p>
      </dgm:t>
    </dgm:pt>
    <dgm:pt modelId="{F68F0599-C937-4E77-8C61-AB0415EAF18B}">
      <dgm:prSet/>
      <dgm:spPr/>
      <dgm:t>
        <a:bodyPr/>
        <a:lstStyle/>
        <a:p>
          <a:pPr rtl="0"/>
          <a:r>
            <a:rPr lang="en-GB" dirty="0" smtClean="0">
              <a:latin typeface="Arial" pitchFamily="34" charset="0"/>
              <a:cs typeface="Arial" pitchFamily="34" charset="0"/>
            </a:rPr>
            <a:t>Staff Impact </a:t>
          </a:r>
          <a:endParaRPr lang="en-GB" dirty="0">
            <a:latin typeface="Arial" pitchFamily="34" charset="0"/>
            <a:cs typeface="Arial" pitchFamily="34" charset="0"/>
          </a:endParaRPr>
        </a:p>
      </dgm:t>
    </dgm:pt>
    <dgm:pt modelId="{658119BD-22BE-43B4-B1F4-F03814427CE9}" type="parTrans" cxnId="{01049BE2-550B-4DFF-8CE2-4129ADDC8325}">
      <dgm:prSet/>
      <dgm:spPr/>
      <dgm:t>
        <a:bodyPr/>
        <a:lstStyle/>
        <a:p>
          <a:endParaRPr lang="en-GB"/>
        </a:p>
      </dgm:t>
    </dgm:pt>
    <dgm:pt modelId="{88696C98-9C65-4A5E-889B-AC79DF1FB539}" type="sibTrans" cxnId="{01049BE2-550B-4DFF-8CE2-4129ADDC8325}">
      <dgm:prSet/>
      <dgm:spPr/>
      <dgm:t>
        <a:bodyPr/>
        <a:lstStyle/>
        <a:p>
          <a:endParaRPr lang="en-GB"/>
        </a:p>
      </dgm:t>
    </dgm:pt>
    <dgm:pt modelId="{8CB9D1D6-B879-400D-AA88-79843A1B8FF5}">
      <dgm:prSet/>
      <dgm:spPr/>
      <dgm:t>
        <a:bodyPr/>
        <a:lstStyle/>
        <a:p>
          <a:pPr rtl="0"/>
          <a:r>
            <a:rPr lang="en-GB" dirty="0" smtClean="0">
              <a:latin typeface="Arial" pitchFamily="34" charset="0"/>
              <a:cs typeface="Arial" pitchFamily="34" charset="0"/>
            </a:rPr>
            <a:t>High Volume </a:t>
          </a:r>
          <a:endParaRPr lang="en-GB" dirty="0">
            <a:latin typeface="Arial" pitchFamily="34" charset="0"/>
            <a:cs typeface="Arial" pitchFamily="34" charset="0"/>
          </a:endParaRPr>
        </a:p>
      </dgm:t>
    </dgm:pt>
    <dgm:pt modelId="{197EC82D-8AB3-497D-8D0D-8688E56162E1}" type="parTrans" cxnId="{A841CA93-4221-4423-BA83-E73EBB13B3C4}">
      <dgm:prSet/>
      <dgm:spPr/>
      <dgm:t>
        <a:bodyPr/>
        <a:lstStyle/>
        <a:p>
          <a:endParaRPr lang="en-GB"/>
        </a:p>
      </dgm:t>
    </dgm:pt>
    <dgm:pt modelId="{56805765-7450-4DB9-B85D-D32C2C241314}" type="sibTrans" cxnId="{A841CA93-4221-4423-BA83-E73EBB13B3C4}">
      <dgm:prSet/>
      <dgm:spPr/>
      <dgm:t>
        <a:bodyPr/>
        <a:lstStyle/>
        <a:p>
          <a:endParaRPr lang="en-GB"/>
        </a:p>
      </dgm:t>
    </dgm:pt>
    <dgm:pt modelId="{25C02674-79BB-460C-9839-5C38EA71DD3E}" type="pres">
      <dgm:prSet presAssocID="{12596CA9-BCBD-415F-ADED-57D33FCF753B}" presName="Name0" presStyleCnt="0">
        <dgm:presLayoutVars>
          <dgm:dir/>
        </dgm:presLayoutVars>
      </dgm:prSet>
      <dgm:spPr/>
      <dgm:t>
        <a:bodyPr/>
        <a:lstStyle/>
        <a:p>
          <a:endParaRPr lang="en-GB"/>
        </a:p>
      </dgm:t>
    </dgm:pt>
    <dgm:pt modelId="{BECBA94A-EA90-46BA-817B-9C1142646D57}" type="pres">
      <dgm:prSet presAssocID="{E7504CBD-6FD8-41C6-9356-FE6632247CA2}" presName="noChildren" presStyleCnt="0"/>
      <dgm:spPr/>
    </dgm:pt>
    <dgm:pt modelId="{53D0BBE4-F374-4D8D-BCCA-4B07BFF36FD8}" type="pres">
      <dgm:prSet presAssocID="{E7504CBD-6FD8-41C6-9356-FE6632247CA2}" presName="gap" presStyleCnt="0"/>
      <dgm:spPr/>
    </dgm:pt>
    <dgm:pt modelId="{549E68E0-00D4-4860-986C-705A44269768}" type="pres">
      <dgm:prSet presAssocID="{E7504CBD-6FD8-41C6-9356-FE6632247CA2}" presName="medCircle2" presStyleLbl="vennNode1" presStyleIdx="0" presStyleCnt="3"/>
      <dgm:spPr/>
    </dgm:pt>
    <dgm:pt modelId="{1587FE7D-93CD-4DFA-AD89-8D991EB62939}" type="pres">
      <dgm:prSet presAssocID="{E7504CBD-6FD8-41C6-9356-FE6632247CA2}" presName="txLvlOnly1" presStyleLbl="revTx" presStyleIdx="0" presStyleCnt="3"/>
      <dgm:spPr/>
      <dgm:t>
        <a:bodyPr/>
        <a:lstStyle/>
        <a:p>
          <a:endParaRPr lang="en-GB"/>
        </a:p>
      </dgm:t>
    </dgm:pt>
    <dgm:pt modelId="{B98F78E6-6872-42E2-859C-D98E4584DF91}" type="pres">
      <dgm:prSet presAssocID="{F68F0599-C937-4E77-8C61-AB0415EAF18B}" presName="noChildren" presStyleCnt="0"/>
      <dgm:spPr/>
    </dgm:pt>
    <dgm:pt modelId="{A16CF973-6DB0-4AA5-83CC-48CAE1B59606}" type="pres">
      <dgm:prSet presAssocID="{F68F0599-C937-4E77-8C61-AB0415EAF18B}" presName="gap" presStyleCnt="0"/>
      <dgm:spPr/>
    </dgm:pt>
    <dgm:pt modelId="{B9D6C5B8-734C-4788-AF27-A63B3C664E19}" type="pres">
      <dgm:prSet presAssocID="{F68F0599-C937-4E77-8C61-AB0415EAF18B}" presName="medCircle2" presStyleLbl="vennNode1" presStyleIdx="1" presStyleCnt="3"/>
      <dgm:spPr/>
    </dgm:pt>
    <dgm:pt modelId="{83935CC3-F08C-45B7-BCCC-078C46D967B8}" type="pres">
      <dgm:prSet presAssocID="{F68F0599-C937-4E77-8C61-AB0415EAF18B}" presName="txLvlOnly1" presStyleLbl="revTx" presStyleIdx="1" presStyleCnt="3"/>
      <dgm:spPr/>
      <dgm:t>
        <a:bodyPr/>
        <a:lstStyle/>
        <a:p>
          <a:endParaRPr lang="en-GB"/>
        </a:p>
      </dgm:t>
    </dgm:pt>
    <dgm:pt modelId="{585A64FE-95F2-4454-B8D9-DBD37B30C4B0}" type="pres">
      <dgm:prSet presAssocID="{8CB9D1D6-B879-400D-AA88-79843A1B8FF5}" presName="noChildren" presStyleCnt="0"/>
      <dgm:spPr/>
    </dgm:pt>
    <dgm:pt modelId="{2810658B-C991-4B60-B31E-56F60D44FACA}" type="pres">
      <dgm:prSet presAssocID="{8CB9D1D6-B879-400D-AA88-79843A1B8FF5}" presName="gap" presStyleCnt="0"/>
      <dgm:spPr/>
    </dgm:pt>
    <dgm:pt modelId="{AFFB5E40-1885-4BF6-90FC-8DDBEF40700F}" type="pres">
      <dgm:prSet presAssocID="{8CB9D1D6-B879-400D-AA88-79843A1B8FF5}" presName="medCircle2" presStyleLbl="vennNode1" presStyleIdx="2" presStyleCnt="3"/>
      <dgm:spPr/>
    </dgm:pt>
    <dgm:pt modelId="{2EBCBC4E-3A1B-4551-9567-90D7EE4405A2}" type="pres">
      <dgm:prSet presAssocID="{8CB9D1D6-B879-400D-AA88-79843A1B8FF5}" presName="txLvlOnly1" presStyleLbl="revTx" presStyleIdx="2" presStyleCnt="3"/>
      <dgm:spPr/>
      <dgm:t>
        <a:bodyPr/>
        <a:lstStyle/>
        <a:p>
          <a:endParaRPr lang="en-GB"/>
        </a:p>
      </dgm:t>
    </dgm:pt>
  </dgm:ptLst>
  <dgm:cxnLst>
    <dgm:cxn modelId="{01049BE2-550B-4DFF-8CE2-4129ADDC8325}" srcId="{12596CA9-BCBD-415F-ADED-57D33FCF753B}" destId="{F68F0599-C937-4E77-8C61-AB0415EAF18B}" srcOrd="1" destOrd="0" parTransId="{658119BD-22BE-43B4-B1F4-F03814427CE9}" sibTransId="{88696C98-9C65-4A5E-889B-AC79DF1FB539}"/>
    <dgm:cxn modelId="{96967B81-8ACE-4BB3-A5CD-E13128911EAF}" type="presOf" srcId="{12596CA9-BCBD-415F-ADED-57D33FCF753B}" destId="{25C02674-79BB-460C-9839-5C38EA71DD3E}" srcOrd="0" destOrd="0" presId="urn:microsoft.com/office/officeart/2008/layout/VerticalCircleList"/>
    <dgm:cxn modelId="{6FF065BC-566B-4DEC-A11F-0B0F9CA97C2F}" type="presOf" srcId="{8CB9D1D6-B879-400D-AA88-79843A1B8FF5}" destId="{2EBCBC4E-3A1B-4551-9567-90D7EE4405A2}" srcOrd="0" destOrd="0" presId="urn:microsoft.com/office/officeart/2008/layout/VerticalCircleList"/>
    <dgm:cxn modelId="{8E1490FF-5208-4DB8-A2C5-9ADEF008B252}" srcId="{12596CA9-BCBD-415F-ADED-57D33FCF753B}" destId="{E7504CBD-6FD8-41C6-9356-FE6632247CA2}" srcOrd="0" destOrd="0" parTransId="{884DB0DE-2932-4836-BD88-05AFDFEF3A76}" sibTransId="{8E5A4053-61C6-408E-AF64-6A4EB424BB33}"/>
    <dgm:cxn modelId="{A841CA93-4221-4423-BA83-E73EBB13B3C4}" srcId="{12596CA9-BCBD-415F-ADED-57D33FCF753B}" destId="{8CB9D1D6-B879-400D-AA88-79843A1B8FF5}" srcOrd="2" destOrd="0" parTransId="{197EC82D-8AB3-497D-8D0D-8688E56162E1}" sibTransId="{56805765-7450-4DB9-B85D-D32C2C241314}"/>
    <dgm:cxn modelId="{F798516A-B67C-4C66-A05B-46D4483E412A}" type="presOf" srcId="{F68F0599-C937-4E77-8C61-AB0415EAF18B}" destId="{83935CC3-F08C-45B7-BCCC-078C46D967B8}" srcOrd="0" destOrd="0" presId="urn:microsoft.com/office/officeart/2008/layout/VerticalCircleList"/>
    <dgm:cxn modelId="{F7989574-544E-451D-952D-2922E9C6EE2F}" type="presOf" srcId="{E7504CBD-6FD8-41C6-9356-FE6632247CA2}" destId="{1587FE7D-93CD-4DFA-AD89-8D991EB62939}" srcOrd="0" destOrd="0" presId="urn:microsoft.com/office/officeart/2008/layout/VerticalCircleList"/>
    <dgm:cxn modelId="{57DB0FF9-28C6-447C-ADB0-745A862D2527}" type="presParOf" srcId="{25C02674-79BB-460C-9839-5C38EA71DD3E}" destId="{BECBA94A-EA90-46BA-817B-9C1142646D57}" srcOrd="0" destOrd="0" presId="urn:microsoft.com/office/officeart/2008/layout/VerticalCircleList"/>
    <dgm:cxn modelId="{555CDA11-4F3A-4197-8396-EC851526FD28}" type="presParOf" srcId="{BECBA94A-EA90-46BA-817B-9C1142646D57}" destId="{53D0BBE4-F374-4D8D-BCCA-4B07BFF36FD8}" srcOrd="0" destOrd="0" presId="urn:microsoft.com/office/officeart/2008/layout/VerticalCircleList"/>
    <dgm:cxn modelId="{8549C308-542E-48F6-9D9E-D1E838697F98}" type="presParOf" srcId="{BECBA94A-EA90-46BA-817B-9C1142646D57}" destId="{549E68E0-00D4-4860-986C-705A44269768}" srcOrd="1" destOrd="0" presId="urn:microsoft.com/office/officeart/2008/layout/VerticalCircleList"/>
    <dgm:cxn modelId="{901DABE2-06A1-4C69-9D2B-70E19643804B}" type="presParOf" srcId="{BECBA94A-EA90-46BA-817B-9C1142646D57}" destId="{1587FE7D-93CD-4DFA-AD89-8D991EB62939}" srcOrd="2" destOrd="0" presId="urn:microsoft.com/office/officeart/2008/layout/VerticalCircleList"/>
    <dgm:cxn modelId="{5AC12989-5D07-4DCA-A6CD-F79EF90EEBD8}" type="presParOf" srcId="{25C02674-79BB-460C-9839-5C38EA71DD3E}" destId="{B98F78E6-6872-42E2-859C-D98E4584DF91}" srcOrd="1" destOrd="0" presId="urn:microsoft.com/office/officeart/2008/layout/VerticalCircleList"/>
    <dgm:cxn modelId="{EC68D03C-7F3B-474D-800B-BF6550A4A8C0}" type="presParOf" srcId="{B98F78E6-6872-42E2-859C-D98E4584DF91}" destId="{A16CF973-6DB0-4AA5-83CC-48CAE1B59606}" srcOrd="0" destOrd="0" presId="urn:microsoft.com/office/officeart/2008/layout/VerticalCircleList"/>
    <dgm:cxn modelId="{3C0DE86E-AFC5-464E-B52B-D2BA4F5E9C5F}" type="presParOf" srcId="{B98F78E6-6872-42E2-859C-D98E4584DF91}" destId="{B9D6C5B8-734C-4788-AF27-A63B3C664E19}" srcOrd="1" destOrd="0" presId="urn:microsoft.com/office/officeart/2008/layout/VerticalCircleList"/>
    <dgm:cxn modelId="{CA2255F2-69A5-4A9A-A8D2-2393D9259CE4}" type="presParOf" srcId="{B98F78E6-6872-42E2-859C-D98E4584DF91}" destId="{83935CC3-F08C-45B7-BCCC-078C46D967B8}" srcOrd="2" destOrd="0" presId="urn:microsoft.com/office/officeart/2008/layout/VerticalCircleList"/>
    <dgm:cxn modelId="{6C84A12D-5BFE-409F-BDF1-9D433F450506}" type="presParOf" srcId="{25C02674-79BB-460C-9839-5C38EA71DD3E}" destId="{585A64FE-95F2-4454-B8D9-DBD37B30C4B0}" srcOrd="2" destOrd="0" presId="urn:microsoft.com/office/officeart/2008/layout/VerticalCircleList"/>
    <dgm:cxn modelId="{0EC8DC16-F4C1-4270-9C02-6C44FFAD93F9}" type="presParOf" srcId="{585A64FE-95F2-4454-B8D9-DBD37B30C4B0}" destId="{2810658B-C991-4B60-B31E-56F60D44FACA}" srcOrd="0" destOrd="0" presId="urn:microsoft.com/office/officeart/2008/layout/VerticalCircleList"/>
    <dgm:cxn modelId="{433EFA5C-5E2A-4254-90E8-10F8F2858723}" type="presParOf" srcId="{585A64FE-95F2-4454-B8D9-DBD37B30C4B0}" destId="{AFFB5E40-1885-4BF6-90FC-8DDBEF40700F}" srcOrd="1" destOrd="0" presId="urn:microsoft.com/office/officeart/2008/layout/VerticalCircleList"/>
    <dgm:cxn modelId="{493FA265-E1D0-421F-A5E2-0EF04BBB5515}" type="presParOf" srcId="{585A64FE-95F2-4454-B8D9-DBD37B30C4B0}" destId="{2EBCBC4E-3A1B-4551-9567-90D7EE4405A2}"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951B2-E313-4851-A874-FE1DB80683D5}" type="datetimeFigureOut">
              <a:rPr lang="en-GB" smtClean="0"/>
              <a:t>08/01/2017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DC198-E1D2-415D-849C-68BF83C55335}" type="slidenum">
              <a:rPr lang="en-GB" smtClean="0"/>
              <a:t>‹#›</a:t>
            </a:fld>
            <a:endParaRPr lang="en-GB"/>
          </a:p>
        </p:txBody>
      </p:sp>
    </p:spTree>
    <p:extLst>
      <p:ext uri="{BB962C8B-B14F-4D97-AF65-F5344CB8AC3E}">
        <p14:creationId xmlns:p14="http://schemas.microsoft.com/office/powerpoint/2010/main" val="298291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Welcome to Department</a:t>
            </a:r>
            <a:r>
              <a:rPr lang="en-GB" baseline="0" dirty="0" smtClean="0"/>
              <a:t> of Health and this presentation about the NHS CET.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HOUSEKEEPING. FIRE ALARM – Test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Intermittent – Prepare to Leave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Constant – Vacate and Meet at the Assembly Point which is displayed on the back of your Visitor Pass</a:t>
            </a:r>
            <a:endParaRPr lang="en-GB" dirty="0"/>
          </a:p>
        </p:txBody>
      </p:sp>
      <p:sp>
        <p:nvSpPr>
          <p:cNvPr id="4" name="Slide Number Placeholder 3"/>
          <p:cNvSpPr>
            <a:spLocks noGrp="1"/>
          </p:cNvSpPr>
          <p:nvPr>
            <p:ph type="sldNum" sz="quarter" idx="10"/>
          </p:nvPr>
        </p:nvSpPr>
        <p:spPr/>
        <p:txBody>
          <a:bodyPr/>
          <a:lstStyle/>
          <a:p>
            <a:fld id="{5BB7FA6F-A8BE-4EB2-9C54-81339117C14C}"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79110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This slide shows the members of the Clinical Evaluation Team.  The team includes representation from across the country, acute and community and the royal College of Nursing.</a:t>
            </a:r>
          </a:p>
          <a:p>
            <a:pPr eaLnBrk="1" hangingPunct="1">
              <a:spcBef>
                <a:spcPct val="0"/>
              </a:spcBef>
            </a:pPr>
            <a:endParaRPr lang="en-GB" altLang="en-US" dirty="0" smtClean="0"/>
          </a:p>
          <a:p>
            <a:pPr eaLnBrk="1" hangingPunct="1">
              <a:spcBef>
                <a:spcPct val="0"/>
              </a:spcBef>
            </a:pPr>
            <a:r>
              <a:rPr lang="en-GB" altLang="en-US" dirty="0" smtClean="0"/>
              <a:t>Members have a range of specialisms which will be matched with the different categories of activity being planned.</a:t>
            </a:r>
          </a:p>
          <a:p>
            <a:pPr eaLnBrk="1" hangingPunct="1">
              <a:spcBef>
                <a:spcPct val="0"/>
              </a:spcBef>
            </a:pPr>
            <a:endParaRPr lang="en-GB"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6C309A-184E-41D4-9728-43023B6734A8}" type="slidenum">
              <a:rPr lang="en-GB" altLang="en-US" smtClean="0"/>
              <a:pPr eaLnBrk="1" hangingPunct="1"/>
              <a:t>5</a:t>
            </a:fld>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Engagement</a:t>
            </a:r>
            <a:r>
              <a:rPr lang="en-GB" baseline="0" dirty="0" smtClean="0"/>
              <a:t> was vital to ensure all perspectives had been included and no bias to north / south </a:t>
            </a:r>
            <a:r>
              <a:rPr lang="en-GB" baseline="0" dirty="0" err="1" smtClean="0"/>
              <a:t>etc</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BB7FA6F-A8BE-4EB2-9C54-81339117C14C}" type="slidenum">
              <a:rPr lang="en-GB" smtClean="0"/>
              <a:t>15</a:t>
            </a:fld>
            <a:endParaRPr lang="en-GB"/>
          </a:p>
        </p:txBody>
      </p:sp>
    </p:spTree>
    <p:extLst>
      <p:ext uri="{BB962C8B-B14F-4D97-AF65-F5344CB8AC3E}">
        <p14:creationId xmlns:p14="http://schemas.microsoft.com/office/powerpoint/2010/main" val="279413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68489"/>
            <a:ext cx="8134672" cy="1104527"/>
          </a:xfrm>
          <a:prstGeom prst="rect">
            <a:avLst/>
          </a:prstGeom>
        </p:spPr>
        <p:txBody>
          <a:bodyPr>
            <a:normAutofit/>
          </a:bodyPr>
          <a:lstStyle>
            <a:lvl1pPr>
              <a:defRPr sz="3600" b="1">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3528" y="3645024"/>
            <a:ext cx="8136904" cy="1656184"/>
          </a:xfrm>
          <a:prstGeom prst="rect">
            <a:avLst/>
          </a:prstGeom>
        </p:spPr>
        <p:txBody>
          <a:bodyPr/>
          <a:lstStyle>
            <a:lvl1pPr marL="0" indent="0" algn="l">
              <a:buNone/>
              <a:defRPr sz="24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037545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67C399-9F64-4A95-A604-E30168D2FDEB}" type="datetimeFigureOut">
              <a:rPr lang="en-GB" smtClean="0"/>
              <a:t>08/01/2017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234928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7C399-9F64-4A95-A604-E30168D2FDEB}" type="datetimeFigureOut">
              <a:rPr lang="en-GB" smtClean="0"/>
              <a:t>08/01/2017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2368004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7C399-9F64-4A95-A604-E30168D2FDEB}" type="datetimeFigureOut">
              <a:rPr lang="en-GB" smtClean="0"/>
              <a:t>08/01/2017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2255531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7C399-9F64-4A95-A604-E30168D2FDEB}" type="datetimeFigureOut">
              <a:rPr lang="en-GB" smtClean="0"/>
              <a:t>08/01/2017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116578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67C399-9F64-4A95-A604-E30168D2FDEB}" type="datetimeFigureOut">
              <a:rPr lang="en-GB" smtClean="0"/>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3030328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67C399-9F64-4A95-A604-E30168D2FDEB}" type="datetimeFigureOut">
              <a:rPr lang="en-GB" smtClean="0"/>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43312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8435280" cy="576064"/>
          </a:xfrm>
          <a:prstGeom prst="rect">
            <a:avLst/>
          </a:prstGeom>
        </p:spPr>
        <p:txBody>
          <a:bodyPr/>
          <a:lstStyle>
            <a:lvl1pPr>
              <a:defRPr sz="2400" b="1">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0" y="2276872"/>
            <a:ext cx="8435280" cy="4248472"/>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dirty="0" smtClean="0"/>
              <a:t>Click to edit Master text styles</a:t>
            </a:r>
          </a:p>
          <a:p>
            <a:pPr lvl="1"/>
            <a:r>
              <a:rPr lang="en-US" dirty="0" smtClean="0"/>
              <a:t>Text</a:t>
            </a:r>
          </a:p>
          <a:p>
            <a:pPr lvl="2"/>
            <a:r>
              <a:rPr lang="en-US" dirty="0" smtClean="0"/>
              <a:t>Text</a:t>
            </a:r>
          </a:p>
          <a:p>
            <a:pPr lvl="3"/>
            <a:r>
              <a:rPr lang="en-US" dirty="0" smtClean="0"/>
              <a:t>Text</a:t>
            </a:r>
          </a:p>
          <a:p>
            <a:pPr lvl="4"/>
            <a:endParaRPr lang="en-US" dirty="0" smtClean="0"/>
          </a:p>
        </p:txBody>
      </p:sp>
    </p:spTree>
    <p:extLst>
      <p:ext uri="{BB962C8B-B14F-4D97-AF65-F5344CB8AC3E}">
        <p14:creationId xmlns:p14="http://schemas.microsoft.com/office/powerpoint/2010/main" val="24827486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920278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421648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792"/>
            <a:ext cx="8229600" cy="864096"/>
          </a:xfrm>
          <a:prstGeom prst="rect">
            <a:avLst/>
          </a:prstGeom>
        </p:spPr>
        <p:txBody>
          <a:bodyPr/>
          <a:lstStyle>
            <a:lvl1pPr>
              <a:defRPr sz="2400">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Content Placeholder 2"/>
          <p:cNvSpPr>
            <a:spLocks noGrp="1"/>
          </p:cNvSpPr>
          <p:nvPr>
            <p:ph sz="half" idx="1"/>
          </p:nvPr>
        </p:nvSpPr>
        <p:spPr>
          <a:xfrm>
            <a:off x="457200" y="2532037"/>
            <a:ext cx="4038600" cy="37772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564904"/>
            <a:ext cx="4038600" cy="37772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282452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67C399-9F64-4A95-A604-E30168D2FDEB}" type="datetimeFigureOut">
              <a:rPr lang="en-GB" smtClean="0"/>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277550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67C399-9F64-4A95-A604-E30168D2FDEB}" type="datetimeFigureOut">
              <a:rPr lang="en-GB" smtClean="0"/>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180136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7C399-9F64-4A95-A604-E30168D2FDEB}" type="datetimeFigureOut">
              <a:rPr lang="en-GB" smtClean="0"/>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110291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67C399-9F64-4A95-A604-E30168D2FDEB}" type="datetimeFigureOut">
              <a:rPr lang="en-GB" smtClean="0"/>
              <a:t>08/01/2017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058C63-74BF-4E0B-927E-4BD0EDC9B46D}" type="slidenum">
              <a:rPr lang="en-GB" smtClean="0"/>
              <a:t>‹#›</a:t>
            </a:fld>
            <a:endParaRPr lang="en-GB"/>
          </a:p>
        </p:txBody>
      </p:sp>
    </p:spTree>
    <p:extLst>
      <p:ext uri="{BB962C8B-B14F-4D97-AF65-F5344CB8AC3E}">
        <p14:creationId xmlns:p14="http://schemas.microsoft.com/office/powerpoint/2010/main" val="429325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27384"/>
            <a:ext cx="9144000" cy="1687409"/>
          </a:xfrm>
          <a:prstGeom prst="rect">
            <a:avLst/>
          </a:prstGeom>
        </p:spPr>
      </p:pic>
      <p:pic>
        <p:nvPicPr>
          <p:cNvPr id="3" name="Picture 2" descr="T:\TUPE Customer and Supplier Board Information Files Transfer\Network Data\03. Customer Board\01. New Structure\07 Clinical Reference Board\Workstream docs\CET\PR and media\NHS Clinical Evaluation Team Logo.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968" y="1"/>
            <a:ext cx="2609816" cy="113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27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7C399-9F64-4A95-A604-E30168D2FDEB}" type="datetimeFigureOut">
              <a:rPr lang="en-GB" smtClean="0"/>
              <a:t>08/01/2017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58C63-74BF-4E0B-927E-4BD0EDC9B46D}" type="slidenum">
              <a:rPr lang="en-GB" smtClean="0"/>
              <a:t>‹#›</a:t>
            </a:fld>
            <a:endParaRPr lang="en-GB"/>
          </a:p>
        </p:txBody>
      </p:sp>
    </p:spTree>
    <p:extLst>
      <p:ext uri="{BB962C8B-B14F-4D97-AF65-F5344CB8AC3E}">
        <p14:creationId xmlns:p14="http://schemas.microsoft.com/office/powerpoint/2010/main" val="39607799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 id="2147483671" r:id="rId5"/>
    <p:sldLayoutId id="2147483672" r:id="rId6"/>
    <p:sldLayoutId id="2147483673" r:id="rId7"/>
    <p:sldLayoutId id="2147483674" r:id="rId8"/>
    <p:sldLayoutId id="2147483675" r:id="rId9"/>
    <p:sldLayoutId id="2147483676"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hyperlink" Target="http://www.nhsbsa.nhs.uk/CommercialServices/5495.aspx" TargetMode="External"/><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hyperlink" Target="http://www.nhsbsa.nhs.uk/CET" TargetMode="External"/><Relationship Id="rId4" Type="http://schemas.openxmlformats.org/officeDocument/2006/relationships/hyperlink" Target="mailto:clinical.evaluationteam@nh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bwMode="auto">
          <a:xfrm>
            <a:off x="323850" y="1700808"/>
            <a:ext cx="8134350" cy="108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smtClean="0">
                <a:latin typeface="Arial" charset="0"/>
                <a:cs typeface="Arial" charset="0"/>
              </a:rPr>
              <a:t>Quality, Safety and Value</a:t>
            </a:r>
          </a:p>
        </p:txBody>
      </p:sp>
      <p:sp>
        <p:nvSpPr>
          <p:cNvPr id="6" name="Subtitle 2"/>
          <p:cNvSpPr>
            <a:spLocks noGrp="1"/>
          </p:cNvSpPr>
          <p:nvPr>
            <p:ph type="subTitle" idx="1"/>
          </p:nvPr>
        </p:nvSpPr>
        <p:spPr>
          <a:xfrm>
            <a:off x="323528" y="2564904"/>
            <a:ext cx="8135938" cy="2232248"/>
          </a:xfrm>
        </p:spPr>
        <p:txBody>
          <a:bodyPr/>
          <a:lstStyle/>
          <a:p>
            <a:pPr eaLnBrk="1" fontAlgn="auto" hangingPunct="1">
              <a:spcAft>
                <a:spcPts val="0"/>
              </a:spcAft>
              <a:buFont typeface="Arial" pitchFamily="34" charset="0"/>
              <a:buNone/>
              <a:defRPr/>
            </a:pPr>
            <a:r>
              <a:rPr lang="en-GB" dirty="0" smtClean="0"/>
              <a:t>An Overview of the NHS Clinical Evaluation Team</a:t>
            </a:r>
          </a:p>
          <a:p>
            <a:pPr eaLnBrk="1" fontAlgn="auto" hangingPunct="1">
              <a:spcAft>
                <a:spcPts val="0"/>
              </a:spcAft>
              <a:buFont typeface="Arial" pitchFamily="34" charset="0"/>
              <a:buNone/>
              <a:defRPr/>
            </a:pPr>
            <a:endParaRPr lang="en-GB" sz="1800" dirty="0"/>
          </a:p>
          <a:p>
            <a:pPr eaLnBrk="1" fontAlgn="auto" hangingPunct="1">
              <a:spcAft>
                <a:spcPts val="0"/>
              </a:spcAft>
              <a:defRPr/>
            </a:pPr>
            <a:r>
              <a:rPr lang="fr-FR" b="1" dirty="0" smtClean="0"/>
              <a:t>David Newton </a:t>
            </a:r>
          </a:p>
          <a:p>
            <a:pPr eaLnBrk="1" fontAlgn="auto" hangingPunct="1">
              <a:spcAft>
                <a:spcPts val="0"/>
              </a:spcAft>
              <a:defRPr/>
            </a:pPr>
            <a:r>
              <a:rPr lang="fr-FR" sz="1800" dirty="0" smtClean="0"/>
              <a:t>Clinical Specialist Lead, </a:t>
            </a:r>
            <a:r>
              <a:rPr lang="fr-FR" sz="1800" dirty="0"/>
              <a:t>NHS CET</a:t>
            </a:r>
          </a:p>
          <a:p>
            <a:pPr eaLnBrk="1" fontAlgn="auto" hangingPunct="1">
              <a:spcAft>
                <a:spcPts val="0"/>
              </a:spcAft>
              <a:buFont typeface="Arial" pitchFamily="34" charset="0"/>
              <a:buNone/>
              <a:defRPr/>
            </a:pPr>
            <a:endParaRPr lang="en-GB" sz="2000" dirty="0" smtClean="0"/>
          </a:p>
          <a:p>
            <a:pPr eaLnBrk="1" fontAlgn="auto" hangingPunct="1">
              <a:spcAft>
                <a:spcPts val="0"/>
              </a:spcAft>
              <a:buFont typeface="Arial" pitchFamily="34" charset="0"/>
              <a:buNone/>
              <a:defRPr/>
            </a:pPr>
            <a:r>
              <a:rPr lang="en-GB" sz="2000" dirty="0" smtClean="0"/>
              <a:t>6</a:t>
            </a:r>
            <a:r>
              <a:rPr lang="en-GB" sz="2000" baseline="30000" dirty="0" smtClean="0"/>
              <a:t>th</a:t>
            </a:r>
            <a:r>
              <a:rPr lang="en-GB" sz="2000" dirty="0" smtClean="0"/>
              <a:t> January 2017</a:t>
            </a:r>
          </a:p>
          <a:p>
            <a:pPr eaLnBrk="1" fontAlgn="auto" hangingPunct="1">
              <a:spcAft>
                <a:spcPts val="0"/>
              </a:spcAft>
              <a:buFont typeface="Arial" pitchFamily="34" charset="0"/>
              <a:buNone/>
              <a:defRPr/>
            </a:pPr>
            <a:endParaRPr lang="en-GB"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488" y="5445125"/>
            <a:ext cx="73009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56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72811" y="5278139"/>
            <a:ext cx="3228509" cy="15171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2132857"/>
            <a:ext cx="8388424" cy="377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51520" y="1628800"/>
            <a:ext cx="8435280" cy="576064"/>
          </a:xfrm>
        </p:spPr>
        <p:txBody>
          <a:bodyPr/>
          <a:lstStyle/>
          <a:p>
            <a:r>
              <a:rPr lang="en-GB" sz="2800" dirty="0" smtClean="0"/>
              <a:t>NHS Clinical Evaluation Team Clinical Pathway</a:t>
            </a:r>
            <a:endParaRPr lang="en-GB" sz="2800" dirty="0"/>
          </a:p>
        </p:txBody>
      </p:sp>
      <p:sp>
        <p:nvSpPr>
          <p:cNvPr id="8" name="Oval 7"/>
          <p:cNvSpPr/>
          <p:nvPr/>
        </p:nvSpPr>
        <p:spPr>
          <a:xfrm>
            <a:off x="323528" y="3501008"/>
            <a:ext cx="2160240" cy="239168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955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Everyday healthcare consumables</a:t>
            </a:r>
            <a:endParaRPr lang="en-GB" sz="2800" dirty="0"/>
          </a:p>
        </p:txBody>
      </p:sp>
      <p:sp>
        <p:nvSpPr>
          <p:cNvPr id="5" name="TextBox 4"/>
          <p:cNvSpPr txBox="1"/>
          <p:nvPr/>
        </p:nvSpPr>
        <p:spPr>
          <a:xfrm>
            <a:off x="251520" y="2204864"/>
            <a:ext cx="8208912" cy="923330"/>
          </a:xfrm>
          <a:prstGeom prst="rect">
            <a:avLst/>
          </a:prstGeom>
          <a:noFill/>
        </p:spPr>
        <p:txBody>
          <a:bodyPr wrap="square" rtlCol="0">
            <a:spAutoFit/>
          </a:bodyPr>
          <a:lstStyle/>
          <a:p>
            <a:r>
              <a:rPr lang="en-GB" dirty="0">
                <a:latin typeface="Arial" pitchFamily="34" charset="0"/>
                <a:cs typeface="Arial" pitchFamily="34" charset="0"/>
              </a:rPr>
              <a:t>Everyday healthcare consumables are products that are found in the majority of wards, clinics, health centres, treatment rooms and district </a:t>
            </a:r>
            <a:r>
              <a:rPr lang="en-GB" dirty="0" smtClean="0">
                <a:latin typeface="Arial" pitchFamily="34" charset="0"/>
                <a:cs typeface="Arial" pitchFamily="34" charset="0"/>
              </a:rPr>
              <a:t>nurses’ </a:t>
            </a:r>
            <a:r>
              <a:rPr lang="en-GB" dirty="0">
                <a:latin typeface="Arial" pitchFamily="34" charset="0"/>
                <a:cs typeface="Arial" pitchFamily="34" charset="0"/>
              </a:rPr>
              <a:t>bags across the </a:t>
            </a:r>
            <a:r>
              <a:rPr lang="en-GB" dirty="0" smtClean="0">
                <a:latin typeface="Arial" pitchFamily="34" charset="0"/>
                <a:cs typeface="Arial" pitchFamily="34" charset="0"/>
              </a:rPr>
              <a:t>NHS.</a:t>
            </a:r>
            <a:endParaRPr lang="en-GB" dirty="0">
              <a:latin typeface="Arial" pitchFamily="34" charset="0"/>
              <a:cs typeface="Arial" pitchFamily="34" charset="0"/>
            </a:endParaRPr>
          </a:p>
        </p:txBody>
      </p:sp>
      <p:graphicFrame>
        <p:nvGraphicFramePr>
          <p:cNvPr id="7" name="Diagram 6"/>
          <p:cNvGraphicFramePr/>
          <p:nvPr>
            <p:extLst>
              <p:ext uri="{D42A27DB-BD31-4B8C-83A1-F6EECF244321}">
                <p14:modId xmlns:p14="http://schemas.microsoft.com/office/powerpoint/2010/main" val="2994677777"/>
              </p:ext>
            </p:extLst>
          </p:nvPr>
        </p:nvGraphicFramePr>
        <p:xfrm>
          <a:off x="4716016" y="3356992"/>
          <a:ext cx="4104456"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3356992"/>
            <a:ext cx="4248472" cy="2820323"/>
          </a:xfrm>
          <a:prstGeom prst="rect">
            <a:avLst/>
          </a:prstGeom>
        </p:spPr>
      </p:pic>
    </p:spTree>
    <p:extLst>
      <p:ext uri="{BB962C8B-B14F-4D97-AF65-F5344CB8AC3E}">
        <p14:creationId xmlns:p14="http://schemas.microsoft.com/office/powerpoint/2010/main" val="3665201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72811" y="5278139"/>
            <a:ext cx="3228509" cy="15171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2945" y="2169608"/>
            <a:ext cx="8388424" cy="377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51520" y="1628800"/>
            <a:ext cx="8435280" cy="576064"/>
          </a:xfrm>
        </p:spPr>
        <p:txBody>
          <a:bodyPr/>
          <a:lstStyle/>
          <a:p>
            <a:r>
              <a:rPr lang="en-GB" sz="2800" dirty="0" smtClean="0"/>
              <a:t>NHS Clinical Evaluation Team Clinical Pathway</a:t>
            </a:r>
            <a:endParaRPr lang="en-GB" sz="2800" dirty="0"/>
          </a:p>
        </p:txBody>
      </p:sp>
      <p:sp>
        <p:nvSpPr>
          <p:cNvPr id="5" name="Rectangle 4"/>
          <p:cNvSpPr/>
          <p:nvPr/>
        </p:nvSpPr>
        <p:spPr>
          <a:xfrm>
            <a:off x="1470995" y="6093296"/>
            <a:ext cx="3749077" cy="400110"/>
          </a:xfrm>
          <a:prstGeom prst="rect">
            <a:avLst/>
          </a:prstGeom>
          <a:noFill/>
        </p:spPr>
        <p:txBody>
          <a:bodyPr wrap="square" lIns="91440" tIns="45720" rIns="91440" bIns="45720">
            <a:spAutoFit/>
          </a:bodyPr>
          <a:lstStyle/>
          <a:p>
            <a:pPr algn="ctr"/>
            <a:r>
              <a:rPr lang="en-US" sz="2000" b="1" cap="none" spc="0" dirty="0" smtClean="0">
                <a:ln w="10541" cmpd="sng">
                  <a:noFill/>
                  <a:prstDash val="solid"/>
                </a:ln>
                <a:effectLst/>
                <a:latin typeface="Arial" panose="020B0604020202020204" pitchFamily="34" charset="0"/>
              </a:rPr>
              <a:t>Supplier </a:t>
            </a:r>
            <a:r>
              <a:rPr lang="en-US" sz="2000" b="1" dirty="0" smtClean="0">
                <a:ln w="10541" cmpd="sng">
                  <a:noFill/>
                  <a:prstDash val="solid"/>
                </a:ln>
                <a:latin typeface="Arial" panose="020B0604020202020204" pitchFamily="34" charset="0"/>
              </a:rPr>
              <a:t>Evidence Request</a:t>
            </a:r>
            <a:r>
              <a:rPr lang="en-US" sz="2000" b="1" cap="none" spc="0" dirty="0" smtClean="0">
                <a:ln w="10541" cmpd="sng">
                  <a:noFill/>
                  <a:prstDash val="solid"/>
                </a:ln>
                <a:effectLst/>
                <a:latin typeface="Arial" panose="020B0604020202020204" pitchFamily="34" charset="0"/>
              </a:rPr>
              <a:t> </a:t>
            </a:r>
            <a:endParaRPr lang="en-US" sz="2000" b="1" cap="none" spc="0" dirty="0">
              <a:ln w="10541" cmpd="sng">
                <a:noFill/>
                <a:prstDash val="solid"/>
              </a:ln>
              <a:effectLst/>
              <a:latin typeface="Arial" panose="020B0604020202020204" pitchFamily="34" charset="0"/>
            </a:endParaRPr>
          </a:p>
        </p:txBody>
      </p:sp>
      <p:cxnSp>
        <p:nvCxnSpPr>
          <p:cNvPr id="3" name="Straight Arrow Connector 2"/>
          <p:cNvCxnSpPr/>
          <p:nvPr/>
        </p:nvCxnSpPr>
        <p:spPr>
          <a:xfrm flipV="1">
            <a:off x="3347864" y="5517232"/>
            <a:ext cx="0" cy="5194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Oval 16"/>
          <p:cNvSpPr/>
          <p:nvPr/>
        </p:nvSpPr>
        <p:spPr>
          <a:xfrm>
            <a:off x="2123728" y="3284984"/>
            <a:ext cx="2160240" cy="239168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51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6792"/>
            <a:ext cx="8435280" cy="576064"/>
          </a:xfrm>
        </p:spPr>
        <p:txBody>
          <a:bodyPr/>
          <a:lstStyle/>
          <a:p>
            <a:r>
              <a:rPr lang="en-GB" dirty="0" smtClean="0"/>
              <a:t>NHS Evidence &amp; Information </a:t>
            </a:r>
            <a:endParaRPr lang="en-GB" dirty="0"/>
          </a:p>
        </p:txBody>
      </p:sp>
      <p:sp>
        <p:nvSpPr>
          <p:cNvPr id="3" name="Content Placeholder 2"/>
          <p:cNvSpPr>
            <a:spLocks noGrp="1"/>
          </p:cNvSpPr>
          <p:nvPr>
            <p:ph idx="1"/>
          </p:nvPr>
        </p:nvSpPr>
        <p:spPr>
          <a:xfrm>
            <a:off x="251520" y="2060848"/>
            <a:ext cx="8435280" cy="4248472"/>
          </a:xfrm>
        </p:spPr>
        <p:txBody>
          <a:bodyPr/>
          <a:lstStyle/>
          <a:p>
            <a:r>
              <a:rPr lang="en-US" sz="2400" dirty="0" smtClean="0"/>
              <a:t>Confirmation of product </a:t>
            </a:r>
            <a:r>
              <a:rPr lang="en-US" sz="2400" dirty="0"/>
              <a:t>testing information including British and </a:t>
            </a:r>
            <a:r>
              <a:rPr lang="en-US" sz="2400" dirty="0" smtClean="0"/>
              <a:t>international </a:t>
            </a:r>
            <a:r>
              <a:rPr lang="en-US" sz="2400" dirty="0"/>
              <a:t>s</a:t>
            </a:r>
            <a:r>
              <a:rPr lang="en-US" sz="2400" dirty="0" smtClean="0"/>
              <a:t>tandards </a:t>
            </a:r>
            <a:br>
              <a:rPr lang="en-US" sz="2400" dirty="0" smtClean="0"/>
            </a:br>
            <a:endParaRPr lang="en-US" sz="2400" dirty="0" smtClean="0"/>
          </a:p>
          <a:p>
            <a:r>
              <a:rPr lang="en-US" sz="2400" b="1" dirty="0"/>
              <a:t>R</a:t>
            </a:r>
            <a:r>
              <a:rPr lang="en-US" sz="2400" b="1" dirty="0" smtClean="0"/>
              <a:t>esearch </a:t>
            </a:r>
            <a:r>
              <a:rPr lang="en-US" sz="2400" b="1" dirty="0"/>
              <a:t>or clinical usage evidence that supports the quality of your devices in the delivery of safe patient </a:t>
            </a:r>
            <a:r>
              <a:rPr lang="en-US" sz="2400" b="1" dirty="0" smtClean="0"/>
              <a:t>care</a:t>
            </a:r>
            <a:r>
              <a:rPr lang="en-US" sz="2400" dirty="0" smtClean="0"/>
              <a:t/>
            </a:r>
            <a:br>
              <a:rPr lang="en-US" sz="2400" dirty="0" smtClean="0"/>
            </a:br>
            <a:endParaRPr lang="en-US" sz="2400" dirty="0" smtClean="0"/>
          </a:p>
          <a:p>
            <a:r>
              <a:rPr lang="en-US" sz="2400" dirty="0" smtClean="0"/>
              <a:t>COSHH data sheets and/or technical information</a:t>
            </a:r>
            <a:br>
              <a:rPr lang="en-US" sz="2400" dirty="0" smtClean="0"/>
            </a:br>
            <a:endParaRPr lang="en-US" sz="2400" dirty="0" smtClean="0"/>
          </a:p>
          <a:p>
            <a:r>
              <a:rPr lang="en-US" sz="2400" dirty="0" smtClean="0"/>
              <a:t>Any additional information to support your product in use (e.g. productivity, efficiency, innovation)</a:t>
            </a:r>
            <a:br>
              <a:rPr lang="en-US" sz="2400" dirty="0" smtClean="0"/>
            </a:br>
            <a:endParaRPr lang="en-US" sz="2400" dirty="0" smtClean="0"/>
          </a:p>
          <a:p>
            <a:endParaRPr lang="en-GB" sz="2400" dirty="0"/>
          </a:p>
        </p:txBody>
      </p:sp>
    </p:spTree>
    <p:extLst>
      <p:ext uri="{BB962C8B-B14F-4D97-AF65-F5344CB8AC3E}">
        <p14:creationId xmlns:p14="http://schemas.microsoft.com/office/powerpoint/2010/main" val="2649041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72811" y="5278139"/>
            <a:ext cx="3228509" cy="15171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2132857"/>
            <a:ext cx="8388424" cy="377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51520" y="1628800"/>
            <a:ext cx="8435280" cy="576064"/>
          </a:xfrm>
        </p:spPr>
        <p:txBody>
          <a:bodyPr/>
          <a:lstStyle/>
          <a:p>
            <a:r>
              <a:rPr lang="en-GB" sz="2800" dirty="0" smtClean="0"/>
              <a:t>NHS Clinical Evaluation Team Clinical Pathway</a:t>
            </a:r>
            <a:endParaRPr lang="en-GB" sz="2800" dirty="0"/>
          </a:p>
        </p:txBody>
      </p:sp>
      <p:sp>
        <p:nvSpPr>
          <p:cNvPr id="8" name="Oval 7"/>
          <p:cNvSpPr/>
          <p:nvPr/>
        </p:nvSpPr>
        <p:spPr>
          <a:xfrm>
            <a:off x="3704896" y="2806262"/>
            <a:ext cx="3531399" cy="241227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986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7"/>
          <p:cNvSpPr>
            <a:spLocks/>
          </p:cNvSpPr>
          <p:nvPr/>
        </p:nvSpPr>
        <p:spPr bwMode="auto">
          <a:xfrm>
            <a:off x="2971800" y="1676400"/>
            <a:ext cx="3048000" cy="4648200"/>
          </a:xfrm>
          <a:custGeom>
            <a:avLst/>
            <a:gdLst>
              <a:gd name="T0" fmla="*/ 2147483646 w 666"/>
              <a:gd name="T1" fmla="*/ 2009340000 h 1016"/>
              <a:gd name="T2" fmla="*/ 2147483646 w 666"/>
              <a:gd name="T3" fmla="*/ 502335000 h 1016"/>
              <a:gd name="T4" fmla="*/ 2147483646 w 666"/>
              <a:gd name="T5" fmla="*/ 502335000 h 1016"/>
              <a:gd name="T6" fmla="*/ 2147483646 w 666"/>
              <a:gd name="T7" fmla="*/ 1674450000 h 1016"/>
              <a:gd name="T8" fmla="*/ 2147483646 w 666"/>
              <a:gd name="T9" fmla="*/ 2147483646 h 1016"/>
              <a:gd name="T10" fmla="*/ 2147483646 w 666"/>
              <a:gd name="T11" fmla="*/ 2147483646 h 1016"/>
              <a:gd name="T12" fmla="*/ 2147483646 w 666"/>
              <a:gd name="T13" fmla="*/ 2147483646 h 1016"/>
              <a:gd name="T14" fmla="*/ 2147483646 w 666"/>
              <a:gd name="T15" fmla="*/ 2147483646 h 1016"/>
              <a:gd name="T16" fmla="*/ 2147483646 w 666"/>
              <a:gd name="T17" fmla="*/ 2147483646 h 1016"/>
              <a:gd name="T18" fmla="*/ 2147483646 w 666"/>
              <a:gd name="T19" fmla="*/ 2147483646 h 1016"/>
              <a:gd name="T20" fmla="*/ 2147483646 w 666"/>
              <a:gd name="T21" fmla="*/ 2147483646 h 1016"/>
              <a:gd name="T22" fmla="*/ 2147483646 w 666"/>
              <a:gd name="T23" fmla="*/ 2147483646 h 1016"/>
              <a:gd name="T24" fmla="*/ 2147483646 w 666"/>
              <a:gd name="T25" fmla="*/ 2147483646 h 1016"/>
              <a:gd name="T26" fmla="*/ 2147483646 w 666"/>
              <a:gd name="T27" fmla="*/ 2147483646 h 1016"/>
              <a:gd name="T28" fmla="*/ 2147483646 w 666"/>
              <a:gd name="T29" fmla="*/ 2147483646 h 1016"/>
              <a:gd name="T30" fmla="*/ 2147483646 w 666"/>
              <a:gd name="T31" fmla="*/ 2147483646 h 1016"/>
              <a:gd name="T32" fmla="*/ 2147483646 w 666"/>
              <a:gd name="T33" fmla="*/ 2147483646 h 1016"/>
              <a:gd name="T34" fmla="*/ 2147483646 w 666"/>
              <a:gd name="T35" fmla="*/ 2147483646 h 1016"/>
              <a:gd name="T36" fmla="*/ 2147483646 w 666"/>
              <a:gd name="T37" fmla="*/ 2147483646 h 1016"/>
              <a:gd name="T38" fmla="*/ 2115449297 w 666"/>
              <a:gd name="T39" fmla="*/ 2147483646 h 1016"/>
              <a:gd name="T40" fmla="*/ 2115449297 w 666"/>
              <a:gd name="T41" fmla="*/ 2147483646 h 1016"/>
              <a:gd name="T42" fmla="*/ 2147483646 w 666"/>
              <a:gd name="T43" fmla="*/ 2147483646 h 1016"/>
              <a:gd name="T44" fmla="*/ 2147483646 w 666"/>
              <a:gd name="T45" fmla="*/ 2147483646 h 1016"/>
              <a:gd name="T46" fmla="*/ 2147483646 w 666"/>
              <a:gd name="T47" fmla="*/ 2147483646 h 1016"/>
              <a:gd name="T48" fmla="*/ 2147483646 w 666"/>
              <a:gd name="T49" fmla="*/ 2147483646 h 1016"/>
              <a:gd name="T50" fmla="*/ 2147483646 w 666"/>
              <a:gd name="T51" fmla="*/ 2147483646 h 1016"/>
              <a:gd name="T52" fmla="*/ 0 w 666"/>
              <a:gd name="T53" fmla="*/ 2147483646 h 1016"/>
              <a:gd name="T54" fmla="*/ 1068195856 w 666"/>
              <a:gd name="T55" fmla="*/ 2147483646 h 1016"/>
              <a:gd name="T56" fmla="*/ 1947891676 w 666"/>
              <a:gd name="T57" fmla="*/ 2147483646 h 1016"/>
              <a:gd name="T58" fmla="*/ 2147483646 w 666"/>
              <a:gd name="T59" fmla="*/ 2147483646 h 1016"/>
              <a:gd name="T60" fmla="*/ 2147483646 w 666"/>
              <a:gd name="T61" fmla="*/ 2147483646 h 1016"/>
              <a:gd name="T62" fmla="*/ 2147483646 w 666"/>
              <a:gd name="T63" fmla="*/ 2147483646 h 1016"/>
              <a:gd name="T64" fmla="*/ 2147483646 w 666"/>
              <a:gd name="T65" fmla="*/ 2147483646 h 1016"/>
              <a:gd name="T66" fmla="*/ 2147483646 w 666"/>
              <a:gd name="T67" fmla="*/ 2147483646 h 1016"/>
              <a:gd name="T68" fmla="*/ 2147483646 w 666"/>
              <a:gd name="T69" fmla="*/ 2147483646 h 1016"/>
              <a:gd name="T70" fmla="*/ 2147483646 w 666"/>
              <a:gd name="T71" fmla="*/ 2147483646 h 1016"/>
              <a:gd name="T72" fmla="*/ 2147483646 w 666"/>
              <a:gd name="T73" fmla="*/ 2147483646 h 1016"/>
              <a:gd name="T74" fmla="*/ 2147483646 w 666"/>
              <a:gd name="T75" fmla="*/ 2147483646 h 1016"/>
              <a:gd name="T76" fmla="*/ 2147483646 w 666"/>
              <a:gd name="T77" fmla="*/ 2147483646 h 1016"/>
              <a:gd name="T78" fmla="*/ 2147483646 w 666"/>
              <a:gd name="T79" fmla="*/ 2147483646 h 1016"/>
              <a:gd name="T80" fmla="*/ 2147483646 w 666"/>
              <a:gd name="T81" fmla="*/ 2147483646 h 1016"/>
              <a:gd name="T82" fmla="*/ 2147483646 w 666"/>
              <a:gd name="T83" fmla="*/ 2147483646 h 1016"/>
              <a:gd name="T84" fmla="*/ 2147483646 w 666"/>
              <a:gd name="T85" fmla="*/ 2147483646 h 1016"/>
              <a:gd name="T86" fmla="*/ 2147483646 w 666"/>
              <a:gd name="T87" fmla="*/ 2147483646 h 1016"/>
              <a:gd name="T88" fmla="*/ 2147483646 w 666"/>
              <a:gd name="T89" fmla="*/ 2147483646 h 1016"/>
              <a:gd name="T90" fmla="*/ 2147483646 w 666"/>
              <a:gd name="T91" fmla="*/ 2147483646 h 1016"/>
              <a:gd name="T92" fmla="*/ 2147483646 w 666"/>
              <a:gd name="T93" fmla="*/ 2147483646 h 1016"/>
              <a:gd name="T94" fmla="*/ 2147483646 w 666"/>
              <a:gd name="T95" fmla="*/ 2147483646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solidFill>
                <a:prstClr val="black"/>
              </a:solidFill>
            </a:endParaRPr>
          </a:p>
        </p:txBody>
      </p:sp>
      <p:sp>
        <p:nvSpPr>
          <p:cNvPr id="5123" name="Freeform 8"/>
          <p:cNvSpPr>
            <a:spLocks/>
          </p:cNvSpPr>
          <p:nvPr/>
        </p:nvSpPr>
        <p:spPr bwMode="auto">
          <a:xfrm>
            <a:off x="2971800" y="1676400"/>
            <a:ext cx="3048000" cy="4648200"/>
          </a:xfrm>
          <a:custGeom>
            <a:avLst/>
            <a:gdLst>
              <a:gd name="T0" fmla="*/ 2147483646 w 666"/>
              <a:gd name="T1" fmla="*/ 2009340000 h 1016"/>
              <a:gd name="T2" fmla="*/ 2147483646 w 666"/>
              <a:gd name="T3" fmla="*/ 502335000 h 1016"/>
              <a:gd name="T4" fmla="*/ 2147483646 w 666"/>
              <a:gd name="T5" fmla="*/ 502335000 h 1016"/>
              <a:gd name="T6" fmla="*/ 2147483646 w 666"/>
              <a:gd name="T7" fmla="*/ 1674450000 h 1016"/>
              <a:gd name="T8" fmla="*/ 2147483646 w 666"/>
              <a:gd name="T9" fmla="*/ 2147483646 h 1016"/>
              <a:gd name="T10" fmla="*/ 2147483646 w 666"/>
              <a:gd name="T11" fmla="*/ 2147483646 h 1016"/>
              <a:gd name="T12" fmla="*/ 2147483646 w 666"/>
              <a:gd name="T13" fmla="*/ 2147483646 h 1016"/>
              <a:gd name="T14" fmla="*/ 2147483646 w 666"/>
              <a:gd name="T15" fmla="*/ 2147483646 h 1016"/>
              <a:gd name="T16" fmla="*/ 2147483646 w 666"/>
              <a:gd name="T17" fmla="*/ 2147483646 h 1016"/>
              <a:gd name="T18" fmla="*/ 2147483646 w 666"/>
              <a:gd name="T19" fmla="*/ 2147483646 h 1016"/>
              <a:gd name="T20" fmla="*/ 2147483646 w 666"/>
              <a:gd name="T21" fmla="*/ 2147483646 h 1016"/>
              <a:gd name="T22" fmla="*/ 2147483646 w 666"/>
              <a:gd name="T23" fmla="*/ 2147483646 h 1016"/>
              <a:gd name="T24" fmla="*/ 2147483646 w 666"/>
              <a:gd name="T25" fmla="*/ 2147483646 h 1016"/>
              <a:gd name="T26" fmla="*/ 2147483646 w 666"/>
              <a:gd name="T27" fmla="*/ 2147483646 h 1016"/>
              <a:gd name="T28" fmla="*/ 2147483646 w 666"/>
              <a:gd name="T29" fmla="*/ 2147483646 h 1016"/>
              <a:gd name="T30" fmla="*/ 2147483646 w 666"/>
              <a:gd name="T31" fmla="*/ 2147483646 h 1016"/>
              <a:gd name="T32" fmla="*/ 2147483646 w 666"/>
              <a:gd name="T33" fmla="*/ 2147483646 h 1016"/>
              <a:gd name="T34" fmla="*/ 2147483646 w 666"/>
              <a:gd name="T35" fmla="*/ 2147483646 h 1016"/>
              <a:gd name="T36" fmla="*/ 2147483646 w 666"/>
              <a:gd name="T37" fmla="*/ 2147483646 h 1016"/>
              <a:gd name="T38" fmla="*/ 2115449297 w 666"/>
              <a:gd name="T39" fmla="*/ 2147483646 h 1016"/>
              <a:gd name="T40" fmla="*/ 2115449297 w 666"/>
              <a:gd name="T41" fmla="*/ 2147483646 h 1016"/>
              <a:gd name="T42" fmla="*/ 2147483646 w 666"/>
              <a:gd name="T43" fmla="*/ 2147483646 h 1016"/>
              <a:gd name="T44" fmla="*/ 2147483646 w 666"/>
              <a:gd name="T45" fmla="*/ 2147483646 h 1016"/>
              <a:gd name="T46" fmla="*/ 2147483646 w 666"/>
              <a:gd name="T47" fmla="*/ 2147483646 h 1016"/>
              <a:gd name="T48" fmla="*/ 2147483646 w 666"/>
              <a:gd name="T49" fmla="*/ 2147483646 h 1016"/>
              <a:gd name="T50" fmla="*/ 2147483646 w 666"/>
              <a:gd name="T51" fmla="*/ 2147483646 h 1016"/>
              <a:gd name="T52" fmla="*/ 0 w 666"/>
              <a:gd name="T53" fmla="*/ 2147483646 h 1016"/>
              <a:gd name="T54" fmla="*/ 1068195856 w 666"/>
              <a:gd name="T55" fmla="*/ 2147483646 h 1016"/>
              <a:gd name="T56" fmla="*/ 1947891676 w 666"/>
              <a:gd name="T57" fmla="*/ 2147483646 h 1016"/>
              <a:gd name="T58" fmla="*/ 2147483646 w 666"/>
              <a:gd name="T59" fmla="*/ 2147483646 h 1016"/>
              <a:gd name="T60" fmla="*/ 2147483646 w 666"/>
              <a:gd name="T61" fmla="*/ 2147483646 h 1016"/>
              <a:gd name="T62" fmla="*/ 2147483646 w 666"/>
              <a:gd name="T63" fmla="*/ 2147483646 h 1016"/>
              <a:gd name="T64" fmla="*/ 2147483646 w 666"/>
              <a:gd name="T65" fmla="*/ 2147483646 h 1016"/>
              <a:gd name="T66" fmla="*/ 2147483646 w 666"/>
              <a:gd name="T67" fmla="*/ 2147483646 h 1016"/>
              <a:gd name="T68" fmla="*/ 2147483646 w 666"/>
              <a:gd name="T69" fmla="*/ 2147483646 h 1016"/>
              <a:gd name="T70" fmla="*/ 2147483646 w 666"/>
              <a:gd name="T71" fmla="*/ 2147483646 h 1016"/>
              <a:gd name="T72" fmla="*/ 2147483646 w 666"/>
              <a:gd name="T73" fmla="*/ 2147483646 h 1016"/>
              <a:gd name="T74" fmla="*/ 2147483646 w 666"/>
              <a:gd name="T75" fmla="*/ 2147483646 h 1016"/>
              <a:gd name="T76" fmla="*/ 2147483646 w 666"/>
              <a:gd name="T77" fmla="*/ 2147483646 h 1016"/>
              <a:gd name="T78" fmla="*/ 2147483646 w 666"/>
              <a:gd name="T79" fmla="*/ 2147483646 h 1016"/>
              <a:gd name="T80" fmla="*/ 2147483646 w 666"/>
              <a:gd name="T81" fmla="*/ 2147483646 h 1016"/>
              <a:gd name="T82" fmla="*/ 2147483646 w 666"/>
              <a:gd name="T83" fmla="*/ 2147483646 h 1016"/>
              <a:gd name="T84" fmla="*/ 2147483646 w 666"/>
              <a:gd name="T85" fmla="*/ 2147483646 h 1016"/>
              <a:gd name="T86" fmla="*/ 2147483646 w 666"/>
              <a:gd name="T87" fmla="*/ 2147483646 h 1016"/>
              <a:gd name="T88" fmla="*/ 2147483646 w 666"/>
              <a:gd name="T89" fmla="*/ 2147483646 h 1016"/>
              <a:gd name="T90" fmla="*/ 2147483646 w 666"/>
              <a:gd name="T91" fmla="*/ 2147483646 h 1016"/>
              <a:gd name="T92" fmla="*/ 2147483646 w 666"/>
              <a:gd name="T93" fmla="*/ 2147483646 h 1016"/>
              <a:gd name="T94" fmla="*/ 2147483646 w 666"/>
              <a:gd name="T95" fmla="*/ 2147483646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prstClr val="black"/>
              </a:solidFill>
            </a:endParaRPr>
          </a:p>
        </p:txBody>
      </p:sp>
      <p:sp>
        <p:nvSpPr>
          <p:cNvPr id="5124" name="Rectangle 2"/>
          <p:cNvSpPr>
            <a:spLocks noGrp="1" noChangeArrowheads="1"/>
          </p:cNvSpPr>
          <p:nvPr>
            <p:ph type="title"/>
          </p:nvPr>
        </p:nvSpPr>
        <p:spPr>
          <a:xfrm>
            <a:off x="281334" y="1596369"/>
            <a:ext cx="3512748" cy="576064"/>
          </a:xfrm>
        </p:spPr>
        <p:txBody>
          <a:bodyPr/>
          <a:lstStyle/>
          <a:p>
            <a:pPr eaLnBrk="1" hangingPunct="1"/>
            <a:r>
              <a:rPr lang="en-US" altLang="en-US" dirty="0" smtClean="0"/>
              <a:t>Clinical Conversations</a:t>
            </a:r>
            <a:endParaRPr lang="en-US" altLang="en-US" b="1" dirty="0" smtClean="0"/>
          </a:p>
        </p:txBody>
      </p:sp>
      <p:pic>
        <p:nvPicPr>
          <p:cNvPr id="5125" name="Picture 6" descr="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5808903"/>
            <a:ext cx="398768"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pur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011" y="4519923"/>
            <a:ext cx="398768"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2"/>
          <p:cNvSpPr>
            <a:spLocks noChangeArrowheads="1"/>
          </p:cNvSpPr>
          <p:nvPr/>
        </p:nvSpPr>
        <p:spPr bwMode="auto">
          <a:xfrm>
            <a:off x="4931508" y="3837720"/>
            <a:ext cx="2819400" cy="762000"/>
          </a:xfrm>
          <a:prstGeom prst="rect">
            <a:avLst/>
          </a:prstGeom>
          <a:solidFill>
            <a:schemeClr val="accent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400" dirty="0" smtClean="0">
                <a:solidFill>
                  <a:prstClr val="white"/>
                </a:solidFill>
              </a:rPr>
              <a:t>Leeds</a:t>
            </a:r>
            <a:endParaRPr lang="en-US" altLang="en-US" sz="2400" dirty="0">
              <a:solidFill>
                <a:prstClr val="white"/>
              </a:solidFill>
            </a:endParaRPr>
          </a:p>
        </p:txBody>
      </p:sp>
      <p:sp>
        <p:nvSpPr>
          <p:cNvPr id="5129" name="Rectangle 13"/>
          <p:cNvSpPr>
            <a:spLocks noChangeArrowheads="1"/>
          </p:cNvSpPr>
          <p:nvPr/>
        </p:nvSpPr>
        <p:spPr bwMode="auto">
          <a:xfrm>
            <a:off x="1835696" y="5907360"/>
            <a:ext cx="2438400" cy="762000"/>
          </a:xfrm>
          <a:prstGeom prst="rect">
            <a:avLst/>
          </a:prstGeom>
          <a:solidFill>
            <a:schemeClr val="accent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400" dirty="0" smtClean="0">
                <a:solidFill>
                  <a:prstClr val="white"/>
                </a:solidFill>
              </a:rPr>
              <a:t>Plymouth</a:t>
            </a:r>
            <a:endParaRPr lang="en-US" altLang="en-US" sz="2400" dirty="0">
              <a:solidFill>
                <a:prstClr val="black"/>
              </a:solidFill>
            </a:endParaRPr>
          </a:p>
        </p:txBody>
      </p:sp>
      <p:sp>
        <p:nvSpPr>
          <p:cNvPr id="5130" name="Rectangle 14"/>
          <p:cNvSpPr>
            <a:spLocks noChangeArrowheads="1"/>
          </p:cNvSpPr>
          <p:nvPr/>
        </p:nvSpPr>
        <p:spPr bwMode="auto">
          <a:xfrm>
            <a:off x="5534744" y="5181600"/>
            <a:ext cx="2133600" cy="762000"/>
          </a:xfrm>
          <a:prstGeom prst="rect">
            <a:avLst/>
          </a:prstGeom>
          <a:solidFill>
            <a:schemeClr val="accent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400" dirty="0" smtClean="0">
                <a:solidFill>
                  <a:prstClr val="white"/>
                </a:solidFill>
              </a:rPr>
              <a:t>London</a:t>
            </a:r>
            <a:endParaRPr lang="en-US" altLang="en-US" sz="2400" dirty="0">
              <a:solidFill>
                <a:prstClr val="white"/>
              </a:solidFill>
            </a:endParaRPr>
          </a:p>
        </p:txBody>
      </p:sp>
      <p:sp>
        <p:nvSpPr>
          <p:cNvPr id="12" name="Rectangle 14"/>
          <p:cNvSpPr>
            <a:spLocks noChangeArrowheads="1"/>
          </p:cNvSpPr>
          <p:nvPr/>
        </p:nvSpPr>
        <p:spPr bwMode="auto">
          <a:xfrm>
            <a:off x="2472705" y="4704556"/>
            <a:ext cx="2133600" cy="762000"/>
          </a:xfrm>
          <a:prstGeom prst="rect">
            <a:avLst/>
          </a:prstGeom>
          <a:solidFill>
            <a:schemeClr val="accent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400" dirty="0" smtClean="0">
                <a:solidFill>
                  <a:prstClr val="white"/>
                </a:solidFill>
              </a:rPr>
              <a:t>Nuneaton</a:t>
            </a:r>
            <a:endParaRPr lang="en-US" altLang="en-US" sz="2400" dirty="0">
              <a:solidFill>
                <a:prstClr val="white"/>
              </a:solidFill>
            </a:endParaRPr>
          </a:p>
        </p:txBody>
      </p:sp>
      <p:pic>
        <p:nvPicPr>
          <p:cNvPr id="19" name="Picture 6" descr="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285" y="4773212"/>
            <a:ext cx="398768"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7416" y="4128812"/>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0912" y="5397538"/>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8104" y="4193838"/>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3398" y="4309405"/>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5637" y="5108499"/>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4635" y="4679674"/>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0343" y="5711078"/>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1870" y="5614731"/>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8785" y="3938844"/>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3107" y="4200264"/>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6201" y="3644551"/>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7947" y="3465040"/>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2"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0732" y="4663360"/>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3"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9533" y="5069791"/>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4"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4236" y="4488380"/>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5"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1689" y="3429072"/>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6"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5435" y="4300617"/>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7"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9090" y="5262919"/>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8"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2163" y="5168698"/>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9"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2404" y="4927677"/>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0"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4082" y="5634119"/>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1" name="Picture 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8785" y="5528266"/>
            <a:ext cx="398382"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2" name="Picture 2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902" y="3224678"/>
            <a:ext cx="397733"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38324" y="3122023"/>
            <a:ext cx="1080120" cy="646331"/>
          </a:xfrm>
          <a:prstGeom prst="rect">
            <a:avLst/>
          </a:prstGeom>
          <a:noFill/>
        </p:spPr>
        <p:txBody>
          <a:bodyPr wrap="square" rtlCol="0">
            <a:spAutoFit/>
          </a:bodyPr>
          <a:lstStyle/>
          <a:p>
            <a:r>
              <a:rPr lang="en-GB" dirty="0" smtClean="0">
                <a:solidFill>
                  <a:prstClr val="black"/>
                </a:solidFill>
                <a:latin typeface="Arial" pitchFamily="34" charset="0"/>
                <a:cs typeface="Arial" pitchFamily="34" charset="0"/>
              </a:rPr>
              <a:t>Focused visits</a:t>
            </a:r>
            <a:endParaRPr lang="en-GB" dirty="0">
              <a:solidFill>
                <a:prstClr val="black"/>
              </a:solidFill>
              <a:latin typeface="Arial" pitchFamily="34" charset="0"/>
              <a:cs typeface="Arial" pitchFamily="34" charset="0"/>
            </a:endParaRPr>
          </a:p>
        </p:txBody>
      </p:sp>
      <p:pic>
        <p:nvPicPr>
          <p:cNvPr id="9243" name="Picture 2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251" y="4097474"/>
            <a:ext cx="398384"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4" name="Picture 2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6252" y="2333598"/>
            <a:ext cx="394897"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8324" y="2172433"/>
            <a:ext cx="1682776" cy="646331"/>
          </a:xfrm>
          <a:prstGeom prst="rect">
            <a:avLst/>
          </a:prstGeom>
          <a:noFill/>
        </p:spPr>
        <p:txBody>
          <a:bodyPr wrap="square" rtlCol="0">
            <a:spAutoFit/>
          </a:bodyPr>
          <a:lstStyle/>
          <a:p>
            <a:r>
              <a:rPr lang="en-GB" dirty="0" smtClean="0">
                <a:solidFill>
                  <a:prstClr val="black"/>
                </a:solidFill>
                <a:latin typeface="Arial" pitchFamily="34" charset="0"/>
                <a:cs typeface="Arial" pitchFamily="34" charset="0"/>
              </a:rPr>
              <a:t>Engagement days</a:t>
            </a:r>
            <a:endParaRPr lang="en-GB" dirty="0">
              <a:solidFill>
                <a:prstClr val="black"/>
              </a:solidFill>
              <a:latin typeface="Arial" pitchFamily="34" charset="0"/>
              <a:cs typeface="Arial" pitchFamily="34" charset="0"/>
            </a:endParaRPr>
          </a:p>
        </p:txBody>
      </p:sp>
      <p:sp>
        <p:nvSpPr>
          <p:cNvPr id="4" name="TextBox 3"/>
          <p:cNvSpPr txBox="1"/>
          <p:nvPr/>
        </p:nvSpPr>
        <p:spPr>
          <a:xfrm>
            <a:off x="1138324" y="3986708"/>
            <a:ext cx="2174640" cy="646331"/>
          </a:xfrm>
          <a:prstGeom prst="rect">
            <a:avLst/>
          </a:prstGeom>
          <a:noFill/>
        </p:spPr>
        <p:txBody>
          <a:bodyPr wrap="square" rtlCol="0">
            <a:spAutoFit/>
          </a:bodyPr>
          <a:lstStyle/>
          <a:p>
            <a:r>
              <a:rPr lang="en-GB" dirty="0" smtClean="0">
                <a:solidFill>
                  <a:prstClr val="black"/>
                </a:solidFill>
                <a:latin typeface="Arial" pitchFamily="34" charset="0"/>
                <a:cs typeface="Arial" pitchFamily="34" charset="0"/>
              </a:rPr>
              <a:t>Clinical events, forums &amp; networks</a:t>
            </a:r>
            <a:endParaRPr lang="en-GB"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0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additive="base">
                                        <p:cTn id="15" dur="500" fill="hold"/>
                                        <p:tgtEl>
                                          <p:spTgt spid="9219"/>
                                        </p:tgtEl>
                                        <p:attrNameLst>
                                          <p:attrName>ppt_x</p:attrName>
                                        </p:attrNameLst>
                                      </p:cBhvr>
                                      <p:tavLst>
                                        <p:tav tm="0">
                                          <p:val>
                                            <p:strVal val="#ppt_x"/>
                                          </p:val>
                                        </p:tav>
                                        <p:tav tm="100000">
                                          <p:val>
                                            <p:strVal val="#ppt_x"/>
                                          </p:val>
                                        </p:tav>
                                      </p:tavLst>
                                    </p:anim>
                                    <p:anim calcmode="lin" valueType="num">
                                      <p:cBhvr additive="base">
                                        <p:cTn id="16" dur="500" fill="hold"/>
                                        <p:tgtEl>
                                          <p:spTgt spid="92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35"/>
                                        </p:tgtEl>
                                        <p:attrNameLst>
                                          <p:attrName>style.visibility</p:attrName>
                                        </p:attrNameLst>
                                      </p:cBhvr>
                                      <p:to>
                                        <p:strVal val="visible"/>
                                      </p:to>
                                    </p:set>
                                    <p:anim calcmode="lin" valueType="num">
                                      <p:cBhvr additive="base">
                                        <p:cTn id="25" dur="500" fill="hold"/>
                                        <p:tgtEl>
                                          <p:spTgt spid="9235"/>
                                        </p:tgtEl>
                                        <p:attrNameLst>
                                          <p:attrName>ppt_x</p:attrName>
                                        </p:attrNameLst>
                                      </p:cBhvr>
                                      <p:tavLst>
                                        <p:tav tm="0">
                                          <p:val>
                                            <p:strVal val="#ppt_x"/>
                                          </p:val>
                                        </p:tav>
                                        <p:tav tm="100000">
                                          <p:val>
                                            <p:strVal val="#ppt_x"/>
                                          </p:val>
                                        </p:tav>
                                      </p:tavLst>
                                    </p:anim>
                                    <p:anim calcmode="lin" valueType="num">
                                      <p:cBhvr additive="base">
                                        <p:cTn id="26" dur="500" fill="hold"/>
                                        <p:tgtEl>
                                          <p:spTgt spid="923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20"/>
                                        </p:tgtEl>
                                        <p:attrNameLst>
                                          <p:attrName>style.visibility</p:attrName>
                                        </p:attrNameLst>
                                      </p:cBhvr>
                                      <p:to>
                                        <p:strVal val="visible"/>
                                      </p:to>
                                    </p:set>
                                    <p:anim calcmode="lin" valueType="num">
                                      <p:cBhvr additive="base">
                                        <p:cTn id="29" dur="500" fill="hold"/>
                                        <p:tgtEl>
                                          <p:spTgt spid="9220"/>
                                        </p:tgtEl>
                                        <p:attrNameLst>
                                          <p:attrName>ppt_x</p:attrName>
                                        </p:attrNameLst>
                                      </p:cBhvr>
                                      <p:tavLst>
                                        <p:tav tm="0">
                                          <p:val>
                                            <p:strVal val="#ppt_x"/>
                                          </p:val>
                                        </p:tav>
                                        <p:tav tm="100000">
                                          <p:val>
                                            <p:strVal val="#ppt_x"/>
                                          </p:val>
                                        </p:tav>
                                      </p:tavLst>
                                    </p:anim>
                                    <p:anim calcmode="lin" valueType="num">
                                      <p:cBhvr additive="base">
                                        <p:cTn id="30" dur="500" fill="hold"/>
                                        <p:tgtEl>
                                          <p:spTgt spid="922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236"/>
                                        </p:tgtEl>
                                        <p:attrNameLst>
                                          <p:attrName>style.visibility</p:attrName>
                                        </p:attrNameLst>
                                      </p:cBhvr>
                                      <p:to>
                                        <p:strVal val="visible"/>
                                      </p:to>
                                    </p:set>
                                    <p:anim calcmode="lin" valueType="num">
                                      <p:cBhvr additive="base">
                                        <p:cTn id="33" dur="500" fill="hold"/>
                                        <p:tgtEl>
                                          <p:spTgt spid="9236"/>
                                        </p:tgtEl>
                                        <p:attrNameLst>
                                          <p:attrName>ppt_x</p:attrName>
                                        </p:attrNameLst>
                                      </p:cBhvr>
                                      <p:tavLst>
                                        <p:tav tm="0">
                                          <p:val>
                                            <p:strVal val="#ppt_x"/>
                                          </p:val>
                                        </p:tav>
                                        <p:tav tm="100000">
                                          <p:val>
                                            <p:strVal val="#ppt_x"/>
                                          </p:val>
                                        </p:tav>
                                      </p:tavLst>
                                    </p:anim>
                                    <p:anim calcmode="lin" valueType="num">
                                      <p:cBhvr additive="base">
                                        <p:cTn id="34" dur="500" fill="hold"/>
                                        <p:tgtEl>
                                          <p:spTgt spid="923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222"/>
                                        </p:tgtEl>
                                        <p:attrNameLst>
                                          <p:attrName>style.visibility</p:attrName>
                                        </p:attrNameLst>
                                      </p:cBhvr>
                                      <p:to>
                                        <p:strVal val="visible"/>
                                      </p:to>
                                    </p:set>
                                    <p:anim calcmode="lin" valueType="num">
                                      <p:cBhvr additive="base">
                                        <p:cTn id="37" dur="500" fill="hold"/>
                                        <p:tgtEl>
                                          <p:spTgt spid="9222"/>
                                        </p:tgtEl>
                                        <p:attrNameLst>
                                          <p:attrName>ppt_x</p:attrName>
                                        </p:attrNameLst>
                                      </p:cBhvr>
                                      <p:tavLst>
                                        <p:tav tm="0">
                                          <p:val>
                                            <p:strVal val="#ppt_x"/>
                                          </p:val>
                                        </p:tav>
                                        <p:tav tm="100000">
                                          <p:val>
                                            <p:strVal val="#ppt_x"/>
                                          </p:val>
                                        </p:tav>
                                      </p:tavLst>
                                    </p:anim>
                                    <p:anim calcmode="lin" valueType="num">
                                      <p:cBhvr additive="base">
                                        <p:cTn id="38" dur="500" fill="hold"/>
                                        <p:tgtEl>
                                          <p:spTgt spid="92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234"/>
                                        </p:tgtEl>
                                        <p:attrNameLst>
                                          <p:attrName>style.visibility</p:attrName>
                                        </p:attrNameLst>
                                      </p:cBhvr>
                                      <p:to>
                                        <p:strVal val="visible"/>
                                      </p:to>
                                    </p:set>
                                    <p:anim calcmode="lin" valueType="num">
                                      <p:cBhvr additive="base">
                                        <p:cTn id="41" dur="500" fill="hold"/>
                                        <p:tgtEl>
                                          <p:spTgt spid="9234"/>
                                        </p:tgtEl>
                                        <p:attrNameLst>
                                          <p:attrName>ppt_x</p:attrName>
                                        </p:attrNameLst>
                                      </p:cBhvr>
                                      <p:tavLst>
                                        <p:tav tm="0">
                                          <p:val>
                                            <p:strVal val="#ppt_x"/>
                                          </p:val>
                                        </p:tav>
                                        <p:tav tm="100000">
                                          <p:val>
                                            <p:strVal val="#ppt_x"/>
                                          </p:val>
                                        </p:tav>
                                      </p:tavLst>
                                    </p:anim>
                                    <p:anim calcmode="lin" valueType="num">
                                      <p:cBhvr additive="base">
                                        <p:cTn id="42" dur="500" fill="hold"/>
                                        <p:tgtEl>
                                          <p:spTgt spid="923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225"/>
                                        </p:tgtEl>
                                        <p:attrNameLst>
                                          <p:attrName>style.visibility</p:attrName>
                                        </p:attrNameLst>
                                      </p:cBhvr>
                                      <p:to>
                                        <p:strVal val="visible"/>
                                      </p:to>
                                    </p:set>
                                    <p:anim calcmode="lin" valueType="num">
                                      <p:cBhvr additive="base">
                                        <p:cTn id="45" dur="500" fill="hold"/>
                                        <p:tgtEl>
                                          <p:spTgt spid="9225"/>
                                        </p:tgtEl>
                                        <p:attrNameLst>
                                          <p:attrName>ppt_x</p:attrName>
                                        </p:attrNameLst>
                                      </p:cBhvr>
                                      <p:tavLst>
                                        <p:tav tm="0">
                                          <p:val>
                                            <p:strVal val="#ppt_x"/>
                                          </p:val>
                                        </p:tav>
                                        <p:tav tm="100000">
                                          <p:val>
                                            <p:strVal val="#ppt_x"/>
                                          </p:val>
                                        </p:tav>
                                      </p:tavLst>
                                    </p:anim>
                                    <p:anim calcmode="lin" valueType="num">
                                      <p:cBhvr additive="base">
                                        <p:cTn id="46" dur="500" fill="hold"/>
                                        <p:tgtEl>
                                          <p:spTgt spid="922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226"/>
                                        </p:tgtEl>
                                        <p:attrNameLst>
                                          <p:attrName>style.visibility</p:attrName>
                                        </p:attrNameLst>
                                      </p:cBhvr>
                                      <p:to>
                                        <p:strVal val="visible"/>
                                      </p:to>
                                    </p:set>
                                    <p:anim calcmode="lin" valueType="num">
                                      <p:cBhvr additive="base">
                                        <p:cTn id="49" dur="500" fill="hold"/>
                                        <p:tgtEl>
                                          <p:spTgt spid="9226"/>
                                        </p:tgtEl>
                                        <p:attrNameLst>
                                          <p:attrName>ppt_x</p:attrName>
                                        </p:attrNameLst>
                                      </p:cBhvr>
                                      <p:tavLst>
                                        <p:tav tm="0">
                                          <p:val>
                                            <p:strVal val="#ppt_x"/>
                                          </p:val>
                                        </p:tav>
                                        <p:tav tm="100000">
                                          <p:val>
                                            <p:strVal val="#ppt_x"/>
                                          </p:val>
                                        </p:tav>
                                      </p:tavLst>
                                    </p:anim>
                                    <p:anim calcmode="lin" valueType="num">
                                      <p:cBhvr additive="base">
                                        <p:cTn id="50" dur="500" fill="hold"/>
                                        <p:tgtEl>
                                          <p:spTgt spid="922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223"/>
                                        </p:tgtEl>
                                        <p:attrNameLst>
                                          <p:attrName>style.visibility</p:attrName>
                                        </p:attrNameLst>
                                      </p:cBhvr>
                                      <p:to>
                                        <p:strVal val="visible"/>
                                      </p:to>
                                    </p:set>
                                    <p:anim calcmode="lin" valueType="num">
                                      <p:cBhvr additive="base">
                                        <p:cTn id="53" dur="500" fill="hold"/>
                                        <p:tgtEl>
                                          <p:spTgt spid="9223"/>
                                        </p:tgtEl>
                                        <p:attrNameLst>
                                          <p:attrName>ppt_x</p:attrName>
                                        </p:attrNameLst>
                                      </p:cBhvr>
                                      <p:tavLst>
                                        <p:tav tm="0">
                                          <p:val>
                                            <p:strVal val="#ppt_x"/>
                                          </p:val>
                                        </p:tav>
                                        <p:tav tm="100000">
                                          <p:val>
                                            <p:strVal val="#ppt_x"/>
                                          </p:val>
                                        </p:tav>
                                      </p:tavLst>
                                    </p:anim>
                                    <p:anim calcmode="lin" valueType="num">
                                      <p:cBhvr additive="base">
                                        <p:cTn id="54"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230"/>
                                        </p:tgtEl>
                                        <p:attrNameLst>
                                          <p:attrName>style.visibility</p:attrName>
                                        </p:attrNameLst>
                                      </p:cBhvr>
                                      <p:to>
                                        <p:strVal val="visible"/>
                                      </p:to>
                                    </p:set>
                                    <p:anim calcmode="lin" valueType="num">
                                      <p:cBhvr additive="base">
                                        <p:cTn id="59" dur="500" fill="hold"/>
                                        <p:tgtEl>
                                          <p:spTgt spid="9230"/>
                                        </p:tgtEl>
                                        <p:attrNameLst>
                                          <p:attrName>ppt_x</p:attrName>
                                        </p:attrNameLst>
                                      </p:cBhvr>
                                      <p:tavLst>
                                        <p:tav tm="0">
                                          <p:val>
                                            <p:strVal val="#ppt_x"/>
                                          </p:val>
                                        </p:tav>
                                        <p:tav tm="100000">
                                          <p:val>
                                            <p:strVal val="#ppt_x"/>
                                          </p:val>
                                        </p:tav>
                                      </p:tavLst>
                                    </p:anim>
                                    <p:anim calcmode="lin" valueType="num">
                                      <p:cBhvr additive="base">
                                        <p:cTn id="60" dur="500" fill="hold"/>
                                        <p:tgtEl>
                                          <p:spTgt spid="92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231"/>
                                        </p:tgtEl>
                                        <p:attrNameLst>
                                          <p:attrName>style.visibility</p:attrName>
                                        </p:attrNameLst>
                                      </p:cBhvr>
                                      <p:to>
                                        <p:strVal val="visible"/>
                                      </p:to>
                                    </p:set>
                                    <p:anim calcmode="lin" valueType="num">
                                      <p:cBhvr additive="base">
                                        <p:cTn id="63" dur="500" fill="hold"/>
                                        <p:tgtEl>
                                          <p:spTgt spid="9231"/>
                                        </p:tgtEl>
                                        <p:attrNameLst>
                                          <p:attrName>ppt_x</p:attrName>
                                        </p:attrNameLst>
                                      </p:cBhvr>
                                      <p:tavLst>
                                        <p:tav tm="0">
                                          <p:val>
                                            <p:strVal val="#ppt_x"/>
                                          </p:val>
                                        </p:tav>
                                        <p:tav tm="100000">
                                          <p:val>
                                            <p:strVal val="#ppt_x"/>
                                          </p:val>
                                        </p:tav>
                                      </p:tavLst>
                                    </p:anim>
                                    <p:anim calcmode="lin" valueType="num">
                                      <p:cBhvr additive="base">
                                        <p:cTn id="64" dur="500" fill="hold"/>
                                        <p:tgtEl>
                                          <p:spTgt spid="92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229"/>
                                        </p:tgtEl>
                                        <p:attrNameLst>
                                          <p:attrName>style.visibility</p:attrName>
                                        </p:attrNameLst>
                                      </p:cBhvr>
                                      <p:to>
                                        <p:strVal val="visible"/>
                                      </p:to>
                                    </p:set>
                                    <p:anim calcmode="lin" valueType="num">
                                      <p:cBhvr additive="base">
                                        <p:cTn id="67" dur="500" fill="hold"/>
                                        <p:tgtEl>
                                          <p:spTgt spid="9229"/>
                                        </p:tgtEl>
                                        <p:attrNameLst>
                                          <p:attrName>ppt_x</p:attrName>
                                        </p:attrNameLst>
                                      </p:cBhvr>
                                      <p:tavLst>
                                        <p:tav tm="0">
                                          <p:val>
                                            <p:strVal val="#ppt_x"/>
                                          </p:val>
                                        </p:tav>
                                        <p:tav tm="100000">
                                          <p:val>
                                            <p:strVal val="#ppt_x"/>
                                          </p:val>
                                        </p:tav>
                                      </p:tavLst>
                                    </p:anim>
                                    <p:anim calcmode="lin" valueType="num">
                                      <p:cBhvr additive="base">
                                        <p:cTn id="68" dur="500" fill="hold"/>
                                        <p:tgtEl>
                                          <p:spTgt spid="922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233"/>
                                        </p:tgtEl>
                                        <p:attrNameLst>
                                          <p:attrName>style.visibility</p:attrName>
                                        </p:attrNameLst>
                                      </p:cBhvr>
                                      <p:to>
                                        <p:strVal val="visible"/>
                                      </p:to>
                                    </p:set>
                                    <p:anim calcmode="lin" valueType="num">
                                      <p:cBhvr additive="base">
                                        <p:cTn id="71" dur="500" fill="hold"/>
                                        <p:tgtEl>
                                          <p:spTgt spid="9233"/>
                                        </p:tgtEl>
                                        <p:attrNameLst>
                                          <p:attrName>ppt_x</p:attrName>
                                        </p:attrNameLst>
                                      </p:cBhvr>
                                      <p:tavLst>
                                        <p:tav tm="0">
                                          <p:val>
                                            <p:strVal val="#ppt_x"/>
                                          </p:val>
                                        </p:tav>
                                        <p:tav tm="100000">
                                          <p:val>
                                            <p:strVal val="#ppt_x"/>
                                          </p:val>
                                        </p:tav>
                                      </p:tavLst>
                                    </p:anim>
                                    <p:anim calcmode="lin" valueType="num">
                                      <p:cBhvr additive="base">
                                        <p:cTn id="72" dur="500" fill="hold"/>
                                        <p:tgtEl>
                                          <p:spTgt spid="923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127"/>
                                        </p:tgtEl>
                                        <p:attrNameLst>
                                          <p:attrName>style.visibility</p:attrName>
                                        </p:attrNameLst>
                                      </p:cBhvr>
                                      <p:to>
                                        <p:strVal val="visible"/>
                                      </p:to>
                                    </p:set>
                                    <p:anim calcmode="lin" valueType="num">
                                      <p:cBhvr additive="base">
                                        <p:cTn id="75" dur="500" fill="hold"/>
                                        <p:tgtEl>
                                          <p:spTgt spid="5127"/>
                                        </p:tgtEl>
                                        <p:attrNameLst>
                                          <p:attrName>ppt_x</p:attrName>
                                        </p:attrNameLst>
                                      </p:cBhvr>
                                      <p:tavLst>
                                        <p:tav tm="0">
                                          <p:val>
                                            <p:strVal val="#ppt_x"/>
                                          </p:val>
                                        </p:tav>
                                        <p:tav tm="100000">
                                          <p:val>
                                            <p:strVal val="#ppt_x"/>
                                          </p:val>
                                        </p:tav>
                                      </p:tavLst>
                                    </p:anim>
                                    <p:anim calcmode="lin" valueType="num">
                                      <p:cBhvr additive="base">
                                        <p:cTn id="76" dur="500" fill="hold"/>
                                        <p:tgtEl>
                                          <p:spTgt spid="512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9232"/>
                                        </p:tgtEl>
                                        <p:attrNameLst>
                                          <p:attrName>style.visibility</p:attrName>
                                        </p:attrNameLst>
                                      </p:cBhvr>
                                      <p:to>
                                        <p:strVal val="visible"/>
                                      </p:to>
                                    </p:set>
                                    <p:anim calcmode="lin" valueType="num">
                                      <p:cBhvr additive="base">
                                        <p:cTn id="79" dur="500" fill="hold"/>
                                        <p:tgtEl>
                                          <p:spTgt spid="9232"/>
                                        </p:tgtEl>
                                        <p:attrNameLst>
                                          <p:attrName>ppt_x</p:attrName>
                                        </p:attrNameLst>
                                      </p:cBhvr>
                                      <p:tavLst>
                                        <p:tav tm="0">
                                          <p:val>
                                            <p:strVal val="#ppt_x"/>
                                          </p:val>
                                        </p:tav>
                                        <p:tav tm="100000">
                                          <p:val>
                                            <p:strVal val="#ppt_x"/>
                                          </p:val>
                                        </p:tav>
                                      </p:tavLst>
                                    </p:anim>
                                    <p:anim calcmode="lin" valueType="num">
                                      <p:cBhvr additive="base">
                                        <p:cTn id="80" dur="500" fill="hold"/>
                                        <p:tgtEl>
                                          <p:spTgt spid="923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227"/>
                                        </p:tgtEl>
                                        <p:attrNameLst>
                                          <p:attrName>style.visibility</p:attrName>
                                        </p:attrNameLst>
                                      </p:cBhvr>
                                      <p:to>
                                        <p:strVal val="visible"/>
                                      </p:to>
                                    </p:set>
                                    <p:anim calcmode="lin" valueType="num">
                                      <p:cBhvr additive="base">
                                        <p:cTn id="83" dur="500" fill="hold"/>
                                        <p:tgtEl>
                                          <p:spTgt spid="9227"/>
                                        </p:tgtEl>
                                        <p:attrNameLst>
                                          <p:attrName>ppt_x</p:attrName>
                                        </p:attrNameLst>
                                      </p:cBhvr>
                                      <p:tavLst>
                                        <p:tav tm="0">
                                          <p:val>
                                            <p:strVal val="#ppt_x"/>
                                          </p:val>
                                        </p:tav>
                                        <p:tav tm="100000">
                                          <p:val>
                                            <p:strVal val="#ppt_x"/>
                                          </p:val>
                                        </p:tav>
                                      </p:tavLst>
                                    </p:anim>
                                    <p:anim calcmode="lin" valueType="num">
                                      <p:cBhvr additive="base">
                                        <p:cTn id="84" dur="500" fill="hold"/>
                                        <p:tgtEl>
                                          <p:spTgt spid="92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9228"/>
                                        </p:tgtEl>
                                        <p:attrNameLst>
                                          <p:attrName>style.visibility</p:attrName>
                                        </p:attrNameLst>
                                      </p:cBhvr>
                                      <p:to>
                                        <p:strVal val="visible"/>
                                      </p:to>
                                    </p:set>
                                    <p:anim calcmode="lin" valueType="num">
                                      <p:cBhvr additive="base">
                                        <p:cTn id="87" dur="500" fill="hold"/>
                                        <p:tgtEl>
                                          <p:spTgt spid="9228"/>
                                        </p:tgtEl>
                                        <p:attrNameLst>
                                          <p:attrName>ppt_x</p:attrName>
                                        </p:attrNameLst>
                                      </p:cBhvr>
                                      <p:tavLst>
                                        <p:tav tm="0">
                                          <p:val>
                                            <p:strVal val="#ppt_x"/>
                                          </p:val>
                                        </p:tav>
                                        <p:tav tm="100000">
                                          <p:val>
                                            <p:strVal val="#ppt_x"/>
                                          </p:val>
                                        </p:tav>
                                      </p:tavLst>
                                    </p:anim>
                                    <p:anim calcmode="lin" valueType="num">
                                      <p:cBhvr additive="base">
                                        <p:cTn id="88" dur="500" fill="hold"/>
                                        <p:tgtEl>
                                          <p:spTgt spid="922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9239"/>
                                        </p:tgtEl>
                                        <p:attrNameLst>
                                          <p:attrName>style.visibility</p:attrName>
                                        </p:attrNameLst>
                                      </p:cBhvr>
                                      <p:to>
                                        <p:strVal val="visible"/>
                                      </p:to>
                                    </p:set>
                                    <p:anim calcmode="lin" valueType="num">
                                      <p:cBhvr additive="base">
                                        <p:cTn id="91" dur="500" fill="hold"/>
                                        <p:tgtEl>
                                          <p:spTgt spid="9239"/>
                                        </p:tgtEl>
                                        <p:attrNameLst>
                                          <p:attrName>ppt_x</p:attrName>
                                        </p:attrNameLst>
                                      </p:cBhvr>
                                      <p:tavLst>
                                        <p:tav tm="0">
                                          <p:val>
                                            <p:strVal val="#ppt_x"/>
                                          </p:val>
                                        </p:tav>
                                        <p:tav tm="100000">
                                          <p:val>
                                            <p:strVal val="#ppt_x"/>
                                          </p:val>
                                        </p:tav>
                                      </p:tavLst>
                                    </p:anim>
                                    <p:anim calcmode="lin" valueType="num">
                                      <p:cBhvr additive="base">
                                        <p:cTn id="92" dur="500" fill="hold"/>
                                        <p:tgtEl>
                                          <p:spTgt spid="923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9241"/>
                                        </p:tgtEl>
                                        <p:attrNameLst>
                                          <p:attrName>style.visibility</p:attrName>
                                        </p:attrNameLst>
                                      </p:cBhvr>
                                      <p:to>
                                        <p:strVal val="visible"/>
                                      </p:to>
                                    </p:set>
                                    <p:anim calcmode="lin" valueType="num">
                                      <p:cBhvr additive="base">
                                        <p:cTn id="95" dur="500" fill="hold"/>
                                        <p:tgtEl>
                                          <p:spTgt spid="9241"/>
                                        </p:tgtEl>
                                        <p:attrNameLst>
                                          <p:attrName>ppt_x</p:attrName>
                                        </p:attrNameLst>
                                      </p:cBhvr>
                                      <p:tavLst>
                                        <p:tav tm="0">
                                          <p:val>
                                            <p:strVal val="#ppt_x"/>
                                          </p:val>
                                        </p:tav>
                                        <p:tav tm="100000">
                                          <p:val>
                                            <p:strVal val="#ppt_x"/>
                                          </p:val>
                                        </p:tav>
                                      </p:tavLst>
                                    </p:anim>
                                    <p:anim calcmode="lin" valueType="num">
                                      <p:cBhvr additive="base">
                                        <p:cTn id="96" dur="500" fill="hold"/>
                                        <p:tgtEl>
                                          <p:spTgt spid="9241"/>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9238"/>
                                        </p:tgtEl>
                                        <p:attrNameLst>
                                          <p:attrName>style.visibility</p:attrName>
                                        </p:attrNameLst>
                                      </p:cBhvr>
                                      <p:to>
                                        <p:strVal val="visible"/>
                                      </p:to>
                                    </p:set>
                                    <p:anim calcmode="lin" valueType="num">
                                      <p:cBhvr additive="base">
                                        <p:cTn id="99" dur="500" fill="hold"/>
                                        <p:tgtEl>
                                          <p:spTgt spid="9238"/>
                                        </p:tgtEl>
                                        <p:attrNameLst>
                                          <p:attrName>ppt_x</p:attrName>
                                        </p:attrNameLst>
                                      </p:cBhvr>
                                      <p:tavLst>
                                        <p:tav tm="0">
                                          <p:val>
                                            <p:strVal val="#ppt_x"/>
                                          </p:val>
                                        </p:tav>
                                        <p:tav tm="100000">
                                          <p:val>
                                            <p:strVal val="#ppt_x"/>
                                          </p:val>
                                        </p:tav>
                                      </p:tavLst>
                                    </p:anim>
                                    <p:anim calcmode="lin" valueType="num">
                                      <p:cBhvr additive="base">
                                        <p:cTn id="100" dur="500" fill="hold"/>
                                        <p:tgtEl>
                                          <p:spTgt spid="9238"/>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9237"/>
                                        </p:tgtEl>
                                        <p:attrNameLst>
                                          <p:attrName>style.visibility</p:attrName>
                                        </p:attrNameLst>
                                      </p:cBhvr>
                                      <p:to>
                                        <p:strVal val="visible"/>
                                      </p:to>
                                    </p:set>
                                    <p:anim calcmode="lin" valueType="num">
                                      <p:cBhvr additive="base">
                                        <p:cTn id="103" dur="500" fill="hold"/>
                                        <p:tgtEl>
                                          <p:spTgt spid="9237"/>
                                        </p:tgtEl>
                                        <p:attrNameLst>
                                          <p:attrName>ppt_x</p:attrName>
                                        </p:attrNameLst>
                                      </p:cBhvr>
                                      <p:tavLst>
                                        <p:tav tm="0">
                                          <p:val>
                                            <p:strVal val="#ppt_x"/>
                                          </p:val>
                                        </p:tav>
                                        <p:tav tm="100000">
                                          <p:val>
                                            <p:strVal val="#ppt_x"/>
                                          </p:val>
                                        </p:tav>
                                      </p:tavLst>
                                    </p:anim>
                                    <p:anim calcmode="lin" valueType="num">
                                      <p:cBhvr additive="base">
                                        <p:cTn id="104" dur="500" fill="hold"/>
                                        <p:tgtEl>
                                          <p:spTgt spid="923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9240"/>
                                        </p:tgtEl>
                                        <p:attrNameLst>
                                          <p:attrName>style.visibility</p:attrName>
                                        </p:attrNameLst>
                                      </p:cBhvr>
                                      <p:to>
                                        <p:strVal val="visible"/>
                                      </p:to>
                                    </p:set>
                                    <p:anim calcmode="lin" valueType="num">
                                      <p:cBhvr additive="base">
                                        <p:cTn id="107" dur="500" fill="hold"/>
                                        <p:tgtEl>
                                          <p:spTgt spid="9240"/>
                                        </p:tgtEl>
                                        <p:attrNameLst>
                                          <p:attrName>ppt_x</p:attrName>
                                        </p:attrNameLst>
                                      </p:cBhvr>
                                      <p:tavLst>
                                        <p:tav tm="0">
                                          <p:val>
                                            <p:strVal val="#ppt_x"/>
                                          </p:val>
                                        </p:tav>
                                        <p:tav tm="100000">
                                          <p:val>
                                            <p:strVal val="#ppt_x"/>
                                          </p:val>
                                        </p:tav>
                                      </p:tavLst>
                                    </p:anim>
                                    <p:anim calcmode="lin" valueType="num">
                                      <p:cBhvr additive="base">
                                        <p:cTn id="108" dur="500" fill="hold"/>
                                        <p:tgtEl>
                                          <p:spTgt spid="9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bwMode="auto">
          <a:xfrm>
            <a:off x="312489" y="1700609"/>
            <a:ext cx="8435975"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charset="0"/>
                <a:cs typeface="Arial" charset="0"/>
              </a:rPr>
              <a:t>Wider healthcare conversations </a:t>
            </a:r>
          </a:p>
        </p:txBody>
      </p:sp>
      <p:sp>
        <p:nvSpPr>
          <p:cNvPr id="11267" name="Content Placeholder 4"/>
          <p:cNvSpPr>
            <a:spLocks noGrp="1"/>
          </p:cNvSpPr>
          <p:nvPr>
            <p:ph idx="1"/>
          </p:nvPr>
        </p:nvSpPr>
        <p:spPr bwMode="auto">
          <a:xfrm>
            <a:off x="250825" y="2420888"/>
            <a:ext cx="8435975" cy="32865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pitchFamily="34" charset="0"/>
              <a:buChar char="•"/>
            </a:pPr>
            <a:r>
              <a:rPr lang="en-GB" altLang="en-US" sz="2200" dirty="0" smtClean="0">
                <a:solidFill>
                  <a:srgbClr val="002060"/>
                </a:solidFill>
              </a:rPr>
              <a:t>National </a:t>
            </a:r>
            <a:r>
              <a:rPr lang="en-GB" altLang="en-US" sz="2200" dirty="0">
                <a:solidFill>
                  <a:srgbClr val="002060"/>
                </a:solidFill>
              </a:rPr>
              <a:t>Institute of Health and Clinical </a:t>
            </a:r>
            <a:r>
              <a:rPr lang="en-GB" altLang="en-US" sz="2200" dirty="0" smtClean="0">
                <a:solidFill>
                  <a:srgbClr val="002060"/>
                </a:solidFill>
              </a:rPr>
              <a:t>Excellence</a:t>
            </a:r>
          </a:p>
          <a:p>
            <a:pPr lvl="1">
              <a:buFont typeface="Arial" pitchFamily="34" charset="0"/>
              <a:buChar char="•"/>
            </a:pPr>
            <a:r>
              <a:rPr lang="en-GB" altLang="en-US" sz="2200" dirty="0">
                <a:solidFill>
                  <a:srgbClr val="002060"/>
                </a:solidFill>
              </a:rPr>
              <a:t>National Institute of Healthcare Research</a:t>
            </a:r>
          </a:p>
          <a:p>
            <a:pPr lvl="1">
              <a:buFont typeface="Arial" pitchFamily="34" charset="0"/>
              <a:buChar char="•"/>
            </a:pPr>
            <a:r>
              <a:rPr lang="en-GB" altLang="en-US" sz="2200" dirty="0" smtClean="0">
                <a:solidFill>
                  <a:srgbClr val="002060"/>
                </a:solidFill>
              </a:rPr>
              <a:t>The </a:t>
            </a:r>
            <a:r>
              <a:rPr lang="en-GB" altLang="en-US" sz="2200" dirty="0">
                <a:solidFill>
                  <a:srgbClr val="002060"/>
                </a:solidFill>
              </a:rPr>
              <a:t>Patients </a:t>
            </a:r>
            <a:r>
              <a:rPr lang="en-GB" altLang="en-US" sz="2200" dirty="0" smtClean="0">
                <a:solidFill>
                  <a:srgbClr val="002060"/>
                </a:solidFill>
              </a:rPr>
              <a:t>Association</a:t>
            </a:r>
          </a:p>
          <a:p>
            <a:pPr lvl="1">
              <a:buFont typeface="Arial" pitchFamily="34" charset="0"/>
              <a:buChar char="•"/>
            </a:pPr>
            <a:r>
              <a:rPr lang="en-GB" altLang="en-US" sz="2200" dirty="0" smtClean="0">
                <a:solidFill>
                  <a:srgbClr val="002060"/>
                </a:solidFill>
              </a:rPr>
              <a:t>MHRA</a:t>
            </a:r>
            <a:endParaRPr lang="en-GB" altLang="en-US" sz="2200" dirty="0">
              <a:solidFill>
                <a:srgbClr val="002060"/>
              </a:solidFill>
            </a:endParaRPr>
          </a:p>
          <a:p>
            <a:pPr lvl="1">
              <a:buFont typeface="Arial" pitchFamily="34" charset="0"/>
              <a:buChar char="•"/>
            </a:pPr>
            <a:r>
              <a:rPr lang="en-GB" altLang="en-US" sz="2200" dirty="0" smtClean="0">
                <a:solidFill>
                  <a:srgbClr val="002060"/>
                </a:solidFill>
              </a:rPr>
              <a:t>Royal Colleges, societies &amp; charities</a:t>
            </a:r>
          </a:p>
          <a:p>
            <a:pPr lvl="1">
              <a:buFont typeface="Arial" pitchFamily="34" charset="0"/>
              <a:buChar char="•"/>
            </a:pPr>
            <a:r>
              <a:rPr lang="en-GB" altLang="en-US" sz="2200" dirty="0" smtClean="0">
                <a:solidFill>
                  <a:srgbClr val="002060"/>
                </a:solidFill>
              </a:rPr>
              <a:t>Industry bodies</a:t>
            </a:r>
          </a:p>
          <a:p>
            <a:pPr lvl="1">
              <a:buFont typeface="Arial" pitchFamily="34" charset="0"/>
              <a:buChar char="•"/>
            </a:pPr>
            <a:r>
              <a:rPr lang="en-GB" altLang="en-US" sz="2200" dirty="0" smtClean="0">
                <a:solidFill>
                  <a:srgbClr val="002060"/>
                </a:solidFill>
              </a:rPr>
              <a:t>Getting </a:t>
            </a:r>
            <a:r>
              <a:rPr lang="en-GB" altLang="en-US" sz="2200" dirty="0">
                <a:solidFill>
                  <a:srgbClr val="002060"/>
                </a:solidFill>
              </a:rPr>
              <a:t>It Right First Time – (DH</a:t>
            </a:r>
            <a:r>
              <a:rPr lang="en-GB" altLang="en-US" sz="2200" dirty="0" smtClean="0">
                <a:solidFill>
                  <a:srgbClr val="002060"/>
                </a:solidFill>
              </a:rPr>
              <a:t>)</a:t>
            </a:r>
            <a:endParaRPr lang="en-GB" altLang="en-US" sz="2200" dirty="0">
              <a:solidFill>
                <a:srgbClr val="002060"/>
              </a:solidFill>
            </a:endParaRPr>
          </a:p>
          <a:p>
            <a:pPr lvl="1">
              <a:buFont typeface="Arial" pitchFamily="34" charset="0"/>
              <a:buChar char="•"/>
            </a:pPr>
            <a:r>
              <a:rPr lang="en-GB" altLang="en-US" sz="2200" dirty="0" smtClean="0">
                <a:solidFill>
                  <a:srgbClr val="002060"/>
                </a:solidFill>
              </a:rPr>
              <a:t>Clinical Procurement Specialist Network </a:t>
            </a:r>
          </a:p>
          <a:p>
            <a:pPr lvl="1">
              <a:buFont typeface="Arial" pitchFamily="34" charset="0"/>
              <a:buChar char="•"/>
            </a:pPr>
            <a:r>
              <a:rPr lang="en-GB" altLang="en-US" sz="2200" dirty="0" smtClean="0">
                <a:solidFill>
                  <a:srgbClr val="002060"/>
                </a:solidFill>
              </a:rPr>
              <a:t>Regional Tissue Viability Networks</a:t>
            </a:r>
          </a:p>
          <a:p>
            <a:pPr lvl="1">
              <a:buFont typeface="Arial" pitchFamily="34" charset="0"/>
              <a:buChar char="•"/>
            </a:pPr>
            <a:endParaRPr lang="en-GB" altLang="en-US" sz="2200" dirty="0">
              <a:solidFill>
                <a:srgbClr val="002060"/>
              </a:solidFill>
            </a:endParaRPr>
          </a:p>
        </p:txBody>
      </p:sp>
    </p:spTree>
    <p:extLst>
      <p:ext uri="{BB962C8B-B14F-4D97-AF65-F5344CB8AC3E}">
        <p14:creationId xmlns:p14="http://schemas.microsoft.com/office/powerpoint/2010/main" val="2774662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Developing Clinical Criteria </a:t>
            </a:r>
            <a:endParaRPr lang="en-GB" sz="28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864" y="2276475"/>
            <a:ext cx="6845896"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13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72811" y="5278139"/>
            <a:ext cx="3228509" cy="15171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544" y="2169608"/>
            <a:ext cx="8388424" cy="377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51520" y="1628800"/>
            <a:ext cx="8435280" cy="576064"/>
          </a:xfrm>
        </p:spPr>
        <p:txBody>
          <a:bodyPr/>
          <a:lstStyle/>
          <a:p>
            <a:r>
              <a:rPr lang="en-GB" sz="2800" dirty="0" smtClean="0"/>
              <a:t>NHS Clinical Evaluation Team Clinical Pathway</a:t>
            </a:r>
            <a:endParaRPr lang="en-GB" sz="2800" dirty="0"/>
          </a:p>
        </p:txBody>
      </p:sp>
      <p:sp>
        <p:nvSpPr>
          <p:cNvPr id="12" name="Rectangle 11"/>
          <p:cNvSpPr/>
          <p:nvPr/>
        </p:nvSpPr>
        <p:spPr>
          <a:xfrm>
            <a:off x="6516216" y="5445224"/>
            <a:ext cx="2448272" cy="707886"/>
          </a:xfrm>
          <a:prstGeom prst="rect">
            <a:avLst/>
          </a:prstGeom>
          <a:noFill/>
        </p:spPr>
        <p:txBody>
          <a:bodyPr wrap="square" lIns="91440" tIns="45720" rIns="91440" bIns="45720">
            <a:spAutoFit/>
          </a:bodyPr>
          <a:lstStyle/>
          <a:p>
            <a:r>
              <a:rPr lang="en-US" sz="2000" b="1" cap="none" spc="0" dirty="0" smtClean="0">
                <a:ln w="10541" cmpd="sng">
                  <a:noFill/>
                  <a:prstDash val="solid"/>
                </a:ln>
                <a:effectLst/>
                <a:latin typeface="Arial" panose="020B0604020202020204" pitchFamily="34" charset="0"/>
              </a:rPr>
              <a:t>Supplier </a:t>
            </a:r>
            <a:r>
              <a:rPr lang="en-US" sz="2000" b="1" dirty="0">
                <a:ln w="10541" cmpd="sng">
                  <a:noFill/>
                  <a:prstDash val="solid"/>
                </a:ln>
                <a:latin typeface="Arial" panose="020B0604020202020204" pitchFamily="34" charset="0"/>
              </a:rPr>
              <a:t>r</a:t>
            </a:r>
            <a:r>
              <a:rPr lang="en-US" sz="2000" b="1" dirty="0" smtClean="0">
                <a:ln w="10541" cmpd="sng">
                  <a:noFill/>
                  <a:prstDash val="solid"/>
                </a:ln>
                <a:latin typeface="Arial" panose="020B0604020202020204" pitchFamily="34" charset="0"/>
              </a:rPr>
              <a:t>eview of report output</a:t>
            </a:r>
            <a:endParaRPr lang="en-US" sz="2000" b="1" cap="none" spc="0" dirty="0">
              <a:ln w="10541" cmpd="sng">
                <a:noFill/>
                <a:prstDash val="solid"/>
              </a:ln>
              <a:effectLst/>
              <a:latin typeface="Arial" panose="020B0604020202020204" pitchFamily="34" charset="0"/>
            </a:endParaRPr>
          </a:p>
        </p:txBody>
      </p:sp>
      <p:cxnSp>
        <p:nvCxnSpPr>
          <p:cNvPr id="13" name="Straight Arrow Connector 12"/>
          <p:cNvCxnSpPr/>
          <p:nvPr/>
        </p:nvCxnSpPr>
        <p:spPr>
          <a:xfrm>
            <a:off x="8028384" y="4753437"/>
            <a:ext cx="0" cy="7637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6876256" y="2492896"/>
            <a:ext cx="2160240" cy="239168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529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Product Evaluation Modes </a:t>
            </a:r>
            <a:endParaRPr lang="en-GB" b="1" dirty="0"/>
          </a:p>
        </p:txBody>
      </p:sp>
      <p:sp>
        <p:nvSpPr>
          <p:cNvPr id="4" name="Content Placeholder 3"/>
          <p:cNvSpPr>
            <a:spLocks noGrp="1"/>
          </p:cNvSpPr>
          <p:nvPr>
            <p:ph sz="half" idx="1"/>
          </p:nvPr>
        </p:nvSpPr>
        <p:spPr/>
        <p:txBody>
          <a:bodyPr/>
          <a:lstStyle/>
          <a:p>
            <a:pPr marL="457200" indent="-457200">
              <a:buFont typeface="Arial" panose="020B0604020202020204" pitchFamily="34" charset="0"/>
              <a:buChar char="•"/>
            </a:pPr>
            <a:r>
              <a:rPr lang="en-GB" b="1" dirty="0" smtClean="0"/>
              <a:t>Clinical Simulation </a:t>
            </a:r>
            <a:br>
              <a:rPr lang="en-GB" b="1" dirty="0" smtClean="0"/>
            </a:br>
            <a:endParaRPr lang="en-GB" b="1" dirty="0" smtClean="0"/>
          </a:p>
          <a:p>
            <a:pPr marL="457200" indent="-457200">
              <a:buFont typeface="Arial" panose="020B0604020202020204" pitchFamily="34" charset="0"/>
              <a:buChar char="•"/>
            </a:pPr>
            <a:r>
              <a:rPr lang="en-GB" b="1" dirty="0" smtClean="0"/>
              <a:t>Clinical In Use </a:t>
            </a:r>
            <a:br>
              <a:rPr lang="en-GB" b="1" dirty="0" smtClean="0"/>
            </a:br>
            <a:endParaRPr lang="en-GB" b="1" dirty="0" smtClean="0"/>
          </a:p>
          <a:p>
            <a:pPr marL="457200" indent="-457200">
              <a:buFont typeface="Arial" panose="020B0604020202020204" pitchFamily="34" charset="0"/>
              <a:buChar char="•"/>
            </a:pPr>
            <a:r>
              <a:rPr lang="en-GB" b="1" dirty="0" smtClean="0"/>
              <a:t>Independent Laboratory Testing </a:t>
            </a:r>
            <a:endParaRPr lang="en-GB" b="1"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27984" y="2636912"/>
            <a:ext cx="4298985" cy="2880320"/>
          </a:xfrm>
        </p:spPr>
      </p:pic>
    </p:spTree>
    <p:extLst>
      <p:ext uri="{BB962C8B-B14F-4D97-AF65-F5344CB8AC3E}">
        <p14:creationId xmlns:p14="http://schemas.microsoft.com/office/powerpoint/2010/main" val="241839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2"/>
            <a:ext cx="8435280" cy="4248472"/>
          </a:xfrm>
        </p:spPr>
        <p:txBody>
          <a:bodyPr/>
          <a:lstStyle/>
          <a:p>
            <a:pPr marL="0" indent="0">
              <a:buNone/>
            </a:pPr>
            <a:r>
              <a:rPr lang="en-GB" sz="3200" b="1" dirty="0">
                <a:solidFill>
                  <a:srgbClr val="000000"/>
                </a:solidFill>
                <a:latin typeface="Arial"/>
              </a:rPr>
              <a:t>‘Quality, safety and value are at the heart of our work and it’s important that we use our clinical experience to deliver high standards of care while reducing cost and waste in the NHS.’ </a:t>
            </a:r>
            <a:endParaRPr lang="en-GB" sz="3200" dirty="0">
              <a:solidFill>
                <a:srgbClr val="000000"/>
              </a:solidFill>
              <a:latin typeface="Arial"/>
            </a:endParaRPr>
          </a:p>
          <a:p>
            <a:pPr marL="0" indent="0">
              <a:buNone/>
            </a:pPr>
            <a:r>
              <a:rPr lang="en-GB" sz="2400" dirty="0">
                <a:solidFill>
                  <a:srgbClr val="000000"/>
                </a:solidFill>
                <a:latin typeface="Arial"/>
              </a:rPr>
              <a:t>Mandie Sunderland </a:t>
            </a:r>
          </a:p>
          <a:p>
            <a:pPr marL="0" indent="0">
              <a:buNone/>
            </a:pPr>
            <a:r>
              <a:rPr lang="en-GB" sz="2400" dirty="0">
                <a:solidFill>
                  <a:srgbClr val="000000"/>
                </a:solidFill>
                <a:latin typeface="Arial"/>
              </a:rPr>
              <a:t>Chair, Clinical Reference Board </a:t>
            </a:r>
          </a:p>
          <a:p>
            <a:pPr marL="0" indent="0">
              <a:buNone/>
            </a:pPr>
            <a:r>
              <a:rPr lang="en-GB" sz="2400" dirty="0">
                <a:solidFill>
                  <a:srgbClr val="000000"/>
                </a:solidFill>
                <a:latin typeface="Arial"/>
              </a:rPr>
              <a:t>(Governing body of the NHS Clinical Evaluation Team)</a:t>
            </a:r>
            <a:endParaRPr lang="en-GB" sz="3200" dirty="0"/>
          </a:p>
        </p:txBody>
      </p:sp>
    </p:spTree>
    <p:extLst>
      <p:ext uri="{BB962C8B-B14F-4D97-AF65-F5344CB8AC3E}">
        <p14:creationId xmlns:p14="http://schemas.microsoft.com/office/powerpoint/2010/main" val="927619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56792"/>
            <a:ext cx="8229600" cy="576064"/>
          </a:xfrm>
        </p:spPr>
        <p:txBody>
          <a:bodyPr/>
          <a:lstStyle/>
          <a:p>
            <a:r>
              <a:rPr lang="en-GB" sz="2800" b="1" dirty="0" smtClean="0"/>
              <a:t>Clinical Review Reports </a:t>
            </a:r>
            <a:endParaRPr lang="en-GB" sz="2800" b="1" dirty="0"/>
          </a:p>
        </p:txBody>
      </p:sp>
      <p:sp>
        <p:nvSpPr>
          <p:cNvPr id="5" name="Content Placeholder 4"/>
          <p:cNvSpPr>
            <a:spLocks noGrp="1"/>
          </p:cNvSpPr>
          <p:nvPr>
            <p:ph sz="half" idx="1"/>
          </p:nvPr>
        </p:nvSpPr>
        <p:spPr>
          <a:xfrm>
            <a:off x="457200" y="2204864"/>
            <a:ext cx="5554960" cy="4176464"/>
          </a:xfrm>
        </p:spPr>
        <p:txBody>
          <a:bodyPr/>
          <a:lstStyle/>
          <a:p>
            <a:pPr marL="457200" indent="-457200">
              <a:buFont typeface="Arial" panose="020B0604020202020204" pitchFamily="34" charset="0"/>
              <a:buChar char="•"/>
            </a:pPr>
            <a:r>
              <a:rPr lang="en-GB" dirty="0" smtClean="0"/>
              <a:t>Clinical Review</a:t>
            </a:r>
            <a:br>
              <a:rPr lang="en-GB" dirty="0" smtClean="0"/>
            </a:br>
            <a:endParaRPr lang="en-GB" dirty="0" smtClean="0"/>
          </a:p>
          <a:p>
            <a:pPr marL="457200" indent="-457200">
              <a:buFont typeface="Arial" panose="020B0604020202020204" pitchFamily="34" charset="0"/>
              <a:buChar char="•"/>
            </a:pPr>
            <a:r>
              <a:rPr lang="en-GB" b="1" dirty="0" smtClean="0">
                <a:solidFill>
                  <a:schemeClr val="accent2">
                    <a:lumMod val="75000"/>
                  </a:schemeClr>
                </a:solidFill>
              </a:rPr>
              <a:t>Pathway methods</a:t>
            </a:r>
            <a:r>
              <a:rPr lang="en-GB" dirty="0" smtClean="0"/>
              <a:t/>
            </a:r>
            <a:br>
              <a:rPr lang="en-GB" dirty="0" smtClean="0"/>
            </a:br>
            <a:endParaRPr lang="en-GB" dirty="0" smtClean="0"/>
          </a:p>
          <a:p>
            <a:pPr marL="457200" indent="-457200">
              <a:buFont typeface="Arial" panose="020B0604020202020204" pitchFamily="34" charset="0"/>
              <a:buChar char="•"/>
            </a:pPr>
            <a:r>
              <a:rPr lang="en-GB" b="1" dirty="0" smtClean="0">
                <a:solidFill>
                  <a:schemeClr val="accent4">
                    <a:lumMod val="75000"/>
                  </a:schemeClr>
                </a:solidFill>
              </a:rPr>
              <a:t>Product assessment results </a:t>
            </a:r>
            <a:r>
              <a:rPr lang="en-GB" dirty="0" smtClean="0"/>
              <a:t/>
            </a:r>
            <a:br>
              <a:rPr lang="en-GB" dirty="0" smtClean="0"/>
            </a:br>
            <a:endParaRPr lang="en-GB" dirty="0" smtClean="0"/>
          </a:p>
          <a:p>
            <a:pPr marL="457200" indent="-457200">
              <a:buFont typeface="Arial" panose="020B0604020202020204" pitchFamily="34" charset="0"/>
              <a:buChar char="•"/>
            </a:pPr>
            <a:r>
              <a:rPr lang="en-GB" dirty="0" smtClean="0"/>
              <a:t>Recommendations for the future </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2160" y="1988840"/>
            <a:ext cx="29084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02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1484784"/>
            <a:ext cx="8435280" cy="576064"/>
          </a:xfrm>
        </p:spPr>
        <p:txBody>
          <a:bodyPr/>
          <a:lstStyle/>
          <a:p>
            <a:r>
              <a:rPr lang="en-GB" dirty="0" smtClean="0"/>
              <a:t>Product assessment results – Supplier review </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2147132"/>
            <a:ext cx="8064896" cy="455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775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060" y="1735548"/>
            <a:ext cx="8435280" cy="576064"/>
          </a:xfrm>
        </p:spPr>
        <p:txBody>
          <a:bodyPr>
            <a:normAutofit/>
          </a:bodyPr>
          <a:lstStyle/>
          <a:p>
            <a:r>
              <a:rPr lang="en-GB" sz="2800" dirty="0" smtClean="0"/>
              <a:t>Star rating system</a:t>
            </a:r>
            <a:endParaRPr lang="en-GB" sz="2800" dirty="0"/>
          </a:p>
        </p:txBody>
      </p:sp>
      <p:sp>
        <p:nvSpPr>
          <p:cNvPr id="3" name="TextBox 2"/>
          <p:cNvSpPr txBox="1"/>
          <p:nvPr/>
        </p:nvSpPr>
        <p:spPr>
          <a:xfrm>
            <a:off x="2555776" y="2564904"/>
            <a:ext cx="2547492" cy="461665"/>
          </a:xfrm>
          <a:prstGeom prst="rect">
            <a:avLst/>
          </a:prstGeom>
          <a:noFill/>
        </p:spPr>
        <p:txBody>
          <a:bodyPr wrap="none" rtlCol="0">
            <a:spAutoFit/>
          </a:bodyPr>
          <a:lstStyle/>
          <a:p>
            <a:r>
              <a:rPr lang="en-GB" sz="2400" b="1" dirty="0" smtClean="0">
                <a:latin typeface="Arial" pitchFamily="34" charset="0"/>
                <a:cs typeface="Arial" pitchFamily="34" charset="0"/>
              </a:rPr>
              <a:t>Exceeds criteria</a:t>
            </a:r>
            <a:endParaRPr lang="en-GB" sz="2400" b="1" dirty="0">
              <a:latin typeface="Arial" pitchFamily="34" charset="0"/>
              <a:cs typeface="Arial" pitchFamily="34" charset="0"/>
            </a:endParaRPr>
          </a:p>
        </p:txBody>
      </p:sp>
      <p:sp>
        <p:nvSpPr>
          <p:cNvPr id="7" name="TextBox 6"/>
          <p:cNvSpPr txBox="1"/>
          <p:nvPr/>
        </p:nvSpPr>
        <p:spPr>
          <a:xfrm>
            <a:off x="2555776" y="3471391"/>
            <a:ext cx="2170787" cy="461665"/>
          </a:xfrm>
          <a:prstGeom prst="rect">
            <a:avLst/>
          </a:prstGeom>
          <a:noFill/>
        </p:spPr>
        <p:txBody>
          <a:bodyPr wrap="none" rtlCol="0">
            <a:spAutoFit/>
          </a:bodyPr>
          <a:lstStyle/>
          <a:p>
            <a:r>
              <a:rPr lang="en-GB" sz="2400" b="1" dirty="0" smtClean="0">
                <a:latin typeface="Arial" pitchFamily="34" charset="0"/>
                <a:cs typeface="Arial" pitchFamily="34" charset="0"/>
              </a:rPr>
              <a:t>Meets criteria</a:t>
            </a:r>
            <a:endParaRPr lang="en-GB" sz="2400" b="1" dirty="0">
              <a:latin typeface="Arial" pitchFamily="34" charset="0"/>
              <a:cs typeface="Arial" pitchFamily="34" charset="0"/>
            </a:endParaRPr>
          </a:p>
        </p:txBody>
      </p:sp>
      <p:sp>
        <p:nvSpPr>
          <p:cNvPr id="8" name="TextBox 7"/>
          <p:cNvSpPr txBox="1"/>
          <p:nvPr/>
        </p:nvSpPr>
        <p:spPr>
          <a:xfrm>
            <a:off x="2555776" y="4407495"/>
            <a:ext cx="3470822" cy="461665"/>
          </a:xfrm>
          <a:prstGeom prst="rect">
            <a:avLst/>
          </a:prstGeom>
          <a:noFill/>
        </p:spPr>
        <p:txBody>
          <a:bodyPr wrap="none" rtlCol="0">
            <a:spAutoFit/>
          </a:bodyPr>
          <a:lstStyle/>
          <a:p>
            <a:r>
              <a:rPr lang="en-GB" sz="2400" b="1" dirty="0" smtClean="0">
                <a:latin typeface="Arial" pitchFamily="34" charset="0"/>
                <a:cs typeface="Arial" pitchFamily="34" charset="0"/>
              </a:rPr>
              <a:t>Partially meets criteria</a:t>
            </a:r>
            <a:endParaRPr lang="en-GB" sz="2400" b="1" dirty="0">
              <a:latin typeface="Arial" pitchFamily="34" charset="0"/>
              <a:cs typeface="Arial" pitchFamily="34" charset="0"/>
            </a:endParaRPr>
          </a:p>
        </p:txBody>
      </p:sp>
      <p:sp>
        <p:nvSpPr>
          <p:cNvPr id="9" name="TextBox 8"/>
          <p:cNvSpPr txBox="1"/>
          <p:nvPr/>
        </p:nvSpPr>
        <p:spPr>
          <a:xfrm>
            <a:off x="2555776" y="5415607"/>
            <a:ext cx="3159839" cy="461665"/>
          </a:xfrm>
          <a:prstGeom prst="rect">
            <a:avLst/>
          </a:prstGeom>
          <a:noFill/>
        </p:spPr>
        <p:txBody>
          <a:bodyPr wrap="none" rtlCol="0">
            <a:spAutoFit/>
          </a:bodyPr>
          <a:lstStyle/>
          <a:p>
            <a:r>
              <a:rPr lang="en-GB" sz="2400" b="1" dirty="0" smtClean="0">
                <a:latin typeface="Arial" pitchFamily="34" charset="0"/>
                <a:cs typeface="Arial" pitchFamily="34" charset="0"/>
              </a:rPr>
              <a:t>Did not meet criteria</a:t>
            </a:r>
            <a:endParaRPr lang="en-GB" sz="2400" b="1"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420888"/>
            <a:ext cx="2058420" cy="6720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285373"/>
            <a:ext cx="2058420" cy="67203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302309"/>
            <a:ext cx="2058420" cy="67203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277244"/>
            <a:ext cx="2058420" cy="672036"/>
          </a:xfrm>
          <a:prstGeom prst="rect">
            <a:avLst/>
          </a:prstGeom>
        </p:spPr>
      </p:pic>
    </p:spTree>
    <p:extLst>
      <p:ext uri="{BB962C8B-B14F-4D97-AF65-F5344CB8AC3E}">
        <p14:creationId xmlns:p14="http://schemas.microsoft.com/office/powerpoint/2010/main" val="1545055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four clinical review reports now available</a:t>
            </a:r>
            <a:endParaRPr lang="en-GB" dirty="0"/>
          </a:p>
        </p:txBody>
      </p:sp>
      <p:sp>
        <p:nvSpPr>
          <p:cNvPr id="3" name="Content Placeholder 2"/>
          <p:cNvSpPr>
            <a:spLocks noGrp="1"/>
          </p:cNvSpPr>
          <p:nvPr>
            <p:ph idx="1"/>
          </p:nvPr>
        </p:nvSpPr>
        <p:spPr>
          <a:xfrm>
            <a:off x="323529" y="5517232"/>
            <a:ext cx="8517030" cy="864096"/>
          </a:xfrm>
        </p:spPr>
        <p:txBody>
          <a:bodyPr/>
          <a:lstStyle/>
          <a:p>
            <a:pPr marL="0" indent="0" algn="ctr">
              <a:buNone/>
            </a:pPr>
            <a:r>
              <a:rPr lang="en-GB" sz="2800" b="1" dirty="0" smtClean="0">
                <a:solidFill>
                  <a:srgbClr val="005EB8"/>
                </a:solidFill>
              </a:rPr>
              <a:t>www.nhsbsa.nhs.uk/CET</a:t>
            </a:r>
            <a:endParaRPr lang="en-GB" sz="2800" b="1" dirty="0">
              <a:solidFill>
                <a:srgbClr val="005EB8"/>
              </a:solidFill>
            </a:endParaRPr>
          </a:p>
        </p:txBody>
      </p:sp>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2348880"/>
            <a:ext cx="2036312" cy="28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348880"/>
            <a:ext cx="2036311" cy="28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348880"/>
            <a:ext cx="2036311" cy="28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348880"/>
            <a:ext cx="2036312" cy="28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559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250825" y="1556593"/>
            <a:ext cx="8435975"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charset="0"/>
                <a:cs typeface="Arial" charset="0"/>
              </a:rPr>
              <a:t>Finding out more</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575"/>
            <a:ext cx="334327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Rectangle 2"/>
          <p:cNvSpPr>
            <a:spLocks noChangeArrowheads="1"/>
          </p:cNvSpPr>
          <p:nvPr/>
        </p:nvSpPr>
        <p:spPr bwMode="auto">
          <a:xfrm>
            <a:off x="3779912" y="1938312"/>
            <a:ext cx="5004048"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200" b="1" dirty="0">
                <a:solidFill>
                  <a:srgbClr val="002060"/>
                </a:solidFill>
              </a:rPr>
              <a:t>Clinical Reference Board website</a:t>
            </a:r>
          </a:p>
          <a:p>
            <a:r>
              <a:rPr lang="en-GB" altLang="en-US" sz="2200" dirty="0">
                <a:hlinkClick r:id="rId3"/>
              </a:rPr>
              <a:t>http://www.nhsbsa.nhs.uk/CommercialServices/5495.aspx</a:t>
            </a:r>
            <a:r>
              <a:rPr lang="en-GB" altLang="en-US" sz="2200" dirty="0"/>
              <a:t> </a:t>
            </a:r>
            <a:endParaRPr lang="en-GB" altLang="en-US" sz="2200" b="1" dirty="0">
              <a:solidFill>
                <a:srgbClr val="002060"/>
              </a:solidFill>
            </a:endParaRPr>
          </a:p>
          <a:p>
            <a:endParaRPr lang="en-GB" altLang="en-US" sz="2200" b="1" dirty="0">
              <a:solidFill>
                <a:srgbClr val="002060"/>
              </a:solidFill>
            </a:endParaRPr>
          </a:p>
          <a:p>
            <a:endParaRPr lang="en-GB" altLang="en-US" sz="2200" b="1" dirty="0">
              <a:solidFill>
                <a:srgbClr val="002060"/>
              </a:solidFill>
            </a:endParaRPr>
          </a:p>
          <a:p>
            <a:r>
              <a:rPr lang="en-GB" altLang="en-US" sz="2200" b="1" dirty="0">
                <a:solidFill>
                  <a:srgbClr val="002060"/>
                </a:solidFill>
              </a:rPr>
              <a:t>Clinical Evaluation Team dedicated email</a:t>
            </a:r>
          </a:p>
          <a:p>
            <a:r>
              <a:rPr lang="en-GB" altLang="en-US" sz="2200" dirty="0">
                <a:hlinkClick r:id="rId4"/>
              </a:rPr>
              <a:t>clinical.evaluationteam@nhs.net</a:t>
            </a:r>
            <a:endParaRPr lang="en-GB" altLang="en-US" sz="2200" b="1" dirty="0">
              <a:solidFill>
                <a:srgbClr val="002060"/>
              </a:solidFill>
            </a:endParaRPr>
          </a:p>
          <a:p>
            <a:endParaRPr lang="en-GB" altLang="en-US" sz="2200" b="1" dirty="0">
              <a:solidFill>
                <a:srgbClr val="002060"/>
              </a:solidFill>
            </a:endParaRPr>
          </a:p>
          <a:p>
            <a:endParaRPr lang="en-GB" altLang="en-US" sz="2200" b="1" dirty="0">
              <a:solidFill>
                <a:srgbClr val="002060"/>
              </a:solidFill>
            </a:endParaRPr>
          </a:p>
          <a:p>
            <a:r>
              <a:rPr lang="en-GB" altLang="en-US" sz="2200" b="1" dirty="0">
                <a:solidFill>
                  <a:srgbClr val="002060"/>
                </a:solidFill>
              </a:rPr>
              <a:t>Clinical Evaluation Team website</a:t>
            </a:r>
          </a:p>
          <a:p>
            <a:r>
              <a:rPr lang="en-GB" altLang="en-US" sz="2200" dirty="0">
                <a:solidFill>
                  <a:srgbClr val="002060"/>
                </a:solidFill>
                <a:hlinkClick r:id="rId5"/>
              </a:rPr>
              <a:t>http://www.nhsbsa.nhs.uk/CET</a:t>
            </a:r>
            <a:r>
              <a:rPr lang="en-GB" altLang="en-US" sz="2200" dirty="0">
                <a:solidFill>
                  <a:srgbClr val="002060"/>
                </a:solidFill>
              </a:rPr>
              <a:t> </a:t>
            </a:r>
            <a:endParaRPr lang="en-GB" altLang="en-US" sz="2200" dirty="0"/>
          </a:p>
        </p:txBody>
      </p:sp>
    </p:spTree>
    <p:extLst>
      <p:ext uri="{BB962C8B-B14F-4D97-AF65-F5344CB8AC3E}">
        <p14:creationId xmlns:p14="http://schemas.microsoft.com/office/powerpoint/2010/main" val="1661793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2"/>
            <a:ext cx="8435280" cy="4248472"/>
          </a:xfrm>
        </p:spPr>
        <p:txBody>
          <a:bodyPr/>
          <a:lstStyle/>
          <a:p>
            <a:pPr marL="0" indent="0">
              <a:buNone/>
            </a:pPr>
            <a:r>
              <a:rPr lang="en-GB" sz="3200" b="1" dirty="0">
                <a:solidFill>
                  <a:srgbClr val="000000"/>
                </a:solidFill>
                <a:latin typeface="Arial"/>
              </a:rPr>
              <a:t>‘Quality, safety and value are at the heart of our work and it’s important that we use our clinical experience to deliver high standards of care while reducing cost and waste in the NHS.’ </a:t>
            </a:r>
            <a:endParaRPr lang="en-GB" sz="3200" dirty="0">
              <a:solidFill>
                <a:srgbClr val="000000"/>
              </a:solidFill>
              <a:latin typeface="Arial"/>
            </a:endParaRPr>
          </a:p>
          <a:p>
            <a:pPr marL="0" indent="0">
              <a:buNone/>
            </a:pPr>
            <a:r>
              <a:rPr lang="en-GB" sz="2400" dirty="0">
                <a:solidFill>
                  <a:srgbClr val="000000"/>
                </a:solidFill>
                <a:latin typeface="Arial"/>
              </a:rPr>
              <a:t>Mandie Sunderland </a:t>
            </a:r>
          </a:p>
          <a:p>
            <a:pPr marL="0" indent="0">
              <a:buNone/>
            </a:pPr>
            <a:r>
              <a:rPr lang="en-GB" sz="2400" dirty="0">
                <a:solidFill>
                  <a:srgbClr val="000000"/>
                </a:solidFill>
                <a:latin typeface="Arial"/>
              </a:rPr>
              <a:t>Chair, Clinical Reference Board </a:t>
            </a:r>
          </a:p>
          <a:p>
            <a:pPr marL="0" indent="0">
              <a:buNone/>
            </a:pPr>
            <a:r>
              <a:rPr lang="en-GB" sz="2400" dirty="0">
                <a:solidFill>
                  <a:srgbClr val="000000"/>
                </a:solidFill>
                <a:latin typeface="Arial"/>
              </a:rPr>
              <a:t>(Governing body of the NHS Clinical Evaluation Team)</a:t>
            </a:r>
            <a:endParaRPr lang="en-GB" sz="3200" dirty="0"/>
          </a:p>
        </p:txBody>
      </p:sp>
    </p:spTree>
    <p:extLst>
      <p:ext uri="{BB962C8B-B14F-4D97-AF65-F5344CB8AC3E}">
        <p14:creationId xmlns:p14="http://schemas.microsoft.com/office/powerpoint/2010/main" val="105902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8435280" cy="576064"/>
          </a:xfrm>
        </p:spPr>
        <p:txBody>
          <a:bodyPr/>
          <a:lstStyle/>
          <a:p>
            <a:r>
              <a:rPr lang="en-GB" sz="2800" dirty="0" smtClean="0"/>
              <a:t>Agenda for today</a:t>
            </a:r>
            <a:endParaRPr lang="en-GB" sz="2800" dirty="0"/>
          </a:p>
        </p:txBody>
      </p:sp>
      <p:sp>
        <p:nvSpPr>
          <p:cNvPr id="5" name="Content Placeholder 4"/>
          <p:cNvSpPr>
            <a:spLocks noGrp="1"/>
          </p:cNvSpPr>
          <p:nvPr>
            <p:ph idx="1"/>
          </p:nvPr>
        </p:nvSpPr>
        <p:spPr>
          <a:xfrm>
            <a:off x="251520" y="2060848"/>
            <a:ext cx="8435280" cy="4464496"/>
          </a:xfrm>
        </p:spPr>
        <p:txBody>
          <a:bodyPr/>
          <a:lstStyle/>
          <a:p>
            <a:r>
              <a:rPr lang="en-GB" sz="2400" dirty="0" smtClean="0"/>
              <a:t>To provide an overview of the NHS Clinical Evaluation Team work plan and process </a:t>
            </a:r>
            <a:br>
              <a:rPr lang="en-GB" sz="2400" dirty="0" smtClean="0"/>
            </a:br>
            <a:endParaRPr lang="en-GB" sz="2400" dirty="0" smtClean="0"/>
          </a:p>
          <a:p>
            <a:r>
              <a:rPr lang="en-GB" sz="2400" dirty="0" smtClean="0"/>
              <a:t>To inform when suppliers can engage in the CET Process</a:t>
            </a:r>
            <a:br>
              <a:rPr lang="en-GB" sz="2400" dirty="0" smtClean="0"/>
            </a:br>
            <a:endParaRPr lang="en-GB" sz="2400" dirty="0" smtClean="0"/>
          </a:p>
          <a:p>
            <a:r>
              <a:rPr lang="en-GB" sz="2400" dirty="0" smtClean="0"/>
              <a:t>Confirm what information &amp; evidence the NHS CET are requesting and why</a:t>
            </a:r>
            <a:r>
              <a:rPr lang="en-GB" sz="2400" dirty="0"/>
              <a:t/>
            </a:r>
            <a:br>
              <a:rPr lang="en-GB" sz="2400" dirty="0"/>
            </a:br>
            <a:endParaRPr lang="en-GB" sz="2400" dirty="0" smtClean="0"/>
          </a:p>
          <a:p>
            <a:r>
              <a:rPr lang="en-GB" sz="2400" dirty="0" smtClean="0"/>
              <a:t>How to find more information and initial reports </a:t>
            </a:r>
            <a:br>
              <a:rPr lang="en-GB" sz="2400" dirty="0" smtClean="0"/>
            </a:br>
            <a:endParaRPr lang="en-GB" sz="2400" dirty="0" smtClean="0"/>
          </a:p>
          <a:p>
            <a:r>
              <a:rPr lang="en-GB" sz="2400" dirty="0" smtClean="0"/>
              <a:t>Opportunity for conversation </a:t>
            </a:r>
            <a:r>
              <a:rPr lang="en-GB" dirty="0" smtClean="0"/>
              <a:t/>
            </a:r>
            <a:br>
              <a:rPr lang="en-GB" dirty="0" smtClean="0"/>
            </a:br>
            <a:endParaRPr lang="en-GB" dirty="0" smtClean="0"/>
          </a:p>
          <a:p>
            <a:endParaRPr lang="en-GB" dirty="0"/>
          </a:p>
        </p:txBody>
      </p:sp>
    </p:spTree>
    <p:extLst>
      <p:ext uri="{BB962C8B-B14F-4D97-AF65-F5344CB8AC3E}">
        <p14:creationId xmlns:p14="http://schemas.microsoft.com/office/powerpoint/2010/main" val="1443270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89" y="1772816"/>
            <a:ext cx="8435280" cy="992876"/>
          </a:xfrm>
        </p:spPr>
        <p:txBody>
          <a:bodyPr/>
          <a:lstStyle/>
          <a:p>
            <a:pPr algn="ctr"/>
            <a:r>
              <a:rPr lang="en-GB" sz="2800" dirty="0">
                <a:latin typeface="Tahoma" panose="020B0604030504040204" pitchFamily="34" charset="0"/>
                <a:ea typeface="Tahoma" panose="020B0604030504040204" pitchFamily="34" charset="0"/>
                <a:cs typeface="Tahoma" panose="020B0604030504040204" pitchFamily="34" charset="0"/>
              </a:rPr>
              <a:t>NHS Clinical Evaluation Team - </a:t>
            </a:r>
            <a:r>
              <a:rPr lang="en-US" sz="2800" dirty="0">
                <a:latin typeface="Tahoma" panose="020B0604030504040204" pitchFamily="34" charset="0"/>
                <a:ea typeface="Tahoma" panose="020B0604030504040204" pitchFamily="34" charset="0"/>
                <a:cs typeface="Tahoma" panose="020B0604030504040204" pitchFamily="34" charset="0"/>
              </a:rPr>
              <a:t>A national team to support the delivery of quality clinical products to frontline staff</a:t>
            </a:r>
            <a:r>
              <a:rPr lang="en-US" sz="2100" i="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sz="2100" i="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30989" y="3501008"/>
            <a:ext cx="8435280" cy="2873065"/>
          </a:xfrm>
        </p:spPr>
        <p:txBody>
          <a:bodyPr/>
          <a:lstStyle/>
          <a:p>
            <a:r>
              <a:rPr lang="en-US" sz="2400" dirty="0"/>
              <a:t>To support efforts </a:t>
            </a:r>
            <a:r>
              <a:rPr lang="en-GB" sz="2400" dirty="0"/>
              <a:t>to deliver to the NHS high quality everyday healthcare products that meets an NHS defined requirements  sourced on a national </a:t>
            </a:r>
            <a:r>
              <a:rPr lang="en-GB" sz="2400" dirty="0" smtClean="0"/>
              <a:t>scale.</a:t>
            </a:r>
            <a:br>
              <a:rPr lang="en-GB" sz="2400" dirty="0" smtClean="0"/>
            </a:br>
            <a:endParaRPr lang="en-GB" sz="2400" dirty="0" smtClean="0"/>
          </a:p>
          <a:p>
            <a:r>
              <a:rPr lang="en-GB" sz="2400" dirty="0" smtClean="0"/>
              <a:t>To </a:t>
            </a:r>
            <a:r>
              <a:rPr lang="en-GB" sz="2400" dirty="0"/>
              <a:t>make it as easy as possible for frontline NHS staff to pick the </a:t>
            </a:r>
            <a:r>
              <a:rPr lang="en-GB" sz="2400" b="1" dirty="0"/>
              <a:t>right product for safe, effective patient care </a:t>
            </a:r>
            <a:r>
              <a:rPr lang="en-GB" sz="2400" dirty="0"/>
              <a:t>every time they need to.</a:t>
            </a:r>
            <a:br>
              <a:rPr lang="en-GB" sz="2400" dirty="0"/>
            </a:br>
            <a:endParaRPr lang="en-GB" sz="2400" dirty="0"/>
          </a:p>
        </p:txBody>
      </p:sp>
    </p:spTree>
    <p:extLst>
      <p:ext uri="{BB962C8B-B14F-4D97-AF65-F5344CB8AC3E}">
        <p14:creationId xmlns:p14="http://schemas.microsoft.com/office/powerpoint/2010/main" val="11951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12738" y="1557338"/>
            <a:ext cx="8435975"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charset="0"/>
                <a:cs typeface="Arial" charset="0"/>
              </a:rPr>
              <a:t>NHS Clinical Evaluation Team members</a:t>
            </a:r>
          </a:p>
        </p:txBody>
      </p:sp>
      <p:graphicFrame>
        <p:nvGraphicFramePr>
          <p:cNvPr id="5" name="Table 4"/>
          <p:cNvGraphicFramePr>
            <a:graphicFrameLocks noGrp="1"/>
          </p:cNvGraphicFramePr>
          <p:nvPr>
            <p:extLst>
              <p:ext uri="{D42A27DB-BD31-4B8C-83A1-F6EECF244321}">
                <p14:modId xmlns:p14="http://schemas.microsoft.com/office/powerpoint/2010/main" val="1796214817"/>
              </p:ext>
            </p:extLst>
          </p:nvPr>
        </p:nvGraphicFramePr>
        <p:xfrm>
          <a:off x="323528" y="2060848"/>
          <a:ext cx="8489286" cy="4465193"/>
        </p:xfrm>
        <a:graphic>
          <a:graphicData uri="http://schemas.openxmlformats.org/drawingml/2006/table">
            <a:tbl>
              <a:tblPr firstRow="1">
                <a:tableStyleId>{5C22544A-7EE6-4342-B048-85BDC9FD1C3A}</a:tableStyleId>
              </a:tblPr>
              <a:tblGrid>
                <a:gridCol w="1648322"/>
                <a:gridCol w="2600150"/>
                <a:gridCol w="1283849"/>
                <a:gridCol w="2956965"/>
              </a:tblGrid>
              <a:tr h="855823">
                <a:tc>
                  <a:txBody>
                    <a:bodyPr/>
                    <a:lstStyle/>
                    <a:p>
                      <a:pPr algn="l" fontAlgn="t">
                        <a:lnSpc>
                          <a:spcPct val="115000"/>
                        </a:lnSpc>
                        <a:spcAft>
                          <a:spcPts val="0"/>
                        </a:spcAft>
                      </a:pPr>
                      <a:r>
                        <a:rPr lang="en-GB" sz="1400" kern="1200" dirty="0">
                          <a:effectLst/>
                          <a:latin typeface="Arial" panose="020B0604020202020204" pitchFamily="34" charset="0"/>
                          <a:cs typeface="Arial" panose="020B0604020202020204" pitchFamily="34" charset="0"/>
                        </a:rPr>
                        <a:t>Name</a:t>
                      </a:r>
                      <a:endParaRPr lang="en-GB" sz="1400" b="1" dirty="0">
                        <a:effectLst/>
                        <a:latin typeface="Arial" panose="020B0604020202020204" pitchFamily="34" charset="0"/>
                        <a:ea typeface="Calibri"/>
                        <a:cs typeface="Arial" panose="020B0604020202020204" pitchFamily="34" charset="0"/>
                      </a:endParaRPr>
                    </a:p>
                  </a:txBody>
                  <a:tcPr marL="61819" marR="8206" marT="8195" marB="0" anchor="ctr"/>
                </a:tc>
                <a:tc>
                  <a:txBody>
                    <a:bodyPr/>
                    <a:lstStyle/>
                    <a:p>
                      <a:pPr algn="l" fontAlgn="t">
                        <a:lnSpc>
                          <a:spcPct val="115000"/>
                        </a:lnSpc>
                        <a:spcAft>
                          <a:spcPts val="0"/>
                        </a:spcAft>
                      </a:pPr>
                      <a:r>
                        <a:rPr lang="en-GB" sz="1400" kern="1200" dirty="0" smtClean="0">
                          <a:effectLst/>
                          <a:latin typeface="Arial" panose="020B0604020202020204" pitchFamily="34" charset="0"/>
                          <a:cs typeface="Arial" panose="020B0604020202020204" pitchFamily="34" charset="0"/>
                        </a:rPr>
                        <a:t>Role</a:t>
                      </a:r>
                      <a:endParaRPr lang="en-GB" sz="1400" b="1" dirty="0">
                        <a:effectLst/>
                        <a:latin typeface="Arial" panose="020B0604020202020204" pitchFamily="34" charset="0"/>
                        <a:ea typeface="Calibri"/>
                        <a:cs typeface="Arial" panose="020B0604020202020204" pitchFamily="34" charset="0"/>
                      </a:endParaRPr>
                    </a:p>
                  </a:txBody>
                  <a:tcPr marL="61819" marR="8206" marT="8195" marB="0" anchor="ctr"/>
                </a:tc>
                <a:tc>
                  <a:txBody>
                    <a:bodyPr/>
                    <a:lstStyle/>
                    <a:p>
                      <a:pPr algn="l" fontAlgn="t">
                        <a:lnSpc>
                          <a:spcPct val="115000"/>
                        </a:lnSpc>
                        <a:spcAft>
                          <a:spcPts val="0"/>
                        </a:spcAft>
                      </a:pPr>
                      <a:r>
                        <a:rPr lang="en-GB" sz="1400" kern="12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cs typeface="Arial" panose="020B0604020202020204" pitchFamily="34" charset="0"/>
                      </a:endParaRPr>
                    </a:p>
                    <a:p>
                      <a:pPr algn="l" fontAlgn="t">
                        <a:lnSpc>
                          <a:spcPct val="115000"/>
                        </a:lnSpc>
                        <a:spcAft>
                          <a:spcPts val="0"/>
                        </a:spcAft>
                      </a:pPr>
                      <a:r>
                        <a:rPr lang="en-GB" sz="1400" kern="1200" dirty="0">
                          <a:effectLst/>
                          <a:latin typeface="Arial" panose="020B0604020202020204" pitchFamily="34" charset="0"/>
                          <a:cs typeface="Arial" panose="020B0604020202020204" pitchFamily="34" charset="0"/>
                        </a:rPr>
                        <a:t> </a:t>
                      </a:r>
                      <a:r>
                        <a:rPr lang="en-GB" sz="1400" kern="1200" dirty="0" smtClean="0">
                          <a:effectLst/>
                          <a:latin typeface="Arial" panose="020B0604020202020204" pitchFamily="34" charset="0"/>
                          <a:cs typeface="Arial" panose="020B0604020202020204" pitchFamily="34" charset="0"/>
                        </a:rPr>
                        <a:t>Name</a:t>
                      </a:r>
                      <a:endParaRPr lang="en-GB" sz="1400" b="1" dirty="0">
                        <a:effectLst/>
                        <a:latin typeface="Arial" panose="020B0604020202020204" pitchFamily="34" charset="0"/>
                        <a:ea typeface="Calibri"/>
                        <a:cs typeface="Arial" panose="020B0604020202020204" pitchFamily="34" charset="0"/>
                      </a:endParaRPr>
                    </a:p>
                  </a:txBody>
                  <a:tcPr marL="0" marR="0" marT="0" marB="0"/>
                </a:tc>
                <a:tc>
                  <a:txBody>
                    <a:bodyPr/>
                    <a:lstStyle/>
                    <a:p>
                      <a:pPr algn="l" fontAlgn="t">
                        <a:lnSpc>
                          <a:spcPct val="115000"/>
                        </a:lnSpc>
                        <a:spcAft>
                          <a:spcPts val="0"/>
                        </a:spcAft>
                      </a:pPr>
                      <a:r>
                        <a:rPr lang="en-GB" sz="1400" kern="12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cs typeface="Arial" panose="020B0604020202020204" pitchFamily="34" charset="0"/>
                      </a:endParaRPr>
                    </a:p>
                    <a:p>
                      <a:pPr algn="l" fontAlgn="t">
                        <a:lnSpc>
                          <a:spcPct val="115000"/>
                        </a:lnSpc>
                        <a:spcAft>
                          <a:spcPts val="0"/>
                        </a:spcAft>
                      </a:pPr>
                      <a:r>
                        <a:rPr lang="en-GB" sz="1400" kern="1200" dirty="0">
                          <a:effectLst/>
                          <a:latin typeface="Arial" panose="020B0604020202020204" pitchFamily="34" charset="0"/>
                          <a:cs typeface="Arial" panose="020B0604020202020204" pitchFamily="34" charset="0"/>
                        </a:rPr>
                        <a:t> </a:t>
                      </a:r>
                      <a:r>
                        <a:rPr lang="en-GB" sz="1400" kern="1200" dirty="0" smtClean="0">
                          <a:effectLst/>
                          <a:latin typeface="Arial" panose="020B0604020202020204" pitchFamily="34" charset="0"/>
                          <a:cs typeface="Arial" panose="020B0604020202020204" pitchFamily="34" charset="0"/>
                        </a:rPr>
                        <a:t>Role</a:t>
                      </a:r>
                      <a:endParaRPr lang="en-GB" sz="1400" dirty="0">
                        <a:effectLst/>
                        <a:latin typeface="Arial" panose="020B0604020202020204" pitchFamily="34" charset="0"/>
                        <a:cs typeface="Arial" panose="020B0604020202020204" pitchFamily="34" charset="0"/>
                      </a:endParaRPr>
                    </a:p>
                    <a:p>
                      <a:pPr algn="l" fontAlgn="t">
                        <a:lnSpc>
                          <a:spcPct val="115000"/>
                        </a:lnSpc>
                        <a:spcAft>
                          <a:spcPts val="0"/>
                        </a:spcAft>
                      </a:pPr>
                      <a:r>
                        <a:rPr lang="en-GB" sz="1400" kern="1200"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a:cs typeface="Arial" panose="020B0604020202020204" pitchFamily="34" charset="0"/>
                      </a:endParaRPr>
                    </a:p>
                  </a:txBody>
                  <a:tcPr marL="0" marR="0" marT="0" marB="0"/>
                </a:tc>
              </a:tr>
              <a:tr h="903283">
                <a:tc>
                  <a:txBody>
                    <a:bodyPr/>
                    <a:lstStyle/>
                    <a:p>
                      <a:pPr algn="l" fontAlgn="t">
                        <a:lnSpc>
                          <a:spcPct val="115000"/>
                        </a:lnSpc>
                        <a:spcAft>
                          <a:spcPts val="0"/>
                        </a:spcAft>
                      </a:pPr>
                      <a:r>
                        <a:rPr lang="en-GB" sz="1400" b="0" dirty="0" smtClean="0">
                          <a:effectLst/>
                          <a:latin typeface="Arial" panose="020B0604020202020204" pitchFamily="34" charset="0"/>
                          <a:cs typeface="Arial" panose="020B0604020202020204" pitchFamily="34" charset="0"/>
                        </a:rPr>
                        <a:t>Dr</a:t>
                      </a:r>
                      <a:r>
                        <a:rPr lang="en-GB" sz="1400" b="0" baseline="0" dirty="0" smtClean="0">
                          <a:effectLst/>
                          <a:latin typeface="Arial" panose="020B0604020202020204" pitchFamily="34" charset="0"/>
                          <a:cs typeface="Arial" panose="020B0604020202020204" pitchFamily="34" charset="0"/>
                        </a:rPr>
                        <a:t> Naomi Chapman</a:t>
                      </a:r>
                    </a:p>
                    <a:p>
                      <a:pPr algn="l" fontAlgn="t">
                        <a:lnSpc>
                          <a:spcPct val="115000"/>
                        </a:lnSpc>
                        <a:spcAft>
                          <a:spcPts val="0"/>
                        </a:spcAft>
                      </a:pPr>
                      <a:r>
                        <a:rPr lang="en-GB" sz="1400" b="0" baseline="0" dirty="0" smtClean="0">
                          <a:effectLst/>
                          <a:latin typeface="Arial" panose="020B0604020202020204" pitchFamily="34" charset="0"/>
                          <a:cs typeface="Arial" panose="020B0604020202020204" pitchFamily="34" charset="0"/>
                        </a:rPr>
                        <a:t>(Clinical Lead)</a:t>
                      </a:r>
                      <a:endParaRPr lang="en-GB" sz="1400" b="0" dirty="0">
                        <a:effectLst/>
                        <a:latin typeface="Arial" panose="020B0604020202020204" pitchFamily="34" charset="0"/>
                        <a:ea typeface="Calibri"/>
                        <a:cs typeface="Arial" panose="020B0604020202020204" pitchFamily="34" charset="0"/>
                      </a:endParaRPr>
                    </a:p>
                  </a:txBody>
                  <a:tcPr marL="61819" marR="8206" marT="31145" marB="31145" anchor="ctr"/>
                </a:tc>
                <a:tc>
                  <a:txBody>
                    <a:bodyPr/>
                    <a:lstStyle/>
                    <a:p>
                      <a:pPr algn="l"/>
                      <a:endParaRPr lang="en-GB" sz="1400" b="0" kern="1200" dirty="0" smtClean="0">
                        <a:effectLst/>
                        <a:latin typeface="Arial" panose="020B0604020202020204" pitchFamily="34" charset="0"/>
                        <a:cs typeface="Arial" panose="020B0604020202020204" pitchFamily="34" charset="0"/>
                      </a:endParaRPr>
                    </a:p>
                    <a:p>
                      <a:pPr algn="l"/>
                      <a:r>
                        <a:rPr lang="en-GB" sz="1400" b="0" kern="1200" dirty="0" smtClean="0">
                          <a:effectLst/>
                          <a:latin typeface="Arial" panose="020B0604020202020204" pitchFamily="34" charset="0"/>
                          <a:cs typeface="Arial" panose="020B0604020202020204" pitchFamily="34" charset="0"/>
                        </a:rPr>
                        <a:t>Executive Nurse Network Lead</a:t>
                      </a:r>
                    </a:p>
                    <a:p>
                      <a:pPr algn="l"/>
                      <a:r>
                        <a:rPr lang="en-GB" sz="1400" b="0" kern="1200" dirty="0" smtClean="0">
                          <a:effectLst/>
                          <a:latin typeface="Arial" panose="020B0604020202020204" pitchFamily="34" charset="0"/>
                          <a:cs typeface="Arial" panose="020B0604020202020204" pitchFamily="34" charset="0"/>
                        </a:rPr>
                        <a:t>Royal College of Nursing</a:t>
                      </a:r>
                      <a:endParaRPr lang="en-GB" sz="1400" b="0" dirty="0" smtClean="0">
                        <a:effectLst/>
                        <a:latin typeface="Arial" panose="020B0604020202020204" pitchFamily="34" charset="0"/>
                        <a:cs typeface="Arial" panose="020B0604020202020204" pitchFamily="34" charset="0"/>
                      </a:endParaRPr>
                    </a:p>
                    <a:p>
                      <a:pPr algn="l" fontAlgn="t">
                        <a:lnSpc>
                          <a:spcPct val="115000"/>
                        </a:lnSpc>
                        <a:spcAft>
                          <a:spcPts val="0"/>
                        </a:spcAft>
                      </a:pPr>
                      <a:endParaRPr lang="en-GB" sz="1400" b="0" dirty="0">
                        <a:effectLst/>
                        <a:latin typeface="Arial" panose="020B0604020202020204" pitchFamily="34" charset="0"/>
                        <a:ea typeface="Calibri"/>
                        <a:cs typeface="Arial" panose="020B0604020202020204" pitchFamily="34" charset="0"/>
                      </a:endParaRPr>
                    </a:p>
                  </a:txBody>
                  <a:tcPr marL="61819" marR="8206" marT="31145" marB="31145" anchor="ctr"/>
                </a:tc>
                <a:tc>
                  <a:txBody>
                    <a:bodyPr/>
                    <a:lstStyle/>
                    <a:p>
                      <a:pPr algn="l" fontAlgn="t">
                        <a:lnSpc>
                          <a:spcPct val="115000"/>
                        </a:lnSpc>
                        <a:spcAft>
                          <a:spcPts val="0"/>
                        </a:spcAft>
                      </a:pPr>
                      <a:r>
                        <a:rPr lang="en-GB" sz="1400" b="0" dirty="0" smtClean="0">
                          <a:effectLst/>
                          <a:latin typeface="Arial" panose="020B0604020202020204" pitchFamily="34" charset="0"/>
                          <a:cs typeface="Arial" panose="020B0604020202020204" pitchFamily="34" charset="0"/>
                        </a:rPr>
                        <a:t> </a:t>
                      </a:r>
                    </a:p>
                    <a:p>
                      <a:pPr algn="l" fontAlgn="t">
                        <a:lnSpc>
                          <a:spcPct val="115000"/>
                        </a:lnSpc>
                        <a:spcAft>
                          <a:spcPts val="0"/>
                        </a:spcAft>
                      </a:pPr>
                      <a:r>
                        <a:rPr lang="en-GB" sz="1400" b="0" dirty="0" smtClean="0">
                          <a:effectLst/>
                          <a:latin typeface="Arial" panose="020B0604020202020204" pitchFamily="34" charset="0"/>
                          <a:cs typeface="Arial" panose="020B0604020202020204" pitchFamily="34" charset="0"/>
                        </a:rPr>
                        <a:t>Simon</a:t>
                      </a:r>
                      <a:r>
                        <a:rPr lang="en-GB" sz="1400" b="0" baseline="0" dirty="0" smtClean="0">
                          <a:effectLst/>
                          <a:latin typeface="Arial" panose="020B0604020202020204" pitchFamily="34" charset="0"/>
                          <a:cs typeface="Arial" panose="020B0604020202020204" pitchFamily="34" charset="0"/>
                        </a:rPr>
                        <a:t> Hall</a:t>
                      </a:r>
                      <a:endParaRPr lang="en-GB" sz="1400" b="0" dirty="0">
                        <a:effectLst/>
                        <a:latin typeface="Arial" panose="020B0604020202020204" pitchFamily="34" charset="0"/>
                        <a:ea typeface="Calibri"/>
                        <a:cs typeface="Arial" panose="020B0604020202020204" pitchFamily="34" charset="0"/>
                      </a:endParaRPr>
                    </a:p>
                  </a:txBody>
                  <a:tcPr marL="108000" marR="0" marT="0" marB="0"/>
                </a:tc>
                <a:tc>
                  <a:txBody>
                    <a:bodyPr/>
                    <a:lstStyle/>
                    <a:p>
                      <a:pPr marL="78105" algn="l" fontAlgn="t">
                        <a:lnSpc>
                          <a:spcPct val="115000"/>
                        </a:lnSpc>
                        <a:spcAft>
                          <a:spcPts val="0"/>
                        </a:spcAft>
                      </a:pPr>
                      <a:endParaRPr lang="en-GB" sz="1400" b="0" kern="1200" dirty="0" smtClean="0">
                        <a:effectLst/>
                        <a:latin typeface="Arial" panose="020B0604020202020204" pitchFamily="34" charset="0"/>
                        <a:cs typeface="Arial" panose="020B0604020202020204" pitchFamily="34" charset="0"/>
                      </a:endParaRPr>
                    </a:p>
                    <a:p>
                      <a:pPr marL="78105" algn="l" fontAlgn="t">
                        <a:lnSpc>
                          <a:spcPct val="115000"/>
                        </a:lnSpc>
                        <a:spcAft>
                          <a:spcPts val="0"/>
                        </a:spcAft>
                      </a:pPr>
                      <a:r>
                        <a:rPr lang="en-GB" sz="1400" b="0" kern="1200" dirty="0" smtClean="0">
                          <a:effectLst/>
                          <a:latin typeface="Arial" panose="020B0604020202020204" pitchFamily="34" charset="0"/>
                          <a:cs typeface="Arial" panose="020B0604020202020204" pitchFamily="34" charset="0"/>
                        </a:rPr>
                        <a:t>Tissue Viability Lead Nurse, University Hospitals Bristol</a:t>
                      </a:r>
                      <a:endParaRPr lang="en-GB" sz="1400" b="0" dirty="0">
                        <a:effectLst/>
                        <a:latin typeface="Arial" panose="020B0604020202020204" pitchFamily="34" charset="0"/>
                        <a:ea typeface="Calibri"/>
                        <a:cs typeface="Arial" panose="020B0604020202020204" pitchFamily="34" charset="0"/>
                      </a:endParaRPr>
                    </a:p>
                  </a:txBody>
                  <a:tcPr marL="0" marR="0" marT="0" marB="0"/>
                </a:tc>
              </a:tr>
              <a:tr h="935424">
                <a:tc>
                  <a:txBody>
                    <a:bodyPr/>
                    <a:lstStyle/>
                    <a:p>
                      <a:pPr algn="l" fontAlgn="t">
                        <a:lnSpc>
                          <a:spcPct val="115000"/>
                        </a:lnSpc>
                        <a:spcAft>
                          <a:spcPts val="0"/>
                        </a:spcAft>
                      </a:pPr>
                      <a:r>
                        <a:rPr lang="en-GB" sz="1400" b="0" dirty="0" smtClean="0">
                          <a:effectLst/>
                          <a:latin typeface="Arial" panose="020B0604020202020204" pitchFamily="34" charset="0"/>
                          <a:cs typeface="Arial" panose="020B0604020202020204" pitchFamily="34" charset="0"/>
                        </a:rPr>
                        <a:t>Liam Horkan</a:t>
                      </a:r>
                      <a:endParaRPr lang="en-GB" sz="1400" b="0" dirty="0">
                        <a:effectLst/>
                        <a:latin typeface="Arial" panose="020B0604020202020204" pitchFamily="34" charset="0"/>
                        <a:ea typeface="Calibri"/>
                        <a:cs typeface="Arial" panose="020B0604020202020204" pitchFamily="34" charset="0"/>
                      </a:endParaRPr>
                    </a:p>
                  </a:txBody>
                  <a:tcPr marL="61819" marR="8206" marT="31145" marB="31145" anchor="ctr"/>
                </a:tc>
                <a:tc>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kumimoji="0" lang="en-GB" sz="1400" b="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Clinical Procurement Specialist, Colchester Hospital University NHS Foundation Trust</a:t>
                      </a: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61819" marR="8206" marT="31145" marB="31145" anchor="ctr"/>
                </a:tc>
                <a:tc>
                  <a:txBody>
                    <a:bodyPr/>
                    <a:lstStyle/>
                    <a:p>
                      <a:pPr algn="l" fontAlgn="t">
                        <a:lnSpc>
                          <a:spcPct val="115000"/>
                        </a:lnSpc>
                        <a:spcAft>
                          <a:spcPts val="0"/>
                        </a:spcAft>
                      </a:pPr>
                      <a:endParaRPr lang="en-GB" sz="1400" b="0" dirty="0" smtClean="0">
                        <a:effectLst/>
                        <a:latin typeface="Arial" panose="020B0604020202020204" pitchFamily="34" charset="0"/>
                        <a:cs typeface="Arial" panose="020B0604020202020204" pitchFamily="34" charset="0"/>
                      </a:endParaRPr>
                    </a:p>
                    <a:p>
                      <a:pPr algn="l" fontAlgn="t">
                        <a:lnSpc>
                          <a:spcPct val="115000"/>
                        </a:lnSpc>
                        <a:spcAft>
                          <a:spcPts val="0"/>
                        </a:spcAft>
                      </a:pPr>
                      <a:r>
                        <a:rPr lang="en-GB" sz="1400" b="0" dirty="0" smtClean="0">
                          <a:effectLst/>
                          <a:latin typeface="Arial" panose="020B0604020202020204" pitchFamily="34" charset="0"/>
                          <a:cs typeface="Arial" panose="020B0604020202020204" pitchFamily="34" charset="0"/>
                        </a:rPr>
                        <a:t>Sian</a:t>
                      </a:r>
                      <a:r>
                        <a:rPr lang="en-GB" sz="1400" b="0" baseline="0" dirty="0" smtClean="0">
                          <a:effectLst/>
                          <a:latin typeface="Arial" panose="020B0604020202020204" pitchFamily="34" charset="0"/>
                          <a:cs typeface="Arial" panose="020B0604020202020204" pitchFamily="34" charset="0"/>
                        </a:rPr>
                        <a:t> F</a:t>
                      </a:r>
                      <a:r>
                        <a:rPr lang="en-GB" sz="1400" b="0" dirty="0" smtClean="0">
                          <a:effectLst/>
                          <a:latin typeface="Arial" panose="020B0604020202020204" pitchFamily="34" charset="0"/>
                          <a:cs typeface="Arial" panose="020B0604020202020204" pitchFamily="34" charset="0"/>
                        </a:rPr>
                        <a:t>umarola</a:t>
                      </a:r>
                      <a:endParaRPr lang="en-GB" sz="1400" b="0" dirty="0">
                        <a:effectLst/>
                        <a:latin typeface="Arial" panose="020B0604020202020204" pitchFamily="34" charset="0"/>
                        <a:ea typeface="Calibri"/>
                        <a:cs typeface="Arial" panose="020B0604020202020204" pitchFamily="34" charset="0"/>
                      </a:endParaRPr>
                    </a:p>
                  </a:txBody>
                  <a:tcPr marL="108000" marR="0" marT="0" marB="0"/>
                </a:tc>
                <a:tc>
                  <a:txBody>
                    <a:bodyPr/>
                    <a:lstStyle/>
                    <a:p>
                      <a:pPr marL="78105" algn="l" fontAlgn="t">
                        <a:lnSpc>
                          <a:spcPct val="115000"/>
                        </a:lnSpc>
                        <a:spcAft>
                          <a:spcPts val="0"/>
                        </a:spcAft>
                      </a:pPr>
                      <a:r>
                        <a:rPr lang="en-GB" sz="1400" b="0" dirty="0" smtClean="0">
                          <a:effectLst/>
                          <a:latin typeface="Arial" panose="020B0604020202020204" pitchFamily="34" charset="0"/>
                          <a:cs typeface="Arial" panose="020B0604020202020204" pitchFamily="34" charset="0"/>
                        </a:rPr>
                        <a:t>Senior Clinical Nurse Specialist Tissue Viability and Continence, University Hospitals of North Midlands NHS Trust</a:t>
                      </a:r>
                      <a:endParaRPr lang="en-GB" sz="1400" b="0" dirty="0">
                        <a:effectLst/>
                        <a:latin typeface="Arial" panose="020B0604020202020204" pitchFamily="34" charset="0"/>
                        <a:ea typeface="Calibri"/>
                        <a:cs typeface="Arial" panose="020B0604020202020204" pitchFamily="34" charset="0"/>
                      </a:endParaRPr>
                    </a:p>
                  </a:txBody>
                  <a:tcPr marL="0" marR="0" marT="0" marB="0" anchor="ctr"/>
                </a:tc>
              </a:tr>
              <a:tr h="935424">
                <a:tc>
                  <a:txBody>
                    <a:bodyPr/>
                    <a:lstStyle/>
                    <a:p>
                      <a:pPr algn="l" fontAlgn="t">
                        <a:lnSpc>
                          <a:spcPct val="115000"/>
                        </a:lnSpc>
                        <a:spcAft>
                          <a:spcPts val="0"/>
                        </a:spcAft>
                      </a:pPr>
                      <a:r>
                        <a:rPr lang="en-GB" sz="1400" b="0" dirty="0" smtClean="0">
                          <a:effectLst/>
                          <a:latin typeface="Arial" panose="020B0604020202020204" pitchFamily="34" charset="0"/>
                          <a:cs typeface="Arial" panose="020B0604020202020204" pitchFamily="34" charset="0"/>
                        </a:rPr>
                        <a:t>David Newton</a:t>
                      </a:r>
                      <a:endParaRPr lang="en-GB" sz="1400" b="0" dirty="0">
                        <a:effectLst/>
                        <a:latin typeface="Arial" panose="020B0604020202020204" pitchFamily="34" charset="0"/>
                        <a:ea typeface="Calibri"/>
                        <a:cs typeface="Arial" panose="020B0604020202020204" pitchFamily="34" charset="0"/>
                      </a:endParaRPr>
                    </a:p>
                  </a:txBody>
                  <a:tcPr marL="61819" marR="8206" marT="31145" marB="31145" anchor="ctr"/>
                </a:tc>
                <a:tc>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en-GB" sz="1400" b="0" kern="1200" dirty="0" smtClean="0">
                          <a:effectLst/>
                          <a:latin typeface="Arial" panose="020B0604020202020204" pitchFamily="34" charset="0"/>
                          <a:cs typeface="Arial" panose="020B0604020202020204" pitchFamily="34" charset="0"/>
                        </a:rPr>
                        <a:t>Matron-Clinical Procurement, Nottingham University Hospitals NHS Trust</a:t>
                      </a: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txBody>
                  <a:tcPr marL="61819" marR="8206" marT="31145" marB="31145" anchor="ctr"/>
                </a:tc>
                <a:tc>
                  <a:txBody>
                    <a:bodyPr/>
                    <a:lstStyle/>
                    <a:p>
                      <a:pPr algn="l" fontAlgn="t">
                        <a:lnSpc>
                          <a:spcPct val="115000"/>
                        </a:lnSpc>
                        <a:spcAft>
                          <a:spcPts val="0"/>
                        </a:spcAft>
                      </a:pPr>
                      <a:r>
                        <a:rPr lang="en-GB" sz="1400" b="0" dirty="0" smtClean="0">
                          <a:solidFill>
                            <a:schemeClr val="tx1"/>
                          </a:solidFill>
                          <a:effectLst/>
                          <a:latin typeface="Arial" panose="020B0604020202020204" pitchFamily="34" charset="0"/>
                          <a:ea typeface="Calibri"/>
                          <a:cs typeface="Arial" panose="020B0604020202020204" pitchFamily="34" charset="0"/>
                        </a:rPr>
                        <a:t>Jill</a:t>
                      </a:r>
                      <a:r>
                        <a:rPr lang="en-GB" sz="1400" b="0" baseline="0" dirty="0" smtClean="0">
                          <a:solidFill>
                            <a:schemeClr val="tx1"/>
                          </a:solidFill>
                          <a:effectLst/>
                          <a:latin typeface="Arial" panose="020B0604020202020204" pitchFamily="34" charset="0"/>
                          <a:ea typeface="Calibri"/>
                          <a:cs typeface="Arial" panose="020B0604020202020204" pitchFamily="34" charset="0"/>
                        </a:rPr>
                        <a:t> Best</a:t>
                      </a:r>
                      <a:endParaRPr lang="en-GB" sz="1400" b="0" dirty="0">
                        <a:solidFill>
                          <a:schemeClr val="tx1"/>
                        </a:solidFill>
                        <a:effectLst/>
                        <a:latin typeface="Arial" panose="020B0604020202020204" pitchFamily="34" charset="0"/>
                        <a:ea typeface="Calibri"/>
                        <a:cs typeface="Arial" panose="020B0604020202020204" pitchFamily="34" charset="0"/>
                      </a:endParaRPr>
                    </a:p>
                  </a:txBody>
                  <a:tcPr marL="108000" marR="0" marT="0" marB="0" anchor="ctr"/>
                </a:tc>
                <a:tc>
                  <a:txBody>
                    <a:bodyPr/>
                    <a:lstStyle/>
                    <a:p>
                      <a:pPr marL="78105" lvl="0" indent="0" algn="l" defTabSz="914400" rtl="0" eaLnBrk="1" fontAlgn="t" latinLnBrk="0" hangingPunct="1">
                        <a:lnSpc>
                          <a:spcPct val="115000"/>
                        </a:lnSpc>
                        <a:spcAft>
                          <a:spcPts val="0"/>
                        </a:spcAft>
                        <a:buFont typeface="Symbol"/>
                        <a:buNone/>
                      </a:pPr>
                      <a:r>
                        <a:rPr lang="en-GB" sz="1400" b="0" dirty="0" smtClean="0">
                          <a:solidFill>
                            <a:schemeClr val="tx1"/>
                          </a:solidFill>
                          <a:effectLst/>
                          <a:latin typeface="Arial" panose="020B0604020202020204" pitchFamily="34" charset="0"/>
                          <a:ea typeface="Calibri"/>
                          <a:cs typeface="Arial" panose="020B0604020202020204" pitchFamily="34" charset="0"/>
                        </a:rPr>
                        <a:t>Queens Nurse - District Nurse</a:t>
                      </a:r>
                    </a:p>
                    <a:p>
                      <a:pPr marL="78105" lvl="0" indent="0" algn="l" defTabSz="914400" rtl="0" eaLnBrk="1" fontAlgn="t" latinLnBrk="0" hangingPunct="1">
                        <a:lnSpc>
                          <a:spcPct val="115000"/>
                        </a:lnSpc>
                        <a:spcAft>
                          <a:spcPts val="0"/>
                        </a:spcAft>
                        <a:buFont typeface="Symbol"/>
                        <a:buNone/>
                      </a:pPr>
                      <a:r>
                        <a:rPr lang="en-GB" sz="1400" b="0" dirty="0" smtClean="0">
                          <a:solidFill>
                            <a:schemeClr val="tx1"/>
                          </a:solidFill>
                          <a:effectLst/>
                          <a:latin typeface="Arial" panose="020B0604020202020204" pitchFamily="34" charset="0"/>
                          <a:ea typeface="Calibri"/>
                          <a:cs typeface="Arial" panose="020B0604020202020204" pitchFamily="34" charset="0"/>
                        </a:rPr>
                        <a:t>South Tees Hospital NHS Foundation  Trust</a:t>
                      </a:r>
                      <a:endParaRPr lang="en-GB" sz="14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tc>
              </a:tr>
              <a:tr h="744756">
                <a:tc>
                  <a:txBody>
                    <a:bodyPr/>
                    <a:lstStyle/>
                    <a:p>
                      <a:pPr algn="l" fontAlgn="t">
                        <a:lnSpc>
                          <a:spcPct val="115000"/>
                        </a:lnSpc>
                        <a:spcAft>
                          <a:spcPts val="0"/>
                        </a:spcAft>
                      </a:pPr>
                      <a:r>
                        <a:rPr lang="en-GB" sz="1400" b="0" dirty="0" smtClean="0">
                          <a:effectLst/>
                          <a:latin typeface="Arial" panose="020B0604020202020204" pitchFamily="34" charset="0"/>
                          <a:cs typeface="Arial" panose="020B0604020202020204" pitchFamily="34" charset="0"/>
                        </a:rPr>
                        <a:t>Stephanie McCarthy</a:t>
                      </a:r>
                      <a:endParaRPr lang="en-GB" sz="1400" b="0" dirty="0">
                        <a:effectLst/>
                        <a:latin typeface="Arial" panose="020B0604020202020204" pitchFamily="34" charset="0"/>
                        <a:ea typeface="Calibri"/>
                        <a:cs typeface="Arial" panose="020B0604020202020204" pitchFamily="34" charset="0"/>
                      </a:endParaRPr>
                    </a:p>
                  </a:txBody>
                  <a:tcPr marL="61819" marR="8206" marT="31145" marB="31145" anchor="ctr"/>
                </a:tc>
                <a:tc>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en-GB" sz="1400" b="0" kern="1200" dirty="0" smtClean="0">
                          <a:effectLst/>
                          <a:latin typeface="Arial" panose="020B0604020202020204" pitchFamily="34" charset="0"/>
                          <a:cs typeface="Arial" panose="020B0604020202020204" pitchFamily="34" charset="0"/>
                        </a:rPr>
                        <a:t>Clinical Procurement Nurse, Royal Derby Hospital</a:t>
                      </a:r>
                      <a:endParaRPr lang="en-GB" sz="1400" b="0" kern="1200" dirty="0">
                        <a:solidFill>
                          <a:schemeClr val="dk1"/>
                        </a:solidFill>
                        <a:effectLst/>
                        <a:latin typeface="Arial" panose="020B0604020202020204" pitchFamily="34" charset="0"/>
                        <a:ea typeface="+mn-ea"/>
                        <a:cs typeface="Arial" panose="020B0604020202020204" pitchFamily="34" charset="0"/>
                      </a:endParaRPr>
                    </a:p>
                  </a:txBody>
                  <a:tcPr marL="61819" marR="8206" marT="31145" marB="31145" anchor="ctr"/>
                </a:tc>
                <a:tc>
                  <a:txBody>
                    <a:bodyPr/>
                    <a:lstStyle/>
                    <a:p>
                      <a:pPr algn="l" fontAlgn="t">
                        <a:lnSpc>
                          <a:spcPct val="115000"/>
                        </a:lnSpc>
                        <a:spcAft>
                          <a:spcPts val="0"/>
                        </a:spcAft>
                      </a:pPr>
                      <a:r>
                        <a:rPr lang="en-GB" sz="1400" b="0" dirty="0" smtClean="0">
                          <a:solidFill>
                            <a:schemeClr val="tx1"/>
                          </a:solidFill>
                          <a:effectLst/>
                          <a:latin typeface="Arial" panose="020B0604020202020204" pitchFamily="34" charset="0"/>
                          <a:ea typeface="Calibri"/>
                          <a:cs typeface="Arial" panose="020B0604020202020204" pitchFamily="34" charset="0"/>
                        </a:rPr>
                        <a:t>Marc Naughton</a:t>
                      </a:r>
                      <a:endParaRPr lang="en-GB" sz="1400" b="0" dirty="0">
                        <a:solidFill>
                          <a:schemeClr val="tx1"/>
                        </a:solidFill>
                        <a:effectLst/>
                        <a:latin typeface="Arial" panose="020B0604020202020204" pitchFamily="34" charset="0"/>
                        <a:ea typeface="Calibri"/>
                        <a:cs typeface="Arial" panose="020B0604020202020204" pitchFamily="34" charset="0"/>
                      </a:endParaRPr>
                    </a:p>
                  </a:txBody>
                  <a:tcPr marL="108000" marR="0" marT="0" marB="0" anchor="ctr"/>
                </a:tc>
                <a:tc>
                  <a:txBody>
                    <a:bodyPr/>
                    <a:lstStyle/>
                    <a:p>
                      <a:pPr marL="78105" algn="l" fontAlgn="t">
                        <a:lnSpc>
                          <a:spcPct val="115000"/>
                        </a:lnSpc>
                        <a:spcAft>
                          <a:spcPts val="0"/>
                        </a:spcAft>
                      </a:pPr>
                      <a:r>
                        <a:rPr lang="en-GB" sz="1400" b="0" dirty="0" smtClean="0">
                          <a:solidFill>
                            <a:schemeClr val="tx1"/>
                          </a:solidFill>
                          <a:effectLst/>
                          <a:latin typeface="Arial" panose="020B0604020202020204" pitchFamily="34" charset="0"/>
                          <a:ea typeface="Calibri"/>
                          <a:cs typeface="Arial" panose="020B0604020202020204" pitchFamily="34" charset="0"/>
                        </a:rPr>
                        <a:t>Paramedic</a:t>
                      </a:r>
                      <a:r>
                        <a:rPr lang="en-GB" sz="1400" b="0" baseline="0" dirty="0" smtClean="0">
                          <a:solidFill>
                            <a:schemeClr val="tx1"/>
                          </a:solidFill>
                          <a:effectLst/>
                          <a:latin typeface="Arial" panose="020B0604020202020204" pitchFamily="34" charset="0"/>
                          <a:ea typeface="Calibri"/>
                          <a:cs typeface="Arial" panose="020B0604020202020204" pitchFamily="34" charset="0"/>
                        </a:rPr>
                        <a:t> / Assistant Operations Manager,</a:t>
                      </a:r>
                    </a:p>
                    <a:p>
                      <a:pPr marL="78105" algn="l" fontAlgn="t">
                        <a:lnSpc>
                          <a:spcPct val="115000"/>
                        </a:lnSpc>
                        <a:spcAft>
                          <a:spcPts val="0"/>
                        </a:spcAft>
                      </a:pPr>
                      <a:r>
                        <a:rPr lang="en-GB" sz="1400" b="0" baseline="0" dirty="0" smtClean="0">
                          <a:solidFill>
                            <a:schemeClr val="tx1"/>
                          </a:solidFill>
                          <a:effectLst/>
                          <a:latin typeface="Arial" panose="020B0604020202020204" pitchFamily="34" charset="0"/>
                          <a:ea typeface="Calibri"/>
                          <a:cs typeface="Arial" panose="020B0604020202020204" pitchFamily="34" charset="0"/>
                        </a:rPr>
                        <a:t>North West Ambulance Service</a:t>
                      </a:r>
                      <a:endParaRPr lang="en-GB" sz="14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4095242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32604" y="2420888"/>
            <a:ext cx="2775500" cy="559068"/>
            <a:chOff x="5655820" y="216026"/>
            <a:chExt cx="1833012" cy="559068"/>
          </a:xfrm>
          <a:scene3d>
            <a:camera prst="orthographicFront"/>
            <a:lightRig rig="flat" dir="t"/>
          </a:scene3d>
        </p:grpSpPr>
        <p:sp>
          <p:nvSpPr>
            <p:cNvPr id="6" name="Rectangle 5"/>
            <p:cNvSpPr/>
            <p:nvPr/>
          </p:nvSpPr>
          <p:spPr>
            <a:xfrm>
              <a:off x="5655820" y="216026"/>
              <a:ext cx="1833012" cy="559068"/>
            </a:xfrm>
            <a:prstGeom prst="rect">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7" name="Rectangle 6"/>
            <p:cNvSpPr/>
            <p:nvPr/>
          </p:nvSpPr>
          <p:spPr>
            <a:xfrm>
              <a:off x="5655820" y="216026"/>
              <a:ext cx="1833012" cy="55906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600" kern="1200" dirty="0" smtClean="0"/>
                <a:t>Department of Health</a:t>
              </a:r>
              <a:endParaRPr lang="en-GB" sz="1600" kern="1200" dirty="0"/>
            </a:p>
          </p:txBody>
        </p:sp>
      </p:grpSp>
      <p:grpSp>
        <p:nvGrpSpPr>
          <p:cNvPr id="8" name="Group 7"/>
          <p:cNvGrpSpPr/>
          <p:nvPr/>
        </p:nvGrpSpPr>
        <p:grpSpPr>
          <a:xfrm>
            <a:off x="395536" y="3971072"/>
            <a:ext cx="2232248" cy="559068"/>
            <a:chOff x="-357981" y="931304"/>
            <a:chExt cx="2232248" cy="559068"/>
          </a:xfrm>
          <a:scene3d>
            <a:camera prst="orthographicFront"/>
            <a:lightRig rig="flat" dir="t"/>
          </a:scene3d>
        </p:grpSpPr>
        <p:sp>
          <p:nvSpPr>
            <p:cNvPr id="9" name="Rectangle 8"/>
            <p:cNvSpPr/>
            <p:nvPr/>
          </p:nvSpPr>
          <p:spPr>
            <a:xfrm>
              <a:off x="-357981" y="931304"/>
              <a:ext cx="2232248" cy="559068"/>
            </a:xfrm>
            <a:prstGeom prst="rect">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0" name="Rectangle 9"/>
            <p:cNvSpPr/>
            <p:nvPr/>
          </p:nvSpPr>
          <p:spPr>
            <a:xfrm>
              <a:off x="-357981" y="931304"/>
              <a:ext cx="2193052" cy="55906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Business Services Authority</a:t>
              </a:r>
              <a:endParaRPr lang="en-GB" sz="1400" kern="1200" dirty="0"/>
            </a:p>
          </p:txBody>
        </p:sp>
      </p:grpSp>
      <p:grpSp>
        <p:nvGrpSpPr>
          <p:cNvPr id="11" name="Group 10"/>
          <p:cNvGrpSpPr/>
          <p:nvPr/>
        </p:nvGrpSpPr>
        <p:grpSpPr>
          <a:xfrm>
            <a:off x="3203848" y="5714248"/>
            <a:ext cx="1833012" cy="578076"/>
            <a:chOff x="-2354607" y="2127967"/>
            <a:chExt cx="1833012" cy="578076"/>
          </a:xfrm>
          <a:scene3d>
            <a:camera prst="orthographicFront"/>
            <a:lightRig rig="flat" dir="t"/>
          </a:scene3d>
        </p:grpSpPr>
        <p:sp>
          <p:nvSpPr>
            <p:cNvPr id="12" name="Rectangle 11"/>
            <p:cNvSpPr/>
            <p:nvPr/>
          </p:nvSpPr>
          <p:spPr>
            <a:xfrm>
              <a:off x="-2354607" y="2146975"/>
              <a:ext cx="1833012" cy="559068"/>
            </a:xfrm>
            <a:prstGeom prst="rect">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3" name="Rectangle 12"/>
            <p:cNvSpPr/>
            <p:nvPr/>
          </p:nvSpPr>
          <p:spPr>
            <a:xfrm>
              <a:off x="-2354607" y="2127967"/>
              <a:ext cx="1833012" cy="55906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NHS Supply Chain </a:t>
              </a:r>
              <a:endParaRPr lang="en-GB" sz="1400" kern="1200" dirty="0"/>
            </a:p>
          </p:txBody>
        </p:sp>
      </p:grpSp>
      <p:grpSp>
        <p:nvGrpSpPr>
          <p:cNvPr id="14" name="Group 13"/>
          <p:cNvGrpSpPr/>
          <p:nvPr/>
        </p:nvGrpSpPr>
        <p:grpSpPr>
          <a:xfrm>
            <a:off x="3171036" y="3611032"/>
            <a:ext cx="1833012" cy="559068"/>
            <a:chOff x="2059" y="1916548"/>
            <a:chExt cx="1833012" cy="559068"/>
          </a:xfrm>
          <a:scene3d>
            <a:camera prst="orthographicFront"/>
            <a:lightRig rig="flat" dir="t"/>
          </a:scene3d>
        </p:grpSpPr>
        <p:sp>
          <p:nvSpPr>
            <p:cNvPr id="15" name="Rectangle 14"/>
            <p:cNvSpPr/>
            <p:nvPr/>
          </p:nvSpPr>
          <p:spPr>
            <a:xfrm>
              <a:off x="2059" y="1916548"/>
              <a:ext cx="1833012" cy="559068"/>
            </a:xfrm>
            <a:prstGeom prst="rect">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6" name="Rectangle 15"/>
            <p:cNvSpPr/>
            <p:nvPr/>
          </p:nvSpPr>
          <p:spPr>
            <a:xfrm>
              <a:off x="2059" y="1916548"/>
              <a:ext cx="1833012" cy="55906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NHS Customer Board</a:t>
              </a:r>
              <a:endParaRPr lang="en-GB" sz="1400" kern="1200" dirty="0"/>
            </a:p>
          </p:txBody>
        </p:sp>
      </p:grpSp>
      <p:grpSp>
        <p:nvGrpSpPr>
          <p:cNvPr id="17" name="Group 16"/>
          <p:cNvGrpSpPr/>
          <p:nvPr/>
        </p:nvGrpSpPr>
        <p:grpSpPr>
          <a:xfrm>
            <a:off x="3131840" y="4382100"/>
            <a:ext cx="1833012" cy="559068"/>
            <a:chOff x="1839397" y="3060308"/>
            <a:chExt cx="1833012" cy="559068"/>
          </a:xfrm>
          <a:scene3d>
            <a:camera prst="orthographicFront"/>
            <a:lightRig rig="flat" dir="t"/>
          </a:scene3d>
        </p:grpSpPr>
        <p:sp>
          <p:nvSpPr>
            <p:cNvPr id="18" name="Rectangle 17"/>
            <p:cNvSpPr/>
            <p:nvPr/>
          </p:nvSpPr>
          <p:spPr>
            <a:xfrm>
              <a:off x="1839397" y="3060308"/>
              <a:ext cx="1833012" cy="559068"/>
            </a:xfrm>
            <a:prstGeom prst="rect">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9" name="Rectangle 18"/>
            <p:cNvSpPr/>
            <p:nvPr/>
          </p:nvSpPr>
          <p:spPr>
            <a:xfrm>
              <a:off x="1839397" y="3060308"/>
              <a:ext cx="1833012" cy="55906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Regional Boards</a:t>
              </a:r>
              <a:endParaRPr lang="en-GB" sz="1400" kern="1200" dirty="0"/>
            </a:p>
          </p:txBody>
        </p:sp>
      </p:grpSp>
      <p:grpSp>
        <p:nvGrpSpPr>
          <p:cNvPr id="20" name="Group 19"/>
          <p:cNvGrpSpPr/>
          <p:nvPr/>
        </p:nvGrpSpPr>
        <p:grpSpPr>
          <a:xfrm>
            <a:off x="6516217" y="3013948"/>
            <a:ext cx="2265060" cy="559068"/>
            <a:chOff x="5655820" y="1531144"/>
            <a:chExt cx="1833012" cy="559068"/>
          </a:xfrm>
          <a:solidFill>
            <a:schemeClr val="accent1">
              <a:lumMod val="40000"/>
              <a:lumOff val="60000"/>
            </a:schemeClr>
          </a:solidFill>
          <a:scene3d>
            <a:camera prst="orthographicFront"/>
            <a:lightRig rig="flat" dir="t"/>
          </a:scene3d>
        </p:grpSpPr>
        <p:sp>
          <p:nvSpPr>
            <p:cNvPr id="21" name="Rectangle 20"/>
            <p:cNvSpPr/>
            <p:nvPr/>
          </p:nvSpPr>
          <p:spPr>
            <a:xfrm>
              <a:off x="5655820" y="1531144"/>
              <a:ext cx="1833012" cy="559068"/>
            </a:xfrm>
            <a:prstGeom prst="rect">
              <a:avLst/>
            </a:prstGeom>
            <a:grpFill/>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2" name="Rectangle 21"/>
            <p:cNvSpPr/>
            <p:nvPr/>
          </p:nvSpPr>
          <p:spPr>
            <a:xfrm>
              <a:off x="5655820" y="1531144"/>
              <a:ext cx="1833012" cy="559068"/>
            </a:xfrm>
            <a:prstGeom prst="rect">
              <a:avLst/>
            </a:prstGeom>
            <a:grp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NHS Clinical Evaluation Team</a:t>
              </a:r>
              <a:endParaRPr lang="en-GB" sz="1400" b="1" kern="1200" dirty="0"/>
            </a:p>
          </p:txBody>
        </p:sp>
      </p:grpSp>
      <p:grpSp>
        <p:nvGrpSpPr>
          <p:cNvPr id="23" name="Group 22"/>
          <p:cNvGrpSpPr/>
          <p:nvPr/>
        </p:nvGrpSpPr>
        <p:grpSpPr>
          <a:xfrm>
            <a:off x="5691316" y="3971072"/>
            <a:ext cx="1833012" cy="559068"/>
            <a:chOff x="2456894" y="1522451"/>
            <a:chExt cx="1833012" cy="559068"/>
          </a:xfrm>
          <a:scene3d>
            <a:camera prst="orthographicFront"/>
            <a:lightRig rig="flat" dir="t"/>
          </a:scene3d>
        </p:grpSpPr>
        <p:sp>
          <p:nvSpPr>
            <p:cNvPr id="24" name="Rectangle 23"/>
            <p:cNvSpPr/>
            <p:nvPr/>
          </p:nvSpPr>
          <p:spPr>
            <a:xfrm>
              <a:off x="2456894" y="1522451"/>
              <a:ext cx="1833012" cy="559068"/>
            </a:xfrm>
            <a:prstGeom prst="rect">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5" name="Rectangle 24"/>
            <p:cNvSpPr/>
            <p:nvPr/>
          </p:nvSpPr>
          <p:spPr>
            <a:xfrm>
              <a:off x="2456894" y="1522451"/>
              <a:ext cx="1833012" cy="55906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Clinical Reference Board</a:t>
              </a:r>
              <a:endParaRPr lang="en-GB" sz="1400" kern="1200" dirty="0"/>
            </a:p>
          </p:txBody>
        </p:sp>
      </p:grpSp>
      <p:sp>
        <p:nvSpPr>
          <p:cNvPr id="35" name="Left Brace 34"/>
          <p:cNvSpPr/>
          <p:nvPr/>
        </p:nvSpPr>
        <p:spPr>
          <a:xfrm>
            <a:off x="2732604" y="3890566"/>
            <a:ext cx="327228" cy="771068"/>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36" name="Right Brace 35"/>
          <p:cNvSpPr/>
          <p:nvPr/>
        </p:nvSpPr>
        <p:spPr>
          <a:xfrm>
            <a:off x="5108868" y="3890566"/>
            <a:ext cx="399236" cy="771068"/>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cxnSp>
        <p:nvCxnSpPr>
          <p:cNvPr id="38" name="Elbow Connector 37"/>
          <p:cNvCxnSpPr>
            <a:stCxn id="7" idx="1"/>
            <a:endCxn id="9" idx="0"/>
          </p:cNvCxnSpPr>
          <p:nvPr/>
        </p:nvCxnSpPr>
        <p:spPr>
          <a:xfrm rot="10800000" flipV="1">
            <a:off x="1511660" y="2700422"/>
            <a:ext cx="1220944" cy="1270650"/>
          </a:xfrm>
          <a:prstGeom prst="bentConnector2">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4" name="Elbow Connector 43"/>
          <p:cNvCxnSpPr>
            <a:endCxn id="22" idx="0"/>
          </p:cNvCxnSpPr>
          <p:nvPr/>
        </p:nvCxnSpPr>
        <p:spPr>
          <a:xfrm>
            <a:off x="5508104" y="2700422"/>
            <a:ext cx="2140643" cy="313526"/>
          </a:xfrm>
          <a:prstGeom prst="bentConnector2">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flipH="1" flipV="1">
            <a:off x="7343007" y="3754337"/>
            <a:ext cx="703084" cy="340442"/>
          </a:xfrm>
          <a:prstGeom prst="bentConnector3">
            <a:avLst>
              <a:gd name="adj1" fmla="val 736"/>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H="1">
            <a:off x="1616134" y="4433574"/>
            <a:ext cx="1463642" cy="1711786"/>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p:txBody>
          <a:bodyPr/>
          <a:lstStyle/>
          <a:p>
            <a:pPr algn="ctr"/>
            <a:r>
              <a:rPr lang="en-GB" dirty="0" smtClean="0"/>
              <a:t>Clinical Evaluation Team – Where we fit in the landscape</a:t>
            </a:r>
            <a:endParaRPr lang="en-GB" dirty="0"/>
          </a:p>
        </p:txBody>
      </p:sp>
    </p:spTree>
    <p:extLst>
      <p:ext uri="{BB962C8B-B14F-4D97-AF65-F5344CB8AC3E}">
        <p14:creationId xmlns:p14="http://schemas.microsoft.com/office/powerpoint/2010/main" val="1828071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6792"/>
            <a:ext cx="8435280" cy="576064"/>
          </a:xfrm>
        </p:spPr>
        <p:txBody>
          <a:bodyPr/>
          <a:lstStyle/>
          <a:p>
            <a:r>
              <a:rPr lang="en-GB" sz="2800" dirty="0" smtClean="0"/>
              <a:t>Clinical Reference Board Objectives</a:t>
            </a:r>
            <a:endParaRPr lang="en-GB" sz="2800" dirty="0"/>
          </a:p>
        </p:txBody>
      </p:sp>
      <p:sp>
        <p:nvSpPr>
          <p:cNvPr id="4" name="Content Placeholder 6"/>
          <p:cNvSpPr txBox="1">
            <a:spLocks noGrp="1"/>
          </p:cNvSpPr>
          <p:nvPr>
            <p:ph idx="1"/>
          </p:nvPr>
        </p:nvSpPr>
        <p:spPr>
          <a:xfrm>
            <a:off x="251520" y="2276872"/>
            <a:ext cx="8640960" cy="3672408"/>
          </a:xfrm>
          <a:prstGeom prst="rect">
            <a:avLst/>
          </a:prstGeom>
        </p:spPr>
        <p:txBody>
          <a:bodyPr lIns="104196" tIns="52098" rIns="104196" bIns="52098"/>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1042136">
              <a:spcBef>
                <a:spcPts val="800"/>
              </a:spcBef>
              <a:defRPr/>
            </a:pPr>
            <a:r>
              <a:rPr lang="en-GB" sz="2400" dirty="0">
                <a:latin typeface="Arial" pitchFamily="34" charset="0"/>
                <a:cs typeface="Arial" pitchFamily="34" charset="0"/>
              </a:rPr>
              <a:t>Raise awareness of and </a:t>
            </a:r>
            <a:r>
              <a:rPr lang="en-GB" sz="2400" b="1" dirty="0">
                <a:latin typeface="Arial" pitchFamily="34" charset="0"/>
                <a:cs typeface="Arial" pitchFamily="34" charset="0"/>
              </a:rPr>
              <a:t>champion the role clinicians play </a:t>
            </a:r>
            <a:r>
              <a:rPr lang="en-GB" sz="2400" dirty="0">
                <a:latin typeface="Arial" pitchFamily="34" charset="0"/>
                <a:cs typeface="Arial" pitchFamily="34" charset="0"/>
              </a:rPr>
              <a:t>in achieving </a:t>
            </a:r>
            <a:r>
              <a:rPr lang="en-GB" sz="2400" b="1" dirty="0">
                <a:latin typeface="Arial" pitchFamily="34" charset="0"/>
                <a:cs typeface="Arial" pitchFamily="34" charset="0"/>
              </a:rPr>
              <a:t>high quality and best value</a:t>
            </a:r>
            <a:r>
              <a:rPr lang="en-GB" sz="2400" dirty="0">
                <a:latin typeface="Arial" pitchFamily="34" charset="0"/>
                <a:cs typeface="Arial" pitchFamily="34" charset="0"/>
              </a:rPr>
              <a:t> from clinical </a:t>
            </a:r>
            <a:r>
              <a:rPr lang="en-GB" sz="2400" dirty="0" smtClean="0">
                <a:latin typeface="Arial" pitchFamily="34" charset="0"/>
                <a:cs typeface="Arial" pitchFamily="34" charset="0"/>
              </a:rPr>
              <a:t>products</a:t>
            </a:r>
            <a:endParaRPr lang="en-GB" sz="2400" dirty="0">
              <a:latin typeface="Arial" pitchFamily="34" charset="0"/>
              <a:cs typeface="Arial" pitchFamily="34" charset="0"/>
            </a:endParaRPr>
          </a:p>
          <a:p>
            <a:pPr defTabSz="1042136">
              <a:spcBef>
                <a:spcPts val="800"/>
              </a:spcBef>
              <a:defRPr/>
            </a:pPr>
            <a:r>
              <a:rPr lang="en-GB" sz="2400" dirty="0">
                <a:latin typeface="Arial" pitchFamily="34" charset="0"/>
                <a:cs typeface="Arial" pitchFamily="34" charset="0"/>
              </a:rPr>
              <a:t>Establish and effectively </a:t>
            </a:r>
            <a:r>
              <a:rPr lang="en-GB" sz="2400" b="1" dirty="0">
                <a:latin typeface="Arial" pitchFamily="34" charset="0"/>
                <a:cs typeface="Arial" pitchFamily="34" charset="0"/>
              </a:rPr>
              <a:t>govern the NHS Clinical Evaluation </a:t>
            </a:r>
            <a:r>
              <a:rPr lang="en-GB" sz="2400" b="1" dirty="0" smtClean="0">
                <a:latin typeface="Arial" pitchFamily="34" charset="0"/>
                <a:cs typeface="Arial" pitchFamily="34" charset="0"/>
              </a:rPr>
              <a:t>Team</a:t>
            </a:r>
            <a:endParaRPr lang="en-GB" sz="2400" b="1" dirty="0">
              <a:latin typeface="Arial" pitchFamily="34" charset="0"/>
              <a:cs typeface="Arial" pitchFamily="34" charset="0"/>
            </a:endParaRPr>
          </a:p>
          <a:p>
            <a:pPr defTabSz="1042136">
              <a:spcBef>
                <a:spcPts val="800"/>
              </a:spcBef>
              <a:defRPr/>
            </a:pPr>
            <a:r>
              <a:rPr lang="en-GB" sz="2400" dirty="0">
                <a:latin typeface="Arial" pitchFamily="34" charset="0"/>
                <a:cs typeface="Arial" pitchFamily="34" charset="0"/>
              </a:rPr>
              <a:t>Pilot projects which </a:t>
            </a:r>
            <a:r>
              <a:rPr lang="en-GB" sz="2400" b="1" dirty="0">
                <a:latin typeface="Arial" pitchFamily="34" charset="0"/>
                <a:cs typeface="Arial" pitchFamily="34" charset="0"/>
              </a:rPr>
              <a:t>promote standardisation and safety </a:t>
            </a:r>
            <a:r>
              <a:rPr lang="en-GB" sz="2400" dirty="0">
                <a:latin typeface="Arial" pitchFamily="34" charset="0"/>
                <a:cs typeface="Arial" pitchFamily="34" charset="0"/>
              </a:rPr>
              <a:t>and </a:t>
            </a:r>
            <a:r>
              <a:rPr lang="en-GB" sz="2400" b="1" dirty="0">
                <a:latin typeface="Arial" pitchFamily="34" charset="0"/>
                <a:cs typeface="Arial" pitchFamily="34" charset="0"/>
              </a:rPr>
              <a:t>reduce wastage </a:t>
            </a:r>
            <a:r>
              <a:rPr lang="en-GB" sz="2400" dirty="0">
                <a:latin typeface="Arial" pitchFamily="34" charset="0"/>
                <a:cs typeface="Arial" pitchFamily="34" charset="0"/>
              </a:rPr>
              <a:t>across the NHS</a:t>
            </a:r>
          </a:p>
          <a:p>
            <a:pPr defTabSz="1042136">
              <a:spcBef>
                <a:spcPts val="800"/>
              </a:spcBef>
              <a:defRPr/>
            </a:pPr>
            <a:r>
              <a:rPr lang="en-GB" sz="2400" b="1" dirty="0">
                <a:latin typeface="Arial" pitchFamily="34" charset="0"/>
                <a:cs typeface="Arial" pitchFamily="34" charset="0"/>
              </a:rPr>
              <a:t>Support </a:t>
            </a:r>
            <a:r>
              <a:rPr lang="en-GB" sz="2400" b="1" dirty="0" smtClean="0">
                <a:latin typeface="Arial" pitchFamily="34" charset="0"/>
                <a:cs typeface="Arial" pitchFamily="34" charset="0"/>
              </a:rPr>
              <a:t>implementation of </a:t>
            </a:r>
            <a:r>
              <a:rPr lang="en-GB" sz="2400" b="1" dirty="0">
                <a:latin typeface="Arial" pitchFamily="34" charset="0"/>
                <a:cs typeface="Arial" pitchFamily="34" charset="0"/>
              </a:rPr>
              <a:t>national policy </a:t>
            </a:r>
            <a:r>
              <a:rPr lang="en-GB" sz="2400" dirty="0">
                <a:latin typeface="Arial" pitchFamily="34" charset="0"/>
                <a:cs typeface="Arial" pitchFamily="34" charset="0"/>
              </a:rPr>
              <a:t>including Lord Carter’s </a:t>
            </a:r>
            <a:r>
              <a:rPr lang="en-GB" sz="2400" dirty="0" smtClean="0">
                <a:latin typeface="Arial" pitchFamily="34" charset="0"/>
                <a:cs typeface="Arial" pitchFamily="34" charset="0"/>
              </a:rPr>
              <a:t>recommendations</a:t>
            </a:r>
            <a:endParaRPr lang="en-GB" sz="2400" kern="0" dirty="0" smtClean="0">
              <a:latin typeface="Arial"/>
            </a:endParaRPr>
          </a:p>
        </p:txBody>
      </p:sp>
    </p:spTree>
    <p:extLst>
      <p:ext uri="{BB962C8B-B14F-4D97-AF65-F5344CB8AC3E}">
        <p14:creationId xmlns:p14="http://schemas.microsoft.com/office/powerpoint/2010/main" val="3103618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need to make changes?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1752214"/>
              </p:ext>
            </p:extLst>
          </p:nvPr>
        </p:nvGraphicFramePr>
        <p:xfrm>
          <a:off x="467544" y="2265624"/>
          <a:ext cx="8280920" cy="3467632"/>
        </p:xfrm>
        <a:graphic>
          <a:graphicData uri="http://schemas.openxmlformats.org/drawingml/2006/table">
            <a:tbl>
              <a:tblPr firstRow="1" bandRow="1">
                <a:tableStyleId>{D7AC3CCA-C797-4891-BE02-D94E43425B78}</a:tableStyleId>
              </a:tblPr>
              <a:tblGrid>
                <a:gridCol w="4176464"/>
                <a:gridCol w="4104456"/>
              </a:tblGrid>
              <a:tr h="1673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itchFamily="34" charset="0"/>
                          <a:cs typeface="Arial" pitchFamily="34" charset="0"/>
                        </a:rPr>
                        <a:t>Quality</a:t>
                      </a:r>
                      <a:r>
                        <a:rPr lang="en-GB" sz="1800" b="0" dirty="0" smtClean="0">
                          <a:solidFill>
                            <a:schemeClr val="tx1"/>
                          </a:solidFill>
                          <a:latin typeface="Arial" pitchFamily="34" charset="0"/>
                          <a:cs typeface="Arial" pitchFamily="34" charset="0"/>
                        </a:rPr>
                        <a:t> - Evidence suggests that nursing and midwifery involvement in purchasing of clinical products </a:t>
                      </a:r>
                      <a:r>
                        <a:rPr lang="en-GB" sz="1800" b="1" dirty="0" smtClean="0">
                          <a:solidFill>
                            <a:schemeClr val="tx1"/>
                          </a:solidFill>
                          <a:latin typeface="Arial" pitchFamily="34" charset="0"/>
                          <a:cs typeface="Arial" pitchFamily="34" charset="0"/>
                        </a:rPr>
                        <a:t>improves quality and patient experience.</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itchFamily="34" charset="0"/>
                          <a:cs typeface="Arial" pitchFamily="34" charset="0"/>
                        </a:rPr>
                        <a:t>Wastage </a:t>
                      </a:r>
                      <a:r>
                        <a:rPr lang="en-GB" sz="1800" b="0" dirty="0" smtClean="0">
                          <a:solidFill>
                            <a:schemeClr val="tx1"/>
                          </a:solidFill>
                          <a:latin typeface="Arial" pitchFamily="34" charset="0"/>
                          <a:cs typeface="Arial" pitchFamily="34" charset="0"/>
                        </a:rPr>
                        <a:t>- Waste</a:t>
                      </a:r>
                      <a:r>
                        <a:rPr lang="en-GB" sz="1800" dirty="0" smtClean="0">
                          <a:solidFill>
                            <a:schemeClr val="tx1"/>
                          </a:solidFill>
                          <a:latin typeface="Arial" pitchFamily="34" charset="0"/>
                          <a:cs typeface="Arial" pitchFamily="34" charset="0"/>
                        </a:rPr>
                        <a:t> </a:t>
                      </a:r>
                      <a:r>
                        <a:rPr lang="en-GB" sz="1800" b="0" dirty="0" smtClean="0">
                          <a:solidFill>
                            <a:schemeClr val="tx1"/>
                          </a:solidFill>
                          <a:latin typeface="Arial" pitchFamily="34" charset="0"/>
                          <a:cs typeface="Arial" pitchFamily="34" charset="0"/>
                        </a:rPr>
                        <a:t>in relation to clinical products is putting increasing pressure on the NHS.</a:t>
                      </a:r>
                    </a:p>
                    <a:p>
                      <a:endParaRPr lang="en-GB" sz="1800" dirty="0">
                        <a:solidFill>
                          <a:schemeClr val="tx1"/>
                        </a:solidFill>
                        <a:latin typeface="Arial" pitchFamily="34" charset="0"/>
                        <a:cs typeface="Arial" pitchFamily="34" charset="0"/>
                      </a:endParaRPr>
                    </a:p>
                  </a:txBody>
                  <a:tcPr>
                    <a:solidFill>
                      <a:schemeClr val="accent1">
                        <a:lumMod val="20000"/>
                        <a:lumOff val="80000"/>
                      </a:schemeClr>
                    </a:solidFill>
                  </a:tcPr>
                </a:tc>
              </a:tr>
              <a:tr h="1793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itchFamily="34" charset="0"/>
                          <a:cs typeface="Arial" pitchFamily="34" charset="0"/>
                        </a:rPr>
                        <a:t>Value</a:t>
                      </a:r>
                      <a:r>
                        <a:rPr lang="en-GB" sz="1800" dirty="0" smtClean="0">
                          <a:solidFill>
                            <a:schemeClr val="tx1"/>
                          </a:solidFill>
                          <a:latin typeface="Arial" pitchFamily="34" charset="0"/>
                          <a:cs typeface="Arial" pitchFamily="34" charset="0"/>
                        </a:rPr>
                        <a:t> - All trusts are under pressure to make savings.</a:t>
                      </a:r>
                      <a:r>
                        <a:rPr lang="en-GB" sz="1800" baseline="0" dirty="0" smtClean="0">
                          <a:solidFill>
                            <a:schemeClr val="tx1"/>
                          </a:solidFill>
                          <a:latin typeface="Arial" pitchFamily="34" charset="0"/>
                          <a:cs typeface="Arial" pitchFamily="34" charset="0"/>
                        </a:rPr>
                        <a:t> W</a:t>
                      </a:r>
                      <a:r>
                        <a:rPr lang="en-GB" sz="1800" dirty="0" smtClean="0">
                          <a:solidFill>
                            <a:schemeClr val="tx1"/>
                          </a:solidFill>
                          <a:latin typeface="Arial" pitchFamily="34" charset="0"/>
                          <a:cs typeface="Arial" pitchFamily="34" charset="0"/>
                        </a:rPr>
                        <a:t>e must work together to protect patient safety and the frontline as a priority. </a:t>
                      </a:r>
                      <a:r>
                        <a:rPr lang="en-GB" sz="1800" b="1" dirty="0" smtClean="0">
                          <a:solidFill>
                            <a:schemeClr val="tx1"/>
                          </a:solidFill>
                          <a:latin typeface="Arial" pitchFamily="34" charset="0"/>
                          <a:cs typeface="Arial" pitchFamily="34" charset="0"/>
                        </a:rPr>
                        <a:t>Every £30,000 saved equates to one Band 5 nurse.</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itchFamily="34" charset="0"/>
                          <a:cs typeface="Arial" pitchFamily="34" charset="0"/>
                        </a:rPr>
                        <a:t>Efficiency </a:t>
                      </a:r>
                      <a:r>
                        <a:rPr lang="en-GB" sz="1800" dirty="0" smtClean="0">
                          <a:solidFill>
                            <a:schemeClr val="tx1"/>
                          </a:solidFill>
                          <a:latin typeface="Arial" pitchFamily="34" charset="0"/>
                          <a:cs typeface="Arial" pitchFamily="34" charset="0"/>
                        </a:rPr>
                        <a:t>- If we can buy products more effectively across the NHS then there is </a:t>
                      </a:r>
                      <a:r>
                        <a:rPr lang="en-GB" sz="1800" b="1" dirty="0" smtClean="0">
                          <a:solidFill>
                            <a:schemeClr val="tx1"/>
                          </a:solidFill>
                          <a:latin typeface="Arial" pitchFamily="34" charset="0"/>
                          <a:cs typeface="Arial" pitchFamily="34" charset="0"/>
                        </a:rPr>
                        <a:t>less need to look for efficiencies at the bedside.</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89280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88840"/>
            <a:ext cx="8435280" cy="576064"/>
          </a:xfrm>
        </p:spPr>
        <p:txBody>
          <a:bodyPr/>
          <a:lstStyle/>
          <a:p>
            <a:pPr algn="ctr"/>
            <a:r>
              <a:rPr lang="en-GB" sz="3200" dirty="0" smtClean="0"/>
              <a:t>Taking local learning to a national level </a:t>
            </a:r>
            <a:endParaRPr lang="en-GB"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588906"/>
            <a:ext cx="5040560" cy="3360374"/>
          </a:xfrm>
          <a:prstGeom prst="rect">
            <a:avLst/>
          </a:prstGeom>
        </p:spPr>
      </p:pic>
    </p:spTree>
    <p:extLst>
      <p:ext uri="{BB962C8B-B14F-4D97-AF65-F5344CB8AC3E}">
        <p14:creationId xmlns:p14="http://schemas.microsoft.com/office/powerpoint/2010/main" val="3219344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821</Words>
  <Application>Microsoft Office PowerPoint</Application>
  <PresentationFormat>On-screen Show (4:3)</PresentationFormat>
  <Paragraphs>149</Paragraphs>
  <Slides>25</Slides>
  <Notes>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Presentation1_v2 (2)</vt:lpstr>
      <vt:lpstr>Custom Design</vt:lpstr>
      <vt:lpstr>Quality, Safety and Value</vt:lpstr>
      <vt:lpstr>PowerPoint Presentation</vt:lpstr>
      <vt:lpstr>Agenda for today</vt:lpstr>
      <vt:lpstr>NHS Clinical Evaluation Team - A national team to support the delivery of quality clinical products to frontline staff  </vt:lpstr>
      <vt:lpstr>NHS Clinical Evaluation Team members</vt:lpstr>
      <vt:lpstr>Clinical Evaluation Team – Where we fit in the landscape</vt:lpstr>
      <vt:lpstr>Clinical Reference Board Objectives</vt:lpstr>
      <vt:lpstr>Why do we need to make changes?</vt:lpstr>
      <vt:lpstr>Taking local learning to a national level </vt:lpstr>
      <vt:lpstr>NHS Clinical Evaluation Team Clinical Pathway</vt:lpstr>
      <vt:lpstr>Everyday healthcare consumables</vt:lpstr>
      <vt:lpstr>NHS Clinical Evaluation Team Clinical Pathway</vt:lpstr>
      <vt:lpstr>NHS Evidence &amp; Information </vt:lpstr>
      <vt:lpstr>NHS Clinical Evaluation Team Clinical Pathway</vt:lpstr>
      <vt:lpstr>Clinical Conversations</vt:lpstr>
      <vt:lpstr>Wider healthcare conversations </vt:lpstr>
      <vt:lpstr>Developing Clinical Criteria </vt:lpstr>
      <vt:lpstr>NHS Clinical Evaluation Team Clinical Pathway</vt:lpstr>
      <vt:lpstr>Product Evaluation Modes </vt:lpstr>
      <vt:lpstr>Clinical Review Reports </vt:lpstr>
      <vt:lpstr>Product assessment results – Supplier review </vt:lpstr>
      <vt:lpstr>Star rating system</vt:lpstr>
      <vt:lpstr>First four clinical review reports now available</vt:lpstr>
      <vt:lpstr>Finding out more</vt:lpstr>
      <vt:lpstr>PowerPoint Presentation</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safety and value</dc:title>
  <dc:creator>Marc Naughton</dc:creator>
  <cp:lastModifiedBy>Marc Naughton</cp:lastModifiedBy>
  <cp:revision>33</cp:revision>
  <dcterms:created xsi:type="dcterms:W3CDTF">2017-01-04T19:58:39Z</dcterms:created>
  <dcterms:modified xsi:type="dcterms:W3CDTF">2017-01-08T20:04:38Z</dcterms:modified>
</cp:coreProperties>
</file>