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handoutMasterIdLst>
    <p:handoutMasterId r:id="rId23"/>
  </p:handoutMasterIdLst>
  <p:sldIdLst>
    <p:sldId id="256" r:id="rId2"/>
    <p:sldId id="289" r:id="rId3"/>
    <p:sldId id="327" r:id="rId4"/>
    <p:sldId id="339" r:id="rId5"/>
    <p:sldId id="340" r:id="rId6"/>
    <p:sldId id="341" r:id="rId7"/>
    <p:sldId id="331" r:id="rId8"/>
    <p:sldId id="329" r:id="rId9"/>
    <p:sldId id="328" r:id="rId10"/>
    <p:sldId id="333" r:id="rId11"/>
    <p:sldId id="335" r:id="rId12"/>
    <p:sldId id="342" r:id="rId13"/>
    <p:sldId id="344" r:id="rId14"/>
    <p:sldId id="345" r:id="rId15"/>
    <p:sldId id="346" r:id="rId16"/>
    <p:sldId id="347" r:id="rId17"/>
    <p:sldId id="348" r:id="rId18"/>
    <p:sldId id="350" r:id="rId19"/>
    <p:sldId id="351" r:id="rId20"/>
    <p:sldId id="349" r:id="rId21"/>
  </p:sldIdLst>
  <p:sldSz cx="9144000" cy="6858000" type="screen4x3"/>
  <p:notesSz cx="6808788" cy="9940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E49"/>
    <a:srgbClr val="005EB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1" autoAdjust="0"/>
    <p:restoredTop sz="87738" autoAdjust="0"/>
  </p:normalViewPr>
  <p:slideViewPr>
    <p:cSldViewPr>
      <p:cViewPr>
        <p:scale>
          <a:sx n="90" d="100"/>
          <a:sy n="90" d="100"/>
        </p:scale>
        <p:origin x="-918" y="-60"/>
      </p:cViewPr>
      <p:guideLst>
        <p:guide orient="horz" pos="2160"/>
        <p:guide pos="2880"/>
      </p:guideLst>
    </p:cSldViewPr>
  </p:slideViewPr>
  <p:notesTextViewPr>
    <p:cViewPr>
      <p:scale>
        <a:sx n="1" d="1"/>
        <a:sy n="1" d="1"/>
      </p:scale>
      <p:origin x="0" y="0"/>
    </p:cViewPr>
  </p:notesTextViewPr>
  <p:sorterViewPr>
    <p:cViewPr>
      <p:scale>
        <a:sx n="140" d="100"/>
        <a:sy n="14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iagrams/_rels/data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image" Target="../media/image11.jpeg"/><Relationship Id="rId4" Type="http://schemas.openxmlformats.org/officeDocument/2006/relationships/image" Target="../media/image14.jpeg"/></Relationships>
</file>

<file path=ppt/diagrams/_rels/drawing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image" Target="../media/image11.jpeg"/><Relationship Id="rId4" Type="http://schemas.openxmlformats.org/officeDocument/2006/relationships/image" Target="../media/image14.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0E12B4D-FC75-455C-AD46-DB9D5C903746}"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en-GB"/>
        </a:p>
      </dgm:t>
    </dgm:pt>
    <dgm:pt modelId="{74908584-B1E1-4776-B4A9-B3E8574F6F83}">
      <dgm:prSet phldrT="[Text]" custT="1"/>
      <dgm:spPr/>
      <dgm:t>
        <a:bodyPr/>
        <a:lstStyle/>
        <a:p>
          <a:r>
            <a:rPr lang="en-GB" sz="2000" b="1" dirty="0" smtClean="0">
              <a:latin typeface="Arial" panose="020B0604020202020204" pitchFamily="34" charset="0"/>
              <a:cs typeface="Arial" panose="020B0604020202020204" pitchFamily="34" charset="0"/>
            </a:rPr>
            <a:t>End of </a:t>
          </a:r>
          <a:r>
            <a:rPr lang="en-GB" sz="2000" b="1" dirty="0" smtClean="0">
              <a:latin typeface="Arial" panose="020B0604020202020204" pitchFamily="34" charset="0"/>
              <a:cs typeface="Arial" panose="020B0604020202020204" pitchFamily="34" charset="0"/>
            </a:rPr>
            <a:t>year data</a:t>
          </a:r>
          <a:endParaRPr lang="en-GB" sz="2000" b="1" dirty="0">
            <a:latin typeface="Arial" panose="020B0604020202020204" pitchFamily="34" charset="0"/>
            <a:cs typeface="Arial" panose="020B0604020202020204" pitchFamily="34" charset="0"/>
          </a:endParaRPr>
        </a:p>
      </dgm:t>
    </dgm:pt>
    <dgm:pt modelId="{66046D78-1C60-4CEF-A813-B4005255263D}" type="parTrans" cxnId="{6A9CAF33-609A-4910-B442-3E4FDB2F5210}">
      <dgm:prSet/>
      <dgm:spPr/>
      <dgm:t>
        <a:bodyPr/>
        <a:lstStyle/>
        <a:p>
          <a:endParaRPr lang="en-GB"/>
        </a:p>
      </dgm:t>
    </dgm:pt>
    <dgm:pt modelId="{3EBFB75B-F2F2-4181-8ECC-17E3B171F04B}" type="sibTrans" cxnId="{6A9CAF33-609A-4910-B442-3E4FDB2F5210}">
      <dgm:prSet/>
      <dgm:spPr/>
      <dgm:t>
        <a:bodyPr/>
        <a:lstStyle/>
        <a:p>
          <a:endParaRPr lang="en-GB"/>
        </a:p>
      </dgm:t>
    </dgm:pt>
    <dgm:pt modelId="{6AE49F78-17B3-4FBB-8BE5-723984F1EF75}">
      <dgm:prSet phldrT="[Text]" custT="1"/>
      <dgm:spPr/>
      <dgm:t>
        <a:bodyPr/>
        <a:lstStyle/>
        <a:p>
          <a:r>
            <a:rPr lang="en-GB" sz="2000" dirty="0" err="1" smtClean="0">
              <a:latin typeface="Arial" panose="020B0604020202020204" pitchFamily="34" charset="0"/>
              <a:cs typeface="Arial" panose="020B0604020202020204" pitchFamily="34" charset="0"/>
            </a:rPr>
            <a:t>CETV</a:t>
          </a:r>
          <a:r>
            <a:rPr lang="en-GB" sz="2000" dirty="0" smtClean="0">
              <a:latin typeface="Arial" panose="020B0604020202020204" pitchFamily="34" charset="0"/>
              <a:cs typeface="Arial" panose="020B0604020202020204" pitchFamily="34" charset="0"/>
            </a:rPr>
            <a:t> </a:t>
          </a:r>
          <a:endParaRPr lang="en-GB" sz="2000" dirty="0">
            <a:latin typeface="Arial" panose="020B0604020202020204" pitchFamily="34" charset="0"/>
            <a:cs typeface="Arial" panose="020B0604020202020204" pitchFamily="34" charset="0"/>
          </a:endParaRPr>
        </a:p>
      </dgm:t>
    </dgm:pt>
    <dgm:pt modelId="{F948F2CD-9CF1-4FAB-9BBE-815D625ED66A}" type="parTrans" cxnId="{213A2B61-E57A-4771-B89B-28083B987D07}">
      <dgm:prSet/>
      <dgm:spPr/>
      <dgm:t>
        <a:bodyPr/>
        <a:lstStyle/>
        <a:p>
          <a:endParaRPr lang="en-GB"/>
        </a:p>
      </dgm:t>
    </dgm:pt>
    <dgm:pt modelId="{9DDD959C-F419-452D-B9A7-0377B6C939D7}" type="sibTrans" cxnId="{213A2B61-E57A-4771-B89B-28083B987D07}">
      <dgm:prSet/>
      <dgm:spPr/>
      <dgm:t>
        <a:bodyPr/>
        <a:lstStyle/>
        <a:p>
          <a:endParaRPr lang="en-GB"/>
        </a:p>
      </dgm:t>
    </dgm:pt>
    <dgm:pt modelId="{6BE5D6B9-81B4-45A8-BBA0-7AB6FFEE356E}">
      <dgm:prSet phldrT="[Text]" custT="1"/>
      <dgm:spPr/>
      <dgm:t>
        <a:bodyPr/>
        <a:lstStyle/>
        <a:p>
          <a:r>
            <a:rPr lang="en-GB" sz="2000" dirty="0" smtClean="0">
              <a:latin typeface="Arial" panose="020B0604020202020204" pitchFamily="34" charset="0"/>
              <a:cs typeface="Arial" panose="020B0604020202020204" pitchFamily="34" charset="0"/>
            </a:rPr>
            <a:t>Awards</a:t>
          </a:r>
          <a:endParaRPr lang="en-GB" sz="2000" dirty="0">
            <a:latin typeface="Arial" panose="020B0604020202020204" pitchFamily="34" charset="0"/>
            <a:cs typeface="Arial" panose="020B0604020202020204" pitchFamily="34" charset="0"/>
          </a:endParaRPr>
        </a:p>
      </dgm:t>
    </dgm:pt>
    <dgm:pt modelId="{10F3E77C-6142-4E6E-B65B-CA88C5A509FD}" type="parTrans" cxnId="{CEE12F66-8F1E-4D37-AE4F-599EC9785FD6}">
      <dgm:prSet/>
      <dgm:spPr/>
      <dgm:t>
        <a:bodyPr/>
        <a:lstStyle/>
        <a:p>
          <a:endParaRPr lang="en-GB"/>
        </a:p>
      </dgm:t>
    </dgm:pt>
    <dgm:pt modelId="{8E4FC8A5-CDD4-470E-B200-2D9F7F076B8F}" type="sibTrans" cxnId="{CEE12F66-8F1E-4D37-AE4F-599EC9785FD6}">
      <dgm:prSet/>
      <dgm:spPr/>
      <dgm:t>
        <a:bodyPr/>
        <a:lstStyle/>
        <a:p>
          <a:endParaRPr lang="en-GB"/>
        </a:p>
      </dgm:t>
    </dgm:pt>
    <dgm:pt modelId="{76E98D9D-EC78-416F-966A-436F5BA6B5A9}">
      <dgm:prSet phldrT="[Text]" custT="1"/>
      <dgm:spPr/>
      <dgm:t>
        <a:bodyPr/>
        <a:lstStyle/>
        <a:p>
          <a:r>
            <a:rPr lang="en-GB" sz="2000" dirty="0" smtClean="0">
              <a:latin typeface="Arial" panose="020B0604020202020204" pitchFamily="34" charset="0"/>
              <a:cs typeface="Arial" panose="020B0604020202020204" pitchFamily="34" charset="0"/>
            </a:rPr>
            <a:t>Annual Allowance </a:t>
          </a:r>
          <a:r>
            <a:rPr lang="en-GB" sz="2000" dirty="0" smtClean="0">
              <a:latin typeface="Arial" panose="020B0604020202020204" pitchFamily="34" charset="0"/>
              <a:cs typeface="Arial" panose="020B0604020202020204" pitchFamily="34" charset="0"/>
            </a:rPr>
            <a:t>statements</a:t>
          </a:r>
          <a:endParaRPr lang="en-GB" sz="2000" dirty="0">
            <a:latin typeface="Arial" panose="020B0604020202020204" pitchFamily="34" charset="0"/>
            <a:cs typeface="Arial" panose="020B0604020202020204" pitchFamily="34" charset="0"/>
          </a:endParaRPr>
        </a:p>
      </dgm:t>
    </dgm:pt>
    <dgm:pt modelId="{1F87A3E1-8314-4C9D-A4F9-E3A9813F49B9}" type="parTrans" cxnId="{A28B9ADC-4664-4EEC-9A1B-E5D800505CFD}">
      <dgm:prSet/>
      <dgm:spPr/>
      <dgm:t>
        <a:bodyPr/>
        <a:lstStyle/>
        <a:p>
          <a:endParaRPr lang="en-GB"/>
        </a:p>
      </dgm:t>
    </dgm:pt>
    <dgm:pt modelId="{3FB412E2-F19F-45AE-A668-8C79038A5603}" type="sibTrans" cxnId="{A28B9ADC-4664-4EEC-9A1B-E5D800505CFD}">
      <dgm:prSet/>
      <dgm:spPr/>
      <dgm:t>
        <a:bodyPr/>
        <a:lstStyle/>
        <a:p>
          <a:endParaRPr lang="en-GB"/>
        </a:p>
      </dgm:t>
    </dgm:pt>
    <dgm:pt modelId="{EB89FFA9-BF83-4A3A-A0DD-9B7641C2A4DE}">
      <dgm:prSet phldrT="[Text]" custT="1"/>
      <dgm:spPr/>
      <dgm:t>
        <a:bodyPr/>
        <a:lstStyle/>
        <a:p>
          <a:r>
            <a:rPr lang="en-GB" sz="2000" dirty="0" smtClean="0">
              <a:latin typeface="Arial" panose="020B0604020202020204" pitchFamily="34" charset="0"/>
              <a:cs typeface="Arial" panose="020B0604020202020204" pitchFamily="34" charset="0"/>
            </a:rPr>
            <a:t>Transfer </a:t>
          </a:r>
          <a:r>
            <a:rPr lang="en-GB" sz="2000" dirty="0" smtClean="0">
              <a:latin typeface="Arial" panose="020B0604020202020204" pitchFamily="34" charset="0"/>
              <a:cs typeface="Arial" panose="020B0604020202020204" pitchFamily="34" charset="0"/>
            </a:rPr>
            <a:t>out</a:t>
          </a:r>
          <a:endParaRPr lang="en-GB" sz="2000" dirty="0">
            <a:latin typeface="Arial" panose="020B0604020202020204" pitchFamily="34" charset="0"/>
            <a:cs typeface="Arial" panose="020B0604020202020204" pitchFamily="34" charset="0"/>
          </a:endParaRPr>
        </a:p>
      </dgm:t>
    </dgm:pt>
    <dgm:pt modelId="{F07F458B-7D4F-45A0-B3B7-15A184099F9E}" type="parTrans" cxnId="{80CD86DB-706D-4946-8508-679059414478}">
      <dgm:prSet/>
      <dgm:spPr/>
      <dgm:t>
        <a:bodyPr/>
        <a:lstStyle/>
        <a:p>
          <a:endParaRPr lang="en-GB"/>
        </a:p>
      </dgm:t>
    </dgm:pt>
    <dgm:pt modelId="{36195098-2955-436F-8379-CBDF7E59675E}" type="sibTrans" cxnId="{80CD86DB-706D-4946-8508-679059414478}">
      <dgm:prSet/>
      <dgm:spPr/>
      <dgm:t>
        <a:bodyPr/>
        <a:lstStyle/>
        <a:p>
          <a:endParaRPr lang="en-GB"/>
        </a:p>
      </dgm:t>
    </dgm:pt>
    <dgm:pt modelId="{98C8C054-9A32-4DB6-B370-40152C9C483E}">
      <dgm:prSet phldrT="[Text]" custT="1"/>
      <dgm:spPr/>
      <dgm:t>
        <a:bodyPr/>
        <a:lstStyle/>
        <a:p>
          <a:r>
            <a:rPr lang="en-GB" sz="2000" dirty="0" smtClean="0">
              <a:latin typeface="Arial" panose="020B0604020202020204" pitchFamily="34" charset="0"/>
              <a:cs typeface="Arial" panose="020B0604020202020204" pitchFamily="34" charset="0"/>
            </a:rPr>
            <a:t>Estimates</a:t>
          </a:r>
          <a:endParaRPr lang="en-GB" sz="2000" dirty="0">
            <a:latin typeface="Arial" panose="020B0604020202020204" pitchFamily="34" charset="0"/>
            <a:cs typeface="Arial" panose="020B0604020202020204" pitchFamily="34" charset="0"/>
          </a:endParaRPr>
        </a:p>
      </dgm:t>
    </dgm:pt>
    <dgm:pt modelId="{B3C776A3-3F27-462F-96AD-A9D2CFD686DC}" type="parTrans" cxnId="{FC1F2CEF-10F4-465F-B235-86644FD9BED6}">
      <dgm:prSet/>
      <dgm:spPr/>
      <dgm:t>
        <a:bodyPr/>
        <a:lstStyle/>
        <a:p>
          <a:endParaRPr lang="en-GB"/>
        </a:p>
      </dgm:t>
    </dgm:pt>
    <dgm:pt modelId="{A3D1BD8A-6A70-4655-85C2-BA0FD555CF5B}" type="sibTrans" cxnId="{FC1F2CEF-10F4-465F-B235-86644FD9BED6}">
      <dgm:prSet/>
      <dgm:spPr/>
      <dgm:t>
        <a:bodyPr/>
        <a:lstStyle/>
        <a:p>
          <a:endParaRPr lang="en-GB"/>
        </a:p>
      </dgm:t>
    </dgm:pt>
    <dgm:pt modelId="{4E3931D2-1803-4A1A-9F7E-4A465E9AF35B}">
      <dgm:prSet phldrT="[Text]" custT="1"/>
      <dgm:spPr/>
      <dgm:t>
        <a:bodyPr/>
        <a:lstStyle/>
        <a:p>
          <a:r>
            <a:rPr lang="en-GB" sz="2000" dirty="0" smtClean="0">
              <a:latin typeface="Arial" panose="020B0604020202020204" pitchFamily="34" charset="0"/>
              <a:cs typeface="Arial" panose="020B0604020202020204" pitchFamily="34" charset="0"/>
            </a:rPr>
            <a:t>Annual Benefit Statements</a:t>
          </a:r>
          <a:endParaRPr lang="en-GB" sz="2000" dirty="0">
            <a:latin typeface="Arial" panose="020B0604020202020204" pitchFamily="34" charset="0"/>
            <a:cs typeface="Arial" panose="020B0604020202020204" pitchFamily="34" charset="0"/>
          </a:endParaRPr>
        </a:p>
      </dgm:t>
    </dgm:pt>
    <dgm:pt modelId="{53370A3B-B1A8-491B-9B8C-09C659E5A7F4}" type="parTrans" cxnId="{0E85F881-E6AE-4247-815C-15ECAF0B5F2F}">
      <dgm:prSet/>
      <dgm:spPr/>
      <dgm:t>
        <a:bodyPr/>
        <a:lstStyle/>
        <a:p>
          <a:endParaRPr lang="en-GB"/>
        </a:p>
      </dgm:t>
    </dgm:pt>
    <dgm:pt modelId="{60DA855E-9887-4A6E-910E-B3C969176918}" type="sibTrans" cxnId="{0E85F881-E6AE-4247-815C-15ECAF0B5F2F}">
      <dgm:prSet/>
      <dgm:spPr/>
      <dgm:t>
        <a:bodyPr/>
        <a:lstStyle/>
        <a:p>
          <a:endParaRPr lang="en-GB"/>
        </a:p>
      </dgm:t>
    </dgm:pt>
    <dgm:pt modelId="{C0DB057B-76E9-4B7D-BA82-6A5B125C6F5E}" type="pres">
      <dgm:prSet presAssocID="{50E12B4D-FC75-455C-AD46-DB9D5C903746}" presName="Name0" presStyleCnt="0">
        <dgm:presLayoutVars>
          <dgm:chPref val="1"/>
          <dgm:dir/>
          <dgm:animOne val="branch"/>
          <dgm:animLvl val="lvl"/>
          <dgm:resizeHandles val="exact"/>
        </dgm:presLayoutVars>
      </dgm:prSet>
      <dgm:spPr/>
      <dgm:t>
        <a:bodyPr/>
        <a:lstStyle/>
        <a:p>
          <a:endParaRPr lang="en-GB"/>
        </a:p>
      </dgm:t>
    </dgm:pt>
    <dgm:pt modelId="{EB031D5A-B227-46DF-9348-7113C23D9DB1}" type="pres">
      <dgm:prSet presAssocID="{74908584-B1E1-4776-B4A9-B3E8574F6F83}" presName="root1" presStyleCnt="0"/>
      <dgm:spPr/>
    </dgm:pt>
    <dgm:pt modelId="{C9E66B78-C70D-429E-903D-52EB4C8D3792}" type="pres">
      <dgm:prSet presAssocID="{74908584-B1E1-4776-B4A9-B3E8574F6F83}" presName="LevelOneTextNode" presStyleLbl="node0" presStyleIdx="0" presStyleCnt="1" custScaleX="157524">
        <dgm:presLayoutVars>
          <dgm:chPref val="3"/>
        </dgm:presLayoutVars>
      </dgm:prSet>
      <dgm:spPr/>
      <dgm:t>
        <a:bodyPr/>
        <a:lstStyle/>
        <a:p>
          <a:endParaRPr lang="en-GB"/>
        </a:p>
      </dgm:t>
    </dgm:pt>
    <dgm:pt modelId="{194EC181-FFFB-4A35-9006-64CD3BE68FCA}" type="pres">
      <dgm:prSet presAssocID="{74908584-B1E1-4776-B4A9-B3E8574F6F83}" presName="level2hierChild" presStyleCnt="0"/>
      <dgm:spPr/>
    </dgm:pt>
    <dgm:pt modelId="{1CBDCD02-4BC2-45D3-A2AB-94F9BE9050B1}" type="pres">
      <dgm:prSet presAssocID="{F948F2CD-9CF1-4FAB-9BBE-815D625ED66A}" presName="conn2-1" presStyleLbl="parChTrans1D2" presStyleIdx="0" presStyleCnt="6"/>
      <dgm:spPr/>
      <dgm:t>
        <a:bodyPr/>
        <a:lstStyle/>
        <a:p>
          <a:endParaRPr lang="en-GB"/>
        </a:p>
      </dgm:t>
    </dgm:pt>
    <dgm:pt modelId="{ADB93EBC-71FF-4937-98CA-5C3E93898A7E}" type="pres">
      <dgm:prSet presAssocID="{F948F2CD-9CF1-4FAB-9BBE-815D625ED66A}" presName="connTx" presStyleLbl="parChTrans1D2" presStyleIdx="0" presStyleCnt="6"/>
      <dgm:spPr/>
      <dgm:t>
        <a:bodyPr/>
        <a:lstStyle/>
        <a:p>
          <a:endParaRPr lang="en-GB"/>
        </a:p>
      </dgm:t>
    </dgm:pt>
    <dgm:pt modelId="{606D308C-95A8-440E-AB8A-9169B4FA71CE}" type="pres">
      <dgm:prSet presAssocID="{6AE49F78-17B3-4FBB-8BE5-723984F1EF75}" presName="root2" presStyleCnt="0"/>
      <dgm:spPr/>
    </dgm:pt>
    <dgm:pt modelId="{A1B3EA02-227F-4366-8927-4C5C5DEFB37A}" type="pres">
      <dgm:prSet presAssocID="{6AE49F78-17B3-4FBB-8BE5-723984F1EF75}" presName="LevelTwoTextNode" presStyleLbl="node2" presStyleIdx="0" presStyleCnt="6" custScaleX="217248">
        <dgm:presLayoutVars>
          <dgm:chPref val="3"/>
        </dgm:presLayoutVars>
      </dgm:prSet>
      <dgm:spPr/>
      <dgm:t>
        <a:bodyPr/>
        <a:lstStyle/>
        <a:p>
          <a:endParaRPr lang="en-GB"/>
        </a:p>
      </dgm:t>
    </dgm:pt>
    <dgm:pt modelId="{D7D75826-CF34-4CC7-987D-32A4FBE2FF8F}" type="pres">
      <dgm:prSet presAssocID="{6AE49F78-17B3-4FBB-8BE5-723984F1EF75}" presName="level3hierChild" presStyleCnt="0"/>
      <dgm:spPr/>
    </dgm:pt>
    <dgm:pt modelId="{FF1FDD97-7C20-4EC6-BB58-B9719D355B42}" type="pres">
      <dgm:prSet presAssocID="{10F3E77C-6142-4E6E-B65B-CA88C5A509FD}" presName="conn2-1" presStyleLbl="parChTrans1D2" presStyleIdx="1" presStyleCnt="6"/>
      <dgm:spPr/>
      <dgm:t>
        <a:bodyPr/>
        <a:lstStyle/>
        <a:p>
          <a:endParaRPr lang="en-GB"/>
        </a:p>
      </dgm:t>
    </dgm:pt>
    <dgm:pt modelId="{C7D61C56-1DD2-4A4E-ADF1-A73884282FE1}" type="pres">
      <dgm:prSet presAssocID="{10F3E77C-6142-4E6E-B65B-CA88C5A509FD}" presName="connTx" presStyleLbl="parChTrans1D2" presStyleIdx="1" presStyleCnt="6"/>
      <dgm:spPr/>
      <dgm:t>
        <a:bodyPr/>
        <a:lstStyle/>
        <a:p>
          <a:endParaRPr lang="en-GB"/>
        </a:p>
      </dgm:t>
    </dgm:pt>
    <dgm:pt modelId="{CCEBFFE3-5B9F-4516-AA58-58ECB3A72AB3}" type="pres">
      <dgm:prSet presAssocID="{6BE5D6B9-81B4-45A8-BBA0-7AB6FFEE356E}" presName="root2" presStyleCnt="0"/>
      <dgm:spPr/>
    </dgm:pt>
    <dgm:pt modelId="{116F8F04-51C4-4375-93E0-CF9C66D65E53}" type="pres">
      <dgm:prSet presAssocID="{6BE5D6B9-81B4-45A8-BBA0-7AB6FFEE356E}" presName="LevelTwoTextNode" presStyleLbl="node2" presStyleIdx="1" presStyleCnt="6" custScaleX="216995">
        <dgm:presLayoutVars>
          <dgm:chPref val="3"/>
        </dgm:presLayoutVars>
      </dgm:prSet>
      <dgm:spPr/>
      <dgm:t>
        <a:bodyPr/>
        <a:lstStyle/>
        <a:p>
          <a:endParaRPr lang="en-GB"/>
        </a:p>
      </dgm:t>
    </dgm:pt>
    <dgm:pt modelId="{78C0088E-9A24-4309-BD4C-D694B88FA3C1}" type="pres">
      <dgm:prSet presAssocID="{6BE5D6B9-81B4-45A8-BBA0-7AB6FFEE356E}" presName="level3hierChild" presStyleCnt="0"/>
      <dgm:spPr/>
    </dgm:pt>
    <dgm:pt modelId="{168B79A7-5AB0-4C3B-B126-B89479C518F0}" type="pres">
      <dgm:prSet presAssocID="{1F87A3E1-8314-4C9D-A4F9-E3A9813F49B9}" presName="conn2-1" presStyleLbl="parChTrans1D2" presStyleIdx="2" presStyleCnt="6"/>
      <dgm:spPr/>
      <dgm:t>
        <a:bodyPr/>
        <a:lstStyle/>
        <a:p>
          <a:endParaRPr lang="en-GB"/>
        </a:p>
      </dgm:t>
    </dgm:pt>
    <dgm:pt modelId="{AAE72387-CAB2-4DF1-AD6E-30DA5FA8FF34}" type="pres">
      <dgm:prSet presAssocID="{1F87A3E1-8314-4C9D-A4F9-E3A9813F49B9}" presName="connTx" presStyleLbl="parChTrans1D2" presStyleIdx="2" presStyleCnt="6"/>
      <dgm:spPr/>
      <dgm:t>
        <a:bodyPr/>
        <a:lstStyle/>
        <a:p>
          <a:endParaRPr lang="en-GB"/>
        </a:p>
      </dgm:t>
    </dgm:pt>
    <dgm:pt modelId="{EAE30954-C320-44BE-868A-7A20EB5C3614}" type="pres">
      <dgm:prSet presAssocID="{76E98D9D-EC78-416F-966A-436F5BA6B5A9}" presName="root2" presStyleCnt="0"/>
      <dgm:spPr/>
    </dgm:pt>
    <dgm:pt modelId="{6946EBDB-36E7-49F8-8359-A7D89B6C3124}" type="pres">
      <dgm:prSet presAssocID="{76E98D9D-EC78-416F-966A-436F5BA6B5A9}" presName="LevelTwoTextNode" presStyleLbl="node2" presStyleIdx="2" presStyleCnt="6" custScaleX="217248">
        <dgm:presLayoutVars>
          <dgm:chPref val="3"/>
        </dgm:presLayoutVars>
      </dgm:prSet>
      <dgm:spPr/>
      <dgm:t>
        <a:bodyPr/>
        <a:lstStyle/>
        <a:p>
          <a:endParaRPr lang="en-GB"/>
        </a:p>
      </dgm:t>
    </dgm:pt>
    <dgm:pt modelId="{78E9E638-FD67-4BB9-B268-561E0F217CA6}" type="pres">
      <dgm:prSet presAssocID="{76E98D9D-EC78-416F-966A-436F5BA6B5A9}" presName="level3hierChild" presStyleCnt="0"/>
      <dgm:spPr/>
    </dgm:pt>
    <dgm:pt modelId="{74004486-34C8-44CE-8C2D-ED819E20C1F7}" type="pres">
      <dgm:prSet presAssocID="{F07F458B-7D4F-45A0-B3B7-15A184099F9E}" presName="conn2-1" presStyleLbl="parChTrans1D2" presStyleIdx="3" presStyleCnt="6"/>
      <dgm:spPr/>
      <dgm:t>
        <a:bodyPr/>
        <a:lstStyle/>
        <a:p>
          <a:endParaRPr lang="en-GB"/>
        </a:p>
      </dgm:t>
    </dgm:pt>
    <dgm:pt modelId="{FF669D3F-5FB3-43C7-AA9B-9052CE057836}" type="pres">
      <dgm:prSet presAssocID="{F07F458B-7D4F-45A0-B3B7-15A184099F9E}" presName="connTx" presStyleLbl="parChTrans1D2" presStyleIdx="3" presStyleCnt="6"/>
      <dgm:spPr/>
      <dgm:t>
        <a:bodyPr/>
        <a:lstStyle/>
        <a:p>
          <a:endParaRPr lang="en-GB"/>
        </a:p>
      </dgm:t>
    </dgm:pt>
    <dgm:pt modelId="{08AED709-035C-467A-BC6E-1D3DDA9CFD1E}" type="pres">
      <dgm:prSet presAssocID="{EB89FFA9-BF83-4A3A-A0DD-9B7641C2A4DE}" presName="root2" presStyleCnt="0"/>
      <dgm:spPr/>
    </dgm:pt>
    <dgm:pt modelId="{C39332D3-6915-4501-A9C2-3408DD78B241}" type="pres">
      <dgm:prSet presAssocID="{EB89FFA9-BF83-4A3A-A0DD-9B7641C2A4DE}" presName="LevelTwoTextNode" presStyleLbl="node2" presStyleIdx="3" presStyleCnt="6" custScaleX="217248">
        <dgm:presLayoutVars>
          <dgm:chPref val="3"/>
        </dgm:presLayoutVars>
      </dgm:prSet>
      <dgm:spPr/>
      <dgm:t>
        <a:bodyPr/>
        <a:lstStyle/>
        <a:p>
          <a:endParaRPr lang="en-GB"/>
        </a:p>
      </dgm:t>
    </dgm:pt>
    <dgm:pt modelId="{A8FDD7AC-CF9D-4FE1-921A-D5223BA915A1}" type="pres">
      <dgm:prSet presAssocID="{EB89FFA9-BF83-4A3A-A0DD-9B7641C2A4DE}" presName="level3hierChild" presStyleCnt="0"/>
      <dgm:spPr/>
    </dgm:pt>
    <dgm:pt modelId="{05C113A3-6073-4D42-A698-34C7FA77A24D}" type="pres">
      <dgm:prSet presAssocID="{B3C776A3-3F27-462F-96AD-A9D2CFD686DC}" presName="conn2-1" presStyleLbl="parChTrans1D2" presStyleIdx="4" presStyleCnt="6"/>
      <dgm:spPr/>
      <dgm:t>
        <a:bodyPr/>
        <a:lstStyle/>
        <a:p>
          <a:endParaRPr lang="en-GB"/>
        </a:p>
      </dgm:t>
    </dgm:pt>
    <dgm:pt modelId="{045E0DEE-5DA9-4314-BDC0-285F2B009731}" type="pres">
      <dgm:prSet presAssocID="{B3C776A3-3F27-462F-96AD-A9D2CFD686DC}" presName="connTx" presStyleLbl="parChTrans1D2" presStyleIdx="4" presStyleCnt="6"/>
      <dgm:spPr/>
      <dgm:t>
        <a:bodyPr/>
        <a:lstStyle/>
        <a:p>
          <a:endParaRPr lang="en-GB"/>
        </a:p>
      </dgm:t>
    </dgm:pt>
    <dgm:pt modelId="{4F9F1F00-ABCE-4600-AD88-BCB61AA31041}" type="pres">
      <dgm:prSet presAssocID="{98C8C054-9A32-4DB6-B370-40152C9C483E}" presName="root2" presStyleCnt="0"/>
      <dgm:spPr/>
    </dgm:pt>
    <dgm:pt modelId="{98F514E7-ABD2-4853-A5D9-A9DE218EF52B}" type="pres">
      <dgm:prSet presAssocID="{98C8C054-9A32-4DB6-B370-40152C9C483E}" presName="LevelTwoTextNode" presStyleLbl="node2" presStyleIdx="4" presStyleCnt="6" custScaleX="217248">
        <dgm:presLayoutVars>
          <dgm:chPref val="3"/>
        </dgm:presLayoutVars>
      </dgm:prSet>
      <dgm:spPr/>
      <dgm:t>
        <a:bodyPr/>
        <a:lstStyle/>
        <a:p>
          <a:endParaRPr lang="en-GB"/>
        </a:p>
      </dgm:t>
    </dgm:pt>
    <dgm:pt modelId="{FB460CC9-2F01-4FAB-98FC-FBBDEAAE2134}" type="pres">
      <dgm:prSet presAssocID="{98C8C054-9A32-4DB6-B370-40152C9C483E}" presName="level3hierChild" presStyleCnt="0"/>
      <dgm:spPr/>
    </dgm:pt>
    <dgm:pt modelId="{4121CFEF-69D4-418D-8BA5-8FE8570A57CC}" type="pres">
      <dgm:prSet presAssocID="{53370A3B-B1A8-491B-9B8C-09C659E5A7F4}" presName="conn2-1" presStyleLbl="parChTrans1D2" presStyleIdx="5" presStyleCnt="6"/>
      <dgm:spPr/>
      <dgm:t>
        <a:bodyPr/>
        <a:lstStyle/>
        <a:p>
          <a:endParaRPr lang="en-GB"/>
        </a:p>
      </dgm:t>
    </dgm:pt>
    <dgm:pt modelId="{2C5224D8-6ECD-424D-BF40-6E532D2D2CB0}" type="pres">
      <dgm:prSet presAssocID="{53370A3B-B1A8-491B-9B8C-09C659E5A7F4}" presName="connTx" presStyleLbl="parChTrans1D2" presStyleIdx="5" presStyleCnt="6"/>
      <dgm:spPr/>
      <dgm:t>
        <a:bodyPr/>
        <a:lstStyle/>
        <a:p>
          <a:endParaRPr lang="en-GB"/>
        </a:p>
      </dgm:t>
    </dgm:pt>
    <dgm:pt modelId="{A4F7B7BB-56AD-4BA0-B320-E1817D0C12DC}" type="pres">
      <dgm:prSet presAssocID="{4E3931D2-1803-4A1A-9F7E-4A465E9AF35B}" presName="root2" presStyleCnt="0"/>
      <dgm:spPr/>
    </dgm:pt>
    <dgm:pt modelId="{CF7CEC42-5D7F-4DB5-B997-660DB46063BF}" type="pres">
      <dgm:prSet presAssocID="{4E3931D2-1803-4A1A-9F7E-4A465E9AF35B}" presName="LevelTwoTextNode" presStyleLbl="node2" presStyleIdx="5" presStyleCnt="6" custScaleX="217501">
        <dgm:presLayoutVars>
          <dgm:chPref val="3"/>
        </dgm:presLayoutVars>
      </dgm:prSet>
      <dgm:spPr/>
      <dgm:t>
        <a:bodyPr/>
        <a:lstStyle/>
        <a:p>
          <a:endParaRPr lang="en-GB"/>
        </a:p>
      </dgm:t>
    </dgm:pt>
    <dgm:pt modelId="{5CC375C7-130B-47B4-B45E-00393282F0A2}" type="pres">
      <dgm:prSet presAssocID="{4E3931D2-1803-4A1A-9F7E-4A465E9AF35B}" presName="level3hierChild" presStyleCnt="0"/>
      <dgm:spPr/>
    </dgm:pt>
  </dgm:ptLst>
  <dgm:cxnLst>
    <dgm:cxn modelId="{AC407B18-BA11-40C2-934F-B78C894C0B9B}" type="presOf" srcId="{EB89FFA9-BF83-4A3A-A0DD-9B7641C2A4DE}" destId="{C39332D3-6915-4501-A9C2-3408DD78B241}" srcOrd="0" destOrd="0" presId="urn:microsoft.com/office/officeart/2008/layout/HorizontalMultiLevelHierarchy"/>
    <dgm:cxn modelId="{28526E5C-714D-437D-ABAE-0CDF94C0DDD4}" type="presOf" srcId="{4E3931D2-1803-4A1A-9F7E-4A465E9AF35B}" destId="{CF7CEC42-5D7F-4DB5-B997-660DB46063BF}" srcOrd="0" destOrd="0" presId="urn:microsoft.com/office/officeart/2008/layout/HorizontalMultiLevelHierarchy"/>
    <dgm:cxn modelId="{D10D859E-15F2-4E88-AE28-D04F215BF924}" type="presOf" srcId="{B3C776A3-3F27-462F-96AD-A9D2CFD686DC}" destId="{045E0DEE-5DA9-4314-BDC0-285F2B009731}" srcOrd="1" destOrd="0" presId="urn:microsoft.com/office/officeart/2008/layout/HorizontalMultiLevelHierarchy"/>
    <dgm:cxn modelId="{0E85F881-E6AE-4247-815C-15ECAF0B5F2F}" srcId="{74908584-B1E1-4776-B4A9-B3E8574F6F83}" destId="{4E3931D2-1803-4A1A-9F7E-4A465E9AF35B}" srcOrd="5" destOrd="0" parTransId="{53370A3B-B1A8-491B-9B8C-09C659E5A7F4}" sibTransId="{60DA855E-9887-4A6E-910E-B3C969176918}"/>
    <dgm:cxn modelId="{B41D3886-384C-4C2B-BC6E-CEC1672A86B2}" type="presOf" srcId="{98C8C054-9A32-4DB6-B370-40152C9C483E}" destId="{98F514E7-ABD2-4853-A5D9-A9DE218EF52B}" srcOrd="0" destOrd="0" presId="urn:microsoft.com/office/officeart/2008/layout/HorizontalMultiLevelHierarchy"/>
    <dgm:cxn modelId="{C73F9A76-D98D-4B70-AA66-1DE0D1D46CF0}" type="presOf" srcId="{F07F458B-7D4F-45A0-B3B7-15A184099F9E}" destId="{FF669D3F-5FB3-43C7-AA9B-9052CE057836}" srcOrd="1" destOrd="0" presId="urn:microsoft.com/office/officeart/2008/layout/HorizontalMultiLevelHierarchy"/>
    <dgm:cxn modelId="{68DF60BD-B665-4ACD-9A22-9F1E40A7E66A}" type="presOf" srcId="{53370A3B-B1A8-491B-9B8C-09C659E5A7F4}" destId="{2C5224D8-6ECD-424D-BF40-6E532D2D2CB0}" srcOrd="1" destOrd="0" presId="urn:microsoft.com/office/officeart/2008/layout/HorizontalMultiLevelHierarchy"/>
    <dgm:cxn modelId="{FC1F2CEF-10F4-465F-B235-86644FD9BED6}" srcId="{74908584-B1E1-4776-B4A9-B3E8574F6F83}" destId="{98C8C054-9A32-4DB6-B370-40152C9C483E}" srcOrd="4" destOrd="0" parTransId="{B3C776A3-3F27-462F-96AD-A9D2CFD686DC}" sibTransId="{A3D1BD8A-6A70-4655-85C2-BA0FD555CF5B}"/>
    <dgm:cxn modelId="{A852BD4A-98DF-47B7-A771-EB1192C83E6E}" type="presOf" srcId="{6AE49F78-17B3-4FBB-8BE5-723984F1EF75}" destId="{A1B3EA02-227F-4366-8927-4C5C5DEFB37A}" srcOrd="0" destOrd="0" presId="urn:microsoft.com/office/officeart/2008/layout/HorizontalMultiLevelHierarchy"/>
    <dgm:cxn modelId="{F0FAF8B5-D85B-4529-BD85-1A3339F68D33}" type="presOf" srcId="{F07F458B-7D4F-45A0-B3B7-15A184099F9E}" destId="{74004486-34C8-44CE-8C2D-ED819E20C1F7}" srcOrd="0" destOrd="0" presId="urn:microsoft.com/office/officeart/2008/layout/HorizontalMultiLevelHierarchy"/>
    <dgm:cxn modelId="{C545C3F9-FECB-4392-8E08-04441E663C4C}" type="presOf" srcId="{10F3E77C-6142-4E6E-B65B-CA88C5A509FD}" destId="{FF1FDD97-7C20-4EC6-BB58-B9719D355B42}" srcOrd="0" destOrd="0" presId="urn:microsoft.com/office/officeart/2008/layout/HorizontalMultiLevelHierarchy"/>
    <dgm:cxn modelId="{80CD86DB-706D-4946-8508-679059414478}" srcId="{74908584-B1E1-4776-B4A9-B3E8574F6F83}" destId="{EB89FFA9-BF83-4A3A-A0DD-9B7641C2A4DE}" srcOrd="3" destOrd="0" parTransId="{F07F458B-7D4F-45A0-B3B7-15A184099F9E}" sibTransId="{36195098-2955-436F-8379-CBDF7E59675E}"/>
    <dgm:cxn modelId="{5F323A78-1700-4E6B-9573-9A427E253FE5}" type="presOf" srcId="{1F87A3E1-8314-4C9D-A4F9-E3A9813F49B9}" destId="{AAE72387-CAB2-4DF1-AD6E-30DA5FA8FF34}" srcOrd="1" destOrd="0" presId="urn:microsoft.com/office/officeart/2008/layout/HorizontalMultiLevelHierarchy"/>
    <dgm:cxn modelId="{A4B8CD74-ADC7-4AF6-A939-096408CAE524}" type="presOf" srcId="{6BE5D6B9-81B4-45A8-BBA0-7AB6FFEE356E}" destId="{116F8F04-51C4-4375-93E0-CF9C66D65E53}" srcOrd="0" destOrd="0" presId="urn:microsoft.com/office/officeart/2008/layout/HorizontalMultiLevelHierarchy"/>
    <dgm:cxn modelId="{A28B9ADC-4664-4EEC-9A1B-E5D800505CFD}" srcId="{74908584-B1E1-4776-B4A9-B3E8574F6F83}" destId="{76E98D9D-EC78-416F-966A-436F5BA6B5A9}" srcOrd="2" destOrd="0" parTransId="{1F87A3E1-8314-4C9D-A4F9-E3A9813F49B9}" sibTransId="{3FB412E2-F19F-45AE-A668-8C79038A5603}"/>
    <dgm:cxn modelId="{D2064476-BA01-4939-9A15-174B93DCE8E3}" type="presOf" srcId="{53370A3B-B1A8-491B-9B8C-09C659E5A7F4}" destId="{4121CFEF-69D4-418D-8BA5-8FE8570A57CC}" srcOrd="0" destOrd="0" presId="urn:microsoft.com/office/officeart/2008/layout/HorizontalMultiLevelHierarchy"/>
    <dgm:cxn modelId="{08CBFE32-3A71-40EE-95BF-5F9A8CAF1616}" type="presOf" srcId="{76E98D9D-EC78-416F-966A-436F5BA6B5A9}" destId="{6946EBDB-36E7-49F8-8359-A7D89B6C3124}" srcOrd="0" destOrd="0" presId="urn:microsoft.com/office/officeart/2008/layout/HorizontalMultiLevelHierarchy"/>
    <dgm:cxn modelId="{92D8F040-C6D3-4837-8A07-8323792C6B54}" type="presOf" srcId="{10F3E77C-6142-4E6E-B65B-CA88C5A509FD}" destId="{C7D61C56-1DD2-4A4E-ADF1-A73884282FE1}" srcOrd="1" destOrd="0" presId="urn:microsoft.com/office/officeart/2008/layout/HorizontalMultiLevelHierarchy"/>
    <dgm:cxn modelId="{CEE12F66-8F1E-4D37-AE4F-599EC9785FD6}" srcId="{74908584-B1E1-4776-B4A9-B3E8574F6F83}" destId="{6BE5D6B9-81B4-45A8-BBA0-7AB6FFEE356E}" srcOrd="1" destOrd="0" parTransId="{10F3E77C-6142-4E6E-B65B-CA88C5A509FD}" sibTransId="{8E4FC8A5-CDD4-470E-B200-2D9F7F076B8F}"/>
    <dgm:cxn modelId="{9A62F870-8FE8-4EEC-B236-9BA4B01A0980}" type="presOf" srcId="{F948F2CD-9CF1-4FAB-9BBE-815D625ED66A}" destId="{ADB93EBC-71FF-4937-98CA-5C3E93898A7E}" srcOrd="1" destOrd="0" presId="urn:microsoft.com/office/officeart/2008/layout/HorizontalMultiLevelHierarchy"/>
    <dgm:cxn modelId="{213A2B61-E57A-4771-B89B-28083B987D07}" srcId="{74908584-B1E1-4776-B4A9-B3E8574F6F83}" destId="{6AE49F78-17B3-4FBB-8BE5-723984F1EF75}" srcOrd="0" destOrd="0" parTransId="{F948F2CD-9CF1-4FAB-9BBE-815D625ED66A}" sibTransId="{9DDD959C-F419-452D-B9A7-0377B6C939D7}"/>
    <dgm:cxn modelId="{BE5F873B-6FEC-4468-A694-29CDBCD02ACB}" type="presOf" srcId="{F948F2CD-9CF1-4FAB-9BBE-815D625ED66A}" destId="{1CBDCD02-4BC2-45D3-A2AB-94F9BE9050B1}" srcOrd="0" destOrd="0" presId="urn:microsoft.com/office/officeart/2008/layout/HorizontalMultiLevelHierarchy"/>
    <dgm:cxn modelId="{E7D342A1-BC0B-4379-A508-77280CD7DD73}" type="presOf" srcId="{B3C776A3-3F27-462F-96AD-A9D2CFD686DC}" destId="{05C113A3-6073-4D42-A698-34C7FA77A24D}" srcOrd="0" destOrd="0" presId="urn:microsoft.com/office/officeart/2008/layout/HorizontalMultiLevelHierarchy"/>
    <dgm:cxn modelId="{85747568-4971-440C-AE1A-8DD4C9BD3008}" type="presOf" srcId="{1F87A3E1-8314-4C9D-A4F9-E3A9813F49B9}" destId="{168B79A7-5AB0-4C3B-B126-B89479C518F0}" srcOrd="0" destOrd="0" presId="urn:microsoft.com/office/officeart/2008/layout/HorizontalMultiLevelHierarchy"/>
    <dgm:cxn modelId="{6A9CAF33-609A-4910-B442-3E4FDB2F5210}" srcId="{50E12B4D-FC75-455C-AD46-DB9D5C903746}" destId="{74908584-B1E1-4776-B4A9-B3E8574F6F83}" srcOrd="0" destOrd="0" parTransId="{66046D78-1C60-4CEF-A813-B4005255263D}" sibTransId="{3EBFB75B-F2F2-4181-8ECC-17E3B171F04B}"/>
    <dgm:cxn modelId="{3BCB24A5-4306-4CDD-A0D6-2F2C00D0E956}" type="presOf" srcId="{74908584-B1E1-4776-B4A9-B3E8574F6F83}" destId="{C9E66B78-C70D-429E-903D-52EB4C8D3792}" srcOrd="0" destOrd="0" presId="urn:microsoft.com/office/officeart/2008/layout/HorizontalMultiLevelHierarchy"/>
    <dgm:cxn modelId="{899488F1-C950-4C51-B476-1D522E6FE469}" type="presOf" srcId="{50E12B4D-FC75-455C-AD46-DB9D5C903746}" destId="{C0DB057B-76E9-4B7D-BA82-6A5B125C6F5E}" srcOrd="0" destOrd="0" presId="urn:microsoft.com/office/officeart/2008/layout/HorizontalMultiLevelHierarchy"/>
    <dgm:cxn modelId="{E0227F4E-6F5B-40A7-A9E7-CE03F1C8BDA3}" type="presParOf" srcId="{C0DB057B-76E9-4B7D-BA82-6A5B125C6F5E}" destId="{EB031D5A-B227-46DF-9348-7113C23D9DB1}" srcOrd="0" destOrd="0" presId="urn:microsoft.com/office/officeart/2008/layout/HorizontalMultiLevelHierarchy"/>
    <dgm:cxn modelId="{E991596F-D6C7-441D-8E2D-15F8FE142444}" type="presParOf" srcId="{EB031D5A-B227-46DF-9348-7113C23D9DB1}" destId="{C9E66B78-C70D-429E-903D-52EB4C8D3792}" srcOrd="0" destOrd="0" presId="urn:microsoft.com/office/officeart/2008/layout/HorizontalMultiLevelHierarchy"/>
    <dgm:cxn modelId="{6D7144A6-3B21-4810-B6E0-F86DE31DADFD}" type="presParOf" srcId="{EB031D5A-B227-46DF-9348-7113C23D9DB1}" destId="{194EC181-FFFB-4A35-9006-64CD3BE68FCA}" srcOrd="1" destOrd="0" presId="urn:microsoft.com/office/officeart/2008/layout/HorizontalMultiLevelHierarchy"/>
    <dgm:cxn modelId="{42E695ED-E553-4258-B3AE-2F3E96C28A4F}" type="presParOf" srcId="{194EC181-FFFB-4A35-9006-64CD3BE68FCA}" destId="{1CBDCD02-4BC2-45D3-A2AB-94F9BE9050B1}" srcOrd="0" destOrd="0" presId="urn:microsoft.com/office/officeart/2008/layout/HorizontalMultiLevelHierarchy"/>
    <dgm:cxn modelId="{970FC4C0-4F94-4C25-AC28-0E379A1C414F}" type="presParOf" srcId="{1CBDCD02-4BC2-45D3-A2AB-94F9BE9050B1}" destId="{ADB93EBC-71FF-4937-98CA-5C3E93898A7E}" srcOrd="0" destOrd="0" presId="urn:microsoft.com/office/officeart/2008/layout/HorizontalMultiLevelHierarchy"/>
    <dgm:cxn modelId="{2DDCC976-7407-4C95-A759-6E8C5B030879}" type="presParOf" srcId="{194EC181-FFFB-4A35-9006-64CD3BE68FCA}" destId="{606D308C-95A8-440E-AB8A-9169B4FA71CE}" srcOrd="1" destOrd="0" presId="urn:microsoft.com/office/officeart/2008/layout/HorizontalMultiLevelHierarchy"/>
    <dgm:cxn modelId="{D8D4A15C-8331-4C63-A431-F75722D49A77}" type="presParOf" srcId="{606D308C-95A8-440E-AB8A-9169B4FA71CE}" destId="{A1B3EA02-227F-4366-8927-4C5C5DEFB37A}" srcOrd="0" destOrd="0" presId="urn:microsoft.com/office/officeart/2008/layout/HorizontalMultiLevelHierarchy"/>
    <dgm:cxn modelId="{93573FD4-5B99-4BBA-A78B-0DA546D5EC2D}" type="presParOf" srcId="{606D308C-95A8-440E-AB8A-9169B4FA71CE}" destId="{D7D75826-CF34-4CC7-987D-32A4FBE2FF8F}" srcOrd="1" destOrd="0" presId="urn:microsoft.com/office/officeart/2008/layout/HorizontalMultiLevelHierarchy"/>
    <dgm:cxn modelId="{6B9517AA-2281-42E9-A7EF-9CEA4B4EDC78}" type="presParOf" srcId="{194EC181-FFFB-4A35-9006-64CD3BE68FCA}" destId="{FF1FDD97-7C20-4EC6-BB58-B9719D355B42}" srcOrd="2" destOrd="0" presId="urn:microsoft.com/office/officeart/2008/layout/HorizontalMultiLevelHierarchy"/>
    <dgm:cxn modelId="{C7C32AEF-5BF1-40CF-ADDE-818E5CF7B900}" type="presParOf" srcId="{FF1FDD97-7C20-4EC6-BB58-B9719D355B42}" destId="{C7D61C56-1DD2-4A4E-ADF1-A73884282FE1}" srcOrd="0" destOrd="0" presId="urn:microsoft.com/office/officeart/2008/layout/HorizontalMultiLevelHierarchy"/>
    <dgm:cxn modelId="{9A1C91CF-9AAE-47CD-AAFD-497AB75949DC}" type="presParOf" srcId="{194EC181-FFFB-4A35-9006-64CD3BE68FCA}" destId="{CCEBFFE3-5B9F-4516-AA58-58ECB3A72AB3}" srcOrd="3" destOrd="0" presId="urn:microsoft.com/office/officeart/2008/layout/HorizontalMultiLevelHierarchy"/>
    <dgm:cxn modelId="{F9271621-2C2E-4131-B377-65C98510BBC5}" type="presParOf" srcId="{CCEBFFE3-5B9F-4516-AA58-58ECB3A72AB3}" destId="{116F8F04-51C4-4375-93E0-CF9C66D65E53}" srcOrd="0" destOrd="0" presId="urn:microsoft.com/office/officeart/2008/layout/HorizontalMultiLevelHierarchy"/>
    <dgm:cxn modelId="{BD45B3A8-6248-450D-A7E5-007CE1D70D44}" type="presParOf" srcId="{CCEBFFE3-5B9F-4516-AA58-58ECB3A72AB3}" destId="{78C0088E-9A24-4309-BD4C-D694B88FA3C1}" srcOrd="1" destOrd="0" presId="urn:microsoft.com/office/officeart/2008/layout/HorizontalMultiLevelHierarchy"/>
    <dgm:cxn modelId="{0BD40EA7-90FB-4893-8DE0-8A154BF824C3}" type="presParOf" srcId="{194EC181-FFFB-4A35-9006-64CD3BE68FCA}" destId="{168B79A7-5AB0-4C3B-B126-B89479C518F0}" srcOrd="4" destOrd="0" presId="urn:microsoft.com/office/officeart/2008/layout/HorizontalMultiLevelHierarchy"/>
    <dgm:cxn modelId="{0318304B-2371-4B8B-A1C7-534655D2BEB4}" type="presParOf" srcId="{168B79A7-5AB0-4C3B-B126-B89479C518F0}" destId="{AAE72387-CAB2-4DF1-AD6E-30DA5FA8FF34}" srcOrd="0" destOrd="0" presId="urn:microsoft.com/office/officeart/2008/layout/HorizontalMultiLevelHierarchy"/>
    <dgm:cxn modelId="{39BC05C4-AFBA-4218-AC92-F3CD51BAFB22}" type="presParOf" srcId="{194EC181-FFFB-4A35-9006-64CD3BE68FCA}" destId="{EAE30954-C320-44BE-868A-7A20EB5C3614}" srcOrd="5" destOrd="0" presId="urn:microsoft.com/office/officeart/2008/layout/HorizontalMultiLevelHierarchy"/>
    <dgm:cxn modelId="{EADAC19C-23E3-4DBD-87F8-F690158E9B95}" type="presParOf" srcId="{EAE30954-C320-44BE-868A-7A20EB5C3614}" destId="{6946EBDB-36E7-49F8-8359-A7D89B6C3124}" srcOrd="0" destOrd="0" presId="urn:microsoft.com/office/officeart/2008/layout/HorizontalMultiLevelHierarchy"/>
    <dgm:cxn modelId="{65B3141D-579E-4730-B4E6-411EB1907147}" type="presParOf" srcId="{EAE30954-C320-44BE-868A-7A20EB5C3614}" destId="{78E9E638-FD67-4BB9-B268-561E0F217CA6}" srcOrd="1" destOrd="0" presId="urn:microsoft.com/office/officeart/2008/layout/HorizontalMultiLevelHierarchy"/>
    <dgm:cxn modelId="{53B4343A-AC94-4F9B-AB55-E470C5FA023F}" type="presParOf" srcId="{194EC181-FFFB-4A35-9006-64CD3BE68FCA}" destId="{74004486-34C8-44CE-8C2D-ED819E20C1F7}" srcOrd="6" destOrd="0" presId="urn:microsoft.com/office/officeart/2008/layout/HorizontalMultiLevelHierarchy"/>
    <dgm:cxn modelId="{0EFBFA5A-21EE-45C4-90A7-257DF28DA92A}" type="presParOf" srcId="{74004486-34C8-44CE-8C2D-ED819E20C1F7}" destId="{FF669D3F-5FB3-43C7-AA9B-9052CE057836}" srcOrd="0" destOrd="0" presId="urn:microsoft.com/office/officeart/2008/layout/HorizontalMultiLevelHierarchy"/>
    <dgm:cxn modelId="{49E7898B-8760-44B1-BAEA-382AF59A49CD}" type="presParOf" srcId="{194EC181-FFFB-4A35-9006-64CD3BE68FCA}" destId="{08AED709-035C-467A-BC6E-1D3DDA9CFD1E}" srcOrd="7" destOrd="0" presId="urn:microsoft.com/office/officeart/2008/layout/HorizontalMultiLevelHierarchy"/>
    <dgm:cxn modelId="{030495EF-F58F-4345-B7DD-E4805CDC805A}" type="presParOf" srcId="{08AED709-035C-467A-BC6E-1D3DDA9CFD1E}" destId="{C39332D3-6915-4501-A9C2-3408DD78B241}" srcOrd="0" destOrd="0" presId="urn:microsoft.com/office/officeart/2008/layout/HorizontalMultiLevelHierarchy"/>
    <dgm:cxn modelId="{5095E3D3-D977-4626-A2BA-9A1A3E44A4D9}" type="presParOf" srcId="{08AED709-035C-467A-BC6E-1D3DDA9CFD1E}" destId="{A8FDD7AC-CF9D-4FE1-921A-D5223BA915A1}" srcOrd="1" destOrd="0" presId="urn:microsoft.com/office/officeart/2008/layout/HorizontalMultiLevelHierarchy"/>
    <dgm:cxn modelId="{AA6ED80B-5DDB-4F20-A232-636F30BB9B3C}" type="presParOf" srcId="{194EC181-FFFB-4A35-9006-64CD3BE68FCA}" destId="{05C113A3-6073-4D42-A698-34C7FA77A24D}" srcOrd="8" destOrd="0" presId="urn:microsoft.com/office/officeart/2008/layout/HorizontalMultiLevelHierarchy"/>
    <dgm:cxn modelId="{CE9B149E-1DC5-4609-8777-545AD8B62C61}" type="presParOf" srcId="{05C113A3-6073-4D42-A698-34C7FA77A24D}" destId="{045E0DEE-5DA9-4314-BDC0-285F2B009731}" srcOrd="0" destOrd="0" presId="urn:microsoft.com/office/officeart/2008/layout/HorizontalMultiLevelHierarchy"/>
    <dgm:cxn modelId="{D5D0A017-7A03-4519-BCB2-DC5F9AA5D706}" type="presParOf" srcId="{194EC181-FFFB-4A35-9006-64CD3BE68FCA}" destId="{4F9F1F00-ABCE-4600-AD88-BCB61AA31041}" srcOrd="9" destOrd="0" presId="urn:microsoft.com/office/officeart/2008/layout/HorizontalMultiLevelHierarchy"/>
    <dgm:cxn modelId="{321A06B5-530E-47B2-8187-9BE44A3A49E8}" type="presParOf" srcId="{4F9F1F00-ABCE-4600-AD88-BCB61AA31041}" destId="{98F514E7-ABD2-4853-A5D9-A9DE218EF52B}" srcOrd="0" destOrd="0" presId="urn:microsoft.com/office/officeart/2008/layout/HorizontalMultiLevelHierarchy"/>
    <dgm:cxn modelId="{A2EAB3BA-9556-4E38-9383-61232F62F2BC}" type="presParOf" srcId="{4F9F1F00-ABCE-4600-AD88-BCB61AA31041}" destId="{FB460CC9-2F01-4FAB-98FC-FBBDEAAE2134}" srcOrd="1" destOrd="0" presId="urn:microsoft.com/office/officeart/2008/layout/HorizontalMultiLevelHierarchy"/>
    <dgm:cxn modelId="{520F42B3-24C0-47CC-B88D-F34E44497732}" type="presParOf" srcId="{194EC181-FFFB-4A35-9006-64CD3BE68FCA}" destId="{4121CFEF-69D4-418D-8BA5-8FE8570A57CC}" srcOrd="10" destOrd="0" presId="urn:microsoft.com/office/officeart/2008/layout/HorizontalMultiLevelHierarchy"/>
    <dgm:cxn modelId="{0DE70CB2-DEC0-46C7-8CAF-FBCAD0C243D5}" type="presParOf" srcId="{4121CFEF-69D4-418D-8BA5-8FE8570A57CC}" destId="{2C5224D8-6ECD-424D-BF40-6E532D2D2CB0}" srcOrd="0" destOrd="0" presId="urn:microsoft.com/office/officeart/2008/layout/HorizontalMultiLevelHierarchy"/>
    <dgm:cxn modelId="{A370B86F-CBB0-4403-BB21-321F53B66871}" type="presParOf" srcId="{194EC181-FFFB-4A35-9006-64CD3BE68FCA}" destId="{A4F7B7BB-56AD-4BA0-B320-E1817D0C12DC}" srcOrd="11" destOrd="0" presId="urn:microsoft.com/office/officeart/2008/layout/HorizontalMultiLevelHierarchy"/>
    <dgm:cxn modelId="{C0D0B8E8-51DB-4716-80B0-E71CE6EEAFA0}" type="presParOf" srcId="{A4F7B7BB-56AD-4BA0-B320-E1817D0C12DC}" destId="{CF7CEC42-5D7F-4DB5-B997-660DB46063BF}" srcOrd="0" destOrd="0" presId="urn:microsoft.com/office/officeart/2008/layout/HorizontalMultiLevelHierarchy"/>
    <dgm:cxn modelId="{DDE3103D-FFB7-41A6-84B9-DBC994BBE1F6}" type="presParOf" srcId="{A4F7B7BB-56AD-4BA0-B320-E1817D0C12DC}" destId="{5CC375C7-130B-47B4-B45E-00393282F0A2}" srcOrd="1" destOrd="0" presId="urn:microsoft.com/office/officeart/2008/layout/HorizontalMultiLevelHierarchy"/>
  </dgm:cxnLst>
  <dgm:bg>
    <a:effect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8E21B89-DEB7-42C4-A6C5-19125EB51A55}" type="doc">
      <dgm:prSet loTypeId="urn:microsoft.com/office/officeart/2005/8/layout/hList7" loCatId="list" qsTypeId="urn:microsoft.com/office/officeart/2005/8/quickstyle/simple1" qsCatId="simple" csTypeId="urn:microsoft.com/office/officeart/2005/8/colors/accent1_2" csCatId="accent1" phldr="1"/>
      <dgm:spPr/>
    </dgm:pt>
    <dgm:pt modelId="{45000E3F-CB29-4B51-BA2E-B07F2DAAB45D}">
      <dgm:prSet phldrT="[Text]" custT="1"/>
      <dgm:spPr/>
      <dgm:t>
        <a:bodyPr/>
        <a:lstStyle/>
        <a:p>
          <a:r>
            <a:rPr lang="en-GB" sz="1400" dirty="0" smtClean="0">
              <a:latin typeface="Arial" panose="020B0604020202020204" pitchFamily="34" charset="0"/>
              <a:cs typeface="Arial" panose="020B0604020202020204" pitchFamily="34" charset="0"/>
            </a:rPr>
            <a:t>Annual update spreadsheet completed</a:t>
          </a:r>
          <a:endParaRPr lang="en-GB" sz="1400" dirty="0">
            <a:latin typeface="Arial" panose="020B0604020202020204" pitchFamily="34" charset="0"/>
            <a:cs typeface="Arial" panose="020B0604020202020204" pitchFamily="34" charset="0"/>
          </a:endParaRPr>
        </a:p>
      </dgm:t>
    </dgm:pt>
    <dgm:pt modelId="{6823FB75-9A70-4332-9120-AF5CE448C5BD}" type="parTrans" cxnId="{0D58BB9C-7570-4C38-B81D-BD192DBD23F8}">
      <dgm:prSet/>
      <dgm:spPr/>
      <dgm:t>
        <a:bodyPr/>
        <a:lstStyle/>
        <a:p>
          <a:endParaRPr lang="en-GB"/>
        </a:p>
      </dgm:t>
    </dgm:pt>
    <dgm:pt modelId="{607ED93F-8727-4C0B-ABD4-8C8752A8BF62}" type="sibTrans" cxnId="{0D58BB9C-7570-4C38-B81D-BD192DBD23F8}">
      <dgm:prSet/>
      <dgm:spPr/>
      <dgm:t>
        <a:bodyPr/>
        <a:lstStyle/>
        <a:p>
          <a:endParaRPr lang="en-GB"/>
        </a:p>
      </dgm:t>
    </dgm:pt>
    <dgm:pt modelId="{EDC5D908-6126-4738-8F18-97918902C60B}">
      <dgm:prSet phldrT="[Text]" custT="1"/>
      <dgm:spPr/>
      <dgm:t>
        <a:bodyPr/>
        <a:lstStyle/>
        <a:p>
          <a:r>
            <a:rPr lang="en-GB" sz="1400" dirty="0" smtClean="0">
              <a:latin typeface="Arial" panose="020B0604020202020204" pitchFamily="34" charset="0"/>
              <a:cs typeface="Arial" panose="020B0604020202020204" pitchFamily="34" charset="0"/>
            </a:rPr>
            <a:t>Desktop assessment completed and accurate information input</a:t>
          </a:r>
          <a:endParaRPr lang="en-GB" sz="1400" dirty="0">
            <a:latin typeface="Arial" panose="020B0604020202020204" pitchFamily="34" charset="0"/>
            <a:cs typeface="Arial" panose="020B0604020202020204" pitchFamily="34" charset="0"/>
          </a:endParaRPr>
        </a:p>
      </dgm:t>
    </dgm:pt>
    <dgm:pt modelId="{9FEE38C9-617D-41AF-85C4-1EABE8ECBD7C}" type="parTrans" cxnId="{F46A9FF2-9546-47C2-8D40-1ACB8AD6F2CC}">
      <dgm:prSet/>
      <dgm:spPr/>
      <dgm:t>
        <a:bodyPr/>
        <a:lstStyle/>
        <a:p>
          <a:endParaRPr lang="en-GB"/>
        </a:p>
      </dgm:t>
    </dgm:pt>
    <dgm:pt modelId="{EB903927-0493-4AF2-8719-4778A7A98A71}" type="sibTrans" cxnId="{F46A9FF2-9546-47C2-8D40-1ACB8AD6F2CC}">
      <dgm:prSet/>
      <dgm:spPr/>
      <dgm:t>
        <a:bodyPr/>
        <a:lstStyle/>
        <a:p>
          <a:endParaRPr lang="en-GB"/>
        </a:p>
      </dgm:t>
    </dgm:pt>
    <dgm:pt modelId="{625A724C-37EE-49E3-B6A7-07DAC9253978}">
      <dgm:prSet phldrT="[Text]" custT="1"/>
      <dgm:spPr/>
      <dgm:t>
        <a:bodyPr/>
        <a:lstStyle/>
        <a:p>
          <a:r>
            <a:rPr lang="en-GB" sz="1400" dirty="0" smtClean="0">
              <a:latin typeface="Arial" panose="020B0604020202020204" pitchFamily="34" charset="0"/>
              <a:cs typeface="Arial" panose="020B0604020202020204" pitchFamily="34" charset="0"/>
            </a:rPr>
            <a:t>Returned where error has been identified</a:t>
          </a:r>
          <a:endParaRPr lang="en-GB" sz="1400" dirty="0">
            <a:latin typeface="Arial" panose="020B0604020202020204" pitchFamily="34" charset="0"/>
            <a:cs typeface="Arial" panose="020B0604020202020204" pitchFamily="34" charset="0"/>
          </a:endParaRPr>
        </a:p>
      </dgm:t>
    </dgm:pt>
    <dgm:pt modelId="{52C75971-E5DA-4AE8-BCB4-3C33108CBDF2}" type="parTrans" cxnId="{C4CFEAD4-DF13-485D-80D4-3A04F32F5ADD}">
      <dgm:prSet/>
      <dgm:spPr/>
      <dgm:t>
        <a:bodyPr/>
        <a:lstStyle/>
        <a:p>
          <a:endParaRPr lang="en-GB"/>
        </a:p>
      </dgm:t>
    </dgm:pt>
    <dgm:pt modelId="{6808B65F-28DA-4BE3-8AA7-1179BF240A5E}" type="sibTrans" cxnId="{C4CFEAD4-DF13-485D-80D4-3A04F32F5ADD}">
      <dgm:prSet/>
      <dgm:spPr/>
      <dgm:t>
        <a:bodyPr/>
        <a:lstStyle/>
        <a:p>
          <a:endParaRPr lang="en-GB"/>
        </a:p>
      </dgm:t>
    </dgm:pt>
    <dgm:pt modelId="{22B96FAF-7D4E-49EC-B846-1C8A0F5072FA}">
      <dgm:prSet phldrT="[Text]" custT="1"/>
      <dgm:spPr/>
      <dgm:t>
        <a:bodyPr/>
        <a:lstStyle/>
        <a:p>
          <a:r>
            <a:rPr lang="en-GB" sz="1400" dirty="0" smtClean="0">
              <a:latin typeface="Arial" panose="020B0604020202020204" pitchFamily="34" charset="0"/>
              <a:cs typeface="Arial" panose="020B0604020202020204" pitchFamily="34" charset="0"/>
            </a:rPr>
            <a:t>Data will be uploaded to members record</a:t>
          </a:r>
          <a:endParaRPr lang="en-GB" sz="1400" dirty="0">
            <a:latin typeface="Arial" panose="020B0604020202020204" pitchFamily="34" charset="0"/>
            <a:cs typeface="Arial" panose="020B0604020202020204" pitchFamily="34" charset="0"/>
          </a:endParaRPr>
        </a:p>
      </dgm:t>
    </dgm:pt>
    <dgm:pt modelId="{916F6AFF-AA69-4F89-86D3-99814B0951DA}" type="parTrans" cxnId="{F4D9D601-506C-4CC6-85D3-FDF53CB6E7C2}">
      <dgm:prSet/>
      <dgm:spPr/>
      <dgm:t>
        <a:bodyPr/>
        <a:lstStyle/>
        <a:p>
          <a:endParaRPr lang="en-GB"/>
        </a:p>
      </dgm:t>
    </dgm:pt>
    <dgm:pt modelId="{57C6271B-E23C-4707-92DD-F82B6FA129E8}" type="sibTrans" cxnId="{F4D9D601-506C-4CC6-85D3-FDF53CB6E7C2}">
      <dgm:prSet/>
      <dgm:spPr/>
      <dgm:t>
        <a:bodyPr/>
        <a:lstStyle/>
        <a:p>
          <a:endParaRPr lang="en-GB"/>
        </a:p>
      </dgm:t>
    </dgm:pt>
    <dgm:pt modelId="{82C9033B-109F-4687-A2B7-E06B83CF834F}" type="pres">
      <dgm:prSet presAssocID="{28E21B89-DEB7-42C4-A6C5-19125EB51A55}" presName="Name0" presStyleCnt="0">
        <dgm:presLayoutVars>
          <dgm:dir/>
          <dgm:resizeHandles val="exact"/>
        </dgm:presLayoutVars>
      </dgm:prSet>
      <dgm:spPr/>
    </dgm:pt>
    <dgm:pt modelId="{11B5CD09-0C96-451B-B5FD-182533F5D412}" type="pres">
      <dgm:prSet presAssocID="{28E21B89-DEB7-42C4-A6C5-19125EB51A55}" presName="fgShape" presStyleLbl="fgShp" presStyleIdx="0" presStyleCnt="1"/>
      <dgm:spPr>
        <a:prstGeom prst="notchedRightArrow">
          <a:avLst/>
        </a:prstGeom>
      </dgm:spPr>
    </dgm:pt>
    <dgm:pt modelId="{A41909EC-AFA5-4DFC-85BE-8A3188EF5BB7}" type="pres">
      <dgm:prSet presAssocID="{28E21B89-DEB7-42C4-A6C5-19125EB51A55}" presName="linComp" presStyleCnt="0"/>
      <dgm:spPr/>
    </dgm:pt>
    <dgm:pt modelId="{59ACE1E7-D511-4141-8536-2E3F63E9FAF0}" type="pres">
      <dgm:prSet presAssocID="{45000E3F-CB29-4B51-BA2E-B07F2DAAB45D}" presName="compNode" presStyleCnt="0"/>
      <dgm:spPr/>
    </dgm:pt>
    <dgm:pt modelId="{AC459D94-F107-480F-9106-6ECD1C09BCE1}" type="pres">
      <dgm:prSet presAssocID="{45000E3F-CB29-4B51-BA2E-B07F2DAAB45D}" presName="bkgdShape" presStyleLbl="node1" presStyleIdx="0" presStyleCnt="4"/>
      <dgm:spPr/>
      <dgm:t>
        <a:bodyPr/>
        <a:lstStyle/>
        <a:p>
          <a:endParaRPr lang="en-GB"/>
        </a:p>
      </dgm:t>
    </dgm:pt>
    <dgm:pt modelId="{25A9F5D5-9F0F-4CE7-A970-9EAEC1538AAB}" type="pres">
      <dgm:prSet presAssocID="{45000E3F-CB29-4B51-BA2E-B07F2DAAB45D}" presName="nodeTx" presStyleLbl="node1" presStyleIdx="0" presStyleCnt="4">
        <dgm:presLayoutVars>
          <dgm:bulletEnabled val="1"/>
        </dgm:presLayoutVars>
      </dgm:prSet>
      <dgm:spPr/>
      <dgm:t>
        <a:bodyPr/>
        <a:lstStyle/>
        <a:p>
          <a:endParaRPr lang="en-GB"/>
        </a:p>
      </dgm:t>
    </dgm:pt>
    <dgm:pt modelId="{8221A12E-031A-4573-AA06-F7FADF612402}" type="pres">
      <dgm:prSet presAssocID="{45000E3F-CB29-4B51-BA2E-B07F2DAAB45D}" presName="invisiNode" presStyleLbl="node1" presStyleIdx="0" presStyleCnt="4"/>
      <dgm:spPr/>
    </dgm:pt>
    <dgm:pt modelId="{7DE771AF-1978-4A13-90C6-B8C05B7321F0}" type="pres">
      <dgm:prSet presAssocID="{45000E3F-CB29-4B51-BA2E-B07F2DAAB45D}" presName="imagNode" presStyleLbl="fgImgPlace1" presStyleIdx="0" presStyleCnt="4"/>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l="-1000" r="-1000"/>
          </a:stretch>
        </a:blipFill>
      </dgm:spPr>
    </dgm:pt>
    <dgm:pt modelId="{330AD5FD-05FC-4A36-AEE6-BB10C0A28BD7}" type="pres">
      <dgm:prSet presAssocID="{607ED93F-8727-4C0B-ABD4-8C8752A8BF62}" presName="sibTrans" presStyleLbl="sibTrans2D1" presStyleIdx="0" presStyleCnt="0"/>
      <dgm:spPr/>
      <dgm:t>
        <a:bodyPr/>
        <a:lstStyle/>
        <a:p>
          <a:endParaRPr lang="en-GB"/>
        </a:p>
      </dgm:t>
    </dgm:pt>
    <dgm:pt modelId="{EC54B3D2-77DD-4DE0-B413-D886A50F6303}" type="pres">
      <dgm:prSet presAssocID="{EDC5D908-6126-4738-8F18-97918902C60B}" presName="compNode" presStyleCnt="0"/>
      <dgm:spPr/>
    </dgm:pt>
    <dgm:pt modelId="{1C913715-4AAA-491B-ACC7-406DC2C2EA5C}" type="pres">
      <dgm:prSet presAssocID="{EDC5D908-6126-4738-8F18-97918902C60B}" presName="bkgdShape" presStyleLbl="node1" presStyleIdx="1" presStyleCnt="4"/>
      <dgm:spPr/>
      <dgm:t>
        <a:bodyPr/>
        <a:lstStyle/>
        <a:p>
          <a:endParaRPr lang="en-GB"/>
        </a:p>
      </dgm:t>
    </dgm:pt>
    <dgm:pt modelId="{56124FE5-57E2-43A2-B4A2-2939A5096E78}" type="pres">
      <dgm:prSet presAssocID="{EDC5D908-6126-4738-8F18-97918902C60B}" presName="nodeTx" presStyleLbl="node1" presStyleIdx="1" presStyleCnt="4">
        <dgm:presLayoutVars>
          <dgm:bulletEnabled val="1"/>
        </dgm:presLayoutVars>
      </dgm:prSet>
      <dgm:spPr/>
      <dgm:t>
        <a:bodyPr/>
        <a:lstStyle/>
        <a:p>
          <a:endParaRPr lang="en-GB"/>
        </a:p>
      </dgm:t>
    </dgm:pt>
    <dgm:pt modelId="{3655A67D-283C-42DE-8AAD-60100CFC2DDE}" type="pres">
      <dgm:prSet presAssocID="{EDC5D908-6126-4738-8F18-97918902C60B}" presName="invisiNode" presStyleLbl="node1" presStyleIdx="1" presStyleCnt="4"/>
      <dgm:spPr/>
    </dgm:pt>
    <dgm:pt modelId="{B762D714-F643-4C33-9765-4D956A044813}" type="pres">
      <dgm:prSet presAssocID="{EDC5D908-6126-4738-8F18-97918902C60B}" presName="imagNode" presStyleLbl="fgImgPlace1" presStyleIdx="1" presStyleCnt="4"/>
      <dgm:spPr>
        <a:blipFill>
          <a:blip xmlns:r="http://schemas.openxmlformats.org/officeDocument/2006/relationships" r:embed="rId2" cstate="print">
            <a:extLst>
              <a:ext uri="{28A0092B-C50C-407E-A947-70E740481C1C}">
                <a14:useLocalDpi xmlns:a14="http://schemas.microsoft.com/office/drawing/2010/main" val="0"/>
              </a:ext>
            </a:extLst>
          </a:blip>
          <a:srcRect/>
          <a:stretch>
            <a:fillRect l="-6000" r="-6000"/>
          </a:stretch>
        </a:blipFill>
      </dgm:spPr>
    </dgm:pt>
    <dgm:pt modelId="{BB8C036F-6CB1-4607-BA86-B23F2AA28E84}" type="pres">
      <dgm:prSet presAssocID="{EB903927-0493-4AF2-8719-4778A7A98A71}" presName="sibTrans" presStyleLbl="sibTrans2D1" presStyleIdx="0" presStyleCnt="0"/>
      <dgm:spPr/>
      <dgm:t>
        <a:bodyPr/>
        <a:lstStyle/>
        <a:p>
          <a:endParaRPr lang="en-GB"/>
        </a:p>
      </dgm:t>
    </dgm:pt>
    <dgm:pt modelId="{51272697-345C-46AD-AF07-50F3C9D7F66A}" type="pres">
      <dgm:prSet presAssocID="{625A724C-37EE-49E3-B6A7-07DAC9253978}" presName="compNode" presStyleCnt="0"/>
      <dgm:spPr/>
    </dgm:pt>
    <dgm:pt modelId="{AC7B131B-CE23-42FC-82A7-5620601098E3}" type="pres">
      <dgm:prSet presAssocID="{625A724C-37EE-49E3-B6A7-07DAC9253978}" presName="bkgdShape" presStyleLbl="node1" presStyleIdx="2" presStyleCnt="4"/>
      <dgm:spPr/>
      <dgm:t>
        <a:bodyPr/>
        <a:lstStyle/>
        <a:p>
          <a:endParaRPr lang="en-GB"/>
        </a:p>
      </dgm:t>
    </dgm:pt>
    <dgm:pt modelId="{ADF0F4FF-765C-4445-AE26-B771EB175A01}" type="pres">
      <dgm:prSet presAssocID="{625A724C-37EE-49E3-B6A7-07DAC9253978}" presName="nodeTx" presStyleLbl="node1" presStyleIdx="2" presStyleCnt="4">
        <dgm:presLayoutVars>
          <dgm:bulletEnabled val="1"/>
        </dgm:presLayoutVars>
      </dgm:prSet>
      <dgm:spPr/>
      <dgm:t>
        <a:bodyPr/>
        <a:lstStyle/>
        <a:p>
          <a:endParaRPr lang="en-GB"/>
        </a:p>
      </dgm:t>
    </dgm:pt>
    <dgm:pt modelId="{FFCDBAF5-A6C3-42D2-BA8A-C39995BA5D6B}" type="pres">
      <dgm:prSet presAssocID="{625A724C-37EE-49E3-B6A7-07DAC9253978}" presName="invisiNode" presStyleLbl="node1" presStyleIdx="2" presStyleCnt="4"/>
      <dgm:spPr/>
    </dgm:pt>
    <dgm:pt modelId="{C639D6C9-9022-4046-A62A-1AA28A4F5C01}" type="pres">
      <dgm:prSet presAssocID="{625A724C-37EE-49E3-B6A7-07DAC9253978}" presName="imagNode" presStyleLbl="fgImgPlace1" presStyleIdx="2" presStyleCnt="4"/>
      <dgm:spPr>
        <a:blipFill>
          <a:blip xmlns:r="http://schemas.openxmlformats.org/officeDocument/2006/relationships" r:embed="rId3" cstate="print">
            <a:extLst>
              <a:ext uri="{28A0092B-C50C-407E-A947-70E740481C1C}">
                <a14:useLocalDpi xmlns:a14="http://schemas.microsoft.com/office/drawing/2010/main" val="0"/>
              </a:ext>
            </a:extLst>
          </a:blip>
          <a:srcRect/>
          <a:stretch>
            <a:fillRect l="-1000" r="-1000"/>
          </a:stretch>
        </a:blipFill>
      </dgm:spPr>
    </dgm:pt>
    <dgm:pt modelId="{20755860-37DE-463B-8491-8C7856E190B7}" type="pres">
      <dgm:prSet presAssocID="{6808B65F-28DA-4BE3-8AA7-1179BF240A5E}" presName="sibTrans" presStyleLbl="sibTrans2D1" presStyleIdx="0" presStyleCnt="0"/>
      <dgm:spPr/>
      <dgm:t>
        <a:bodyPr/>
        <a:lstStyle/>
        <a:p>
          <a:endParaRPr lang="en-GB"/>
        </a:p>
      </dgm:t>
    </dgm:pt>
    <dgm:pt modelId="{13BD1213-A021-44ED-8762-7C678660330A}" type="pres">
      <dgm:prSet presAssocID="{22B96FAF-7D4E-49EC-B846-1C8A0F5072FA}" presName="compNode" presStyleCnt="0"/>
      <dgm:spPr/>
    </dgm:pt>
    <dgm:pt modelId="{42C4D4C3-1471-48E8-AE8D-5D0BA9BB0202}" type="pres">
      <dgm:prSet presAssocID="{22B96FAF-7D4E-49EC-B846-1C8A0F5072FA}" presName="bkgdShape" presStyleLbl="node1" presStyleIdx="3" presStyleCnt="4"/>
      <dgm:spPr/>
      <dgm:t>
        <a:bodyPr/>
        <a:lstStyle/>
        <a:p>
          <a:endParaRPr lang="en-GB"/>
        </a:p>
      </dgm:t>
    </dgm:pt>
    <dgm:pt modelId="{A82C4C1B-5DB8-40B0-9BB0-9AC9C211C3B2}" type="pres">
      <dgm:prSet presAssocID="{22B96FAF-7D4E-49EC-B846-1C8A0F5072FA}" presName="nodeTx" presStyleLbl="node1" presStyleIdx="3" presStyleCnt="4">
        <dgm:presLayoutVars>
          <dgm:bulletEnabled val="1"/>
        </dgm:presLayoutVars>
      </dgm:prSet>
      <dgm:spPr/>
      <dgm:t>
        <a:bodyPr/>
        <a:lstStyle/>
        <a:p>
          <a:endParaRPr lang="en-GB"/>
        </a:p>
      </dgm:t>
    </dgm:pt>
    <dgm:pt modelId="{26897134-964F-418C-ACF3-160983C21EEA}" type="pres">
      <dgm:prSet presAssocID="{22B96FAF-7D4E-49EC-B846-1C8A0F5072FA}" presName="invisiNode" presStyleLbl="node1" presStyleIdx="3" presStyleCnt="4"/>
      <dgm:spPr/>
    </dgm:pt>
    <dgm:pt modelId="{35020B0D-EAC9-4FAF-9EDF-3B3EA9A006BA}" type="pres">
      <dgm:prSet presAssocID="{22B96FAF-7D4E-49EC-B846-1C8A0F5072FA}" presName="imagNode" presStyleLbl="fgImgPlace1" presStyleIdx="3" presStyleCnt="4"/>
      <dgm:spPr>
        <a:blipFill>
          <a:blip xmlns:r="http://schemas.openxmlformats.org/officeDocument/2006/relationships" r:embed="rId4" cstate="print">
            <a:extLst>
              <a:ext uri="{28A0092B-C50C-407E-A947-70E740481C1C}">
                <a14:useLocalDpi xmlns:a14="http://schemas.microsoft.com/office/drawing/2010/main" val="0"/>
              </a:ext>
            </a:extLst>
          </a:blip>
          <a:srcRect/>
          <a:stretch>
            <a:fillRect l="-1000" r="-1000"/>
          </a:stretch>
        </a:blipFill>
      </dgm:spPr>
    </dgm:pt>
  </dgm:ptLst>
  <dgm:cxnLst>
    <dgm:cxn modelId="{F195AA26-8E5D-449B-AE23-A000FDD2099C}" type="presOf" srcId="{28E21B89-DEB7-42C4-A6C5-19125EB51A55}" destId="{82C9033B-109F-4687-A2B7-E06B83CF834F}" srcOrd="0" destOrd="0" presId="urn:microsoft.com/office/officeart/2005/8/layout/hList7"/>
    <dgm:cxn modelId="{F4BA3E01-1EF3-4EC2-806B-B6E500EDF650}" type="presOf" srcId="{EDC5D908-6126-4738-8F18-97918902C60B}" destId="{1C913715-4AAA-491B-ACC7-406DC2C2EA5C}" srcOrd="0" destOrd="0" presId="urn:microsoft.com/office/officeart/2005/8/layout/hList7"/>
    <dgm:cxn modelId="{F4B881C1-BC3E-4F1D-A6FB-B334E28CD660}" type="presOf" srcId="{607ED93F-8727-4C0B-ABD4-8C8752A8BF62}" destId="{330AD5FD-05FC-4A36-AEE6-BB10C0A28BD7}" srcOrd="0" destOrd="0" presId="urn:microsoft.com/office/officeart/2005/8/layout/hList7"/>
    <dgm:cxn modelId="{02735B30-0DCC-4251-9D1A-6BD5374EE760}" type="presOf" srcId="{EB903927-0493-4AF2-8719-4778A7A98A71}" destId="{BB8C036F-6CB1-4607-BA86-B23F2AA28E84}" srcOrd="0" destOrd="0" presId="urn:microsoft.com/office/officeart/2005/8/layout/hList7"/>
    <dgm:cxn modelId="{F5B32C0D-1635-46A8-ABAE-8A0FB954BC4E}" type="presOf" srcId="{22B96FAF-7D4E-49EC-B846-1C8A0F5072FA}" destId="{42C4D4C3-1471-48E8-AE8D-5D0BA9BB0202}" srcOrd="0" destOrd="0" presId="urn:microsoft.com/office/officeart/2005/8/layout/hList7"/>
    <dgm:cxn modelId="{4E57DDB8-D8DB-42D7-8768-D5BFD2E1D998}" type="presOf" srcId="{45000E3F-CB29-4B51-BA2E-B07F2DAAB45D}" destId="{AC459D94-F107-480F-9106-6ECD1C09BCE1}" srcOrd="0" destOrd="0" presId="urn:microsoft.com/office/officeart/2005/8/layout/hList7"/>
    <dgm:cxn modelId="{D348E018-73AC-45ED-883D-207CB6573292}" type="presOf" srcId="{625A724C-37EE-49E3-B6A7-07DAC9253978}" destId="{ADF0F4FF-765C-4445-AE26-B771EB175A01}" srcOrd="1" destOrd="0" presId="urn:microsoft.com/office/officeart/2005/8/layout/hList7"/>
    <dgm:cxn modelId="{E367F472-E2D5-4641-8CD7-559A94EA8ECB}" type="presOf" srcId="{625A724C-37EE-49E3-B6A7-07DAC9253978}" destId="{AC7B131B-CE23-42FC-82A7-5620601098E3}" srcOrd="0" destOrd="0" presId="urn:microsoft.com/office/officeart/2005/8/layout/hList7"/>
    <dgm:cxn modelId="{37EC7F50-D294-4B95-AC79-5B61CEE9242D}" type="presOf" srcId="{6808B65F-28DA-4BE3-8AA7-1179BF240A5E}" destId="{20755860-37DE-463B-8491-8C7856E190B7}" srcOrd="0" destOrd="0" presId="urn:microsoft.com/office/officeart/2005/8/layout/hList7"/>
    <dgm:cxn modelId="{466A4AB9-CBAD-40FA-8F25-5B6ABB17B46E}" type="presOf" srcId="{45000E3F-CB29-4B51-BA2E-B07F2DAAB45D}" destId="{25A9F5D5-9F0F-4CE7-A970-9EAEC1538AAB}" srcOrd="1" destOrd="0" presId="urn:microsoft.com/office/officeart/2005/8/layout/hList7"/>
    <dgm:cxn modelId="{0D58BB9C-7570-4C38-B81D-BD192DBD23F8}" srcId="{28E21B89-DEB7-42C4-A6C5-19125EB51A55}" destId="{45000E3F-CB29-4B51-BA2E-B07F2DAAB45D}" srcOrd="0" destOrd="0" parTransId="{6823FB75-9A70-4332-9120-AF5CE448C5BD}" sibTransId="{607ED93F-8727-4C0B-ABD4-8C8752A8BF62}"/>
    <dgm:cxn modelId="{F46A9FF2-9546-47C2-8D40-1ACB8AD6F2CC}" srcId="{28E21B89-DEB7-42C4-A6C5-19125EB51A55}" destId="{EDC5D908-6126-4738-8F18-97918902C60B}" srcOrd="1" destOrd="0" parTransId="{9FEE38C9-617D-41AF-85C4-1EABE8ECBD7C}" sibTransId="{EB903927-0493-4AF2-8719-4778A7A98A71}"/>
    <dgm:cxn modelId="{FEBB8F35-8988-435D-9A02-9DAEE43F481C}" type="presOf" srcId="{22B96FAF-7D4E-49EC-B846-1C8A0F5072FA}" destId="{A82C4C1B-5DB8-40B0-9BB0-9AC9C211C3B2}" srcOrd="1" destOrd="0" presId="urn:microsoft.com/office/officeart/2005/8/layout/hList7"/>
    <dgm:cxn modelId="{92204B67-1C85-468D-B0D7-EB154887CFA0}" type="presOf" srcId="{EDC5D908-6126-4738-8F18-97918902C60B}" destId="{56124FE5-57E2-43A2-B4A2-2939A5096E78}" srcOrd="1" destOrd="0" presId="urn:microsoft.com/office/officeart/2005/8/layout/hList7"/>
    <dgm:cxn modelId="{C4CFEAD4-DF13-485D-80D4-3A04F32F5ADD}" srcId="{28E21B89-DEB7-42C4-A6C5-19125EB51A55}" destId="{625A724C-37EE-49E3-B6A7-07DAC9253978}" srcOrd="2" destOrd="0" parTransId="{52C75971-E5DA-4AE8-BCB4-3C33108CBDF2}" sibTransId="{6808B65F-28DA-4BE3-8AA7-1179BF240A5E}"/>
    <dgm:cxn modelId="{F4D9D601-506C-4CC6-85D3-FDF53CB6E7C2}" srcId="{28E21B89-DEB7-42C4-A6C5-19125EB51A55}" destId="{22B96FAF-7D4E-49EC-B846-1C8A0F5072FA}" srcOrd="3" destOrd="0" parTransId="{916F6AFF-AA69-4F89-86D3-99814B0951DA}" sibTransId="{57C6271B-E23C-4707-92DD-F82B6FA129E8}"/>
    <dgm:cxn modelId="{A9FCD77F-794E-46D3-A49E-A69E9C9B1BCF}" type="presParOf" srcId="{82C9033B-109F-4687-A2B7-E06B83CF834F}" destId="{11B5CD09-0C96-451B-B5FD-182533F5D412}" srcOrd="0" destOrd="0" presId="urn:microsoft.com/office/officeart/2005/8/layout/hList7"/>
    <dgm:cxn modelId="{9B0AD489-CE06-420D-9CA4-4F6C5B4AF6F3}" type="presParOf" srcId="{82C9033B-109F-4687-A2B7-E06B83CF834F}" destId="{A41909EC-AFA5-4DFC-85BE-8A3188EF5BB7}" srcOrd="1" destOrd="0" presId="urn:microsoft.com/office/officeart/2005/8/layout/hList7"/>
    <dgm:cxn modelId="{60F77AF9-FB9B-4167-8B5D-726B07DA37EC}" type="presParOf" srcId="{A41909EC-AFA5-4DFC-85BE-8A3188EF5BB7}" destId="{59ACE1E7-D511-4141-8536-2E3F63E9FAF0}" srcOrd="0" destOrd="0" presId="urn:microsoft.com/office/officeart/2005/8/layout/hList7"/>
    <dgm:cxn modelId="{BD619D09-749C-425E-8384-D0952B7BA330}" type="presParOf" srcId="{59ACE1E7-D511-4141-8536-2E3F63E9FAF0}" destId="{AC459D94-F107-480F-9106-6ECD1C09BCE1}" srcOrd="0" destOrd="0" presId="urn:microsoft.com/office/officeart/2005/8/layout/hList7"/>
    <dgm:cxn modelId="{18EA850F-1B60-4F0B-9D62-75C29129C879}" type="presParOf" srcId="{59ACE1E7-D511-4141-8536-2E3F63E9FAF0}" destId="{25A9F5D5-9F0F-4CE7-A970-9EAEC1538AAB}" srcOrd="1" destOrd="0" presId="urn:microsoft.com/office/officeart/2005/8/layout/hList7"/>
    <dgm:cxn modelId="{6ACB9CB9-FD19-48FC-ADF0-97730044B2E0}" type="presParOf" srcId="{59ACE1E7-D511-4141-8536-2E3F63E9FAF0}" destId="{8221A12E-031A-4573-AA06-F7FADF612402}" srcOrd="2" destOrd="0" presId="urn:microsoft.com/office/officeart/2005/8/layout/hList7"/>
    <dgm:cxn modelId="{7522AEB5-2B88-4C12-9BE1-7F079FC90890}" type="presParOf" srcId="{59ACE1E7-D511-4141-8536-2E3F63E9FAF0}" destId="{7DE771AF-1978-4A13-90C6-B8C05B7321F0}" srcOrd="3" destOrd="0" presId="urn:microsoft.com/office/officeart/2005/8/layout/hList7"/>
    <dgm:cxn modelId="{AF14305E-5BC0-43DB-BB08-8C0998A23A48}" type="presParOf" srcId="{A41909EC-AFA5-4DFC-85BE-8A3188EF5BB7}" destId="{330AD5FD-05FC-4A36-AEE6-BB10C0A28BD7}" srcOrd="1" destOrd="0" presId="urn:microsoft.com/office/officeart/2005/8/layout/hList7"/>
    <dgm:cxn modelId="{78766EC4-773C-4FA8-A5DC-F62820C2C88F}" type="presParOf" srcId="{A41909EC-AFA5-4DFC-85BE-8A3188EF5BB7}" destId="{EC54B3D2-77DD-4DE0-B413-D886A50F6303}" srcOrd="2" destOrd="0" presId="urn:microsoft.com/office/officeart/2005/8/layout/hList7"/>
    <dgm:cxn modelId="{68A5D3C2-712A-4217-B879-E7E945BDBDB1}" type="presParOf" srcId="{EC54B3D2-77DD-4DE0-B413-D886A50F6303}" destId="{1C913715-4AAA-491B-ACC7-406DC2C2EA5C}" srcOrd="0" destOrd="0" presId="urn:microsoft.com/office/officeart/2005/8/layout/hList7"/>
    <dgm:cxn modelId="{8BC3FB04-E5D6-4051-83E7-3229C097A215}" type="presParOf" srcId="{EC54B3D2-77DD-4DE0-B413-D886A50F6303}" destId="{56124FE5-57E2-43A2-B4A2-2939A5096E78}" srcOrd="1" destOrd="0" presId="urn:microsoft.com/office/officeart/2005/8/layout/hList7"/>
    <dgm:cxn modelId="{C480F235-5C4D-492A-8365-DCBCD4960C3F}" type="presParOf" srcId="{EC54B3D2-77DD-4DE0-B413-D886A50F6303}" destId="{3655A67D-283C-42DE-8AAD-60100CFC2DDE}" srcOrd="2" destOrd="0" presId="urn:microsoft.com/office/officeart/2005/8/layout/hList7"/>
    <dgm:cxn modelId="{3C7831A0-8C14-46B2-82C8-4A5A960CF0E0}" type="presParOf" srcId="{EC54B3D2-77DD-4DE0-B413-D886A50F6303}" destId="{B762D714-F643-4C33-9765-4D956A044813}" srcOrd="3" destOrd="0" presId="urn:microsoft.com/office/officeart/2005/8/layout/hList7"/>
    <dgm:cxn modelId="{CA3843EB-54D5-4561-81FB-9C2093D85180}" type="presParOf" srcId="{A41909EC-AFA5-4DFC-85BE-8A3188EF5BB7}" destId="{BB8C036F-6CB1-4607-BA86-B23F2AA28E84}" srcOrd="3" destOrd="0" presId="urn:microsoft.com/office/officeart/2005/8/layout/hList7"/>
    <dgm:cxn modelId="{B225E8D8-B925-4440-85D8-116A41D8F223}" type="presParOf" srcId="{A41909EC-AFA5-4DFC-85BE-8A3188EF5BB7}" destId="{51272697-345C-46AD-AF07-50F3C9D7F66A}" srcOrd="4" destOrd="0" presId="urn:microsoft.com/office/officeart/2005/8/layout/hList7"/>
    <dgm:cxn modelId="{47414C3A-0C52-4BDC-88B2-649B364FFCA7}" type="presParOf" srcId="{51272697-345C-46AD-AF07-50F3C9D7F66A}" destId="{AC7B131B-CE23-42FC-82A7-5620601098E3}" srcOrd="0" destOrd="0" presId="urn:microsoft.com/office/officeart/2005/8/layout/hList7"/>
    <dgm:cxn modelId="{AA6EE524-C582-47C8-8F45-1BE9F6C9049F}" type="presParOf" srcId="{51272697-345C-46AD-AF07-50F3C9D7F66A}" destId="{ADF0F4FF-765C-4445-AE26-B771EB175A01}" srcOrd="1" destOrd="0" presId="urn:microsoft.com/office/officeart/2005/8/layout/hList7"/>
    <dgm:cxn modelId="{4254E3BE-98CD-4B2C-97D6-3DB01A411479}" type="presParOf" srcId="{51272697-345C-46AD-AF07-50F3C9D7F66A}" destId="{FFCDBAF5-A6C3-42D2-BA8A-C39995BA5D6B}" srcOrd="2" destOrd="0" presId="urn:microsoft.com/office/officeart/2005/8/layout/hList7"/>
    <dgm:cxn modelId="{B27F71D2-CC28-4B06-8898-EAD2E6625B42}" type="presParOf" srcId="{51272697-345C-46AD-AF07-50F3C9D7F66A}" destId="{C639D6C9-9022-4046-A62A-1AA28A4F5C01}" srcOrd="3" destOrd="0" presId="urn:microsoft.com/office/officeart/2005/8/layout/hList7"/>
    <dgm:cxn modelId="{31D80CC5-02E3-4A2C-AC37-BA487A0C32D2}" type="presParOf" srcId="{A41909EC-AFA5-4DFC-85BE-8A3188EF5BB7}" destId="{20755860-37DE-463B-8491-8C7856E190B7}" srcOrd="5" destOrd="0" presId="urn:microsoft.com/office/officeart/2005/8/layout/hList7"/>
    <dgm:cxn modelId="{C8B4C46E-4E57-430D-9D3B-2D935788E5BD}" type="presParOf" srcId="{A41909EC-AFA5-4DFC-85BE-8A3188EF5BB7}" destId="{13BD1213-A021-44ED-8762-7C678660330A}" srcOrd="6" destOrd="0" presId="urn:microsoft.com/office/officeart/2005/8/layout/hList7"/>
    <dgm:cxn modelId="{281B91DA-9323-49BA-AD84-7667934765EC}" type="presParOf" srcId="{13BD1213-A021-44ED-8762-7C678660330A}" destId="{42C4D4C3-1471-48E8-AE8D-5D0BA9BB0202}" srcOrd="0" destOrd="0" presId="urn:microsoft.com/office/officeart/2005/8/layout/hList7"/>
    <dgm:cxn modelId="{2EAFEED4-BAC3-4919-A71A-496CAFA6F64D}" type="presParOf" srcId="{13BD1213-A021-44ED-8762-7C678660330A}" destId="{A82C4C1B-5DB8-40B0-9BB0-9AC9C211C3B2}" srcOrd="1" destOrd="0" presId="urn:microsoft.com/office/officeart/2005/8/layout/hList7"/>
    <dgm:cxn modelId="{B34B7175-5209-4778-99E5-A8ED2359F3C4}" type="presParOf" srcId="{13BD1213-A021-44ED-8762-7C678660330A}" destId="{26897134-964F-418C-ACF3-160983C21EEA}" srcOrd="2" destOrd="0" presId="urn:microsoft.com/office/officeart/2005/8/layout/hList7"/>
    <dgm:cxn modelId="{CC1BBD63-605B-440B-84F2-4E05DC80F399}" type="presParOf" srcId="{13BD1213-A021-44ED-8762-7C678660330A}" destId="{35020B0D-EAC9-4FAF-9EDF-3B3EA9A006BA}" srcOrd="3" destOrd="0" presId="urn:microsoft.com/office/officeart/2005/8/layout/hList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06FA3B9-43F4-4C50-B6AC-8917D307F385}"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GB"/>
        </a:p>
      </dgm:t>
    </dgm:pt>
    <dgm:pt modelId="{5A419E78-3E3D-4843-B49C-1D30B2C0DE0A}">
      <dgm:prSet phldrT="[Text]" custT="1"/>
      <dgm:spPr>
        <a:solidFill>
          <a:srgbClr val="0070C0"/>
        </a:solidFill>
        <a:ln>
          <a:solidFill>
            <a:srgbClr val="009639"/>
          </a:solidFill>
        </a:ln>
      </dgm:spPr>
      <dgm:t>
        <a:bodyPr/>
        <a:lstStyle/>
        <a:p>
          <a:r>
            <a:rPr lang="en-GB" sz="1100" b="1" dirty="0" smtClean="0">
              <a:latin typeface="Arial" panose="020B0604020202020204" pitchFamily="34" charset="0"/>
              <a:cs typeface="Arial" panose="020B0604020202020204" pitchFamily="34" charset="0"/>
            </a:rPr>
            <a:t>2. Employer</a:t>
          </a:r>
          <a:r>
            <a:rPr lang="en-GB" sz="1100" b="1" dirty="0">
              <a:latin typeface="Arial" panose="020B0604020202020204" pitchFamily="34" charset="0"/>
              <a:cs typeface="Arial" panose="020B0604020202020204" pitchFamily="34" charset="0"/>
            </a:rPr>
            <a:t>: </a:t>
          </a:r>
          <a:r>
            <a:rPr lang="en-GB" sz="1100" dirty="0">
              <a:latin typeface="Arial" panose="020B0604020202020204" pitchFamily="34" charset="0"/>
              <a:cs typeface="Arial" panose="020B0604020202020204" pitchFamily="34" charset="0"/>
            </a:rPr>
            <a:t>Submit </a:t>
          </a:r>
          <a:r>
            <a:rPr lang="en-GB" sz="1100" dirty="0" smtClean="0">
              <a:latin typeface="Arial" panose="020B0604020202020204" pitchFamily="34" charset="0"/>
              <a:cs typeface="Arial" panose="020B0604020202020204" pitchFamily="34" charset="0"/>
            </a:rPr>
            <a:t>annual update spreadsheet</a:t>
          </a:r>
          <a:endParaRPr lang="en-GB" sz="1100" dirty="0">
            <a:latin typeface="Arial" panose="020B0604020202020204" pitchFamily="34" charset="0"/>
            <a:cs typeface="Arial" panose="020B0604020202020204" pitchFamily="34" charset="0"/>
          </a:endParaRPr>
        </a:p>
      </dgm:t>
    </dgm:pt>
    <dgm:pt modelId="{6CC6980C-1DBD-431E-9A92-236A13AF8A06}" type="parTrans" cxnId="{DF8CAE2B-59F7-404E-9B92-C1E32371E4D6}">
      <dgm:prSet/>
      <dgm:spPr/>
      <dgm:t>
        <a:bodyPr/>
        <a:lstStyle/>
        <a:p>
          <a:endParaRPr lang="en-GB"/>
        </a:p>
      </dgm:t>
    </dgm:pt>
    <dgm:pt modelId="{53CEB67E-8770-424C-9397-538E7A7C2C0D}" type="sibTrans" cxnId="{DF8CAE2B-59F7-404E-9B92-C1E32371E4D6}">
      <dgm:prSet/>
      <dgm:spPr/>
      <dgm:t>
        <a:bodyPr/>
        <a:lstStyle/>
        <a:p>
          <a:endParaRPr lang="en-GB" dirty="0"/>
        </a:p>
      </dgm:t>
    </dgm:pt>
    <dgm:pt modelId="{6B02A88E-1D28-43C1-BF0A-87CD686C3D5E}">
      <dgm:prSet phldrT="[Text]" custT="1"/>
      <dgm:spPr>
        <a:solidFill>
          <a:srgbClr val="0070C0"/>
        </a:solidFill>
        <a:ln>
          <a:solidFill>
            <a:srgbClr val="009639"/>
          </a:solidFill>
        </a:ln>
      </dgm:spPr>
      <dgm:t>
        <a:bodyPr/>
        <a:lstStyle/>
        <a:p>
          <a:r>
            <a:rPr lang="en-GB" sz="1100" b="1" dirty="0" smtClean="0">
              <a:latin typeface="Arial" panose="020B0604020202020204" pitchFamily="34" charset="0"/>
              <a:cs typeface="Arial" panose="020B0604020202020204" pitchFamily="34" charset="0"/>
            </a:rPr>
            <a:t>3. NHS Pensions: </a:t>
          </a:r>
          <a:r>
            <a:rPr lang="en-GB" sz="1100" dirty="0">
              <a:latin typeface="Arial" panose="020B0604020202020204" pitchFamily="34" charset="0"/>
              <a:cs typeface="Arial" panose="020B0604020202020204" pitchFamily="34" charset="0"/>
            </a:rPr>
            <a:t>Assurance checks and pre vet </a:t>
          </a:r>
        </a:p>
      </dgm:t>
    </dgm:pt>
    <dgm:pt modelId="{743AD68C-8F5A-42A7-BA80-D989EF215C6A}" type="parTrans" cxnId="{7F4BDBBE-A83A-474E-BF94-4F01530095FB}">
      <dgm:prSet/>
      <dgm:spPr/>
      <dgm:t>
        <a:bodyPr/>
        <a:lstStyle/>
        <a:p>
          <a:endParaRPr lang="en-GB"/>
        </a:p>
      </dgm:t>
    </dgm:pt>
    <dgm:pt modelId="{D6CF5DA3-C2E0-4E42-B328-AC975526F466}" type="sibTrans" cxnId="{7F4BDBBE-A83A-474E-BF94-4F01530095FB}">
      <dgm:prSet/>
      <dgm:spPr/>
      <dgm:t>
        <a:bodyPr/>
        <a:lstStyle/>
        <a:p>
          <a:endParaRPr lang="en-GB" dirty="0"/>
        </a:p>
      </dgm:t>
    </dgm:pt>
    <dgm:pt modelId="{2CAE4202-7898-4BCC-8A85-F0B61528B2DE}">
      <dgm:prSet phldrT="[Text]" custT="1"/>
      <dgm:spPr>
        <a:solidFill>
          <a:srgbClr val="0070C0"/>
        </a:solidFill>
        <a:ln>
          <a:solidFill>
            <a:srgbClr val="009639"/>
          </a:solidFill>
        </a:ln>
      </dgm:spPr>
      <dgm:t>
        <a:bodyPr/>
        <a:lstStyle/>
        <a:p>
          <a:r>
            <a:rPr lang="en-GB" sz="1100" b="1" dirty="0" smtClean="0">
              <a:latin typeface="Arial" panose="020B0604020202020204" pitchFamily="34" charset="0"/>
              <a:cs typeface="Arial" panose="020B0604020202020204" pitchFamily="34" charset="0"/>
            </a:rPr>
            <a:t>4. NHS Pensions</a:t>
          </a:r>
          <a:r>
            <a:rPr lang="en-GB" sz="1100" dirty="0" smtClean="0">
              <a:latin typeface="Arial" panose="020B0604020202020204" pitchFamily="34" charset="0"/>
              <a:cs typeface="Arial" panose="020B0604020202020204" pitchFamily="34" charset="0"/>
            </a:rPr>
            <a:t>: Annual update </a:t>
          </a:r>
          <a:r>
            <a:rPr lang="en-GB" sz="1100" dirty="0">
              <a:latin typeface="Arial" panose="020B0604020202020204" pitchFamily="34" charset="0"/>
              <a:cs typeface="Arial" panose="020B0604020202020204" pitchFamily="34" charset="0"/>
            </a:rPr>
            <a:t>spreadsheet processed</a:t>
          </a:r>
        </a:p>
      </dgm:t>
    </dgm:pt>
    <dgm:pt modelId="{D1137D1E-1247-4325-8AB6-07097561617F}" type="parTrans" cxnId="{A0F035C3-7708-4A83-BAE6-2976125A88D0}">
      <dgm:prSet/>
      <dgm:spPr/>
      <dgm:t>
        <a:bodyPr/>
        <a:lstStyle/>
        <a:p>
          <a:endParaRPr lang="en-GB"/>
        </a:p>
      </dgm:t>
    </dgm:pt>
    <dgm:pt modelId="{77EA039D-2A0F-4A0F-9D05-2F3601BDD083}" type="sibTrans" cxnId="{A0F035C3-7708-4A83-BAE6-2976125A88D0}">
      <dgm:prSet/>
      <dgm:spPr/>
      <dgm:t>
        <a:bodyPr/>
        <a:lstStyle/>
        <a:p>
          <a:endParaRPr lang="en-GB" dirty="0"/>
        </a:p>
      </dgm:t>
    </dgm:pt>
    <dgm:pt modelId="{BDDE8BD0-5DE1-45C2-84E8-309DA0A11163}">
      <dgm:prSet phldrT="[Text]" custT="1"/>
      <dgm:spPr>
        <a:solidFill>
          <a:srgbClr val="0070C0"/>
        </a:solidFill>
        <a:ln>
          <a:solidFill>
            <a:srgbClr val="009639"/>
          </a:solidFill>
        </a:ln>
      </dgm:spPr>
      <dgm:t>
        <a:bodyPr/>
        <a:lstStyle/>
        <a:p>
          <a:r>
            <a:rPr lang="en-GB" sz="1100" b="1" dirty="0" smtClean="0">
              <a:latin typeface="Arial" panose="020B0604020202020204" pitchFamily="34" charset="0"/>
              <a:cs typeface="Arial" panose="020B0604020202020204" pitchFamily="34" charset="0"/>
            </a:rPr>
            <a:t>5. NHS Pensions: </a:t>
          </a:r>
          <a:r>
            <a:rPr lang="en-GB" sz="1100" dirty="0">
              <a:latin typeface="Arial" panose="020B0604020202020204" pitchFamily="34" charset="0"/>
              <a:cs typeface="Arial" panose="020B0604020202020204" pitchFamily="34" charset="0"/>
            </a:rPr>
            <a:t>Membership record updated</a:t>
          </a:r>
        </a:p>
      </dgm:t>
    </dgm:pt>
    <dgm:pt modelId="{DE0F61E1-13BF-44D6-8F26-71E3C330CFDE}" type="parTrans" cxnId="{990D47F2-7FFC-45E8-9774-8BC8118465FE}">
      <dgm:prSet/>
      <dgm:spPr/>
      <dgm:t>
        <a:bodyPr/>
        <a:lstStyle/>
        <a:p>
          <a:endParaRPr lang="en-GB"/>
        </a:p>
      </dgm:t>
    </dgm:pt>
    <dgm:pt modelId="{E591BC72-FA40-4572-BA92-7D854B877A65}" type="sibTrans" cxnId="{990D47F2-7FFC-45E8-9774-8BC8118465FE}">
      <dgm:prSet/>
      <dgm:spPr/>
      <dgm:t>
        <a:bodyPr/>
        <a:lstStyle/>
        <a:p>
          <a:endParaRPr lang="en-GB" dirty="0"/>
        </a:p>
      </dgm:t>
    </dgm:pt>
    <dgm:pt modelId="{56D2395A-9879-4A40-B575-A46FAA4CEEFA}">
      <dgm:prSet phldrT="[Text]" custT="1"/>
      <dgm:spPr>
        <a:solidFill>
          <a:srgbClr val="0070C0"/>
        </a:solidFill>
        <a:ln>
          <a:solidFill>
            <a:srgbClr val="009639"/>
          </a:solidFill>
        </a:ln>
      </dgm:spPr>
      <dgm:t>
        <a:bodyPr/>
        <a:lstStyle/>
        <a:p>
          <a:r>
            <a:rPr lang="en-GB" sz="1100" b="1" dirty="0" smtClean="0">
              <a:latin typeface="Arial" panose="020B0604020202020204" pitchFamily="34" charset="0"/>
              <a:cs typeface="Arial" panose="020B0604020202020204" pitchFamily="34" charset="0"/>
            </a:rPr>
            <a:t>1. NHS Pensions: </a:t>
          </a:r>
          <a:r>
            <a:rPr lang="en-GB" sz="1100" dirty="0">
              <a:latin typeface="Arial" panose="020B0604020202020204" pitchFamily="34" charset="0"/>
              <a:cs typeface="Arial" panose="020B0604020202020204" pitchFamily="34" charset="0"/>
            </a:rPr>
            <a:t>Provide </a:t>
          </a:r>
          <a:r>
            <a:rPr lang="en-GB" sz="1100" dirty="0" smtClean="0">
              <a:latin typeface="Arial" panose="020B0604020202020204" pitchFamily="34" charset="0"/>
              <a:cs typeface="Arial" panose="020B0604020202020204" pitchFamily="34" charset="0"/>
            </a:rPr>
            <a:t>prepopulated spreadsheet</a:t>
          </a:r>
          <a:endParaRPr lang="en-GB" sz="1100" dirty="0">
            <a:latin typeface="Arial" panose="020B0604020202020204" pitchFamily="34" charset="0"/>
            <a:cs typeface="Arial" panose="020B0604020202020204" pitchFamily="34" charset="0"/>
          </a:endParaRPr>
        </a:p>
      </dgm:t>
    </dgm:pt>
    <dgm:pt modelId="{091AE96C-391D-4233-B5EA-573339110B90}" type="parTrans" cxnId="{B30CB8D8-E2FB-4C98-9253-4C4AA72ED4D5}">
      <dgm:prSet/>
      <dgm:spPr/>
      <dgm:t>
        <a:bodyPr/>
        <a:lstStyle/>
        <a:p>
          <a:endParaRPr lang="en-GB"/>
        </a:p>
      </dgm:t>
    </dgm:pt>
    <dgm:pt modelId="{C0778B54-12FA-4572-A10E-50CC89007CB7}" type="sibTrans" cxnId="{B30CB8D8-E2FB-4C98-9253-4C4AA72ED4D5}">
      <dgm:prSet/>
      <dgm:spPr/>
      <dgm:t>
        <a:bodyPr/>
        <a:lstStyle/>
        <a:p>
          <a:endParaRPr lang="en-GB" dirty="0"/>
        </a:p>
      </dgm:t>
    </dgm:pt>
    <dgm:pt modelId="{341066C5-F623-402C-8B7B-EDCD0663E9A0}">
      <dgm:prSet phldrT="[Text]" custT="1"/>
      <dgm:spPr>
        <a:solidFill>
          <a:srgbClr val="0070C0"/>
        </a:solidFill>
        <a:ln>
          <a:solidFill>
            <a:srgbClr val="009639"/>
          </a:solidFill>
        </a:ln>
      </dgm:spPr>
      <dgm:t>
        <a:bodyPr/>
        <a:lstStyle/>
        <a:p>
          <a:r>
            <a:rPr lang="en-GB" sz="1100" b="1" dirty="0" smtClean="0">
              <a:latin typeface="Arial" panose="020B0604020202020204" pitchFamily="34" charset="0"/>
              <a:cs typeface="Arial" panose="020B0604020202020204" pitchFamily="34" charset="0"/>
            </a:rPr>
            <a:t>6. NHS Pensions: </a:t>
          </a:r>
          <a:r>
            <a:rPr lang="en-GB" sz="1100" dirty="0">
              <a:latin typeface="Arial" panose="020B0604020202020204" pitchFamily="34" charset="0"/>
              <a:cs typeface="Arial" panose="020B0604020202020204" pitchFamily="34" charset="0"/>
            </a:rPr>
            <a:t>provide updated member list.  Data cleanse actions.</a:t>
          </a:r>
        </a:p>
      </dgm:t>
    </dgm:pt>
    <dgm:pt modelId="{CD513A26-3F7C-42E4-BFC6-2D4D4B5C4433}" type="parTrans" cxnId="{827266C4-5C8F-4690-81C2-CDC0493E64E9}">
      <dgm:prSet/>
      <dgm:spPr/>
      <dgm:t>
        <a:bodyPr/>
        <a:lstStyle/>
        <a:p>
          <a:endParaRPr lang="en-GB"/>
        </a:p>
      </dgm:t>
    </dgm:pt>
    <dgm:pt modelId="{92722438-6171-49DF-A296-BB2C7191C9F3}" type="sibTrans" cxnId="{827266C4-5C8F-4690-81C2-CDC0493E64E9}">
      <dgm:prSet/>
      <dgm:spPr>
        <a:solidFill>
          <a:srgbClr val="009E49"/>
        </a:solidFill>
      </dgm:spPr>
      <dgm:t>
        <a:bodyPr/>
        <a:lstStyle/>
        <a:p>
          <a:endParaRPr lang="en-GB" dirty="0"/>
        </a:p>
      </dgm:t>
    </dgm:pt>
    <dgm:pt modelId="{BD152855-DFFA-4C9C-885A-0BDAD90FB037}" type="pres">
      <dgm:prSet presAssocID="{406FA3B9-43F4-4C50-B6AC-8917D307F385}" presName="cycle" presStyleCnt="0">
        <dgm:presLayoutVars>
          <dgm:dir/>
          <dgm:resizeHandles val="exact"/>
        </dgm:presLayoutVars>
      </dgm:prSet>
      <dgm:spPr/>
      <dgm:t>
        <a:bodyPr/>
        <a:lstStyle/>
        <a:p>
          <a:endParaRPr lang="en-GB"/>
        </a:p>
      </dgm:t>
    </dgm:pt>
    <dgm:pt modelId="{5DE2BA9F-8168-4AA5-B6EE-D5746DCB9E22}" type="pres">
      <dgm:prSet presAssocID="{56D2395A-9879-4A40-B575-A46FAA4CEEFA}" presName="node" presStyleLbl="node1" presStyleIdx="0" presStyleCnt="6" custScaleX="108260" custScaleY="112541">
        <dgm:presLayoutVars>
          <dgm:bulletEnabled val="1"/>
        </dgm:presLayoutVars>
      </dgm:prSet>
      <dgm:spPr/>
      <dgm:t>
        <a:bodyPr/>
        <a:lstStyle/>
        <a:p>
          <a:endParaRPr lang="en-GB"/>
        </a:p>
      </dgm:t>
    </dgm:pt>
    <dgm:pt modelId="{C449D821-A33C-4693-9EF9-74EA77985B8A}" type="pres">
      <dgm:prSet presAssocID="{C0778B54-12FA-4572-A10E-50CC89007CB7}" presName="sibTrans" presStyleLbl="sibTrans2D1" presStyleIdx="0" presStyleCnt="6"/>
      <dgm:spPr/>
      <dgm:t>
        <a:bodyPr/>
        <a:lstStyle/>
        <a:p>
          <a:endParaRPr lang="en-GB"/>
        </a:p>
      </dgm:t>
    </dgm:pt>
    <dgm:pt modelId="{22DE8D04-BD88-45E5-B450-51F241B8199C}" type="pres">
      <dgm:prSet presAssocID="{C0778B54-12FA-4572-A10E-50CC89007CB7}" presName="connectorText" presStyleLbl="sibTrans2D1" presStyleIdx="0" presStyleCnt="6"/>
      <dgm:spPr/>
      <dgm:t>
        <a:bodyPr/>
        <a:lstStyle/>
        <a:p>
          <a:endParaRPr lang="en-GB"/>
        </a:p>
      </dgm:t>
    </dgm:pt>
    <dgm:pt modelId="{058B6D58-CCE8-45F7-8877-9F2B3E2B29F8}" type="pres">
      <dgm:prSet presAssocID="{5A419E78-3E3D-4843-B49C-1D30B2C0DE0A}" presName="node" presStyleLbl="node1" presStyleIdx="1" presStyleCnt="6" custScaleX="112401" custScaleY="108744">
        <dgm:presLayoutVars>
          <dgm:bulletEnabled val="1"/>
        </dgm:presLayoutVars>
      </dgm:prSet>
      <dgm:spPr/>
      <dgm:t>
        <a:bodyPr/>
        <a:lstStyle/>
        <a:p>
          <a:endParaRPr lang="en-GB"/>
        </a:p>
      </dgm:t>
    </dgm:pt>
    <dgm:pt modelId="{79C51463-2396-4348-8597-D89C55C1A9E4}" type="pres">
      <dgm:prSet presAssocID="{53CEB67E-8770-424C-9397-538E7A7C2C0D}" presName="sibTrans" presStyleLbl="sibTrans2D1" presStyleIdx="1" presStyleCnt="6" custLinFactNeighborX="-33453" custLinFactNeighborY="475"/>
      <dgm:spPr/>
      <dgm:t>
        <a:bodyPr/>
        <a:lstStyle/>
        <a:p>
          <a:endParaRPr lang="en-GB"/>
        </a:p>
      </dgm:t>
    </dgm:pt>
    <dgm:pt modelId="{71834945-50D1-4CFC-9CFE-1EAB1287018F}" type="pres">
      <dgm:prSet presAssocID="{53CEB67E-8770-424C-9397-538E7A7C2C0D}" presName="connectorText" presStyleLbl="sibTrans2D1" presStyleIdx="1" presStyleCnt="6"/>
      <dgm:spPr/>
      <dgm:t>
        <a:bodyPr/>
        <a:lstStyle/>
        <a:p>
          <a:endParaRPr lang="en-GB"/>
        </a:p>
      </dgm:t>
    </dgm:pt>
    <dgm:pt modelId="{16F3A111-B176-4173-9612-42F0E6536369}" type="pres">
      <dgm:prSet presAssocID="{6B02A88E-1D28-43C1-BF0A-87CD686C3D5E}" presName="node" presStyleLbl="node1" presStyleIdx="2" presStyleCnt="6" custScaleX="111086" custScaleY="113268" custRadScaleRad="99863" custRadScaleInc="5382">
        <dgm:presLayoutVars>
          <dgm:bulletEnabled val="1"/>
        </dgm:presLayoutVars>
      </dgm:prSet>
      <dgm:spPr/>
      <dgm:t>
        <a:bodyPr/>
        <a:lstStyle/>
        <a:p>
          <a:endParaRPr lang="en-GB"/>
        </a:p>
      </dgm:t>
    </dgm:pt>
    <dgm:pt modelId="{E34754BC-1395-4804-A132-2BC0772273B7}" type="pres">
      <dgm:prSet presAssocID="{D6CF5DA3-C2E0-4E42-B328-AC975526F466}" presName="sibTrans" presStyleLbl="sibTrans2D1" presStyleIdx="2" presStyleCnt="6"/>
      <dgm:spPr/>
      <dgm:t>
        <a:bodyPr/>
        <a:lstStyle/>
        <a:p>
          <a:endParaRPr lang="en-GB"/>
        </a:p>
      </dgm:t>
    </dgm:pt>
    <dgm:pt modelId="{76AB376E-0AA5-41D4-A7FC-77CF17E212D5}" type="pres">
      <dgm:prSet presAssocID="{D6CF5DA3-C2E0-4E42-B328-AC975526F466}" presName="connectorText" presStyleLbl="sibTrans2D1" presStyleIdx="2" presStyleCnt="6"/>
      <dgm:spPr/>
      <dgm:t>
        <a:bodyPr/>
        <a:lstStyle/>
        <a:p>
          <a:endParaRPr lang="en-GB"/>
        </a:p>
      </dgm:t>
    </dgm:pt>
    <dgm:pt modelId="{C82EE8A7-A72A-4107-B682-3312870EDE46}" type="pres">
      <dgm:prSet presAssocID="{2CAE4202-7898-4BCC-8A85-F0B61528B2DE}" presName="node" presStyleLbl="node1" presStyleIdx="3" presStyleCnt="6" custScaleX="114389" custScaleY="118723">
        <dgm:presLayoutVars>
          <dgm:bulletEnabled val="1"/>
        </dgm:presLayoutVars>
      </dgm:prSet>
      <dgm:spPr/>
      <dgm:t>
        <a:bodyPr/>
        <a:lstStyle/>
        <a:p>
          <a:endParaRPr lang="en-GB"/>
        </a:p>
      </dgm:t>
    </dgm:pt>
    <dgm:pt modelId="{E7A97117-CEBD-47A7-8FF1-A724DA334C60}" type="pres">
      <dgm:prSet presAssocID="{77EA039D-2A0F-4A0F-9D05-2F3601BDD083}" presName="sibTrans" presStyleLbl="sibTrans2D1" presStyleIdx="3" presStyleCnt="6"/>
      <dgm:spPr/>
      <dgm:t>
        <a:bodyPr/>
        <a:lstStyle/>
        <a:p>
          <a:endParaRPr lang="en-GB"/>
        </a:p>
      </dgm:t>
    </dgm:pt>
    <dgm:pt modelId="{DFC9331A-096A-4D30-92DC-2CF629C21E29}" type="pres">
      <dgm:prSet presAssocID="{77EA039D-2A0F-4A0F-9D05-2F3601BDD083}" presName="connectorText" presStyleLbl="sibTrans2D1" presStyleIdx="3" presStyleCnt="6"/>
      <dgm:spPr/>
      <dgm:t>
        <a:bodyPr/>
        <a:lstStyle/>
        <a:p>
          <a:endParaRPr lang="en-GB"/>
        </a:p>
      </dgm:t>
    </dgm:pt>
    <dgm:pt modelId="{10993CFC-7B03-4209-8F27-9B0834EC3CE9}" type="pres">
      <dgm:prSet presAssocID="{BDDE8BD0-5DE1-45C2-84E8-309DA0A11163}" presName="node" presStyleLbl="node1" presStyleIdx="4" presStyleCnt="6" custScaleX="113127" custScaleY="118017">
        <dgm:presLayoutVars>
          <dgm:bulletEnabled val="1"/>
        </dgm:presLayoutVars>
      </dgm:prSet>
      <dgm:spPr/>
      <dgm:t>
        <a:bodyPr/>
        <a:lstStyle/>
        <a:p>
          <a:endParaRPr lang="en-GB"/>
        </a:p>
      </dgm:t>
    </dgm:pt>
    <dgm:pt modelId="{4F920588-0B93-42B0-A7F7-DAEAC2191A59}" type="pres">
      <dgm:prSet presAssocID="{E591BC72-FA40-4572-BA92-7D854B877A65}" presName="sibTrans" presStyleLbl="sibTrans2D1" presStyleIdx="4" presStyleCnt="6"/>
      <dgm:spPr/>
      <dgm:t>
        <a:bodyPr/>
        <a:lstStyle/>
        <a:p>
          <a:endParaRPr lang="en-GB"/>
        </a:p>
      </dgm:t>
    </dgm:pt>
    <dgm:pt modelId="{25F5E0F9-D9CC-422B-8686-349B95358C2E}" type="pres">
      <dgm:prSet presAssocID="{E591BC72-FA40-4572-BA92-7D854B877A65}" presName="connectorText" presStyleLbl="sibTrans2D1" presStyleIdx="4" presStyleCnt="6"/>
      <dgm:spPr/>
      <dgm:t>
        <a:bodyPr/>
        <a:lstStyle/>
        <a:p>
          <a:endParaRPr lang="en-GB"/>
        </a:p>
      </dgm:t>
    </dgm:pt>
    <dgm:pt modelId="{97943AAD-64AB-4EBA-BA30-FC93B2EDAFE6}" type="pres">
      <dgm:prSet presAssocID="{341066C5-F623-402C-8B7B-EDCD0663E9A0}" presName="node" presStyleLbl="node1" presStyleIdx="5" presStyleCnt="6" custScaleX="112885" custScaleY="114803" custRadScaleRad="104507" custRadScaleInc="1738">
        <dgm:presLayoutVars>
          <dgm:bulletEnabled val="1"/>
        </dgm:presLayoutVars>
      </dgm:prSet>
      <dgm:spPr/>
      <dgm:t>
        <a:bodyPr/>
        <a:lstStyle/>
        <a:p>
          <a:endParaRPr lang="en-GB"/>
        </a:p>
      </dgm:t>
    </dgm:pt>
    <dgm:pt modelId="{D2EC8170-DC1E-419F-9B04-1200CFD9632C}" type="pres">
      <dgm:prSet presAssocID="{92722438-6171-49DF-A296-BB2C7191C9F3}" presName="sibTrans" presStyleLbl="sibTrans2D1" presStyleIdx="5" presStyleCnt="6" custAng="3910648" custScaleX="81812" custLinFactY="100000" custLinFactNeighborX="-31133" custLinFactNeighborY="113188"/>
      <dgm:spPr/>
      <dgm:t>
        <a:bodyPr/>
        <a:lstStyle/>
        <a:p>
          <a:endParaRPr lang="en-GB"/>
        </a:p>
      </dgm:t>
    </dgm:pt>
    <dgm:pt modelId="{39BF9D96-B3C9-4FAC-ABBB-F645B73E9CB4}" type="pres">
      <dgm:prSet presAssocID="{92722438-6171-49DF-A296-BB2C7191C9F3}" presName="connectorText" presStyleLbl="sibTrans2D1" presStyleIdx="5" presStyleCnt="6"/>
      <dgm:spPr/>
      <dgm:t>
        <a:bodyPr/>
        <a:lstStyle/>
        <a:p>
          <a:endParaRPr lang="en-GB"/>
        </a:p>
      </dgm:t>
    </dgm:pt>
  </dgm:ptLst>
  <dgm:cxnLst>
    <dgm:cxn modelId="{DF8CAE2B-59F7-404E-9B92-C1E32371E4D6}" srcId="{406FA3B9-43F4-4C50-B6AC-8917D307F385}" destId="{5A419E78-3E3D-4843-B49C-1D30B2C0DE0A}" srcOrd="1" destOrd="0" parTransId="{6CC6980C-1DBD-431E-9A92-236A13AF8A06}" sibTransId="{53CEB67E-8770-424C-9397-538E7A7C2C0D}"/>
    <dgm:cxn modelId="{9B9D5635-975F-418D-A52A-44FD716E6F56}" type="presOf" srcId="{D6CF5DA3-C2E0-4E42-B328-AC975526F466}" destId="{E34754BC-1395-4804-A132-2BC0772273B7}" srcOrd="0" destOrd="0" presId="urn:microsoft.com/office/officeart/2005/8/layout/cycle2"/>
    <dgm:cxn modelId="{BB3FBC3C-2D4B-41EE-AF55-9E1DEA173F4A}" type="presOf" srcId="{92722438-6171-49DF-A296-BB2C7191C9F3}" destId="{D2EC8170-DC1E-419F-9B04-1200CFD9632C}" srcOrd="0" destOrd="0" presId="urn:microsoft.com/office/officeart/2005/8/layout/cycle2"/>
    <dgm:cxn modelId="{B3CD647C-7D39-41F8-B6CD-D21277B79C5A}" type="presOf" srcId="{E591BC72-FA40-4572-BA92-7D854B877A65}" destId="{4F920588-0B93-42B0-A7F7-DAEAC2191A59}" srcOrd="0" destOrd="0" presId="urn:microsoft.com/office/officeart/2005/8/layout/cycle2"/>
    <dgm:cxn modelId="{B30CB8D8-E2FB-4C98-9253-4C4AA72ED4D5}" srcId="{406FA3B9-43F4-4C50-B6AC-8917D307F385}" destId="{56D2395A-9879-4A40-B575-A46FAA4CEEFA}" srcOrd="0" destOrd="0" parTransId="{091AE96C-391D-4233-B5EA-573339110B90}" sibTransId="{C0778B54-12FA-4572-A10E-50CC89007CB7}"/>
    <dgm:cxn modelId="{7F4BDBBE-A83A-474E-BF94-4F01530095FB}" srcId="{406FA3B9-43F4-4C50-B6AC-8917D307F385}" destId="{6B02A88E-1D28-43C1-BF0A-87CD686C3D5E}" srcOrd="2" destOrd="0" parTransId="{743AD68C-8F5A-42A7-BA80-D989EF215C6A}" sibTransId="{D6CF5DA3-C2E0-4E42-B328-AC975526F466}"/>
    <dgm:cxn modelId="{DE8C193E-56C5-4A93-9D38-9843671847FF}" type="presOf" srcId="{E591BC72-FA40-4572-BA92-7D854B877A65}" destId="{25F5E0F9-D9CC-422B-8686-349B95358C2E}" srcOrd="1" destOrd="0" presId="urn:microsoft.com/office/officeart/2005/8/layout/cycle2"/>
    <dgm:cxn modelId="{CC7F78BD-937A-4F3D-BC04-9AC66A5EAA55}" type="presOf" srcId="{56D2395A-9879-4A40-B575-A46FAA4CEEFA}" destId="{5DE2BA9F-8168-4AA5-B6EE-D5746DCB9E22}" srcOrd="0" destOrd="0" presId="urn:microsoft.com/office/officeart/2005/8/layout/cycle2"/>
    <dgm:cxn modelId="{53538AF7-4AA2-4FFE-8B9E-3751C3E3CFF5}" type="presOf" srcId="{C0778B54-12FA-4572-A10E-50CC89007CB7}" destId="{22DE8D04-BD88-45E5-B450-51F241B8199C}" srcOrd="1" destOrd="0" presId="urn:microsoft.com/office/officeart/2005/8/layout/cycle2"/>
    <dgm:cxn modelId="{FE3E748E-9343-439A-AE69-9EEFCEDFE5A3}" type="presOf" srcId="{77EA039D-2A0F-4A0F-9D05-2F3601BDD083}" destId="{E7A97117-CEBD-47A7-8FF1-A724DA334C60}" srcOrd="0" destOrd="0" presId="urn:microsoft.com/office/officeart/2005/8/layout/cycle2"/>
    <dgm:cxn modelId="{A0D494DC-3D1B-43D8-A1F1-5A6524A81E2D}" type="presOf" srcId="{6B02A88E-1D28-43C1-BF0A-87CD686C3D5E}" destId="{16F3A111-B176-4173-9612-42F0E6536369}" srcOrd="0" destOrd="0" presId="urn:microsoft.com/office/officeart/2005/8/layout/cycle2"/>
    <dgm:cxn modelId="{8BB8F2FC-B72E-4C4B-B112-CFA51195D24C}" type="presOf" srcId="{77EA039D-2A0F-4A0F-9D05-2F3601BDD083}" destId="{DFC9331A-096A-4D30-92DC-2CF629C21E29}" srcOrd="1" destOrd="0" presId="urn:microsoft.com/office/officeart/2005/8/layout/cycle2"/>
    <dgm:cxn modelId="{75A8F7E3-17A1-4947-A932-39BB75D5AA84}" type="presOf" srcId="{53CEB67E-8770-424C-9397-538E7A7C2C0D}" destId="{71834945-50D1-4CFC-9CFE-1EAB1287018F}" srcOrd="1" destOrd="0" presId="urn:microsoft.com/office/officeart/2005/8/layout/cycle2"/>
    <dgm:cxn modelId="{5CFE165E-3EE8-4D17-A367-F209CC38131E}" type="presOf" srcId="{92722438-6171-49DF-A296-BB2C7191C9F3}" destId="{39BF9D96-B3C9-4FAC-ABBB-F645B73E9CB4}" srcOrd="1" destOrd="0" presId="urn:microsoft.com/office/officeart/2005/8/layout/cycle2"/>
    <dgm:cxn modelId="{914C4507-0963-4450-87EF-6EB988508193}" type="presOf" srcId="{53CEB67E-8770-424C-9397-538E7A7C2C0D}" destId="{79C51463-2396-4348-8597-D89C55C1A9E4}" srcOrd="0" destOrd="0" presId="urn:microsoft.com/office/officeart/2005/8/layout/cycle2"/>
    <dgm:cxn modelId="{827266C4-5C8F-4690-81C2-CDC0493E64E9}" srcId="{406FA3B9-43F4-4C50-B6AC-8917D307F385}" destId="{341066C5-F623-402C-8B7B-EDCD0663E9A0}" srcOrd="5" destOrd="0" parTransId="{CD513A26-3F7C-42E4-BFC6-2D4D4B5C4433}" sibTransId="{92722438-6171-49DF-A296-BB2C7191C9F3}"/>
    <dgm:cxn modelId="{5D26A6FA-AB41-4134-9BD5-E975B25D4DAB}" type="presOf" srcId="{341066C5-F623-402C-8B7B-EDCD0663E9A0}" destId="{97943AAD-64AB-4EBA-BA30-FC93B2EDAFE6}" srcOrd="0" destOrd="0" presId="urn:microsoft.com/office/officeart/2005/8/layout/cycle2"/>
    <dgm:cxn modelId="{A1E3B65D-6BAA-4BD8-9E16-FE219CCDC035}" type="presOf" srcId="{5A419E78-3E3D-4843-B49C-1D30B2C0DE0A}" destId="{058B6D58-CCE8-45F7-8877-9F2B3E2B29F8}" srcOrd="0" destOrd="0" presId="urn:microsoft.com/office/officeart/2005/8/layout/cycle2"/>
    <dgm:cxn modelId="{2242F199-BCFD-4864-9318-F301C187701E}" type="presOf" srcId="{C0778B54-12FA-4572-A10E-50CC89007CB7}" destId="{C449D821-A33C-4693-9EF9-74EA77985B8A}" srcOrd="0" destOrd="0" presId="urn:microsoft.com/office/officeart/2005/8/layout/cycle2"/>
    <dgm:cxn modelId="{A0F035C3-7708-4A83-BAE6-2976125A88D0}" srcId="{406FA3B9-43F4-4C50-B6AC-8917D307F385}" destId="{2CAE4202-7898-4BCC-8A85-F0B61528B2DE}" srcOrd="3" destOrd="0" parTransId="{D1137D1E-1247-4325-8AB6-07097561617F}" sibTransId="{77EA039D-2A0F-4A0F-9D05-2F3601BDD083}"/>
    <dgm:cxn modelId="{FB089FDC-BACD-4FB1-B77F-D7EB2284ED28}" type="presOf" srcId="{D6CF5DA3-C2E0-4E42-B328-AC975526F466}" destId="{76AB376E-0AA5-41D4-A7FC-77CF17E212D5}" srcOrd="1" destOrd="0" presId="urn:microsoft.com/office/officeart/2005/8/layout/cycle2"/>
    <dgm:cxn modelId="{D44873D2-E8C6-4482-8891-94980FBBEC06}" type="presOf" srcId="{2CAE4202-7898-4BCC-8A85-F0B61528B2DE}" destId="{C82EE8A7-A72A-4107-B682-3312870EDE46}" srcOrd="0" destOrd="0" presId="urn:microsoft.com/office/officeart/2005/8/layout/cycle2"/>
    <dgm:cxn modelId="{3C52D901-A07D-4A0D-AAE4-C67AD2D4B886}" type="presOf" srcId="{406FA3B9-43F4-4C50-B6AC-8917D307F385}" destId="{BD152855-DFFA-4C9C-885A-0BDAD90FB037}" srcOrd="0" destOrd="0" presId="urn:microsoft.com/office/officeart/2005/8/layout/cycle2"/>
    <dgm:cxn modelId="{990D47F2-7FFC-45E8-9774-8BC8118465FE}" srcId="{406FA3B9-43F4-4C50-B6AC-8917D307F385}" destId="{BDDE8BD0-5DE1-45C2-84E8-309DA0A11163}" srcOrd="4" destOrd="0" parTransId="{DE0F61E1-13BF-44D6-8F26-71E3C330CFDE}" sibTransId="{E591BC72-FA40-4572-BA92-7D854B877A65}"/>
    <dgm:cxn modelId="{CB1B00D4-4E20-4C78-896F-9C7073E6B21E}" type="presOf" srcId="{BDDE8BD0-5DE1-45C2-84E8-309DA0A11163}" destId="{10993CFC-7B03-4209-8F27-9B0834EC3CE9}" srcOrd="0" destOrd="0" presId="urn:microsoft.com/office/officeart/2005/8/layout/cycle2"/>
    <dgm:cxn modelId="{DD039478-96D3-4F47-99B1-BC1306A4044D}" type="presParOf" srcId="{BD152855-DFFA-4C9C-885A-0BDAD90FB037}" destId="{5DE2BA9F-8168-4AA5-B6EE-D5746DCB9E22}" srcOrd="0" destOrd="0" presId="urn:microsoft.com/office/officeart/2005/8/layout/cycle2"/>
    <dgm:cxn modelId="{95185293-09CF-4B09-9715-EE78D720243D}" type="presParOf" srcId="{BD152855-DFFA-4C9C-885A-0BDAD90FB037}" destId="{C449D821-A33C-4693-9EF9-74EA77985B8A}" srcOrd="1" destOrd="0" presId="urn:microsoft.com/office/officeart/2005/8/layout/cycle2"/>
    <dgm:cxn modelId="{A35B7082-5677-4BC5-AD49-23D25F9F4DA4}" type="presParOf" srcId="{C449D821-A33C-4693-9EF9-74EA77985B8A}" destId="{22DE8D04-BD88-45E5-B450-51F241B8199C}" srcOrd="0" destOrd="0" presId="urn:microsoft.com/office/officeart/2005/8/layout/cycle2"/>
    <dgm:cxn modelId="{B162B321-DAC4-434F-A840-7FF2859B99C2}" type="presParOf" srcId="{BD152855-DFFA-4C9C-885A-0BDAD90FB037}" destId="{058B6D58-CCE8-45F7-8877-9F2B3E2B29F8}" srcOrd="2" destOrd="0" presId="urn:microsoft.com/office/officeart/2005/8/layout/cycle2"/>
    <dgm:cxn modelId="{684A98FF-3363-4966-B6C1-08E476BBCB39}" type="presParOf" srcId="{BD152855-DFFA-4C9C-885A-0BDAD90FB037}" destId="{79C51463-2396-4348-8597-D89C55C1A9E4}" srcOrd="3" destOrd="0" presId="urn:microsoft.com/office/officeart/2005/8/layout/cycle2"/>
    <dgm:cxn modelId="{9E9C6025-5998-4D97-8F33-0D4A0CCB4227}" type="presParOf" srcId="{79C51463-2396-4348-8597-D89C55C1A9E4}" destId="{71834945-50D1-4CFC-9CFE-1EAB1287018F}" srcOrd="0" destOrd="0" presId="urn:microsoft.com/office/officeart/2005/8/layout/cycle2"/>
    <dgm:cxn modelId="{EA5A9BEB-B065-438C-B834-785230CCCDEB}" type="presParOf" srcId="{BD152855-DFFA-4C9C-885A-0BDAD90FB037}" destId="{16F3A111-B176-4173-9612-42F0E6536369}" srcOrd="4" destOrd="0" presId="urn:microsoft.com/office/officeart/2005/8/layout/cycle2"/>
    <dgm:cxn modelId="{82EBC398-232A-4F34-BE9A-4371A09E0F34}" type="presParOf" srcId="{BD152855-DFFA-4C9C-885A-0BDAD90FB037}" destId="{E34754BC-1395-4804-A132-2BC0772273B7}" srcOrd="5" destOrd="0" presId="urn:microsoft.com/office/officeart/2005/8/layout/cycle2"/>
    <dgm:cxn modelId="{EDCC77CD-BDAF-4502-B0EA-23E6B73332E9}" type="presParOf" srcId="{E34754BC-1395-4804-A132-2BC0772273B7}" destId="{76AB376E-0AA5-41D4-A7FC-77CF17E212D5}" srcOrd="0" destOrd="0" presId="urn:microsoft.com/office/officeart/2005/8/layout/cycle2"/>
    <dgm:cxn modelId="{8D3B04F1-0279-455C-9666-8D3AC624D3AD}" type="presParOf" srcId="{BD152855-DFFA-4C9C-885A-0BDAD90FB037}" destId="{C82EE8A7-A72A-4107-B682-3312870EDE46}" srcOrd="6" destOrd="0" presId="urn:microsoft.com/office/officeart/2005/8/layout/cycle2"/>
    <dgm:cxn modelId="{41E5692C-BA0A-4094-A16B-225FFEED2AB8}" type="presParOf" srcId="{BD152855-DFFA-4C9C-885A-0BDAD90FB037}" destId="{E7A97117-CEBD-47A7-8FF1-A724DA334C60}" srcOrd="7" destOrd="0" presId="urn:microsoft.com/office/officeart/2005/8/layout/cycle2"/>
    <dgm:cxn modelId="{525A9602-630F-489F-930A-4F8808F7598D}" type="presParOf" srcId="{E7A97117-CEBD-47A7-8FF1-A724DA334C60}" destId="{DFC9331A-096A-4D30-92DC-2CF629C21E29}" srcOrd="0" destOrd="0" presId="urn:microsoft.com/office/officeart/2005/8/layout/cycle2"/>
    <dgm:cxn modelId="{763E4DA0-48A8-4789-A763-15E451B7D782}" type="presParOf" srcId="{BD152855-DFFA-4C9C-885A-0BDAD90FB037}" destId="{10993CFC-7B03-4209-8F27-9B0834EC3CE9}" srcOrd="8" destOrd="0" presId="urn:microsoft.com/office/officeart/2005/8/layout/cycle2"/>
    <dgm:cxn modelId="{5963ADAB-3CBB-40DD-B0CE-63B09D9C84D6}" type="presParOf" srcId="{BD152855-DFFA-4C9C-885A-0BDAD90FB037}" destId="{4F920588-0B93-42B0-A7F7-DAEAC2191A59}" srcOrd="9" destOrd="0" presId="urn:microsoft.com/office/officeart/2005/8/layout/cycle2"/>
    <dgm:cxn modelId="{8ACBCE25-56C9-4571-BF5A-6306E7AA917E}" type="presParOf" srcId="{4F920588-0B93-42B0-A7F7-DAEAC2191A59}" destId="{25F5E0F9-D9CC-422B-8686-349B95358C2E}" srcOrd="0" destOrd="0" presId="urn:microsoft.com/office/officeart/2005/8/layout/cycle2"/>
    <dgm:cxn modelId="{D50BD56A-5557-4D8C-8C6C-01D932C66734}" type="presParOf" srcId="{BD152855-DFFA-4C9C-885A-0BDAD90FB037}" destId="{97943AAD-64AB-4EBA-BA30-FC93B2EDAFE6}" srcOrd="10" destOrd="0" presId="urn:microsoft.com/office/officeart/2005/8/layout/cycle2"/>
    <dgm:cxn modelId="{5A270C50-856F-49CF-B254-76F7B82570FD}" type="presParOf" srcId="{BD152855-DFFA-4C9C-885A-0BDAD90FB037}" destId="{D2EC8170-DC1E-419F-9B04-1200CFD9632C}" srcOrd="11" destOrd="0" presId="urn:microsoft.com/office/officeart/2005/8/layout/cycle2"/>
    <dgm:cxn modelId="{80454427-8764-4861-8BFC-8D64D53CA24D}" type="presParOf" srcId="{D2EC8170-DC1E-419F-9B04-1200CFD9632C}" destId="{39BF9D96-B3C9-4FAC-ABBB-F645B73E9CB4}" srcOrd="0" destOrd="0" presId="urn:microsoft.com/office/officeart/2005/8/layout/cycle2"/>
  </dgm:cxnLst>
  <dgm:bg>
    <a:effectLst>
      <a:outerShdw blurRad="50800" dist="50800" dir="5400000" algn="ctr" rotWithShape="0">
        <a:schemeClr val="accent2"/>
      </a:outerShdw>
    </a:effect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21CFEF-69D4-418D-8BA5-8FE8570A57CC}">
      <dsp:nvSpPr>
        <dsp:cNvPr id="0" name=""/>
        <dsp:cNvSpPr/>
      </dsp:nvSpPr>
      <dsp:spPr>
        <a:xfrm>
          <a:off x="965908" y="1815976"/>
          <a:ext cx="328142" cy="1563177"/>
        </a:xfrm>
        <a:custGeom>
          <a:avLst/>
          <a:gdLst/>
          <a:ahLst/>
          <a:cxnLst/>
          <a:rect l="0" t="0" r="0" b="0"/>
          <a:pathLst>
            <a:path>
              <a:moveTo>
                <a:pt x="0" y="0"/>
              </a:moveTo>
              <a:lnTo>
                <a:pt x="164071" y="0"/>
              </a:lnTo>
              <a:lnTo>
                <a:pt x="164071" y="1563177"/>
              </a:lnTo>
              <a:lnTo>
                <a:pt x="328142" y="156317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1090048" y="2557633"/>
        <a:ext cx="79862" cy="79862"/>
      </dsp:txXfrm>
    </dsp:sp>
    <dsp:sp modelId="{05C113A3-6073-4D42-A698-34C7FA77A24D}">
      <dsp:nvSpPr>
        <dsp:cNvPr id="0" name=""/>
        <dsp:cNvSpPr/>
      </dsp:nvSpPr>
      <dsp:spPr>
        <a:xfrm>
          <a:off x="965908" y="1815976"/>
          <a:ext cx="328142" cy="937906"/>
        </a:xfrm>
        <a:custGeom>
          <a:avLst/>
          <a:gdLst/>
          <a:ahLst/>
          <a:cxnLst/>
          <a:rect l="0" t="0" r="0" b="0"/>
          <a:pathLst>
            <a:path>
              <a:moveTo>
                <a:pt x="0" y="0"/>
              </a:moveTo>
              <a:lnTo>
                <a:pt x="164071" y="0"/>
              </a:lnTo>
              <a:lnTo>
                <a:pt x="164071" y="937906"/>
              </a:lnTo>
              <a:lnTo>
                <a:pt x="328142" y="93790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1105138" y="2260087"/>
        <a:ext cx="49682" cy="49682"/>
      </dsp:txXfrm>
    </dsp:sp>
    <dsp:sp modelId="{74004486-34C8-44CE-8C2D-ED819E20C1F7}">
      <dsp:nvSpPr>
        <dsp:cNvPr id="0" name=""/>
        <dsp:cNvSpPr/>
      </dsp:nvSpPr>
      <dsp:spPr>
        <a:xfrm>
          <a:off x="965908" y="1815976"/>
          <a:ext cx="328142" cy="312635"/>
        </a:xfrm>
        <a:custGeom>
          <a:avLst/>
          <a:gdLst/>
          <a:ahLst/>
          <a:cxnLst/>
          <a:rect l="0" t="0" r="0" b="0"/>
          <a:pathLst>
            <a:path>
              <a:moveTo>
                <a:pt x="0" y="0"/>
              </a:moveTo>
              <a:lnTo>
                <a:pt x="164071" y="0"/>
              </a:lnTo>
              <a:lnTo>
                <a:pt x="164071" y="312635"/>
              </a:lnTo>
              <a:lnTo>
                <a:pt x="328142" y="31263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1118648" y="1960962"/>
        <a:ext cx="22661" cy="22661"/>
      </dsp:txXfrm>
    </dsp:sp>
    <dsp:sp modelId="{168B79A7-5AB0-4C3B-B126-B89479C518F0}">
      <dsp:nvSpPr>
        <dsp:cNvPr id="0" name=""/>
        <dsp:cNvSpPr/>
      </dsp:nvSpPr>
      <dsp:spPr>
        <a:xfrm>
          <a:off x="965908" y="1503340"/>
          <a:ext cx="328142" cy="312635"/>
        </a:xfrm>
        <a:custGeom>
          <a:avLst/>
          <a:gdLst/>
          <a:ahLst/>
          <a:cxnLst/>
          <a:rect l="0" t="0" r="0" b="0"/>
          <a:pathLst>
            <a:path>
              <a:moveTo>
                <a:pt x="0" y="312635"/>
              </a:moveTo>
              <a:lnTo>
                <a:pt x="164071" y="312635"/>
              </a:lnTo>
              <a:lnTo>
                <a:pt x="164071" y="0"/>
              </a:lnTo>
              <a:lnTo>
                <a:pt x="328142"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1118648" y="1648327"/>
        <a:ext cx="22661" cy="22661"/>
      </dsp:txXfrm>
    </dsp:sp>
    <dsp:sp modelId="{FF1FDD97-7C20-4EC6-BB58-B9719D355B42}">
      <dsp:nvSpPr>
        <dsp:cNvPr id="0" name=""/>
        <dsp:cNvSpPr/>
      </dsp:nvSpPr>
      <dsp:spPr>
        <a:xfrm>
          <a:off x="965908" y="878069"/>
          <a:ext cx="328142" cy="937906"/>
        </a:xfrm>
        <a:custGeom>
          <a:avLst/>
          <a:gdLst/>
          <a:ahLst/>
          <a:cxnLst/>
          <a:rect l="0" t="0" r="0" b="0"/>
          <a:pathLst>
            <a:path>
              <a:moveTo>
                <a:pt x="0" y="937906"/>
              </a:moveTo>
              <a:lnTo>
                <a:pt x="164071" y="937906"/>
              </a:lnTo>
              <a:lnTo>
                <a:pt x="164071" y="0"/>
              </a:lnTo>
              <a:lnTo>
                <a:pt x="328142"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1105138" y="1322181"/>
        <a:ext cx="49682" cy="49682"/>
      </dsp:txXfrm>
    </dsp:sp>
    <dsp:sp modelId="{1CBDCD02-4BC2-45D3-A2AB-94F9BE9050B1}">
      <dsp:nvSpPr>
        <dsp:cNvPr id="0" name=""/>
        <dsp:cNvSpPr/>
      </dsp:nvSpPr>
      <dsp:spPr>
        <a:xfrm>
          <a:off x="965908" y="252798"/>
          <a:ext cx="328142" cy="1563177"/>
        </a:xfrm>
        <a:custGeom>
          <a:avLst/>
          <a:gdLst/>
          <a:ahLst/>
          <a:cxnLst/>
          <a:rect l="0" t="0" r="0" b="0"/>
          <a:pathLst>
            <a:path>
              <a:moveTo>
                <a:pt x="0" y="1563177"/>
              </a:moveTo>
              <a:lnTo>
                <a:pt x="164071" y="1563177"/>
              </a:lnTo>
              <a:lnTo>
                <a:pt x="164071" y="0"/>
              </a:lnTo>
              <a:lnTo>
                <a:pt x="328142"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GB" sz="500" kern="1200"/>
        </a:p>
      </dsp:txBody>
      <dsp:txXfrm>
        <a:off x="1090048" y="994456"/>
        <a:ext cx="79862" cy="79862"/>
      </dsp:txXfrm>
    </dsp:sp>
    <dsp:sp modelId="{C9E66B78-C70D-429E-903D-52EB4C8D3792}">
      <dsp:nvSpPr>
        <dsp:cNvPr id="0" name=""/>
        <dsp:cNvSpPr/>
      </dsp:nvSpPr>
      <dsp:spPr>
        <a:xfrm rot="16200000">
          <a:off x="-744432" y="1421995"/>
          <a:ext cx="2632719" cy="78796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GB" sz="2000" b="1" kern="1200" dirty="0" smtClean="0">
              <a:latin typeface="Arial" panose="020B0604020202020204" pitchFamily="34" charset="0"/>
              <a:cs typeface="Arial" panose="020B0604020202020204" pitchFamily="34" charset="0"/>
            </a:rPr>
            <a:t>End of </a:t>
          </a:r>
          <a:r>
            <a:rPr lang="en-GB" sz="2000" b="1" kern="1200" dirty="0" smtClean="0">
              <a:latin typeface="Arial" panose="020B0604020202020204" pitchFamily="34" charset="0"/>
              <a:cs typeface="Arial" panose="020B0604020202020204" pitchFamily="34" charset="0"/>
            </a:rPr>
            <a:t>year data</a:t>
          </a:r>
          <a:endParaRPr lang="en-GB" sz="2000" b="1" kern="1200" dirty="0">
            <a:latin typeface="Arial" panose="020B0604020202020204" pitchFamily="34" charset="0"/>
            <a:cs typeface="Arial" panose="020B0604020202020204" pitchFamily="34" charset="0"/>
          </a:endParaRPr>
        </a:p>
      </dsp:txBody>
      <dsp:txXfrm>
        <a:off x="-744432" y="1421995"/>
        <a:ext cx="2632719" cy="787961"/>
      </dsp:txXfrm>
    </dsp:sp>
    <dsp:sp modelId="{A1B3EA02-227F-4366-8927-4C5C5DEFB37A}">
      <dsp:nvSpPr>
        <dsp:cNvPr id="0" name=""/>
        <dsp:cNvSpPr/>
      </dsp:nvSpPr>
      <dsp:spPr>
        <a:xfrm>
          <a:off x="1294050" y="2690"/>
          <a:ext cx="3564411" cy="50021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GB" sz="2000" kern="1200" dirty="0" err="1" smtClean="0">
              <a:latin typeface="Arial" panose="020B0604020202020204" pitchFamily="34" charset="0"/>
              <a:cs typeface="Arial" panose="020B0604020202020204" pitchFamily="34" charset="0"/>
            </a:rPr>
            <a:t>CETV</a:t>
          </a:r>
          <a:r>
            <a:rPr lang="en-GB" sz="2000" kern="1200" dirty="0" smtClean="0">
              <a:latin typeface="Arial" panose="020B0604020202020204" pitchFamily="34" charset="0"/>
              <a:cs typeface="Arial" panose="020B0604020202020204" pitchFamily="34" charset="0"/>
            </a:rPr>
            <a:t> </a:t>
          </a:r>
          <a:endParaRPr lang="en-GB" sz="2000" kern="1200" dirty="0">
            <a:latin typeface="Arial" panose="020B0604020202020204" pitchFamily="34" charset="0"/>
            <a:cs typeface="Arial" panose="020B0604020202020204" pitchFamily="34" charset="0"/>
          </a:endParaRPr>
        </a:p>
      </dsp:txBody>
      <dsp:txXfrm>
        <a:off x="1294050" y="2690"/>
        <a:ext cx="3564411" cy="500216"/>
      </dsp:txXfrm>
    </dsp:sp>
    <dsp:sp modelId="{116F8F04-51C4-4375-93E0-CF9C66D65E53}">
      <dsp:nvSpPr>
        <dsp:cNvPr id="0" name=""/>
        <dsp:cNvSpPr/>
      </dsp:nvSpPr>
      <dsp:spPr>
        <a:xfrm>
          <a:off x="1294050" y="627961"/>
          <a:ext cx="3560260" cy="50021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GB" sz="2000" kern="1200" dirty="0" smtClean="0">
              <a:latin typeface="Arial" panose="020B0604020202020204" pitchFamily="34" charset="0"/>
              <a:cs typeface="Arial" panose="020B0604020202020204" pitchFamily="34" charset="0"/>
            </a:rPr>
            <a:t>Awards</a:t>
          </a:r>
          <a:endParaRPr lang="en-GB" sz="2000" kern="1200" dirty="0">
            <a:latin typeface="Arial" panose="020B0604020202020204" pitchFamily="34" charset="0"/>
            <a:cs typeface="Arial" panose="020B0604020202020204" pitchFamily="34" charset="0"/>
          </a:endParaRPr>
        </a:p>
      </dsp:txBody>
      <dsp:txXfrm>
        <a:off x="1294050" y="627961"/>
        <a:ext cx="3560260" cy="500216"/>
      </dsp:txXfrm>
    </dsp:sp>
    <dsp:sp modelId="{6946EBDB-36E7-49F8-8359-A7D89B6C3124}">
      <dsp:nvSpPr>
        <dsp:cNvPr id="0" name=""/>
        <dsp:cNvSpPr/>
      </dsp:nvSpPr>
      <dsp:spPr>
        <a:xfrm>
          <a:off x="1294050" y="1253232"/>
          <a:ext cx="3564411" cy="50021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GB" sz="2000" kern="1200" dirty="0" smtClean="0">
              <a:latin typeface="Arial" panose="020B0604020202020204" pitchFamily="34" charset="0"/>
              <a:cs typeface="Arial" panose="020B0604020202020204" pitchFamily="34" charset="0"/>
            </a:rPr>
            <a:t>Annual Allowance </a:t>
          </a:r>
          <a:r>
            <a:rPr lang="en-GB" sz="2000" kern="1200" dirty="0" smtClean="0">
              <a:latin typeface="Arial" panose="020B0604020202020204" pitchFamily="34" charset="0"/>
              <a:cs typeface="Arial" panose="020B0604020202020204" pitchFamily="34" charset="0"/>
            </a:rPr>
            <a:t>statements</a:t>
          </a:r>
          <a:endParaRPr lang="en-GB" sz="2000" kern="1200" dirty="0">
            <a:latin typeface="Arial" panose="020B0604020202020204" pitchFamily="34" charset="0"/>
            <a:cs typeface="Arial" panose="020B0604020202020204" pitchFamily="34" charset="0"/>
          </a:endParaRPr>
        </a:p>
      </dsp:txBody>
      <dsp:txXfrm>
        <a:off x="1294050" y="1253232"/>
        <a:ext cx="3564411" cy="500216"/>
      </dsp:txXfrm>
    </dsp:sp>
    <dsp:sp modelId="{C39332D3-6915-4501-A9C2-3408DD78B241}">
      <dsp:nvSpPr>
        <dsp:cNvPr id="0" name=""/>
        <dsp:cNvSpPr/>
      </dsp:nvSpPr>
      <dsp:spPr>
        <a:xfrm>
          <a:off x="1294050" y="1878503"/>
          <a:ext cx="3564411" cy="50021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GB" sz="2000" kern="1200" dirty="0" smtClean="0">
              <a:latin typeface="Arial" panose="020B0604020202020204" pitchFamily="34" charset="0"/>
              <a:cs typeface="Arial" panose="020B0604020202020204" pitchFamily="34" charset="0"/>
            </a:rPr>
            <a:t>Transfer </a:t>
          </a:r>
          <a:r>
            <a:rPr lang="en-GB" sz="2000" kern="1200" dirty="0" smtClean="0">
              <a:latin typeface="Arial" panose="020B0604020202020204" pitchFamily="34" charset="0"/>
              <a:cs typeface="Arial" panose="020B0604020202020204" pitchFamily="34" charset="0"/>
            </a:rPr>
            <a:t>out</a:t>
          </a:r>
          <a:endParaRPr lang="en-GB" sz="2000" kern="1200" dirty="0">
            <a:latin typeface="Arial" panose="020B0604020202020204" pitchFamily="34" charset="0"/>
            <a:cs typeface="Arial" panose="020B0604020202020204" pitchFamily="34" charset="0"/>
          </a:endParaRPr>
        </a:p>
      </dsp:txBody>
      <dsp:txXfrm>
        <a:off x="1294050" y="1878503"/>
        <a:ext cx="3564411" cy="500216"/>
      </dsp:txXfrm>
    </dsp:sp>
    <dsp:sp modelId="{98F514E7-ABD2-4853-A5D9-A9DE218EF52B}">
      <dsp:nvSpPr>
        <dsp:cNvPr id="0" name=""/>
        <dsp:cNvSpPr/>
      </dsp:nvSpPr>
      <dsp:spPr>
        <a:xfrm>
          <a:off x="1294050" y="2503774"/>
          <a:ext cx="3564411" cy="50021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GB" sz="2000" kern="1200" dirty="0" smtClean="0">
              <a:latin typeface="Arial" panose="020B0604020202020204" pitchFamily="34" charset="0"/>
              <a:cs typeface="Arial" panose="020B0604020202020204" pitchFamily="34" charset="0"/>
            </a:rPr>
            <a:t>Estimates</a:t>
          </a:r>
          <a:endParaRPr lang="en-GB" sz="2000" kern="1200" dirty="0">
            <a:latin typeface="Arial" panose="020B0604020202020204" pitchFamily="34" charset="0"/>
            <a:cs typeface="Arial" panose="020B0604020202020204" pitchFamily="34" charset="0"/>
          </a:endParaRPr>
        </a:p>
      </dsp:txBody>
      <dsp:txXfrm>
        <a:off x="1294050" y="2503774"/>
        <a:ext cx="3564411" cy="500216"/>
      </dsp:txXfrm>
    </dsp:sp>
    <dsp:sp modelId="{CF7CEC42-5D7F-4DB5-B997-660DB46063BF}">
      <dsp:nvSpPr>
        <dsp:cNvPr id="0" name=""/>
        <dsp:cNvSpPr/>
      </dsp:nvSpPr>
      <dsp:spPr>
        <a:xfrm>
          <a:off x="1294050" y="3129044"/>
          <a:ext cx="3568562" cy="50021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GB" sz="2000" kern="1200" dirty="0" smtClean="0">
              <a:latin typeface="Arial" panose="020B0604020202020204" pitchFamily="34" charset="0"/>
              <a:cs typeface="Arial" panose="020B0604020202020204" pitchFamily="34" charset="0"/>
            </a:rPr>
            <a:t>Annual Benefit Statements</a:t>
          </a:r>
          <a:endParaRPr lang="en-GB" sz="2000" kern="1200" dirty="0">
            <a:latin typeface="Arial" panose="020B0604020202020204" pitchFamily="34" charset="0"/>
            <a:cs typeface="Arial" panose="020B0604020202020204" pitchFamily="34" charset="0"/>
          </a:endParaRPr>
        </a:p>
      </dsp:txBody>
      <dsp:txXfrm>
        <a:off x="1294050" y="3129044"/>
        <a:ext cx="3568562" cy="50021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459D94-F107-480F-9106-6ECD1C09BCE1}">
      <dsp:nvSpPr>
        <dsp:cNvPr id="0" name=""/>
        <dsp:cNvSpPr/>
      </dsp:nvSpPr>
      <dsp:spPr>
        <a:xfrm>
          <a:off x="1947" y="0"/>
          <a:ext cx="2041328" cy="388843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GB" sz="1400" kern="1200" dirty="0" smtClean="0">
              <a:latin typeface="Arial" panose="020B0604020202020204" pitchFamily="34" charset="0"/>
              <a:cs typeface="Arial" panose="020B0604020202020204" pitchFamily="34" charset="0"/>
            </a:rPr>
            <a:t>Annual update spreadsheet completed</a:t>
          </a:r>
          <a:endParaRPr lang="en-GB" sz="1400" kern="1200" dirty="0">
            <a:latin typeface="Arial" panose="020B0604020202020204" pitchFamily="34" charset="0"/>
            <a:cs typeface="Arial" panose="020B0604020202020204" pitchFamily="34" charset="0"/>
          </a:endParaRPr>
        </a:p>
      </dsp:txBody>
      <dsp:txXfrm>
        <a:off x="1947" y="1555372"/>
        <a:ext cx="2041328" cy="1555372"/>
      </dsp:txXfrm>
    </dsp:sp>
    <dsp:sp modelId="{7DE771AF-1978-4A13-90C6-B8C05B7321F0}">
      <dsp:nvSpPr>
        <dsp:cNvPr id="0" name=""/>
        <dsp:cNvSpPr/>
      </dsp:nvSpPr>
      <dsp:spPr>
        <a:xfrm>
          <a:off x="375187" y="233305"/>
          <a:ext cx="1294847" cy="1294847"/>
        </a:xfrm>
        <a:prstGeom prst="ellipse">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l="-1000" r="-1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C913715-4AAA-491B-ACC7-406DC2C2EA5C}">
      <dsp:nvSpPr>
        <dsp:cNvPr id="0" name=""/>
        <dsp:cNvSpPr/>
      </dsp:nvSpPr>
      <dsp:spPr>
        <a:xfrm>
          <a:off x="2104515" y="0"/>
          <a:ext cx="2041328" cy="388843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GB" sz="1400" kern="1200" dirty="0" smtClean="0">
              <a:latin typeface="Arial" panose="020B0604020202020204" pitchFamily="34" charset="0"/>
              <a:cs typeface="Arial" panose="020B0604020202020204" pitchFamily="34" charset="0"/>
            </a:rPr>
            <a:t>Desktop assessment completed and accurate information input</a:t>
          </a:r>
          <a:endParaRPr lang="en-GB" sz="1400" kern="1200" dirty="0">
            <a:latin typeface="Arial" panose="020B0604020202020204" pitchFamily="34" charset="0"/>
            <a:cs typeface="Arial" panose="020B0604020202020204" pitchFamily="34" charset="0"/>
          </a:endParaRPr>
        </a:p>
      </dsp:txBody>
      <dsp:txXfrm>
        <a:off x="2104515" y="1555372"/>
        <a:ext cx="2041328" cy="1555372"/>
      </dsp:txXfrm>
    </dsp:sp>
    <dsp:sp modelId="{B762D714-F643-4C33-9765-4D956A044813}">
      <dsp:nvSpPr>
        <dsp:cNvPr id="0" name=""/>
        <dsp:cNvSpPr/>
      </dsp:nvSpPr>
      <dsp:spPr>
        <a:xfrm>
          <a:off x="2477755" y="233305"/>
          <a:ext cx="1294847" cy="1294847"/>
        </a:xfrm>
        <a:prstGeom prst="ellipse">
          <a:avLst/>
        </a:prstGeom>
        <a:blipFill>
          <a:blip xmlns:r="http://schemas.openxmlformats.org/officeDocument/2006/relationships" r:embed="rId2" cstate="print">
            <a:extLst>
              <a:ext uri="{28A0092B-C50C-407E-A947-70E740481C1C}">
                <a14:useLocalDpi xmlns:a14="http://schemas.microsoft.com/office/drawing/2010/main" val="0"/>
              </a:ext>
            </a:extLst>
          </a:blip>
          <a:srcRect/>
          <a:stretch>
            <a:fillRect l="-6000" r="-6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C7B131B-CE23-42FC-82A7-5620601098E3}">
      <dsp:nvSpPr>
        <dsp:cNvPr id="0" name=""/>
        <dsp:cNvSpPr/>
      </dsp:nvSpPr>
      <dsp:spPr>
        <a:xfrm>
          <a:off x="4207083" y="0"/>
          <a:ext cx="2041328" cy="388843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GB" sz="1400" kern="1200" dirty="0" smtClean="0">
              <a:latin typeface="Arial" panose="020B0604020202020204" pitchFamily="34" charset="0"/>
              <a:cs typeface="Arial" panose="020B0604020202020204" pitchFamily="34" charset="0"/>
            </a:rPr>
            <a:t>Returned where error has been identified</a:t>
          </a:r>
          <a:endParaRPr lang="en-GB" sz="1400" kern="1200" dirty="0">
            <a:latin typeface="Arial" panose="020B0604020202020204" pitchFamily="34" charset="0"/>
            <a:cs typeface="Arial" panose="020B0604020202020204" pitchFamily="34" charset="0"/>
          </a:endParaRPr>
        </a:p>
      </dsp:txBody>
      <dsp:txXfrm>
        <a:off x="4207083" y="1555372"/>
        <a:ext cx="2041328" cy="1555372"/>
      </dsp:txXfrm>
    </dsp:sp>
    <dsp:sp modelId="{C639D6C9-9022-4046-A62A-1AA28A4F5C01}">
      <dsp:nvSpPr>
        <dsp:cNvPr id="0" name=""/>
        <dsp:cNvSpPr/>
      </dsp:nvSpPr>
      <dsp:spPr>
        <a:xfrm>
          <a:off x="4580324" y="233305"/>
          <a:ext cx="1294847" cy="1294847"/>
        </a:xfrm>
        <a:prstGeom prst="ellipse">
          <a:avLst/>
        </a:prstGeom>
        <a:blipFill>
          <a:blip xmlns:r="http://schemas.openxmlformats.org/officeDocument/2006/relationships" r:embed="rId3" cstate="print">
            <a:extLst>
              <a:ext uri="{28A0092B-C50C-407E-A947-70E740481C1C}">
                <a14:useLocalDpi xmlns:a14="http://schemas.microsoft.com/office/drawing/2010/main" val="0"/>
              </a:ext>
            </a:extLst>
          </a:blip>
          <a:srcRect/>
          <a:stretch>
            <a:fillRect l="-1000" r="-1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2C4D4C3-1471-48E8-AE8D-5D0BA9BB0202}">
      <dsp:nvSpPr>
        <dsp:cNvPr id="0" name=""/>
        <dsp:cNvSpPr/>
      </dsp:nvSpPr>
      <dsp:spPr>
        <a:xfrm>
          <a:off x="6309652" y="0"/>
          <a:ext cx="2041328" cy="388843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GB" sz="1400" kern="1200" dirty="0" smtClean="0">
              <a:latin typeface="Arial" panose="020B0604020202020204" pitchFamily="34" charset="0"/>
              <a:cs typeface="Arial" panose="020B0604020202020204" pitchFamily="34" charset="0"/>
            </a:rPr>
            <a:t>Data will be uploaded to members record</a:t>
          </a:r>
          <a:endParaRPr lang="en-GB" sz="1400" kern="1200" dirty="0">
            <a:latin typeface="Arial" panose="020B0604020202020204" pitchFamily="34" charset="0"/>
            <a:cs typeface="Arial" panose="020B0604020202020204" pitchFamily="34" charset="0"/>
          </a:endParaRPr>
        </a:p>
      </dsp:txBody>
      <dsp:txXfrm>
        <a:off x="6309652" y="1555372"/>
        <a:ext cx="2041328" cy="1555372"/>
      </dsp:txXfrm>
    </dsp:sp>
    <dsp:sp modelId="{35020B0D-EAC9-4FAF-9EDF-3B3EA9A006BA}">
      <dsp:nvSpPr>
        <dsp:cNvPr id="0" name=""/>
        <dsp:cNvSpPr/>
      </dsp:nvSpPr>
      <dsp:spPr>
        <a:xfrm>
          <a:off x="6682892" y="233305"/>
          <a:ext cx="1294847" cy="1294847"/>
        </a:xfrm>
        <a:prstGeom prst="ellipse">
          <a:avLst/>
        </a:prstGeom>
        <a:blipFill>
          <a:blip xmlns:r="http://schemas.openxmlformats.org/officeDocument/2006/relationships" r:embed="rId4" cstate="print">
            <a:extLst>
              <a:ext uri="{28A0092B-C50C-407E-A947-70E740481C1C}">
                <a14:useLocalDpi xmlns:a14="http://schemas.microsoft.com/office/drawing/2010/main" val="0"/>
              </a:ext>
            </a:extLst>
          </a:blip>
          <a:srcRect/>
          <a:stretch>
            <a:fillRect l="-1000" r="-1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1B5CD09-0C96-451B-B5FD-182533F5D412}">
      <dsp:nvSpPr>
        <dsp:cNvPr id="0" name=""/>
        <dsp:cNvSpPr/>
      </dsp:nvSpPr>
      <dsp:spPr>
        <a:xfrm>
          <a:off x="334117" y="3110745"/>
          <a:ext cx="7684693" cy="583264"/>
        </a:xfrm>
        <a:prstGeom prst="notchedRightArrow">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E2BA9F-8168-4AA5-B6EE-D5746DCB9E22}">
      <dsp:nvSpPr>
        <dsp:cNvPr id="0" name=""/>
        <dsp:cNvSpPr/>
      </dsp:nvSpPr>
      <dsp:spPr>
        <a:xfrm>
          <a:off x="3816416" y="-90060"/>
          <a:ext cx="1264582" cy="1314588"/>
        </a:xfrm>
        <a:prstGeom prst="ellipse">
          <a:avLst/>
        </a:prstGeom>
        <a:solidFill>
          <a:srgbClr val="0070C0"/>
        </a:solidFill>
        <a:ln w="25400" cap="flat" cmpd="sng" algn="ctr">
          <a:solidFill>
            <a:srgbClr val="009639"/>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GB" sz="1100" b="1" kern="1200" dirty="0" smtClean="0">
              <a:latin typeface="Arial" panose="020B0604020202020204" pitchFamily="34" charset="0"/>
              <a:cs typeface="Arial" panose="020B0604020202020204" pitchFamily="34" charset="0"/>
            </a:rPr>
            <a:t>1. NHS Pensions: </a:t>
          </a:r>
          <a:r>
            <a:rPr lang="en-GB" sz="1100" kern="1200" dirty="0">
              <a:latin typeface="Arial" panose="020B0604020202020204" pitchFamily="34" charset="0"/>
              <a:cs typeface="Arial" panose="020B0604020202020204" pitchFamily="34" charset="0"/>
            </a:rPr>
            <a:t>Provide </a:t>
          </a:r>
          <a:r>
            <a:rPr lang="en-GB" sz="1100" kern="1200" dirty="0" smtClean="0">
              <a:latin typeface="Arial" panose="020B0604020202020204" pitchFamily="34" charset="0"/>
              <a:cs typeface="Arial" panose="020B0604020202020204" pitchFamily="34" charset="0"/>
            </a:rPr>
            <a:t>prepopulated spreadsheet</a:t>
          </a:r>
          <a:endParaRPr lang="en-GB" sz="1100" kern="1200" dirty="0">
            <a:latin typeface="Arial" panose="020B0604020202020204" pitchFamily="34" charset="0"/>
            <a:cs typeface="Arial" panose="020B0604020202020204" pitchFamily="34" charset="0"/>
          </a:endParaRPr>
        </a:p>
      </dsp:txBody>
      <dsp:txXfrm>
        <a:off x="4001610" y="102457"/>
        <a:ext cx="894194" cy="929554"/>
      </dsp:txXfrm>
    </dsp:sp>
    <dsp:sp modelId="{C449D821-A33C-4693-9EF9-74EA77985B8A}">
      <dsp:nvSpPr>
        <dsp:cNvPr id="0" name=""/>
        <dsp:cNvSpPr/>
      </dsp:nvSpPr>
      <dsp:spPr>
        <a:xfrm rot="1800000">
          <a:off x="5073617" y="802114"/>
          <a:ext cx="246664" cy="39423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en-GB" sz="1600" kern="1200" dirty="0"/>
        </a:p>
      </dsp:txBody>
      <dsp:txXfrm>
        <a:off x="5078574" y="862460"/>
        <a:ext cx="172665" cy="236540"/>
      </dsp:txXfrm>
    </dsp:sp>
    <dsp:sp modelId="{058B6D58-CCE8-45F7-8877-9F2B3E2B29F8}">
      <dsp:nvSpPr>
        <dsp:cNvPr id="0" name=""/>
        <dsp:cNvSpPr/>
      </dsp:nvSpPr>
      <dsp:spPr>
        <a:xfrm>
          <a:off x="5311771" y="809422"/>
          <a:ext cx="1312953" cy="1270236"/>
        </a:xfrm>
        <a:prstGeom prst="ellipse">
          <a:avLst/>
        </a:prstGeom>
        <a:solidFill>
          <a:srgbClr val="0070C0"/>
        </a:solidFill>
        <a:ln w="25400" cap="flat" cmpd="sng" algn="ctr">
          <a:solidFill>
            <a:srgbClr val="009639"/>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GB" sz="1100" b="1" kern="1200" dirty="0" smtClean="0">
              <a:latin typeface="Arial" panose="020B0604020202020204" pitchFamily="34" charset="0"/>
              <a:cs typeface="Arial" panose="020B0604020202020204" pitchFamily="34" charset="0"/>
            </a:rPr>
            <a:t>2. Employer</a:t>
          </a:r>
          <a:r>
            <a:rPr lang="en-GB" sz="1100" b="1" kern="1200" dirty="0">
              <a:latin typeface="Arial" panose="020B0604020202020204" pitchFamily="34" charset="0"/>
              <a:cs typeface="Arial" panose="020B0604020202020204" pitchFamily="34" charset="0"/>
            </a:rPr>
            <a:t>: </a:t>
          </a:r>
          <a:r>
            <a:rPr lang="en-GB" sz="1100" kern="1200" dirty="0">
              <a:latin typeface="Arial" panose="020B0604020202020204" pitchFamily="34" charset="0"/>
              <a:cs typeface="Arial" panose="020B0604020202020204" pitchFamily="34" charset="0"/>
            </a:rPr>
            <a:t>Submit </a:t>
          </a:r>
          <a:r>
            <a:rPr lang="en-GB" sz="1100" kern="1200" dirty="0" smtClean="0">
              <a:latin typeface="Arial" panose="020B0604020202020204" pitchFamily="34" charset="0"/>
              <a:cs typeface="Arial" panose="020B0604020202020204" pitchFamily="34" charset="0"/>
            </a:rPr>
            <a:t>annual update spreadsheet</a:t>
          </a:r>
          <a:endParaRPr lang="en-GB" sz="1100" kern="1200" dirty="0">
            <a:latin typeface="Arial" panose="020B0604020202020204" pitchFamily="34" charset="0"/>
            <a:cs typeface="Arial" panose="020B0604020202020204" pitchFamily="34" charset="0"/>
          </a:endParaRPr>
        </a:p>
      </dsp:txBody>
      <dsp:txXfrm>
        <a:off x="5504049" y="995444"/>
        <a:ext cx="928397" cy="898192"/>
      </dsp:txXfrm>
    </dsp:sp>
    <dsp:sp modelId="{79C51463-2396-4348-8597-D89C55C1A9E4}">
      <dsp:nvSpPr>
        <dsp:cNvPr id="0" name=""/>
        <dsp:cNvSpPr/>
      </dsp:nvSpPr>
      <dsp:spPr>
        <a:xfrm rot="5452390">
          <a:off x="5734007" y="2126511"/>
          <a:ext cx="264665" cy="39423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en-GB" sz="1600" kern="1200" dirty="0"/>
        </a:p>
      </dsp:txBody>
      <dsp:txXfrm rot="10800000">
        <a:off x="5774311" y="2165662"/>
        <a:ext cx="185266" cy="236540"/>
      </dsp:txXfrm>
    </dsp:sp>
    <dsp:sp modelId="{16F3A111-B176-4173-9612-42F0E6536369}">
      <dsp:nvSpPr>
        <dsp:cNvPr id="0" name=""/>
        <dsp:cNvSpPr/>
      </dsp:nvSpPr>
      <dsp:spPr>
        <a:xfrm>
          <a:off x="5292081" y="2578820"/>
          <a:ext cx="1297593" cy="1323080"/>
        </a:xfrm>
        <a:prstGeom prst="ellipse">
          <a:avLst/>
        </a:prstGeom>
        <a:solidFill>
          <a:srgbClr val="0070C0"/>
        </a:solidFill>
        <a:ln w="25400" cap="flat" cmpd="sng" algn="ctr">
          <a:solidFill>
            <a:srgbClr val="009639"/>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GB" sz="1100" b="1" kern="1200" dirty="0" smtClean="0">
              <a:latin typeface="Arial" panose="020B0604020202020204" pitchFamily="34" charset="0"/>
              <a:cs typeface="Arial" panose="020B0604020202020204" pitchFamily="34" charset="0"/>
            </a:rPr>
            <a:t>3. NHS Pensions: </a:t>
          </a:r>
          <a:r>
            <a:rPr lang="en-GB" sz="1100" kern="1200" dirty="0">
              <a:latin typeface="Arial" panose="020B0604020202020204" pitchFamily="34" charset="0"/>
              <a:cs typeface="Arial" panose="020B0604020202020204" pitchFamily="34" charset="0"/>
            </a:rPr>
            <a:t>Assurance checks and pre vet </a:t>
          </a:r>
        </a:p>
      </dsp:txBody>
      <dsp:txXfrm>
        <a:off x="5482109" y="2772581"/>
        <a:ext cx="917537" cy="935558"/>
      </dsp:txXfrm>
    </dsp:sp>
    <dsp:sp modelId="{E34754BC-1395-4804-A132-2BC0772273B7}">
      <dsp:nvSpPr>
        <dsp:cNvPr id="0" name=""/>
        <dsp:cNvSpPr/>
      </dsp:nvSpPr>
      <dsp:spPr>
        <a:xfrm rot="9044220">
          <a:off x="5107502" y="3453070"/>
          <a:ext cx="203939" cy="39423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en-GB" sz="1600" kern="1200" dirty="0"/>
        </a:p>
      </dsp:txBody>
      <dsp:txXfrm rot="10800000">
        <a:off x="5164780" y="3516963"/>
        <a:ext cx="142757" cy="236540"/>
      </dsp:txXfrm>
    </dsp:sp>
    <dsp:sp modelId="{C82EE8A7-A72A-4107-B682-3312870EDE46}">
      <dsp:nvSpPr>
        <dsp:cNvPr id="0" name=""/>
        <dsp:cNvSpPr/>
      </dsp:nvSpPr>
      <dsp:spPr>
        <a:xfrm>
          <a:off x="3780619" y="3383061"/>
          <a:ext cx="1336175" cy="1386800"/>
        </a:xfrm>
        <a:prstGeom prst="ellipse">
          <a:avLst/>
        </a:prstGeom>
        <a:solidFill>
          <a:srgbClr val="0070C0"/>
        </a:solidFill>
        <a:ln w="25400" cap="flat" cmpd="sng" algn="ctr">
          <a:solidFill>
            <a:srgbClr val="009639"/>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GB" sz="1100" b="1" kern="1200" dirty="0" smtClean="0">
              <a:latin typeface="Arial" panose="020B0604020202020204" pitchFamily="34" charset="0"/>
              <a:cs typeface="Arial" panose="020B0604020202020204" pitchFamily="34" charset="0"/>
            </a:rPr>
            <a:t>4. NHS Pensions</a:t>
          </a:r>
          <a:r>
            <a:rPr lang="en-GB" sz="1100" kern="1200" dirty="0" smtClean="0">
              <a:latin typeface="Arial" panose="020B0604020202020204" pitchFamily="34" charset="0"/>
              <a:cs typeface="Arial" panose="020B0604020202020204" pitchFamily="34" charset="0"/>
            </a:rPr>
            <a:t>: Annual update </a:t>
          </a:r>
          <a:r>
            <a:rPr lang="en-GB" sz="1100" kern="1200" dirty="0">
              <a:latin typeface="Arial" panose="020B0604020202020204" pitchFamily="34" charset="0"/>
              <a:cs typeface="Arial" panose="020B0604020202020204" pitchFamily="34" charset="0"/>
            </a:rPr>
            <a:t>spreadsheet processed</a:t>
          </a:r>
        </a:p>
      </dsp:txBody>
      <dsp:txXfrm>
        <a:off x="3976297" y="3586153"/>
        <a:ext cx="944819" cy="980616"/>
      </dsp:txXfrm>
    </dsp:sp>
    <dsp:sp modelId="{E7A97117-CEBD-47A7-8FF1-A724DA334C60}">
      <dsp:nvSpPr>
        <dsp:cNvPr id="0" name=""/>
        <dsp:cNvSpPr/>
      </dsp:nvSpPr>
      <dsp:spPr>
        <a:xfrm rot="12600000">
          <a:off x="3582001" y="3442130"/>
          <a:ext cx="218856" cy="39423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en-GB" sz="1600" kern="1200" dirty="0"/>
        </a:p>
      </dsp:txBody>
      <dsp:txXfrm rot="10800000">
        <a:off x="3643260" y="3537390"/>
        <a:ext cx="153199" cy="236540"/>
      </dsp:txXfrm>
    </dsp:sp>
    <dsp:sp modelId="{10993CFC-7B03-4209-8F27-9B0834EC3CE9}">
      <dsp:nvSpPr>
        <dsp:cNvPr id="0" name=""/>
        <dsp:cNvSpPr/>
      </dsp:nvSpPr>
      <dsp:spPr>
        <a:xfrm>
          <a:off x="2268450" y="2509877"/>
          <a:ext cx="1321433" cy="1378553"/>
        </a:xfrm>
        <a:prstGeom prst="ellipse">
          <a:avLst/>
        </a:prstGeom>
        <a:solidFill>
          <a:srgbClr val="0070C0"/>
        </a:solidFill>
        <a:ln w="25400" cap="flat" cmpd="sng" algn="ctr">
          <a:solidFill>
            <a:srgbClr val="009639"/>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GB" sz="1100" b="1" kern="1200" dirty="0" smtClean="0">
              <a:latin typeface="Arial" panose="020B0604020202020204" pitchFamily="34" charset="0"/>
              <a:cs typeface="Arial" panose="020B0604020202020204" pitchFamily="34" charset="0"/>
            </a:rPr>
            <a:t>5. NHS Pensions: </a:t>
          </a:r>
          <a:r>
            <a:rPr lang="en-GB" sz="1100" kern="1200" dirty="0">
              <a:latin typeface="Arial" panose="020B0604020202020204" pitchFamily="34" charset="0"/>
              <a:cs typeface="Arial" panose="020B0604020202020204" pitchFamily="34" charset="0"/>
            </a:rPr>
            <a:t>Membership record updated</a:t>
          </a:r>
        </a:p>
      </dsp:txBody>
      <dsp:txXfrm>
        <a:off x="2461969" y="2711761"/>
        <a:ext cx="934395" cy="974785"/>
      </dsp:txXfrm>
    </dsp:sp>
    <dsp:sp modelId="{4F920588-0B93-42B0-A7F7-DAEAC2191A59}">
      <dsp:nvSpPr>
        <dsp:cNvPr id="0" name=""/>
        <dsp:cNvSpPr/>
      </dsp:nvSpPr>
      <dsp:spPr>
        <a:xfrm rot="16085848">
          <a:off x="2779837" y="2095128"/>
          <a:ext cx="238409" cy="394232"/>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en-GB" sz="1600" kern="1200" dirty="0"/>
        </a:p>
      </dsp:txBody>
      <dsp:txXfrm rot="10800000">
        <a:off x="2816786" y="2209716"/>
        <a:ext cx="166886" cy="236540"/>
      </dsp:txXfrm>
    </dsp:sp>
    <dsp:sp modelId="{97943AAD-64AB-4EBA-BA30-FC93B2EDAFE6}">
      <dsp:nvSpPr>
        <dsp:cNvPr id="0" name=""/>
        <dsp:cNvSpPr/>
      </dsp:nvSpPr>
      <dsp:spPr>
        <a:xfrm>
          <a:off x="2209787" y="720081"/>
          <a:ext cx="1318607" cy="1341011"/>
        </a:xfrm>
        <a:prstGeom prst="ellipse">
          <a:avLst/>
        </a:prstGeom>
        <a:solidFill>
          <a:srgbClr val="0070C0"/>
        </a:solidFill>
        <a:ln w="25400" cap="flat" cmpd="sng" algn="ctr">
          <a:solidFill>
            <a:srgbClr val="009639"/>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GB" sz="1100" b="1" kern="1200" dirty="0" smtClean="0">
              <a:latin typeface="Arial" panose="020B0604020202020204" pitchFamily="34" charset="0"/>
              <a:cs typeface="Arial" panose="020B0604020202020204" pitchFamily="34" charset="0"/>
            </a:rPr>
            <a:t>6. NHS Pensions: </a:t>
          </a:r>
          <a:r>
            <a:rPr lang="en-GB" sz="1100" kern="1200" dirty="0">
              <a:latin typeface="Arial" panose="020B0604020202020204" pitchFamily="34" charset="0"/>
              <a:cs typeface="Arial" panose="020B0604020202020204" pitchFamily="34" charset="0"/>
            </a:rPr>
            <a:t>provide updated member list.  Data cleanse actions.</a:t>
          </a:r>
        </a:p>
      </dsp:txBody>
      <dsp:txXfrm>
        <a:off x="2402893" y="916468"/>
        <a:ext cx="932395" cy="948237"/>
      </dsp:txXfrm>
    </dsp:sp>
    <dsp:sp modelId="{D2EC8170-DC1E-419F-9B04-1200CFD9632C}">
      <dsp:nvSpPr>
        <dsp:cNvPr id="0" name=""/>
        <dsp:cNvSpPr/>
      </dsp:nvSpPr>
      <dsp:spPr>
        <a:xfrm rot="2258838">
          <a:off x="3479102" y="1619989"/>
          <a:ext cx="209117" cy="394232"/>
        </a:xfrm>
        <a:prstGeom prst="rightArrow">
          <a:avLst>
            <a:gd name="adj1" fmla="val 60000"/>
            <a:gd name="adj2" fmla="val 50000"/>
          </a:avLst>
        </a:prstGeom>
        <a:solidFill>
          <a:srgbClr val="009E49"/>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en-GB" sz="1600" kern="1200" dirty="0"/>
        </a:p>
      </dsp:txBody>
      <dsp:txXfrm>
        <a:off x="3485633" y="1679676"/>
        <a:ext cx="146382" cy="236540"/>
      </dsp:txXfrm>
    </dsp:sp>
  </dsp:spTree>
</dsp:drawing>
</file>

<file path=ppt/diagrams/layout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163"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6038" y="0"/>
            <a:ext cx="2951162" cy="496888"/>
          </a:xfrm>
          <a:prstGeom prst="rect">
            <a:avLst/>
          </a:prstGeom>
        </p:spPr>
        <p:txBody>
          <a:bodyPr vert="horz" lIns="91440" tIns="45720" rIns="91440" bIns="45720" rtlCol="0"/>
          <a:lstStyle>
            <a:lvl1pPr algn="r">
              <a:defRPr sz="1200"/>
            </a:lvl1pPr>
          </a:lstStyle>
          <a:p>
            <a:fld id="{7418C559-2442-4CCD-94F6-0E8D0FCAE81A}" type="datetimeFigureOut">
              <a:rPr lang="en-GB" smtClean="0"/>
              <a:t>22/02/2018</a:t>
            </a:fld>
            <a:endParaRPr lang="en-GB"/>
          </a:p>
        </p:txBody>
      </p:sp>
      <p:sp>
        <p:nvSpPr>
          <p:cNvPr id="4" name="Footer Placeholder 3"/>
          <p:cNvSpPr>
            <a:spLocks noGrp="1"/>
          </p:cNvSpPr>
          <p:nvPr>
            <p:ph type="ftr" sz="quarter" idx="2"/>
          </p:nvPr>
        </p:nvSpPr>
        <p:spPr>
          <a:xfrm>
            <a:off x="0" y="9442450"/>
            <a:ext cx="2951163" cy="496888"/>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6038" y="9442450"/>
            <a:ext cx="2951162" cy="496888"/>
          </a:xfrm>
          <a:prstGeom prst="rect">
            <a:avLst/>
          </a:prstGeom>
        </p:spPr>
        <p:txBody>
          <a:bodyPr vert="horz" lIns="91440" tIns="45720" rIns="91440" bIns="45720" rtlCol="0" anchor="b"/>
          <a:lstStyle>
            <a:lvl1pPr algn="r">
              <a:defRPr sz="1200"/>
            </a:lvl1pPr>
          </a:lstStyle>
          <a:p>
            <a:fld id="{FE2B79B7-9A38-4141-ABE6-468781572D4E}" type="slidenum">
              <a:rPr lang="en-GB" smtClean="0"/>
              <a:t>‹#›</a:t>
            </a:fld>
            <a:endParaRPr lang="en-GB"/>
          </a:p>
        </p:txBody>
      </p:sp>
    </p:spTree>
    <p:extLst>
      <p:ext uri="{BB962C8B-B14F-4D97-AF65-F5344CB8AC3E}">
        <p14:creationId xmlns:p14="http://schemas.microsoft.com/office/powerpoint/2010/main" val="29753616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0475" cy="49704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6737" y="0"/>
            <a:ext cx="2950475" cy="497046"/>
          </a:xfrm>
          <a:prstGeom prst="rect">
            <a:avLst/>
          </a:prstGeom>
        </p:spPr>
        <p:txBody>
          <a:bodyPr vert="horz" lIns="91440" tIns="45720" rIns="91440" bIns="45720" rtlCol="0"/>
          <a:lstStyle>
            <a:lvl1pPr algn="r">
              <a:defRPr sz="1200"/>
            </a:lvl1pPr>
          </a:lstStyle>
          <a:p>
            <a:fld id="{775A24BB-7327-4BD9-BA31-7008E0F49D5F}" type="datetimeFigureOut">
              <a:rPr lang="en-GB" smtClean="0"/>
              <a:t>22/02/2018</a:t>
            </a:fld>
            <a:endParaRPr lang="en-GB"/>
          </a:p>
        </p:txBody>
      </p:sp>
      <p:sp>
        <p:nvSpPr>
          <p:cNvPr id="4" name="Slide Image Placeholder 3"/>
          <p:cNvSpPr>
            <a:spLocks noGrp="1" noRot="1" noChangeAspect="1"/>
          </p:cNvSpPr>
          <p:nvPr>
            <p:ph type="sldImg" idx="2"/>
          </p:nvPr>
        </p:nvSpPr>
        <p:spPr>
          <a:xfrm>
            <a:off x="920750" y="746125"/>
            <a:ext cx="4967288" cy="372745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0879" y="4721940"/>
            <a:ext cx="5447030" cy="4473416"/>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42154"/>
            <a:ext cx="2950475" cy="49704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6737" y="9442154"/>
            <a:ext cx="2950475" cy="497046"/>
          </a:xfrm>
          <a:prstGeom prst="rect">
            <a:avLst/>
          </a:prstGeom>
        </p:spPr>
        <p:txBody>
          <a:bodyPr vert="horz" lIns="91440" tIns="45720" rIns="91440" bIns="45720" rtlCol="0" anchor="b"/>
          <a:lstStyle>
            <a:lvl1pPr algn="r">
              <a:defRPr sz="1200"/>
            </a:lvl1pPr>
          </a:lstStyle>
          <a:p>
            <a:fld id="{B5A540B9-4A07-4894-833F-C342233DA7A8}" type="slidenum">
              <a:rPr lang="en-GB" smtClean="0"/>
              <a:t>‹#›</a:t>
            </a:fld>
            <a:endParaRPr lang="en-GB"/>
          </a:p>
        </p:txBody>
      </p:sp>
    </p:spTree>
    <p:extLst>
      <p:ext uri="{BB962C8B-B14F-4D97-AF65-F5344CB8AC3E}">
        <p14:creationId xmlns:p14="http://schemas.microsoft.com/office/powerpoint/2010/main" val="38398039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0" dirty="0" smtClean="0">
                <a:latin typeface="Arial" panose="020B0604020202020204" pitchFamily="34" charset="0"/>
                <a:cs typeface="Arial" panose="020B0604020202020204" pitchFamily="34" charset="0"/>
              </a:rPr>
              <a:t>Adherence to this Charter is vital if Scheme members are to receive timely and accurate pensions</a:t>
            </a:r>
            <a:endParaRPr lang="en-GB" dirty="0"/>
          </a:p>
        </p:txBody>
      </p:sp>
      <p:sp>
        <p:nvSpPr>
          <p:cNvPr id="4" name="Slide Number Placeholder 3"/>
          <p:cNvSpPr>
            <a:spLocks noGrp="1"/>
          </p:cNvSpPr>
          <p:nvPr>
            <p:ph type="sldNum" sz="quarter" idx="10"/>
          </p:nvPr>
        </p:nvSpPr>
        <p:spPr/>
        <p:txBody>
          <a:bodyPr/>
          <a:lstStyle/>
          <a:p>
            <a:fld id="{D9C91474-2627-4FFE-8121-0820FA082AB5}" type="slidenum">
              <a:rPr lang="en-GB" smtClean="0"/>
              <a:t>4</a:t>
            </a:fld>
            <a:endParaRPr lang="en-GB"/>
          </a:p>
        </p:txBody>
      </p:sp>
    </p:spTree>
    <p:extLst>
      <p:ext uri="{BB962C8B-B14F-4D97-AF65-F5344CB8AC3E}">
        <p14:creationId xmlns:p14="http://schemas.microsoft.com/office/powerpoint/2010/main" val="16719138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Pay</a:t>
            </a:r>
          </a:p>
          <a:p>
            <a:r>
              <a:rPr lang="en-GB" dirty="0" smtClean="0"/>
              <a:t>Updated to </a:t>
            </a:r>
          </a:p>
          <a:p>
            <a:r>
              <a:rPr lang="en-GB" dirty="0" smtClean="0"/>
              <a:t>Pension</a:t>
            </a:r>
          </a:p>
          <a:p>
            <a:r>
              <a:rPr lang="en-GB" dirty="0" smtClean="0"/>
              <a:t>Lump Sum</a:t>
            </a:r>
          </a:p>
          <a:p>
            <a:r>
              <a:rPr lang="en-GB" dirty="0" smtClean="0"/>
              <a:t>Survivor Pensions</a:t>
            </a:r>
          </a:p>
          <a:p>
            <a:r>
              <a:rPr lang="en-GB" dirty="0" smtClean="0"/>
              <a:t>Membership</a:t>
            </a:r>
          </a:p>
          <a:p>
            <a:r>
              <a:rPr lang="en-GB" dirty="0" smtClean="0"/>
              <a:t>Annuity Cost</a:t>
            </a:r>
            <a:endParaRPr lang="en-GB" dirty="0"/>
          </a:p>
        </p:txBody>
      </p:sp>
      <p:sp>
        <p:nvSpPr>
          <p:cNvPr id="4" name="Slide Number Placeholder 3"/>
          <p:cNvSpPr>
            <a:spLocks noGrp="1"/>
          </p:cNvSpPr>
          <p:nvPr>
            <p:ph type="sldNum" sz="quarter" idx="10"/>
          </p:nvPr>
        </p:nvSpPr>
        <p:spPr/>
        <p:txBody>
          <a:bodyPr/>
          <a:lstStyle/>
          <a:p>
            <a:fld id="{B5A540B9-4A07-4894-833F-C342233DA7A8}" type="slidenum">
              <a:rPr lang="en-GB" smtClean="0"/>
              <a:t>19</a:t>
            </a:fld>
            <a:endParaRPr lang="en-GB"/>
          </a:p>
        </p:txBody>
      </p:sp>
    </p:spTree>
    <p:extLst>
      <p:ext uri="{BB962C8B-B14F-4D97-AF65-F5344CB8AC3E}">
        <p14:creationId xmlns:p14="http://schemas.microsoft.com/office/powerpoint/2010/main" val="38300701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nhsbsa.schemeaccess@nhs.net</a:t>
            </a:r>
            <a:endParaRPr lang="en-GB" dirty="0"/>
          </a:p>
        </p:txBody>
      </p:sp>
      <p:sp>
        <p:nvSpPr>
          <p:cNvPr id="4" name="Slide Number Placeholder 3"/>
          <p:cNvSpPr>
            <a:spLocks noGrp="1"/>
          </p:cNvSpPr>
          <p:nvPr>
            <p:ph type="sldNum" sz="quarter" idx="10"/>
          </p:nvPr>
        </p:nvSpPr>
        <p:spPr/>
        <p:txBody>
          <a:bodyPr/>
          <a:lstStyle/>
          <a:p>
            <a:fld id="{D9C91474-2627-4FFE-8121-0820FA082AB5}" type="slidenum">
              <a:rPr lang="en-GB" smtClean="0"/>
              <a:t>5</a:t>
            </a:fld>
            <a:endParaRPr lang="en-GB"/>
          </a:p>
        </p:txBody>
      </p:sp>
    </p:spTree>
    <p:extLst>
      <p:ext uri="{BB962C8B-B14F-4D97-AF65-F5344CB8AC3E}">
        <p14:creationId xmlns:p14="http://schemas.microsoft.com/office/powerpoint/2010/main" val="35828363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Successful administration of NHS Pensions is completely dependent on the accuracy and updates of membership records. This enables information to be provided to members quickly and eventually for their pension benefits to be paid on time and accurately.</a:t>
            </a:r>
          </a:p>
          <a:p>
            <a:endParaRPr lang="en-GB" dirty="0" smtClean="0"/>
          </a:p>
          <a:p>
            <a:r>
              <a:rPr lang="en-GB" dirty="0" smtClean="0"/>
              <a:t>The way that the administration is organised means that NHS Pensions is completely dependent on obtaining membership information from you to hold in our central administrative database and processing systems.</a:t>
            </a:r>
          </a:p>
          <a:p>
            <a:endParaRPr lang="en-GB" dirty="0" smtClean="0"/>
          </a:p>
          <a:p>
            <a:r>
              <a:rPr lang="en-GB" dirty="0" smtClean="0"/>
              <a:t>It is therefore imperative that you must provide accurate membership data and information about Scheme members currently (or previously) within your organisation to NHS Pensions on a regular, timely basis or in response to an information request. </a:t>
            </a:r>
          </a:p>
          <a:p>
            <a:endParaRPr lang="en-GB" dirty="0"/>
          </a:p>
        </p:txBody>
      </p:sp>
      <p:sp>
        <p:nvSpPr>
          <p:cNvPr id="4" name="Slide Number Placeholder 3"/>
          <p:cNvSpPr>
            <a:spLocks noGrp="1"/>
          </p:cNvSpPr>
          <p:nvPr>
            <p:ph type="sldNum" sz="quarter" idx="10"/>
          </p:nvPr>
        </p:nvSpPr>
        <p:spPr/>
        <p:txBody>
          <a:bodyPr/>
          <a:lstStyle/>
          <a:p>
            <a:fld id="{D9C91474-2627-4FFE-8121-0820FA082AB5}" type="slidenum">
              <a:rPr lang="en-GB" smtClean="0"/>
              <a:t>6</a:t>
            </a:fld>
            <a:endParaRPr lang="en-GB"/>
          </a:p>
        </p:txBody>
      </p:sp>
    </p:spTree>
    <p:extLst>
      <p:ext uri="{BB962C8B-B14F-4D97-AF65-F5344CB8AC3E}">
        <p14:creationId xmlns:p14="http://schemas.microsoft.com/office/powerpoint/2010/main" val="40934329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Pay</a:t>
            </a:r>
          </a:p>
          <a:p>
            <a:r>
              <a:rPr lang="en-GB" dirty="0" smtClean="0"/>
              <a:t>Updated to </a:t>
            </a:r>
          </a:p>
          <a:p>
            <a:r>
              <a:rPr lang="en-GB" dirty="0" smtClean="0"/>
              <a:t>Pension</a:t>
            </a:r>
          </a:p>
          <a:p>
            <a:r>
              <a:rPr lang="en-GB" dirty="0" smtClean="0"/>
              <a:t>Lump Sum</a:t>
            </a:r>
          </a:p>
          <a:p>
            <a:r>
              <a:rPr lang="en-GB" dirty="0" smtClean="0"/>
              <a:t>Survivor Pensions</a:t>
            </a:r>
          </a:p>
          <a:p>
            <a:r>
              <a:rPr lang="en-GB" dirty="0" smtClean="0"/>
              <a:t>Membership</a:t>
            </a:r>
          </a:p>
          <a:p>
            <a:r>
              <a:rPr lang="en-GB" dirty="0" smtClean="0"/>
              <a:t>Annuity Cost</a:t>
            </a:r>
            <a:endParaRPr lang="en-GB" dirty="0"/>
          </a:p>
        </p:txBody>
      </p:sp>
      <p:sp>
        <p:nvSpPr>
          <p:cNvPr id="4" name="Slide Number Placeholder 3"/>
          <p:cNvSpPr>
            <a:spLocks noGrp="1"/>
          </p:cNvSpPr>
          <p:nvPr>
            <p:ph type="sldNum" sz="quarter" idx="10"/>
          </p:nvPr>
        </p:nvSpPr>
        <p:spPr/>
        <p:txBody>
          <a:bodyPr/>
          <a:lstStyle/>
          <a:p>
            <a:fld id="{B5A540B9-4A07-4894-833F-C342233DA7A8}" type="slidenum">
              <a:rPr lang="en-GB" smtClean="0"/>
              <a:t>12</a:t>
            </a:fld>
            <a:endParaRPr lang="en-GB"/>
          </a:p>
        </p:txBody>
      </p:sp>
    </p:spTree>
    <p:extLst>
      <p:ext uri="{BB962C8B-B14F-4D97-AF65-F5344CB8AC3E}">
        <p14:creationId xmlns:p14="http://schemas.microsoft.com/office/powerpoint/2010/main" val="38300701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Pay</a:t>
            </a:r>
          </a:p>
          <a:p>
            <a:r>
              <a:rPr lang="en-GB" dirty="0" smtClean="0"/>
              <a:t>Updated to </a:t>
            </a:r>
          </a:p>
          <a:p>
            <a:r>
              <a:rPr lang="en-GB" dirty="0" smtClean="0"/>
              <a:t>Pension</a:t>
            </a:r>
          </a:p>
          <a:p>
            <a:r>
              <a:rPr lang="en-GB" dirty="0" smtClean="0"/>
              <a:t>Lump Sum</a:t>
            </a:r>
          </a:p>
          <a:p>
            <a:r>
              <a:rPr lang="en-GB" dirty="0" smtClean="0"/>
              <a:t>Survivor Pensions</a:t>
            </a:r>
          </a:p>
          <a:p>
            <a:r>
              <a:rPr lang="en-GB" dirty="0" smtClean="0"/>
              <a:t>Membership</a:t>
            </a:r>
          </a:p>
          <a:p>
            <a:r>
              <a:rPr lang="en-GB" dirty="0" smtClean="0"/>
              <a:t>Annuity Cost</a:t>
            </a:r>
            <a:endParaRPr lang="en-GB" dirty="0"/>
          </a:p>
        </p:txBody>
      </p:sp>
      <p:sp>
        <p:nvSpPr>
          <p:cNvPr id="4" name="Slide Number Placeholder 3"/>
          <p:cNvSpPr>
            <a:spLocks noGrp="1"/>
          </p:cNvSpPr>
          <p:nvPr>
            <p:ph type="sldNum" sz="quarter" idx="10"/>
          </p:nvPr>
        </p:nvSpPr>
        <p:spPr/>
        <p:txBody>
          <a:bodyPr/>
          <a:lstStyle/>
          <a:p>
            <a:fld id="{B5A540B9-4A07-4894-833F-C342233DA7A8}" type="slidenum">
              <a:rPr lang="en-GB" smtClean="0"/>
              <a:t>14</a:t>
            </a:fld>
            <a:endParaRPr lang="en-GB"/>
          </a:p>
        </p:txBody>
      </p:sp>
    </p:spTree>
    <p:extLst>
      <p:ext uri="{BB962C8B-B14F-4D97-AF65-F5344CB8AC3E}">
        <p14:creationId xmlns:p14="http://schemas.microsoft.com/office/powerpoint/2010/main" val="38300701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Pay</a:t>
            </a:r>
          </a:p>
          <a:p>
            <a:r>
              <a:rPr lang="en-GB" dirty="0" smtClean="0"/>
              <a:t>Updated to </a:t>
            </a:r>
          </a:p>
          <a:p>
            <a:r>
              <a:rPr lang="en-GB" dirty="0" smtClean="0"/>
              <a:t>Pension</a:t>
            </a:r>
          </a:p>
          <a:p>
            <a:r>
              <a:rPr lang="en-GB" dirty="0" smtClean="0"/>
              <a:t>Lump Sum</a:t>
            </a:r>
          </a:p>
          <a:p>
            <a:r>
              <a:rPr lang="en-GB" dirty="0" smtClean="0"/>
              <a:t>Survivor Pensions</a:t>
            </a:r>
          </a:p>
          <a:p>
            <a:r>
              <a:rPr lang="en-GB" dirty="0" smtClean="0"/>
              <a:t>Membership</a:t>
            </a:r>
          </a:p>
          <a:p>
            <a:r>
              <a:rPr lang="en-GB" dirty="0" smtClean="0"/>
              <a:t>Annuity Cost</a:t>
            </a:r>
            <a:endParaRPr lang="en-GB" dirty="0"/>
          </a:p>
        </p:txBody>
      </p:sp>
      <p:sp>
        <p:nvSpPr>
          <p:cNvPr id="4" name="Slide Number Placeholder 3"/>
          <p:cNvSpPr>
            <a:spLocks noGrp="1"/>
          </p:cNvSpPr>
          <p:nvPr>
            <p:ph type="sldNum" sz="quarter" idx="10"/>
          </p:nvPr>
        </p:nvSpPr>
        <p:spPr/>
        <p:txBody>
          <a:bodyPr/>
          <a:lstStyle/>
          <a:p>
            <a:fld id="{B5A540B9-4A07-4894-833F-C342233DA7A8}" type="slidenum">
              <a:rPr lang="en-GB" smtClean="0"/>
              <a:t>15</a:t>
            </a:fld>
            <a:endParaRPr lang="en-GB"/>
          </a:p>
        </p:txBody>
      </p:sp>
    </p:spTree>
    <p:extLst>
      <p:ext uri="{BB962C8B-B14F-4D97-AF65-F5344CB8AC3E}">
        <p14:creationId xmlns:p14="http://schemas.microsoft.com/office/powerpoint/2010/main" val="38300701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Pay</a:t>
            </a:r>
          </a:p>
          <a:p>
            <a:r>
              <a:rPr lang="en-GB" dirty="0" smtClean="0"/>
              <a:t>Updated to </a:t>
            </a:r>
          </a:p>
          <a:p>
            <a:r>
              <a:rPr lang="en-GB" dirty="0" smtClean="0"/>
              <a:t>Pension</a:t>
            </a:r>
          </a:p>
          <a:p>
            <a:r>
              <a:rPr lang="en-GB" dirty="0" smtClean="0"/>
              <a:t>Lump Sum</a:t>
            </a:r>
          </a:p>
          <a:p>
            <a:r>
              <a:rPr lang="en-GB" dirty="0" smtClean="0"/>
              <a:t>Survivor Pensions</a:t>
            </a:r>
          </a:p>
          <a:p>
            <a:r>
              <a:rPr lang="en-GB" dirty="0" smtClean="0"/>
              <a:t>Membership</a:t>
            </a:r>
          </a:p>
          <a:p>
            <a:r>
              <a:rPr lang="en-GB" dirty="0" smtClean="0"/>
              <a:t>Annuity Cost</a:t>
            </a:r>
            <a:endParaRPr lang="en-GB" dirty="0"/>
          </a:p>
        </p:txBody>
      </p:sp>
      <p:sp>
        <p:nvSpPr>
          <p:cNvPr id="4" name="Slide Number Placeholder 3"/>
          <p:cNvSpPr>
            <a:spLocks noGrp="1"/>
          </p:cNvSpPr>
          <p:nvPr>
            <p:ph type="sldNum" sz="quarter" idx="10"/>
          </p:nvPr>
        </p:nvSpPr>
        <p:spPr/>
        <p:txBody>
          <a:bodyPr/>
          <a:lstStyle/>
          <a:p>
            <a:fld id="{B5A540B9-4A07-4894-833F-C342233DA7A8}" type="slidenum">
              <a:rPr lang="en-GB" smtClean="0"/>
              <a:t>16</a:t>
            </a:fld>
            <a:endParaRPr lang="en-GB"/>
          </a:p>
        </p:txBody>
      </p:sp>
    </p:spTree>
    <p:extLst>
      <p:ext uri="{BB962C8B-B14F-4D97-AF65-F5344CB8AC3E}">
        <p14:creationId xmlns:p14="http://schemas.microsoft.com/office/powerpoint/2010/main" val="38300701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Pay</a:t>
            </a:r>
          </a:p>
          <a:p>
            <a:r>
              <a:rPr lang="en-GB" dirty="0" smtClean="0"/>
              <a:t>Updated to </a:t>
            </a:r>
          </a:p>
          <a:p>
            <a:r>
              <a:rPr lang="en-GB" dirty="0" smtClean="0"/>
              <a:t>Pension</a:t>
            </a:r>
          </a:p>
          <a:p>
            <a:r>
              <a:rPr lang="en-GB" dirty="0" smtClean="0"/>
              <a:t>Lump Sum</a:t>
            </a:r>
          </a:p>
          <a:p>
            <a:r>
              <a:rPr lang="en-GB" dirty="0" smtClean="0"/>
              <a:t>Survivor Pensions</a:t>
            </a:r>
          </a:p>
          <a:p>
            <a:r>
              <a:rPr lang="en-GB" dirty="0" smtClean="0"/>
              <a:t>Membership</a:t>
            </a:r>
          </a:p>
          <a:p>
            <a:r>
              <a:rPr lang="en-GB" dirty="0" smtClean="0"/>
              <a:t>Annuity Cost</a:t>
            </a:r>
            <a:endParaRPr lang="en-GB" dirty="0"/>
          </a:p>
        </p:txBody>
      </p:sp>
      <p:sp>
        <p:nvSpPr>
          <p:cNvPr id="4" name="Slide Number Placeholder 3"/>
          <p:cNvSpPr>
            <a:spLocks noGrp="1"/>
          </p:cNvSpPr>
          <p:nvPr>
            <p:ph type="sldNum" sz="quarter" idx="10"/>
          </p:nvPr>
        </p:nvSpPr>
        <p:spPr/>
        <p:txBody>
          <a:bodyPr/>
          <a:lstStyle/>
          <a:p>
            <a:fld id="{B5A540B9-4A07-4894-833F-C342233DA7A8}" type="slidenum">
              <a:rPr lang="en-GB" smtClean="0"/>
              <a:t>17</a:t>
            </a:fld>
            <a:endParaRPr lang="en-GB"/>
          </a:p>
        </p:txBody>
      </p:sp>
    </p:spTree>
    <p:extLst>
      <p:ext uri="{BB962C8B-B14F-4D97-AF65-F5344CB8AC3E}">
        <p14:creationId xmlns:p14="http://schemas.microsoft.com/office/powerpoint/2010/main" val="38300701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Pay</a:t>
            </a:r>
          </a:p>
          <a:p>
            <a:r>
              <a:rPr lang="en-GB" dirty="0" smtClean="0"/>
              <a:t>Updated to </a:t>
            </a:r>
          </a:p>
          <a:p>
            <a:r>
              <a:rPr lang="en-GB" dirty="0" smtClean="0"/>
              <a:t>Pension</a:t>
            </a:r>
          </a:p>
          <a:p>
            <a:r>
              <a:rPr lang="en-GB" dirty="0" smtClean="0"/>
              <a:t>Lump Sum</a:t>
            </a:r>
          </a:p>
          <a:p>
            <a:r>
              <a:rPr lang="en-GB" dirty="0" smtClean="0"/>
              <a:t>Survivor Pensions</a:t>
            </a:r>
          </a:p>
          <a:p>
            <a:r>
              <a:rPr lang="en-GB" dirty="0" smtClean="0"/>
              <a:t>Membership</a:t>
            </a:r>
          </a:p>
          <a:p>
            <a:r>
              <a:rPr lang="en-GB" dirty="0" smtClean="0"/>
              <a:t>Annuity Cost</a:t>
            </a:r>
            <a:endParaRPr lang="en-GB" dirty="0"/>
          </a:p>
        </p:txBody>
      </p:sp>
      <p:sp>
        <p:nvSpPr>
          <p:cNvPr id="4" name="Slide Number Placeholder 3"/>
          <p:cNvSpPr>
            <a:spLocks noGrp="1"/>
          </p:cNvSpPr>
          <p:nvPr>
            <p:ph type="sldNum" sz="quarter" idx="10"/>
          </p:nvPr>
        </p:nvSpPr>
        <p:spPr/>
        <p:txBody>
          <a:bodyPr/>
          <a:lstStyle/>
          <a:p>
            <a:fld id="{B5A540B9-4A07-4894-833F-C342233DA7A8}" type="slidenum">
              <a:rPr lang="en-GB" smtClean="0"/>
              <a:t>18</a:t>
            </a:fld>
            <a:endParaRPr lang="en-GB"/>
          </a:p>
        </p:txBody>
      </p:sp>
    </p:spTree>
    <p:extLst>
      <p:ext uri="{BB962C8B-B14F-4D97-AF65-F5344CB8AC3E}">
        <p14:creationId xmlns:p14="http://schemas.microsoft.com/office/powerpoint/2010/main" val="38300701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3528" y="2468489"/>
            <a:ext cx="8134672" cy="1104527"/>
          </a:xfrm>
          <a:prstGeom prst="rect">
            <a:avLst/>
          </a:prstGeom>
        </p:spPr>
        <p:txBody>
          <a:bodyPr>
            <a:normAutofit/>
          </a:bodyPr>
          <a:lstStyle>
            <a:lvl1pPr>
              <a:defRPr sz="3600" b="1">
                <a:solidFill>
                  <a:srgbClr val="009E49"/>
                </a:solidFill>
                <a:latin typeface="Arial" pitchFamily="34" charset="0"/>
                <a:cs typeface="Arial" pitchFamily="34" charset="0"/>
              </a:defRPr>
            </a:lvl1pPr>
          </a:lstStyle>
          <a:p>
            <a:r>
              <a:rPr lang="en-US" dirty="0" smtClean="0"/>
              <a:t>Click to edit Master title style</a:t>
            </a:r>
            <a:endParaRPr lang="en-GB" dirty="0"/>
          </a:p>
        </p:txBody>
      </p:sp>
      <p:sp>
        <p:nvSpPr>
          <p:cNvPr id="3" name="Subtitle 2"/>
          <p:cNvSpPr>
            <a:spLocks noGrp="1"/>
          </p:cNvSpPr>
          <p:nvPr>
            <p:ph type="subTitle" idx="1"/>
          </p:nvPr>
        </p:nvSpPr>
        <p:spPr>
          <a:xfrm>
            <a:off x="323528" y="3645024"/>
            <a:ext cx="8136904" cy="1656184"/>
          </a:xfrm>
          <a:prstGeom prst="rect">
            <a:avLst/>
          </a:prstGeom>
        </p:spPr>
        <p:txBody>
          <a:bodyPr/>
          <a:lstStyle>
            <a:lvl1pPr marL="0" indent="0" algn="l">
              <a:buNone/>
              <a:defRPr sz="2400" baseline="0">
                <a:solidFill>
                  <a:schemeClr val="tx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GB" dirty="0"/>
          </a:p>
        </p:txBody>
      </p:sp>
    </p:spTree>
    <p:extLst>
      <p:ext uri="{BB962C8B-B14F-4D97-AF65-F5344CB8AC3E}">
        <p14:creationId xmlns:p14="http://schemas.microsoft.com/office/powerpoint/2010/main" val="139260361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1520" y="1628800"/>
            <a:ext cx="8435280" cy="576064"/>
          </a:xfrm>
          <a:prstGeom prst="rect">
            <a:avLst/>
          </a:prstGeom>
        </p:spPr>
        <p:txBody>
          <a:bodyPr/>
          <a:lstStyle>
            <a:lvl1pPr>
              <a:defRPr sz="2400" b="1">
                <a:solidFill>
                  <a:srgbClr val="009E49"/>
                </a:solidFill>
                <a:latin typeface="Arial" pitchFamily="34" charset="0"/>
                <a:cs typeface="Arial" pitchFamily="34" charset="0"/>
              </a:defRPr>
            </a:lvl1pPr>
          </a:lstStyle>
          <a:p>
            <a:r>
              <a:rPr lang="en-US" dirty="0" smtClean="0"/>
              <a:t>Click to edit Master title style</a:t>
            </a:r>
            <a:endParaRPr lang="en-GB" dirty="0"/>
          </a:p>
        </p:txBody>
      </p:sp>
      <p:sp>
        <p:nvSpPr>
          <p:cNvPr id="3" name="Content Placeholder 2"/>
          <p:cNvSpPr>
            <a:spLocks noGrp="1"/>
          </p:cNvSpPr>
          <p:nvPr>
            <p:ph idx="1"/>
          </p:nvPr>
        </p:nvSpPr>
        <p:spPr>
          <a:xfrm>
            <a:off x="251520" y="2276872"/>
            <a:ext cx="8435280" cy="4248472"/>
          </a:xfrm>
          <a:prstGeom prst="rect">
            <a:avLst/>
          </a:prstGeom>
        </p:spPr>
        <p:txBody>
          <a:bodyPr/>
          <a:lstStyle>
            <a:lvl1pPr marL="457200" indent="-457200">
              <a:buFont typeface="Arial" pitchFamily="34" charset="0"/>
              <a:buChar char="•"/>
              <a:defRPr sz="1800">
                <a:latin typeface="Arial" pitchFamily="34" charset="0"/>
                <a:cs typeface="Arial" pitchFamily="34" charset="0"/>
              </a:defRPr>
            </a:lvl1pPr>
            <a:lvl2pPr>
              <a:defRPr sz="1800">
                <a:latin typeface="Arial" pitchFamily="34" charset="0"/>
                <a:cs typeface="Arial" pitchFamily="34" charset="0"/>
              </a:defRPr>
            </a:lvl2pPr>
            <a:lvl3pPr>
              <a:defRPr sz="1800">
                <a:latin typeface="Arial" pitchFamily="34" charset="0"/>
                <a:cs typeface="Arial" pitchFamily="34" charset="0"/>
              </a:defRPr>
            </a:lvl3pPr>
            <a:lvl4pPr>
              <a:defRPr sz="1800">
                <a:latin typeface="Arial" pitchFamily="34" charset="0"/>
                <a:cs typeface="Arial" pitchFamily="34" charset="0"/>
              </a:defRPr>
            </a:lvl4pPr>
            <a:lvl5pPr>
              <a:buNone/>
              <a:defRPr sz="1800">
                <a:latin typeface="Arial" pitchFamily="34" charset="0"/>
                <a:cs typeface="Arial" pitchFamily="34" charset="0"/>
              </a:defRPr>
            </a:lvl5pPr>
          </a:lstStyle>
          <a:p>
            <a:pPr lvl="0"/>
            <a:r>
              <a:rPr lang="en-US" dirty="0" smtClean="0"/>
              <a:t>Click to edit Master text styles</a:t>
            </a:r>
          </a:p>
          <a:p>
            <a:pPr lvl="1"/>
            <a:r>
              <a:rPr lang="en-US" dirty="0" smtClean="0"/>
              <a:t>Text</a:t>
            </a:r>
          </a:p>
          <a:p>
            <a:pPr lvl="2"/>
            <a:r>
              <a:rPr lang="en-US" dirty="0" smtClean="0"/>
              <a:t>Text</a:t>
            </a:r>
          </a:p>
          <a:p>
            <a:pPr lvl="3"/>
            <a:r>
              <a:rPr lang="en-US" dirty="0" smtClean="0"/>
              <a:t>Text</a:t>
            </a:r>
          </a:p>
          <a:p>
            <a:pPr lvl="4"/>
            <a:endParaRPr lang="en-US" dirty="0" smtClean="0"/>
          </a:p>
        </p:txBody>
      </p:sp>
    </p:spTree>
    <p:extLst>
      <p:ext uri="{BB962C8B-B14F-4D97-AF65-F5344CB8AC3E}">
        <p14:creationId xmlns:p14="http://schemas.microsoft.com/office/powerpoint/2010/main" val="301196733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7384"/>
            <a:ext cx="9144000" cy="1687409"/>
          </a:xfrm>
          <a:prstGeom prst="rect">
            <a:avLst/>
          </a:prstGeom>
        </p:spPr>
      </p:pic>
    </p:spTree>
    <p:extLst>
      <p:ext uri="{BB962C8B-B14F-4D97-AF65-F5344CB8AC3E}">
        <p14:creationId xmlns:p14="http://schemas.microsoft.com/office/powerpoint/2010/main" val="3850596469"/>
      </p:ext>
    </p:extLst>
  </p:cSld>
  <p:clrMap bg1="lt1" tx1="dk1" bg2="lt2" tx2="dk2" accent1="accent1" accent2="accent2" accent3="accent3" accent4="accent4" accent5="accent5" accent6="accent6" hlink="hlink" folHlink="folHlink"/>
  <p:sldLayoutIdLst>
    <p:sldLayoutId id="2147483661" r:id="rId1"/>
    <p:sldLayoutId id="2147483662" r:id="rId2"/>
  </p:sldLayoutIdLst>
  <p:timing>
    <p:tnLst>
      <p:par>
        <p:cTn id="1" dur="indefinite" restart="never" nodeType="tmRoot"/>
      </p:par>
    </p:tnLst>
  </p:timing>
  <p:txStyles>
    <p:titleStyle>
      <a:lvl1pPr algn="l" rtl="0" eaLnBrk="0" fontAlgn="base" hangingPunct="0">
        <a:spcBef>
          <a:spcPct val="0"/>
        </a:spcBef>
        <a:spcAft>
          <a:spcPct val="0"/>
        </a:spcAft>
        <a:defRPr sz="4400" kern="12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Calibri" pitchFamily="34" charset="0"/>
        </a:defRPr>
      </a:lvl2pPr>
      <a:lvl3pPr algn="l" rtl="0" eaLnBrk="0" fontAlgn="base" hangingPunct="0">
        <a:spcBef>
          <a:spcPct val="0"/>
        </a:spcBef>
        <a:spcAft>
          <a:spcPct val="0"/>
        </a:spcAft>
        <a:defRPr sz="4400">
          <a:solidFill>
            <a:schemeClr val="tx1"/>
          </a:solidFill>
          <a:latin typeface="Calibri" pitchFamily="34" charset="0"/>
        </a:defRPr>
      </a:lvl3pPr>
      <a:lvl4pPr algn="l" rtl="0" eaLnBrk="0" fontAlgn="base" hangingPunct="0">
        <a:spcBef>
          <a:spcPct val="0"/>
        </a:spcBef>
        <a:spcAft>
          <a:spcPct val="0"/>
        </a:spcAft>
        <a:defRPr sz="4400">
          <a:solidFill>
            <a:schemeClr val="tx1"/>
          </a:solidFill>
          <a:latin typeface="Calibri" pitchFamily="34" charset="0"/>
        </a:defRPr>
      </a:lvl4pPr>
      <a:lvl5pPr algn="l" rtl="0" eaLnBrk="0" fontAlgn="base" hangingPunct="0">
        <a:spcBef>
          <a:spcPct val="0"/>
        </a:spcBef>
        <a:spcAft>
          <a:spcPct val="0"/>
        </a:spcAft>
        <a:defRPr sz="4400">
          <a:solidFill>
            <a:schemeClr val="tx1"/>
          </a:solidFill>
          <a:latin typeface="Calibri" pitchFamily="34" charset="0"/>
        </a:defRPr>
      </a:lvl5pPr>
      <a:lvl6pPr marL="457200" algn="l" rtl="0" fontAlgn="base">
        <a:spcBef>
          <a:spcPct val="0"/>
        </a:spcBef>
        <a:spcAft>
          <a:spcPct val="0"/>
        </a:spcAft>
        <a:defRPr sz="4400">
          <a:solidFill>
            <a:schemeClr val="tx1"/>
          </a:solidFill>
          <a:latin typeface="Calibri" pitchFamily="34" charset="0"/>
        </a:defRPr>
      </a:lvl6pPr>
      <a:lvl7pPr marL="914400" algn="l" rtl="0" fontAlgn="base">
        <a:spcBef>
          <a:spcPct val="0"/>
        </a:spcBef>
        <a:spcAft>
          <a:spcPct val="0"/>
        </a:spcAft>
        <a:defRPr sz="4400">
          <a:solidFill>
            <a:schemeClr val="tx1"/>
          </a:solidFill>
          <a:latin typeface="Calibri" pitchFamily="34" charset="0"/>
        </a:defRPr>
      </a:lvl7pPr>
      <a:lvl8pPr marL="1371600" algn="l" rtl="0" fontAlgn="base">
        <a:spcBef>
          <a:spcPct val="0"/>
        </a:spcBef>
        <a:spcAft>
          <a:spcPct val="0"/>
        </a:spcAft>
        <a:defRPr sz="4400">
          <a:solidFill>
            <a:schemeClr val="tx1"/>
          </a:solidFill>
          <a:latin typeface="Calibri" pitchFamily="34" charset="0"/>
        </a:defRPr>
      </a:lvl8pPr>
      <a:lvl9pPr marL="1828800" algn="l"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6.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png"/><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1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sz="3100" dirty="0" smtClean="0">
                <a:solidFill>
                  <a:srgbClr val="009E49"/>
                </a:solidFill>
              </a:rPr>
              <a:t>NHS Pensions Stakeholder Event</a:t>
            </a:r>
            <a:r>
              <a:rPr lang="en-GB" dirty="0" smtClean="0">
                <a:solidFill>
                  <a:srgbClr val="009E49"/>
                </a:solidFill>
              </a:rPr>
              <a:t/>
            </a:r>
            <a:br>
              <a:rPr lang="en-GB" dirty="0" smtClean="0">
                <a:solidFill>
                  <a:srgbClr val="009E49"/>
                </a:solidFill>
              </a:rPr>
            </a:br>
            <a:r>
              <a:rPr lang="en-GB" sz="3100" dirty="0" smtClean="0">
                <a:solidFill>
                  <a:srgbClr val="009E49"/>
                </a:solidFill>
              </a:rPr>
              <a:t/>
            </a:r>
            <a:br>
              <a:rPr lang="en-GB" sz="3100" dirty="0" smtClean="0">
                <a:solidFill>
                  <a:srgbClr val="009E49"/>
                </a:solidFill>
              </a:rPr>
            </a:br>
            <a:r>
              <a:rPr lang="en-GB" sz="3100" dirty="0" smtClean="0">
                <a:solidFill>
                  <a:schemeClr val="tx1"/>
                </a:solidFill>
              </a:rPr>
              <a:t>End of </a:t>
            </a:r>
            <a:r>
              <a:rPr lang="en-GB" sz="3100" dirty="0" smtClean="0">
                <a:solidFill>
                  <a:schemeClr val="tx1"/>
                </a:solidFill>
              </a:rPr>
              <a:t>year submission</a:t>
            </a:r>
            <a:r>
              <a:rPr lang="en-GB" sz="3100" dirty="0" smtClean="0">
                <a:solidFill>
                  <a:schemeClr val="tx1"/>
                </a:solidFill>
              </a:rPr>
              <a:t/>
            </a:r>
            <a:br>
              <a:rPr lang="en-GB" sz="3100" dirty="0" smtClean="0">
                <a:solidFill>
                  <a:schemeClr val="tx1"/>
                </a:solidFill>
              </a:rPr>
            </a:br>
            <a:r>
              <a:rPr lang="en-GB" sz="3100" dirty="0" smtClean="0">
                <a:solidFill>
                  <a:schemeClr val="tx1"/>
                </a:solidFill>
              </a:rPr>
              <a:t>Non POL organisations</a:t>
            </a:r>
            <a:endParaRPr lang="en-GB" sz="3100" dirty="0">
              <a:solidFill>
                <a:schemeClr val="tx1"/>
              </a:solidFill>
            </a:endParaRPr>
          </a:p>
        </p:txBody>
      </p:sp>
      <p:sp>
        <p:nvSpPr>
          <p:cNvPr id="5" name="Title 1"/>
          <p:cNvSpPr txBox="1">
            <a:spLocks/>
          </p:cNvSpPr>
          <p:nvPr/>
        </p:nvSpPr>
        <p:spPr>
          <a:xfrm>
            <a:off x="463314" y="4221088"/>
            <a:ext cx="8134672" cy="1392559"/>
          </a:xfrm>
          <a:prstGeom prst="rect">
            <a:avLst/>
          </a:prstGeom>
        </p:spPr>
        <p:txBody>
          <a:bodyPr>
            <a:normAutofit fontScale="97500"/>
          </a:bodyPr>
          <a:lstStyle>
            <a:lvl1pPr algn="l" rtl="0" eaLnBrk="0" fontAlgn="base" hangingPunct="0">
              <a:spcBef>
                <a:spcPct val="0"/>
              </a:spcBef>
              <a:spcAft>
                <a:spcPct val="0"/>
              </a:spcAft>
              <a:defRPr sz="3600" b="1" kern="1200">
                <a:solidFill>
                  <a:srgbClr val="009E49"/>
                </a:solidFill>
                <a:latin typeface="Arial" pitchFamily="34" charset="0"/>
                <a:ea typeface="+mj-ea"/>
                <a:cs typeface="Arial" pitchFamily="34" charset="0"/>
              </a:defRPr>
            </a:lvl1pPr>
            <a:lvl2pPr algn="l" rtl="0" eaLnBrk="0" fontAlgn="base" hangingPunct="0">
              <a:spcBef>
                <a:spcPct val="0"/>
              </a:spcBef>
              <a:spcAft>
                <a:spcPct val="0"/>
              </a:spcAft>
              <a:defRPr sz="4400">
                <a:solidFill>
                  <a:schemeClr val="tx1"/>
                </a:solidFill>
                <a:latin typeface="Calibri" pitchFamily="34" charset="0"/>
              </a:defRPr>
            </a:lvl2pPr>
            <a:lvl3pPr algn="l" rtl="0" eaLnBrk="0" fontAlgn="base" hangingPunct="0">
              <a:spcBef>
                <a:spcPct val="0"/>
              </a:spcBef>
              <a:spcAft>
                <a:spcPct val="0"/>
              </a:spcAft>
              <a:defRPr sz="4400">
                <a:solidFill>
                  <a:schemeClr val="tx1"/>
                </a:solidFill>
                <a:latin typeface="Calibri" pitchFamily="34" charset="0"/>
              </a:defRPr>
            </a:lvl3pPr>
            <a:lvl4pPr algn="l" rtl="0" eaLnBrk="0" fontAlgn="base" hangingPunct="0">
              <a:spcBef>
                <a:spcPct val="0"/>
              </a:spcBef>
              <a:spcAft>
                <a:spcPct val="0"/>
              </a:spcAft>
              <a:defRPr sz="4400">
                <a:solidFill>
                  <a:schemeClr val="tx1"/>
                </a:solidFill>
                <a:latin typeface="Calibri" pitchFamily="34" charset="0"/>
              </a:defRPr>
            </a:lvl4pPr>
            <a:lvl5pPr algn="l" rtl="0" eaLnBrk="0" fontAlgn="base" hangingPunct="0">
              <a:spcBef>
                <a:spcPct val="0"/>
              </a:spcBef>
              <a:spcAft>
                <a:spcPct val="0"/>
              </a:spcAft>
              <a:defRPr sz="4400">
                <a:solidFill>
                  <a:schemeClr val="tx1"/>
                </a:solidFill>
                <a:latin typeface="Calibri" pitchFamily="34" charset="0"/>
              </a:defRPr>
            </a:lvl5pPr>
            <a:lvl6pPr marL="457200" algn="l" rtl="0" fontAlgn="base">
              <a:spcBef>
                <a:spcPct val="0"/>
              </a:spcBef>
              <a:spcAft>
                <a:spcPct val="0"/>
              </a:spcAft>
              <a:defRPr sz="4400">
                <a:solidFill>
                  <a:schemeClr val="tx1"/>
                </a:solidFill>
                <a:latin typeface="Calibri" pitchFamily="34" charset="0"/>
              </a:defRPr>
            </a:lvl6pPr>
            <a:lvl7pPr marL="914400" algn="l" rtl="0" fontAlgn="base">
              <a:spcBef>
                <a:spcPct val="0"/>
              </a:spcBef>
              <a:spcAft>
                <a:spcPct val="0"/>
              </a:spcAft>
              <a:defRPr sz="4400">
                <a:solidFill>
                  <a:schemeClr val="tx1"/>
                </a:solidFill>
                <a:latin typeface="Calibri" pitchFamily="34" charset="0"/>
              </a:defRPr>
            </a:lvl7pPr>
            <a:lvl8pPr marL="1371600" algn="l" rtl="0" fontAlgn="base">
              <a:spcBef>
                <a:spcPct val="0"/>
              </a:spcBef>
              <a:spcAft>
                <a:spcPct val="0"/>
              </a:spcAft>
              <a:defRPr sz="4400">
                <a:solidFill>
                  <a:schemeClr val="tx1"/>
                </a:solidFill>
                <a:latin typeface="Calibri" pitchFamily="34" charset="0"/>
              </a:defRPr>
            </a:lvl8pPr>
            <a:lvl9pPr marL="1828800" algn="l" rtl="0" fontAlgn="base">
              <a:spcBef>
                <a:spcPct val="0"/>
              </a:spcBef>
              <a:spcAft>
                <a:spcPct val="0"/>
              </a:spcAft>
              <a:defRPr sz="4400">
                <a:solidFill>
                  <a:schemeClr val="tx1"/>
                </a:solidFill>
                <a:latin typeface="Calibri" pitchFamily="34" charset="0"/>
              </a:defRPr>
            </a:lvl9pPr>
          </a:lstStyle>
          <a:p>
            <a:pPr algn="ctr"/>
            <a:r>
              <a:rPr lang="en-GB" dirty="0" smtClean="0"/>
              <a:t/>
            </a:r>
            <a:br>
              <a:rPr lang="en-GB" dirty="0" smtClean="0"/>
            </a:br>
            <a:endParaRPr lang="en-GB" dirty="0">
              <a:solidFill>
                <a:schemeClr val="tx1"/>
              </a:solidFill>
            </a:endParaRPr>
          </a:p>
        </p:txBody>
      </p:sp>
    </p:spTree>
    <p:extLst>
      <p:ext uri="{BB962C8B-B14F-4D97-AF65-F5344CB8AC3E}">
        <p14:creationId xmlns:p14="http://schemas.microsoft.com/office/powerpoint/2010/main" val="22195435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New process</a:t>
            </a:r>
            <a:endParaRPr lang="en-GB" dirty="0"/>
          </a:p>
        </p:txBody>
      </p:sp>
      <p:graphicFrame>
        <p:nvGraphicFramePr>
          <p:cNvPr id="4" name="Diagram 3"/>
          <p:cNvGraphicFramePr/>
          <p:nvPr>
            <p:extLst>
              <p:ext uri="{D42A27DB-BD31-4B8C-83A1-F6EECF244321}">
                <p14:modId xmlns:p14="http://schemas.microsoft.com/office/powerpoint/2010/main" val="1162359816"/>
              </p:ext>
            </p:extLst>
          </p:nvPr>
        </p:nvGraphicFramePr>
        <p:xfrm>
          <a:off x="395536" y="2420888"/>
          <a:ext cx="8352928" cy="38884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787116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Dates </a:t>
            </a:r>
            <a:r>
              <a:rPr lang="en-GB" dirty="0" smtClean="0"/>
              <a:t>for the diary</a:t>
            </a:r>
            <a:endParaRPr lang="en-GB" dirty="0"/>
          </a:p>
        </p:txBody>
      </p:sp>
      <p:sp>
        <p:nvSpPr>
          <p:cNvPr id="5" name="Content Placeholder 2"/>
          <p:cNvSpPr>
            <a:spLocks noGrp="1"/>
          </p:cNvSpPr>
          <p:nvPr>
            <p:ph idx="1"/>
          </p:nvPr>
        </p:nvSpPr>
        <p:spPr>
          <a:xfrm>
            <a:off x="251520" y="2276872"/>
            <a:ext cx="8435280" cy="4248472"/>
          </a:xfrm>
        </p:spPr>
        <p:txBody>
          <a:bodyPr/>
          <a:lstStyle/>
          <a:p>
            <a:pPr marL="0" indent="0">
              <a:buNone/>
            </a:pPr>
            <a:r>
              <a:rPr lang="en-GB" sz="1600" b="1" dirty="0" smtClean="0"/>
              <a:t>8 January 2018</a:t>
            </a:r>
            <a:r>
              <a:rPr lang="en-GB" sz="1600" dirty="0" smtClean="0"/>
              <a:t>		</a:t>
            </a:r>
          </a:p>
          <a:p>
            <a:pPr marL="0" indent="0">
              <a:buNone/>
            </a:pPr>
            <a:r>
              <a:rPr lang="en-GB" sz="1600" dirty="0" smtClean="0"/>
              <a:t>Annual </a:t>
            </a:r>
            <a:r>
              <a:rPr lang="en-GB" sz="1600" dirty="0" smtClean="0"/>
              <a:t>update </a:t>
            </a:r>
            <a:r>
              <a:rPr lang="en-GB" sz="1600" dirty="0" smtClean="0"/>
              <a:t>spreadsheets sent to main EA </a:t>
            </a:r>
            <a:r>
              <a:rPr lang="en-GB" sz="1600" dirty="0" smtClean="0"/>
              <a:t>pensions contact.</a:t>
            </a:r>
            <a:endParaRPr lang="en-GB" sz="1600" dirty="0" smtClean="0"/>
          </a:p>
          <a:p>
            <a:pPr marL="0" indent="0">
              <a:buNone/>
            </a:pPr>
            <a:endParaRPr lang="en-GB" sz="1600" dirty="0" smtClean="0"/>
          </a:p>
          <a:p>
            <a:pPr marL="0" indent="0">
              <a:buNone/>
            </a:pPr>
            <a:r>
              <a:rPr lang="en-GB" sz="1600" b="1" dirty="0" smtClean="0"/>
              <a:t>17/18 January 2018</a:t>
            </a:r>
            <a:r>
              <a:rPr lang="en-GB" sz="1600" dirty="0" smtClean="0"/>
              <a:t>	</a:t>
            </a:r>
          </a:p>
          <a:p>
            <a:pPr marL="0" indent="0">
              <a:buNone/>
            </a:pPr>
            <a:r>
              <a:rPr lang="en-GB" sz="1600" dirty="0" smtClean="0"/>
              <a:t>Employers who have not received the update spreadsheet can leave contact details for the spreadsheet to be resent.</a:t>
            </a:r>
          </a:p>
          <a:p>
            <a:pPr marL="0" indent="0">
              <a:buNone/>
            </a:pPr>
            <a:endParaRPr lang="en-GB" sz="1600" dirty="0" smtClean="0"/>
          </a:p>
          <a:p>
            <a:pPr marL="0" indent="0">
              <a:buNone/>
            </a:pPr>
            <a:r>
              <a:rPr lang="en-GB" sz="1600" b="1" dirty="0" smtClean="0"/>
              <a:t>1 April 2018		</a:t>
            </a:r>
          </a:p>
          <a:p>
            <a:pPr marL="0" indent="0">
              <a:buNone/>
            </a:pPr>
            <a:r>
              <a:rPr lang="en-GB" sz="1600" dirty="0" smtClean="0"/>
              <a:t>Annual </a:t>
            </a:r>
            <a:r>
              <a:rPr lang="en-GB" sz="1600" dirty="0" smtClean="0"/>
              <a:t>update </a:t>
            </a:r>
            <a:r>
              <a:rPr lang="en-GB" sz="1600" dirty="0" smtClean="0"/>
              <a:t>process commences.</a:t>
            </a:r>
          </a:p>
          <a:p>
            <a:pPr marL="0" indent="0">
              <a:buNone/>
            </a:pPr>
            <a:endParaRPr lang="en-GB" sz="1600" dirty="0" smtClean="0"/>
          </a:p>
          <a:p>
            <a:pPr marL="0" indent="0">
              <a:buNone/>
            </a:pPr>
            <a:r>
              <a:rPr lang="en-GB" sz="1600" b="1" dirty="0" smtClean="0"/>
              <a:t>31 May 2018		</a:t>
            </a:r>
          </a:p>
          <a:p>
            <a:pPr marL="0" indent="0">
              <a:buNone/>
            </a:pPr>
            <a:r>
              <a:rPr lang="en-GB" sz="1600" dirty="0" smtClean="0"/>
              <a:t>2018 </a:t>
            </a:r>
            <a:r>
              <a:rPr lang="en-GB" sz="1600" dirty="0" smtClean="0"/>
              <a:t>annual update spreadsheet </a:t>
            </a:r>
            <a:r>
              <a:rPr lang="en-GB" sz="1600" dirty="0" smtClean="0"/>
              <a:t>deadline.</a:t>
            </a:r>
          </a:p>
          <a:p>
            <a:endParaRPr lang="en-GB" dirty="0" smtClean="0"/>
          </a:p>
          <a:p>
            <a:endParaRPr lang="en-GB" dirty="0" smtClean="0"/>
          </a:p>
          <a:p>
            <a:endParaRPr lang="en-GB" dirty="0" smtClean="0"/>
          </a:p>
          <a:p>
            <a:pPr marL="0" indent="0">
              <a:buNone/>
            </a:pPr>
            <a:endParaRPr lang="en-GB" dirty="0" smtClean="0"/>
          </a:p>
        </p:txBody>
      </p:sp>
    </p:spTree>
    <p:extLst>
      <p:ext uri="{BB962C8B-B14F-4D97-AF65-F5344CB8AC3E}">
        <p14:creationId xmlns:p14="http://schemas.microsoft.com/office/powerpoint/2010/main" val="2702063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2017/2018 key contact points</a:t>
            </a:r>
            <a:endParaRPr lang="en-GB" dirty="0"/>
          </a:p>
        </p:txBody>
      </p:sp>
      <p:pic>
        <p:nvPicPr>
          <p:cNvPr id="5122" name="Picture 2" descr="Q:\37 StakeholderBulkCI\STAKEHOLDER ENGAGEMENT\Projects\Infographics\Mobile phone.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47146" y="3212976"/>
            <a:ext cx="857567" cy="857566"/>
          </a:xfrm>
          <a:prstGeom prst="rect">
            <a:avLst/>
          </a:prstGeom>
          <a:noFill/>
          <a:extLst>
            <a:ext uri="{909E8E84-426E-40DD-AFC4-6F175D3DCCD1}">
              <a14:hiddenFill xmlns:a14="http://schemas.microsoft.com/office/drawing/2010/main">
                <a:solidFill>
                  <a:srgbClr val="FFFFFF"/>
                </a:solidFill>
              </a14:hiddenFill>
            </a:ext>
          </a:extLst>
        </p:spPr>
      </p:pic>
      <p:sp>
        <p:nvSpPr>
          <p:cNvPr id="5" name="Content Placeholder 2"/>
          <p:cNvSpPr>
            <a:spLocks noGrp="1"/>
          </p:cNvSpPr>
          <p:nvPr>
            <p:ph idx="1"/>
          </p:nvPr>
        </p:nvSpPr>
        <p:spPr>
          <a:xfrm>
            <a:off x="1475656" y="2276872"/>
            <a:ext cx="6707088" cy="4248472"/>
          </a:xfrm>
        </p:spPr>
        <p:txBody>
          <a:bodyPr/>
          <a:lstStyle/>
          <a:p>
            <a:pPr marL="0" indent="0">
              <a:buNone/>
            </a:pPr>
            <a:r>
              <a:rPr lang="en-GB" sz="1600" b="1" dirty="0" smtClean="0"/>
              <a:t>Stakeholder Engagement Team</a:t>
            </a:r>
            <a:endParaRPr lang="en-GB" sz="1600" b="1" dirty="0"/>
          </a:p>
          <a:p>
            <a:r>
              <a:rPr lang="en-GB" sz="1600" dirty="0" smtClean="0"/>
              <a:t>nhsbsa.stakeholderengagement@nhs.net </a:t>
            </a:r>
          </a:p>
          <a:p>
            <a:pPr marL="0" indent="0">
              <a:buNone/>
            </a:pPr>
            <a:endParaRPr lang="en-GB" sz="1600" b="1" dirty="0" smtClean="0"/>
          </a:p>
          <a:p>
            <a:pPr marL="0" indent="0">
              <a:buNone/>
            </a:pPr>
            <a:r>
              <a:rPr lang="en-GB" sz="1600" b="1" dirty="0" smtClean="0"/>
              <a:t>NHS Pensions Employer Helpline</a:t>
            </a:r>
          </a:p>
          <a:p>
            <a:r>
              <a:rPr lang="en-GB" sz="1600" dirty="0" smtClean="0"/>
              <a:t>nhsbsa.pensionsemployers@nhs.net </a:t>
            </a:r>
          </a:p>
          <a:p>
            <a:r>
              <a:rPr lang="en-GB" sz="1600" dirty="0" smtClean="0"/>
              <a:t>0300 330 1353</a:t>
            </a:r>
          </a:p>
          <a:p>
            <a:pPr marL="0" indent="0">
              <a:buNone/>
            </a:pPr>
            <a:endParaRPr lang="en-GB" sz="1600" dirty="0"/>
          </a:p>
          <a:p>
            <a:pPr marL="0" indent="0">
              <a:buNone/>
            </a:pPr>
            <a:r>
              <a:rPr lang="en-GB" sz="1600" b="1" dirty="0" smtClean="0"/>
              <a:t>Data Management Team</a:t>
            </a:r>
          </a:p>
          <a:p>
            <a:r>
              <a:rPr lang="en-GB" sz="1600" dirty="0" smtClean="0"/>
              <a:t>nhsbsa.directionbodies@nhs.net </a:t>
            </a:r>
            <a:endParaRPr lang="en-GB" sz="1600" dirty="0"/>
          </a:p>
          <a:p>
            <a:pPr marL="0" indent="0">
              <a:buNone/>
            </a:pPr>
            <a:endParaRPr lang="en-GB" sz="1600" dirty="0" smtClean="0"/>
          </a:p>
          <a:p>
            <a:pPr marL="0" indent="0">
              <a:buNone/>
            </a:pPr>
            <a:r>
              <a:rPr lang="en-GB" sz="1600" b="1" dirty="0" smtClean="0"/>
              <a:t>Joiners</a:t>
            </a:r>
          </a:p>
          <a:p>
            <a:r>
              <a:rPr lang="en-GB" sz="1600" dirty="0" smtClean="0"/>
              <a:t>nhsbsa.schemeaccess@nhs.net </a:t>
            </a:r>
            <a:endParaRPr lang="en-GB" sz="1600" dirty="0"/>
          </a:p>
        </p:txBody>
      </p:sp>
      <p:pic>
        <p:nvPicPr>
          <p:cNvPr id="5123" name="Picture 3" descr="Q:\37 StakeholderBulkCI\STAKEHOLDER ENGAGEMENT\Projects\Infographics\Newsletter.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47146" y="2228694"/>
            <a:ext cx="857567" cy="857567"/>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3" descr="Q:\37 StakeholderBulkCI\STAKEHOLDER ENGAGEMENT\Projects\Infographics\Newsletter.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46400" y="4221088"/>
            <a:ext cx="857567" cy="85756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3" descr="Q:\37 StakeholderBulkCI\STAKEHOLDER ENGAGEMENT\Projects\Infographics\Newsletter.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46398" y="5229200"/>
            <a:ext cx="857567" cy="8575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882267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GB" sz="2800" dirty="0" smtClean="0">
                <a:solidFill>
                  <a:srgbClr val="009E49"/>
                </a:solidFill>
              </a:rPr>
              <a:t>NHS Pensions Stakeholder Event</a:t>
            </a:r>
            <a:br>
              <a:rPr lang="en-GB" sz="2800" dirty="0" smtClean="0">
                <a:solidFill>
                  <a:srgbClr val="009E49"/>
                </a:solidFill>
              </a:rPr>
            </a:br>
            <a:r>
              <a:rPr lang="en-GB" sz="2800" dirty="0" smtClean="0">
                <a:solidFill>
                  <a:srgbClr val="009E49"/>
                </a:solidFill>
              </a:rPr>
              <a:t/>
            </a:r>
            <a:br>
              <a:rPr lang="en-GB" sz="2800" dirty="0" smtClean="0">
                <a:solidFill>
                  <a:srgbClr val="009E49"/>
                </a:solidFill>
              </a:rPr>
            </a:br>
            <a:r>
              <a:rPr lang="en-GB" sz="2800" dirty="0" smtClean="0">
                <a:solidFill>
                  <a:schemeClr val="tx1"/>
                </a:solidFill>
              </a:rPr>
              <a:t>Managing NHS Pension </a:t>
            </a:r>
            <a:r>
              <a:rPr lang="en-GB" sz="2800" dirty="0" smtClean="0">
                <a:solidFill>
                  <a:schemeClr val="tx1"/>
                </a:solidFill>
              </a:rPr>
              <a:t>Scheme </a:t>
            </a:r>
            <a:r>
              <a:rPr lang="en-GB" sz="2800" dirty="0" smtClean="0">
                <a:solidFill>
                  <a:schemeClr val="tx1"/>
                </a:solidFill>
              </a:rPr>
              <a:t>data</a:t>
            </a:r>
            <a:endParaRPr lang="en-GB" sz="2800" dirty="0">
              <a:solidFill>
                <a:schemeClr val="tx1"/>
              </a:solidFill>
            </a:endParaRPr>
          </a:p>
        </p:txBody>
      </p:sp>
      <p:sp>
        <p:nvSpPr>
          <p:cNvPr id="5" name="Title 1"/>
          <p:cNvSpPr txBox="1">
            <a:spLocks/>
          </p:cNvSpPr>
          <p:nvPr/>
        </p:nvSpPr>
        <p:spPr>
          <a:xfrm>
            <a:off x="463314" y="4221088"/>
            <a:ext cx="8134672" cy="1392559"/>
          </a:xfrm>
          <a:prstGeom prst="rect">
            <a:avLst/>
          </a:prstGeom>
        </p:spPr>
        <p:txBody>
          <a:bodyPr>
            <a:normAutofit fontScale="97500"/>
          </a:bodyPr>
          <a:lstStyle>
            <a:lvl1pPr algn="l" rtl="0" eaLnBrk="0" fontAlgn="base" hangingPunct="0">
              <a:spcBef>
                <a:spcPct val="0"/>
              </a:spcBef>
              <a:spcAft>
                <a:spcPct val="0"/>
              </a:spcAft>
              <a:defRPr sz="3600" b="1" kern="1200">
                <a:solidFill>
                  <a:srgbClr val="009E49"/>
                </a:solidFill>
                <a:latin typeface="Arial" pitchFamily="34" charset="0"/>
                <a:ea typeface="+mj-ea"/>
                <a:cs typeface="Arial" pitchFamily="34" charset="0"/>
              </a:defRPr>
            </a:lvl1pPr>
            <a:lvl2pPr algn="l" rtl="0" eaLnBrk="0" fontAlgn="base" hangingPunct="0">
              <a:spcBef>
                <a:spcPct val="0"/>
              </a:spcBef>
              <a:spcAft>
                <a:spcPct val="0"/>
              </a:spcAft>
              <a:defRPr sz="4400">
                <a:solidFill>
                  <a:schemeClr val="tx1"/>
                </a:solidFill>
                <a:latin typeface="Calibri" pitchFamily="34" charset="0"/>
              </a:defRPr>
            </a:lvl2pPr>
            <a:lvl3pPr algn="l" rtl="0" eaLnBrk="0" fontAlgn="base" hangingPunct="0">
              <a:spcBef>
                <a:spcPct val="0"/>
              </a:spcBef>
              <a:spcAft>
                <a:spcPct val="0"/>
              </a:spcAft>
              <a:defRPr sz="4400">
                <a:solidFill>
                  <a:schemeClr val="tx1"/>
                </a:solidFill>
                <a:latin typeface="Calibri" pitchFamily="34" charset="0"/>
              </a:defRPr>
            </a:lvl3pPr>
            <a:lvl4pPr algn="l" rtl="0" eaLnBrk="0" fontAlgn="base" hangingPunct="0">
              <a:spcBef>
                <a:spcPct val="0"/>
              </a:spcBef>
              <a:spcAft>
                <a:spcPct val="0"/>
              </a:spcAft>
              <a:defRPr sz="4400">
                <a:solidFill>
                  <a:schemeClr val="tx1"/>
                </a:solidFill>
                <a:latin typeface="Calibri" pitchFamily="34" charset="0"/>
              </a:defRPr>
            </a:lvl4pPr>
            <a:lvl5pPr algn="l" rtl="0" eaLnBrk="0" fontAlgn="base" hangingPunct="0">
              <a:spcBef>
                <a:spcPct val="0"/>
              </a:spcBef>
              <a:spcAft>
                <a:spcPct val="0"/>
              </a:spcAft>
              <a:defRPr sz="4400">
                <a:solidFill>
                  <a:schemeClr val="tx1"/>
                </a:solidFill>
                <a:latin typeface="Calibri" pitchFamily="34" charset="0"/>
              </a:defRPr>
            </a:lvl5pPr>
            <a:lvl6pPr marL="457200" algn="l" rtl="0" fontAlgn="base">
              <a:spcBef>
                <a:spcPct val="0"/>
              </a:spcBef>
              <a:spcAft>
                <a:spcPct val="0"/>
              </a:spcAft>
              <a:defRPr sz="4400">
                <a:solidFill>
                  <a:schemeClr val="tx1"/>
                </a:solidFill>
                <a:latin typeface="Calibri" pitchFamily="34" charset="0"/>
              </a:defRPr>
            </a:lvl6pPr>
            <a:lvl7pPr marL="914400" algn="l" rtl="0" fontAlgn="base">
              <a:spcBef>
                <a:spcPct val="0"/>
              </a:spcBef>
              <a:spcAft>
                <a:spcPct val="0"/>
              </a:spcAft>
              <a:defRPr sz="4400">
                <a:solidFill>
                  <a:schemeClr val="tx1"/>
                </a:solidFill>
                <a:latin typeface="Calibri" pitchFamily="34" charset="0"/>
              </a:defRPr>
            </a:lvl7pPr>
            <a:lvl8pPr marL="1371600" algn="l" rtl="0" fontAlgn="base">
              <a:spcBef>
                <a:spcPct val="0"/>
              </a:spcBef>
              <a:spcAft>
                <a:spcPct val="0"/>
              </a:spcAft>
              <a:defRPr sz="4400">
                <a:solidFill>
                  <a:schemeClr val="tx1"/>
                </a:solidFill>
                <a:latin typeface="Calibri" pitchFamily="34" charset="0"/>
              </a:defRPr>
            </a:lvl8pPr>
            <a:lvl9pPr marL="1828800" algn="l" rtl="0" fontAlgn="base">
              <a:spcBef>
                <a:spcPct val="0"/>
              </a:spcBef>
              <a:spcAft>
                <a:spcPct val="0"/>
              </a:spcAft>
              <a:defRPr sz="4400">
                <a:solidFill>
                  <a:schemeClr val="tx1"/>
                </a:solidFill>
                <a:latin typeface="Calibri" pitchFamily="34" charset="0"/>
              </a:defRPr>
            </a:lvl9pPr>
          </a:lstStyle>
          <a:p>
            <a:pPr algn="ctr"/>
            <a:r>
              <a:rPr lang="en-GB" dirty="0" smtClean="0"/>
              <a:t/>
            </a:r>
            <a:br>
              <a:rPr lang="en-GB" dirty="0" smtClean="0"/>
            </a:br>
            <a:endParaRPr lang="en-GB" dirty="0">
              <a:solidFill>
                <a:schemeClr val="tx1"/>
              </a:solidFill>
            </a:endParaRPr>
          </a:p>
        </p:txBody>
      </p:sp>
    </p:spTree>
    <p:extLst>
      <p:ext uri="{BB962C8B-B14F-4D97-AF65-F5344CB8AC3E}">
        <p14:creationId xmlns:p14="http://schemas.microsoft.com/office/powerpoint/2010/main" val="26392206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Submitting member data</a:t>
            </a:r>
            <a:endParaRPr lang="en-GB" dirty="0"/>
          </a:p>
        </p:txBody>
      </p:sp>
      <p:sp>
        <p:nvSpPr>
          <p:cNvPr id="10" name="Content Placeholder 2"/>
          <p:cNvSpPr>
            <a:spLocks noGrp="1"/>
          </p:cNvSpPr>
          <p:nvPr>
            <p:ph idx="1"/>
          </p:nvPr>
        </p:nvSpPr>
        <p:spPr>
          <a:xfrm>
            <a:off x="251520" y="2276872"/>
            <a:ext cx="8435280" cy="4248472"/>
          </a:xfrm>
        </p:spPr>
        <p:txBody>
          <a:bodyPr/>
          <a:lstStyle/>
          <a:p>
            <a:pPr marL="0" indent="0">
              <a:buNone/>
              <a:defRPr/>
            </a:pPr>
            <a:r>
              <a:rPr lang="en-GB" sz="1600" dirty="0"/>
              <a:t>Member data must be submitted to NHS Pensions in addition to your monthly contributions in the following situations:</a:t>
            </a:r>
          </a:p>
          <a:p>
            <a:pPr marL="0" indent="0">
              <a:buNone/>
              <a:defRPr/>
            </a:pPr>
            <a:endParaRPr lang="en-GB" sz="1600" dirty="0"/>
          </a:p>
          <a:p>
            <a:pPr lvl="1">
              <a:buFont typeface="Arial" panose="020B0604020202020204" pitchFamily="34" charset="0"/>
              <a:buChar char="•"/>
              <a:defRPr/>
            </a:pPr>
            <a:r>
              <a:rPr lang="en-GB" sz="1600" dirty="0"/>
              <a:t>When members join or are transferred to you from an NHS </a:t>
            </a:r>
            <a:r>
              <a:rPr lang="en-GB" sz="1600" dirty="0" smtClean="0"/>
              <a:t>employer</a:t>
            </a:r>
          </a:p>
          <a:p>
            <a:pPr lvl="1">
              <a:buFont typeface="Arial" panose="020B0604020202020204" pitchFamily="34" charset="0"/>
              <a:buChar char="•"/>
              <a:defRPr/>
            </a:pPr>
            <a:endParaRPr lang="en-GB" sz="1600" dirty="0"/>
          </a:p>
          <a:p>
            <a:pPr lvl="1">
              <a:buFont typeface="Arial" panose="020B0604020202020204" pitchFamily="34" charset="0"/>
              <a:buChar char="•"/>
              <a:defRPr/>
            </a:pPr>
            <a:r>
              <a:rPr lang="en-GB" sz="1600" dirty="0"/>
              <a:t>At year end, to provide an annual update for the period 1 April to 31 </a:t>
            </a:r>
            <a:r>
              <a:rPr lang="en-GB" sz="1600" dirty="0" smtClean="0"/>
              <a:t>March</a:t>
            </a:r>
          </a:p>
          <a:p>
            <a:pPr lvl="1">
              <a:buFont typeface="Arial" panose="020B0604020202020204" pitchFamily="34" charset="0"/>
              <a:buChar char="•"/>
              <a:defRPr/>
            </a:pPr>
            <a:endParaRPr lang="en-GB" sz="1600" dirty="0"/>
          </a:p>
          <a:p>
            <a:pPr lvl="1">
              <a:buFont typeface="Arial" panose="020B0604020202020204" pitchFamily="34" charset="0"/>
              <a:buChar char="•"/>
              <a:defRPr/>
            </a:pPr>
            <a:r>
              <a:rPr lang="en-GB" sz="1600" dirty="0"/>
              <a:t>When members leave the NHS Pension </a:t>
            </a:r>
            <a:r>
              <a:rPr lang="en-GB" sz="1600" dirty="0" smtClean="0"/>
              <a:t>Scheme</a:t>
            </a:r>
          </a:p>
          <a:p>
            <a:pPr marL="0" indent="0">
              <a:buNone/>
            </a:pPr>
            <a:endParaRPr lang="en-GB" dirty="0" smtClean="0"/>
          </a:p>
          <a:p>
            <a:endParaRPr lang="en-GB" dirty="0" smtClean="0"/>
          </a:p>
          <a:p>
            <a:endParaRPr lang="en-GB" dirty="0" smtClean="0"/>
          </a:p>
          <a:p>
            <a:pPr marL="0" indent="0">
              <a:buNone/>
            </a:pPr>
            <a:endParaRPr lang="en-GB" dirty="0" smtClean="0"/>
          </a:p>
        </p:txBody>
      </p:sp>
    </p:spTree>
    <p:extLst>
      <p:ext uri="{BB962C8B-B14F-4D97-AF65-F5344CB8AC3E}">
        <p14:creationId xmlns:p14="http://schemas.microsoft.com/office/powerpoint/2010/main" val="20973023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Annual </a:t>
            </a:r>
            <a:r>
              <a:rPr lang="en-GB" dirty="0" smtClean="0"/>
              <a:t>update</a:t>
            </a:r>
            <a:endParaRPr lang="en-GB" dirty="0"/>
          </a:p>
        </p:txBody>
      </p:sp>
      <p:sp>
        <p:nvSpPr>
          <p:cNvPr id="10" name="Content Placeholder 2"/>
          <p:cNvSpPr>
            <a:spLocks noGrp="1"/>
          </p:cNvSpPr>
          <p:nvPr>
            <p:ph idx="1"/>
          </p:nvPr>
        </p:nvSpPr>
        <p:spPr>
          <a:xfrm>
            <a:off x="251520" y="2276872"/>
            <a:ext cx="8435280" cy="4248472"/>
          </a:xfrm>
        </p:spPr>
        <p:txBody>
          <a:bodyPr/>
          <a:lstStyle/>
          <a:p>
            <a:pPr marL="0" indent="0">
              <a:buNone/>
            </a:pPr>
            <a:r>
              <a:rPr lang="en-GB" sz="1600" dirty="0" smtClean="0"/>
              <a:t>All non POL employers </a:t>
            </a:r>
            <a:r>
              <a:rPr lang="en-GB" sz="1600" dirty="0"/>
              <a:t>should have </a:t>
            </a:r>
            <a:r>
              <a:rPr lang="en-GB" sz="1600" dirty="0" smtClean="0"/>
              <a:t>received </a:t>
            </a:r>
            <a:r>
              <a:rPr lang="en-GB" sz="1600" dirty="0"/>
              <a:t>a copy of </a:t>
            </a:r>
            <a:r>
              <a:rPr lang="en-GB" sz="1600" dirty="0" smtClean="0"/>
              <a:t>the </a:t>
            </a:r>
            <a:r>
              <a:rPr lang="en-GB" sz="1600" dirty="0"/>
              <a:t>pre-populated annual update spreadsheet along with </a:t>
            </a:r>
            <a:r>
              <a:rPr lang="en-GB" sz="1600" dirty="0" smtClean="0"/>
              <a:t>the guidance notes.</a:t>
            </a:r>
            <a:endParaRPr lang="en-GB" sz="1600" dirty="0"/>
          </a:p>
          <a:p>
            <a:endParaRPr lang="en-GB" sz="1600" dirty="0"/>
          </a:p>
          <a:p>
            <a:pPr marL="0" indent="0">
              <a:buNone/>
            </a:pPr>
            <a:r>
              <a:rPr lang="en-GB" sz="1600" dirty="0"/>
              <a:t>Along with the annual update information, you can also inform us of any changes during the </a:t>
            </a:r>
            <a:r>
              <a:rPr lang="en-GB" sz="1600" dirty="0" smtClean="0"/>
              <a:t>period and inform us if a member has left during the year.</a:t>
            </a:r>
            <a:endParaRPr lang="en-GB" sz="1600" dirty="0"/>
          </a:p>
          <a:p>
            <a:endParaRPr lang="en-GB" sz="1600" dirty="0"/>
          </a:p>
          <a:p>
            <a:pPr marL="0" indent="0">
              <a:buNone/>
            </a:pPr>
            <a:r>
              <a:rPr lang="en-GB" sz="1600" dirty="0" smtClean="0"/>
              <a:t>If </a:t>
            </a:r>
            <a:r>
              <a:rPr lang="en-GB" sz="1600" dirty="0"/>
              <a:t>you </a:t>
            </a:r>
            <a:r>
              <a:rPr lang="en-GB" sz="1600" dirty="0" smtClean="0"/>
              <a:t>are the nominated Pensions Administrator and have </a:t>
            </a:r>
            <a:r>
              <a:rPr lang="en-GB" sz="1600" dirty="0"/>
              <a:t>not yet received your spreadsheet, please e-mail nhsbsa.stakeholderengagement@nhs.net</a:t>
            </a:r>
          </a:p>
          <a:p>
            <a:endParaRPr lang="en-GB" dirty="0" smtClean="0"/>
          </a:p>
          <a:p>
            <a:endParaRPr lang="en-GB" dirty="0" smtClean="0"/>
          </a:p>
          <a:p>
            <a:endParaRPr lang="en-GB" dirty="0" smtClean="0"/>
          </a:p>
          <a:p>
            <a:pPr marL="0" indent="0">
              <a:buNone/>
            </a:pPr>
            <a:endParaRPr lang="en-GB" dirty="0" smtClean="0"/>
          </a:p>
        </p:txBody>
      </p:sp>
    </p:spTree>
    <p:extLst>
      <p:ext uri="{BB962C8B-B14F-4D97-AF65-F5344CB8AC3E}">
        <p14:creationId xmlns:p14="http://schemas.microsoft.com/office/powerpoint/2010/main" val="26142946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Mid </a:t>
            </a:r>
            <a:r>
              <a:rPr lang="en-GB" dirty="0" smtClean="0"/>
              <a:t>year changes</a:t>
            </a:r>
            <a:endParaRPr lang="en-GB" dirty="0"/>
          </a:p>
        </p:txBody>
      </p:sp>
      <p:sp>
        <p:nvSpPr>
          <p:cNvPr id="10" name="Content Placeholder 2"/>
          <p:cNvSpPr>
            <a:spLocks noGrp="1"/>
          </p:cNvSpPr>
          <p:nvPr>
            <p:ph idx="1"/>
          </p:nvPr>
        </p:nvSpPr>
        <p:spPr>
          <a:xfrm>
            <a:off x="251520" y="2276872"/>
            <a:ext cx="8435280" cy="4248472"/>
          </a:xfrm>
        </p:spPr>
        <p:txBody>
          <a:bodyPr/>
          <a:lstStyle/>
          <a:p>
            <a:pPr marL="6350" lvl="1" indent="0">
              <a:buNone/>
            </a:pPr>
            <a:r>
              <a:rPr lang="en-GB" sz="1600" dirty="0"/>
              <a:t>You may need to reassess the members contribution rate if pensionable pay or allowances change in the year.</a:t>
            </a:r>
          </a:p>
          <a:p>
            <a:pPr marL="6350" lvl="1" indent="0">
              <a:buNone/>
            </a:pPr>
            <a:endParaRPr lang="en-GB" sz="1600" dirty="0"/>
          </a:p>
          <a:p>
            <a:pPr marL="6350" lvl="1" indent="0">
              <a:buNone/>
            </a:pPr>
            <a:r>
              <a:rPr lang="en-GB" sz="1600" dirty="0"/>
              <a:t>Reassess if:	</a:t>
            </a:r>
          </a:p>
          <a:p>
            <a:pPr lvl="2">
              <a:buFont typeface="Arial" panose="020B0604020202020204" pitchFamily="34" charset="0"/>
              <a:buChar char="•"/>
            </a:pPr>
            <a:r>
              <a:rPr lang="en-GB" sz="1600" dirty="0" smtClean="0"/>
              <a:t>pensionable pay or allowances change in the year</a:t>
            </a:r>
          </a:p>
          <a:p>
            <a:pPr lvl="2">
              <a:buFont typeface="Arial" panose="020B0604020202020204" pitchFamily="34" charset="0"/>
              <a:buChar char="•"/>
            </a:pPr>
            <a:r>
              <a:rPr lang="en-GB" sz="1600" dirty="0" smtClean="0"/>
              <a:t>increase is </a:t>
            </a:r>
            <a:r>
              <a:rPr lang="en-GB" sz="1600" dirty="0"/>
              <a:t>due to temporary promotion anticipated to last more than 12 months (reassess again at the end of the period)	</a:t>
            </a:r>
          </a:p>
          <a:p>
            <a:pPr lvl="2">
              <a:buFont typeface="Arial" panose="020B0604020202020204" pitchFamily="34" charset="0"/>
              <a:buChar char="•"/>
            </a:pPr>
            <a:endParaRPr lang="en-GB" sz="1600" dirty="0"/>
          </a:p>
          <a:p>
            <a:pPr marL="6350" lvl="1" indent="0">
              <a:buNone/>
            </a:pPr>
            <a:r>
              <a:rPr lang="en-GB" sz="1600" dirty="0"/>
              <a:t>Do not reassess if:</a:t>
            </a:r>
          </a:p>
          <a:p>
            <a:pPr lvl="2"/>
            <a:r>
              <a:rPr lang="en-GB" sz="1600" dirty="0" smtClean="0"/>
              <a:t>increase is due to an increase in part time hours worked</a:t>
            </a:r>
          </a:p>
          <a:p>
            <a:pPr lvl="2"/>
            <a:r>
              <a:rPr lang="en-GB" sz="1600" dirty="0" smtClean="0"/>
              <a:t>increase is temporary and anticipated to last less than 12 months</a:t>
            </a:r>
          </a:p>
          <a:p>
            <a:pPr lvl="2"/>
            <a:r>
              <a:rPr lang="en-GB" sz="1600" dirty="0" smtClean="0"/>
              <a:t>increase is due to unplanned change</a:t>
            </a:r>
          </a:p>
          <a:p>
            <a:pPr lvl="2"/>
            <a:r>
              <a:rPr lang="en-GB" sz="1600" dirty="0" smtClean="0"/>
              <a:t>change is </a:t>
            </a:r>
            <a:r>
              <a:rPr lang="en-GB" sz="1600" dirty="0"/>
              <a:t>due to disallowed days</a:t>
            </a:r>
          </a:p>
          <a:p>
            <a:endParaRPr lang="en-GB" dirty="0" smtClean="0"/>
          </a:p>
          <a:p>
            <a:endParaRPr lang="en-GB" dirty="0" smtClean="0"/>
          </a:p>
          <a:p>
            <a:endParaRPr lang="en-GB" dirty="0" smtClean="0"/>
          </a:p>
          <a:p>
            <a:pPr marL="0" indent="0">
              <a:buNone/>
            </a:pPr>
            <a:endParaRPr lang="en-GB" dirty="0" smtClean="0"/>
          </a:p>
        </p:txBody>
      </p:sp>
    </p:spTree>
    <p:extLst>
      <p:ext uri="{BB962C8B-B14F-4D97-AF65-F5344CB8AC3E}">
        <p14:creationId xmlns:p14="http://schemas.microsoft.com/office/powerpoint/2010/main" val="31685231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Assessing contribution rates from 1 April</a:t>
            </a:r>
            <a:endParaRPr lang="en-GB" dirty="0"/>
          </a:p>
        </p:txBody>
      </p:sp>
      <p:sp>
        <p:nvSpPr>
          <p:cNvPr id="10" name="Content Placeholder 2"/>
          <p:cNvSpPr>
            <a:spLocks noGrp="1"/>
          </p:cNvSpPr>
          <p:nvPr>
            <p:ph idx="1"/>
          </p:nvPr>
        </p:nvSpPr>
        <p:spPr>
          <a:xfrm>
            <a:off x="251520" y="2276872"/>
            <a:ext cx="8435280" cy="4248472"/>
          </a:xfrm>
        </p:spPr>
        <p:txBody>
          <a:bodyPr/>
          <a:lstStyle/>
          <a:p>
            <a:pPr marL="6350" lvl="1" indent="0">
              <a:buNone/>
            </a:pPr>
            <a:r>
              <a:rPr lang="en-GB" sz="1600" dirty="0"/>
              <a:t>The contribution rate is based on the previous year whole time equivalent pay unless there has been a change in pensionable pay. Where there has been a change in pensionable pay (including annual increase) the contribution rate is based on estimated annual whole time equivalent pensionable earnings.</a:t>
            </a:r>
          </a:p>
          <a:p>
            <a:pPr marL="6350" lvl="1" indent="0">
              <a:buNone/>
            </a:pPr>
            <a:endParaRPr lang="en-GB" sz="1600" dirty="0"/>
          </a:p>
          <a:p>
            <a:pPr marL="6350" lvl="1" indent="0">
              <a:buNone/>
            </a:pPr>
            <a:r>
              <a:rPr lang="en-GB" sz="1600" dirty="0"/>
              <a:t>Ensure that you are deducting the correct rate of contributions.  Any errors must be rectified and can result in members paying arrears of contributions.</a:t>
            </a:r>
          </a:p>
          <a:p>
            <a:endParaRPr lang="en-GB" dirty="0" smtClean="0"/>
          </a:p>
          <a:p>
            <a:endParaRPr lang="en-GB" dirty="0" smtClean="0"/>
          </a:p>
          <a:p>
            <a:endParaRPr lang="en-GB" dirty="0" smtClean="0"/>
          </a:p>
          <a:p>
            <a:pPr marL="0" indent="0">
              <a:buNone/>
            </a:pPr>
            <a:endParaRPr lang="en-GB" dirty="0" smtClean="0"/>
          </a:p>
        </p:txBody>
      </p:sp>
    </p:spTree>
    <p:extLst>
      <p:ext uri="{BB962C8B-B14F-4D97-AF65-F5344CB8AC3E}">
        <p14:creationId xmlns:p14="http://schemas.microsoft.com/office/powerpoint/2010/main" val="41203802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Changes to </a:t>
            </a:r>
            <a:r>
              <a:rPr lang="en-GB" dirty="0" smtClean="0"/>
              <a:t>contract</a:t>
            </a:r>
            <a:endParaRPr lang="en-GB" dirty="0"/>
          </a:p>
        </p:txBody>
      </p:sp>
      <p:sp>
        <p:nvSpPr>
          <p:cNvPr id="10" name="Content Placeholder 2"/>
          <p:cNvSpPr>
            <a:spLocks noGrp="1"/>
          </p:cNvSpPr>
          <p:nvPr>
            <p:ph idx="1"/>
          </p:nvPr>
        </p:nvSpPr>
        <p:spPr>
          <a:xfrm>
            <a:off x="251520" y="2276872"/>
            <a:ext cx="8435280" cy="4248472"/>
          </a:xfrm>
        </p:spPr>
        <p:txBody>
          <a:bodyPr/>
          <a:lstStyle/>
          <a:p>
            <a:pPr marL="0" indent="0">
              <a:buNone/>
            </a:pPr>
            <a:r>
              <a:rPr lang="en-GB" sz="1600" b="1" dirty="0"/>
              <a:t>When do you need to notify NHS Pensions?</a:t>
            </a:r>
          </a:p>
          <a:p>
            <a:pPr marL="0" indent="0">
              <a:buNone/>
            </a:pPr>
            <a:endParaRPr lang="en-GB" sz="1600" dirty="0"/>
          </a:p>
          <a:p>
            <a:r>
              <a:rPr lang="en-GB" sz="1600" dirty="0"/>
              <a:t>Change to whole time/part time via email when submitting annual updates or leaver </a:t>
            </a:r>
            <a:r>
              <a:rPr lang="en-GB" sz="1600" dirty="0" smtClean="0"/>
              <a:t>forms</a:t>
            </a:r>
            <a:endParaRPr lang="en-GB" sz="1600" dirty="0"/>
          </a:p>
          <a:p>
            <a:r>
              <a:rPr lang="en-GB" sz="1600" dirty="0"/>
              <a:t>Change to standard/whole time equivalent hours via email when submitting annual updates or leaver forms</a:t>
            </a:r>
          </a:p>
          <a:p>
            <a:pPr marL="0" indent="0">
              <a:buNone/>
            </a:pPr>
            <a:endParaRPr lang="en-GB" sz="1600" dirty="0"/>
          </a:p>
          <a:p>
            <a:pPr marL="0" indent="0">
              <a:buNone/>
            </a:pPr>
            <a:r>
              <a:rPr lang="en-GB" sz="1600" dirty="0"/>
              <a:t>When you do not need to notify NHS Pensions </a:t>
            </a:r>
          </a:p>
          <a:p>
            <a:pPr marL="0" indent="0">
              <a:buNone/>
            </a:pPr>
            <a:endParaRPr lang="en-GB" sz="1600" dirty="0"/>
          </a:p>
          <a:p>
            <a:r>
              <a:rPr lang="en-GB" sz="1600" dirty="0"/>
              <a:t>Change to actual, weekly hours worked</a:t>
            </a:r>
            <a:br>
              <a:rPr lang="en-GB" sz="1600" dirty="0"/>
            </a:br>
            <a:endParaRPr lang="en-GB" sz="1600" dirty="0"/>
          </a:p>
          <a:p>
            <a:pPr marL="0" indent="0">
              <a:buNone/>
            </a:pPr>
            <a:r>
              <a:rPr lang="en-GB" sz="1600" dirty="0"/>
              <a:t>If there has been more than one change during the year, you will need to complete more than one line</a:t>
            </a:r>
          </a:p>
          <a:p>
            <a:endParaRPr lang="en-GB" dirty="0" smtClean="0"/>
          </a:p>
          <a:p>
            <a:endParaRPr lang="en-GB" dirty="0" smtClean="0"/>
          </a:p>
          <a:p>
            <a:endParaRPr lang="en-GB" dirty="0" smtClean="0"/>
          </a:p>
          <a:p>
            <a:pPr marL="0" indent="0">
              <a:buNone/>
            </a:pPr>
            <a:endParaRPr lang="en-GB" dirty="0" smtClean="0"/>
          </a:p>
        </p:txBody>
      </p:sp>
    </p:spTree>
    <p:extLst>
      <p:ext uri="{BB962C8B-B14F-4D97-AF65-F5344CB8AC3E}">
        <p14:creationId xmlns:p14="http://schemas.microsoft.com/office/powerpoint/2010/main" val="23359538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Joiners and </a:t>
            </a:r>
            <a:r>
              <a:rPr lang="en-GB" dirty="0" smtClean="0"/>
              <a:t>leavers</a:t>
            </a:r>
            <a:endParaRPr lang="en-GB" dirty="0"/>
          </a:p>
        </p:txBody>
      </p:sp>
      <p:sp>
        <p:nvSpPr>
          <p:cNvPr id="10" name="Content Placeholder 2"/>
          <p:cNvSpPr>
            <a:spLocks noGrp="1"/>
          </p:cNvSpPr>
          <p:nvPr>
            <p:ph idx="1"/>
          </p:nvPr>
        </p:nvSpPr>
        <p:spPr>
          <a:xfrm>
            <a:off x="251520" y="2276872"/>
            <a:ext cx="8435280" cy="4248472"/>
          </a:xfrm>
        </p:spPr>
        <p:txBody>
          <a:bodyPr/>
          <a:lstStyle/>
          <a:p>
            <a:pPr marL="0" indent="0">
              <a:buNone/>
            </a:pPr>
            <a:r>
              <a:rPr lang="en-GB" sz="1600" dirty="0" smtClean="0"/>
              <a:t>The pre populated spreadsheets used information from December 2017. This has resulted in some information not being fully updated on the </a:t>
            </a:r>
            <a:r>
              <a:rPr lang="en-GB" sz="1600" dirty="0" smtClean="0"/>
              <a:t>annual return spreadsheet</a:t>
            </a:r>
            <a:r>
              <a:rPr lang="en-GB" sz="1600" dirty="0" smtClean="0"/>
              <a:t>. </a:t>
            </a:r>
          </a:p>
          <a:p>
            <a:pPr marL="0" indent="0">
              <a:buNone/>
            </a:pPr>
            <a:endParaRPr lang="en-GB" sz="1600" dirty="0" smtClean="0"/>
          </a:p>
          <a:p>
            <a:pPr marL="0" indent="0">
              <a:buNone/>
            </a:pPr>
            <a:r>
              <a:rPr lang="en-GB" sz="1600" dirty="0" smtClean="0"/>
              <a:t>Please add any joiners that are not pre populated on the update tab of the spreadsheet including the date that they commenced working for your organisation.</a:t>
            </a:r>
          </a:p>
          <a:p>
            <a:pPr marL="0" indent="0">
              <a:buNone/>
            </a:pPr>
            <a:endParaRPr lang="en-GB" sz="1600" dirty="0" smtClean="0"/>
          </a:p>
          <a:p>
            <a:pPr marL="0" indent="0">
              <a:buNone/>
            </a:pPr>
            <a:r>
              <a:rPr lang="en-GB" sz="1600" dirty="0" smtClean="0"/>
              <a:t>For any leavers that are still showing on the update tab of the spreadsheet, please mark the record as changed required (column Q) and complete the leavers tab.</a:t>
            </a:r>
            <a:endParaRPr lang="en-GB" sz="1600" dirty="0"/>
          </a:p>
          <a:p>
            <a:pPr marL="0" indent="0">
              <a:buNone/>
            </a:pPr>
            <a:endParaRPr lang="en-GB" sz="1600" dirty="0"/>
          </a:p>
          <a:p>
            <a:endParaRPr lang="en-GB" dirty="0" smtClean="0"/>
          </a:p>
          <a:p>
            <a:pPr marL="0" indent="0">
              <a:buNone/>
            </a:pPr>
            <a:endParaRPr lang="en-GB" dirty="0" smtClean="0"/>
          </a:p>
        </p:txBody>
      </p:sp>
    </p:spTree>
    <p:extLst>
      <p:ext uri="{BB962C8B-B14F-4D97-AF65-F5344CB8AC3E}">
        <p14:creationId xmlns:p14="http://schemas.microsoft.com/office/powerpoint/2010/main" val="15838828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Today’s presenters</a:t>
            </a:r>
            <a:endParaRPr lang="en-GB" dirty="0"/>
          </a:p>
        </p:txBody>
      </p:sp>
      <p:sp>
        <p:nvSpPr>
          <p:cNvPr id="3" name="Content Placeholder 2"/>
          <p:cNvSpPr>
            <a:spLocks noGrp="1"/>
          </p:cNvSpPr>
          <p:nvPr>
            <p:ph idx="1"/>
          </p:nvPr>
        </p:nvSpPr>
        <p:spPr>
          <a:xfrm>
            <a:off x="179511" y="5163424"/>
            <a:ext cx="2664296" cy="832576"/>
          </a:xfrm>
        </p:spPr>
        <p:txBody>
          <a:bodyPr/>
          <a:lstStyle/>
          <a:p>
            <a:pPr marL="0" indent="0" algn="ctr">
              <a:buNone/>
            </a:pPr>
            <a:r>
              <a:rPr lang="en-GB" sz="1400" b="1" dirty="0" smtClean="0"/>
              <a:t>Jonathan Leach</a:t>
            </a:r>
          </a:p>
          <a:p>
            <a:pPr marL="0" indent="0" algn="ctr">
              <a:buNone/>
            </a:pPr>
            <a:r>
              <a:rPr lang="en-GB" sz="1400" dirty="0" smtClean="0"/>
              <a:t>Stakeholder Engagement Manager</a:t>
            </a:r>
            <a:endParaRPr lang="en-GB" sz="1400" dirty="0"/>
          </a:p>
        </p:txBody>
      </p:sp>
      <p:sp>
        <p:nvSpPr>
          <p:cNvPr id="5" name="Content Placeholder 2"/>
          <p:cNvSpPr txBox="1">
            <a:spLocks/>
          </p:cNvSpPr>
          <p:nvPr/>
        </p:nvSpPr>
        <p:spPr>
          <a:xfrm>
            <a:off x="3199243" y="5877572"/>
            <a:ext cx="2664296" cy="720080"/>
          </a:xfrm>
          <a:prstGeom prst="rect">
            <a:avLst/>
          </a:prstGeom>
        </p:spPr>
        <p:txBody>
          <a:bodyPr/>
          <a:lstStyle>
            <a:lvl1pPr marL="457200" indent="-457200" algn="l" rtl="0" eaLnBrk="0" fontAlgn="base" hangingPunct="0">
              <a:spcBef>
                <a:spcPct val="20000"/>
              </a:spcBef>
              <a:spcAft>
                <a:spcPct val="0"/>
              </a:spcAft>
              <a:buFont typeface="Arial" pitchFamily="34" charset="0"/>
              <a:buChar char="•"/>
              <a:defRPr sz="1800" kern="1200">
                <a:solidFill>
                  <a:schemeClr val="tx1"/>
                </a:solidFill>
                <a:latin typeface="Arial" pitchFamily="34" charset="0"/>
                <a:ea typeface="+mn-ea"/>
                <a:cs typeface="Arial" pitchFamily="34" charset="0"/>
              </a:defRPr>
            </a:lvl1pPr>
            <a:lvl2pPr marL="742950" indent="-285750" algn="l" rtl="0" eaLnBrk="0" fontAlgn="base" hangingPunct="0">
              <a:spcBef>
                <a:spcPct val="20000"/>
              </a:spcBef>
              <a:spcAft>
                <a:spcPct val="0"/>
              </a:spcAft>
              <a:buFont typeface="Arial" charset="0"/>
              <a:buChar char="–"/>
              <a:defRPr sz="1800" kern="1200">
                <a:solidFill>
                  <a:schemeClr val="tx1"/>
                </a:solidFill>
                <a:latin typeface="Arial" pitchFamily="34" charset="0"/>
                <a:ea typeface="+mn-ea"/>
                <a:cs typeface="Arial" pitchFamily="34" charset="0"/>
              </a:defRPr>
            </a:lvl2pPr>
            <a:lvl3pPr marL="1143000" indent="-228600" algn="l" rtl="0" eaLnBrk="0" fontAlgn="base" hangingPunct="0">
              <a:spcBef>
                <a:spcPct val="20000"/>
              </a:spcBef>
              <a:spcAft>
                <a:spcPct val="0"/>
              </a:spcAft>
              <a:buFont typeface="Arial" charset="0"/>
              <a:buChar char="•"/>
              <a:defRPr sz="1800" kern="1200">
                <a:solidFill>
                  <a:schemeClr val="tx1"/>
                </a:solidFill>
                <a:latin typeface="Arial" pitchFamily="34" charset="0"/>
                <a:ea typeface="+mn-ea"/>
                <a:cs typeface="Arial" pitchFamily="34" charset="0"/>
              </a:defRPr>
            </a:lvl3pPr>
            <a:lvl4pPr marL="1600200" indent="-228600" algn="l" rtl="0" eaLnBrk="0" fontAlgn="base" hangingPunct="0">
              <a:spcBef>
                <a:spcPct val="20000"/>
              </a:spcBef>
              <a:spcAft>
                <a:spcPct val="0"/>
              </a:spcAft>
              <a:buFont typeface="Arial" charset="0"/>
              <a:buChar char="–"/>
              <a:defRPr sz="1800" kern="1200">
                <a:solidFill>
                  <a:schemeClr val="tx1"/>
                </a:solidFill>
                <a:latin typeface="Arial" pitchFamily="34" charset="0"/>
                <a:ea typeface="+mn-ea"/>
                <a:cs typeface="Arial" pitchFamily="34" charset="0"/>
              </a:defRPr>
            </a:lvl4pPr>
            <a:lvl5pPr marL="2057400" indent="-228600" algn="l" rtl="0" eaLnBrk="0" fontAlgn="base" hangingPunct="0">
              <a:spcBef>
                <a:spcPct val="20000"/>
              </a:spcBef>
              <a:spcAft>
                <a:spcPct val="0"/>
              </a:spcAft>
              <a:buFont typeface="Arial" charset="0"/>
              <a:buNone/>
              <a:defRPr sz="18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endParaRPr lang="en-GB" sz="1400" dirty="0"/>
          </a:p>
        </p:txBody>
      </p:sp>
      <p:sp>
        <p:nvSpPr>
          <p:cNvPr id="7" name="Content Placeholder 2"/>
          <p:cNvSpPr txBox="1">
            <a:spLocks/>
          </p:cNvSpPr>
          <p:nvPr/>
        </p:nvSpPr>
        <p:spPr>
          <a:xfrm>
            <a:off x="4305792" y="3861048"/>
            <a:ext cx="2664296" cy="720080"/>
          </a:xfrm>
          <a:prstGeom prst="rect">
            <a:avLst/>
          </a:prstGeom>
        </p:spPr>
        <p:txBody>
          <a:bodyPr/>
          <a:lstStyle>
            <a:lvl1pPr marL="457200" indent="-457200" algn="l" rtl="0" eaLnBrk="0" fontAlgn="base" hangingPunct="0">
              <a:spcBef>
                <a:spcPct val="20000"/>
              </a:spcBef>
              <a:spcAft>
                <a:spcPct val="0"/>
              </a:spcAft>
              <a:buFont typeface="Arial" pitchFamily="34" charset="0"/>
              <a:buChar char="•"/>
              <a:defRPr sz="1800" kern="1200">
                <a:solidFill>
                  <a:schemeClr val="tx1"/>
                </a:solidFill>
                <a:latin typeface="Arial" pitchFamily="34" charset="0"/>
                <a:ea typeface="+mn-ea"/>
                <a:cs typeface="Arial" pitchFamily="34" charset="0"/>
              </a:defRPr>
            </a:lvl1pPr>
            <a:lvl2pPr marL="742950" indent="-285750" algn="l" rtl="0" eaLnBrk="0" fontAlgn="base" hangingPunct="0">
              <a:spcBef>
                <a:spcPct val="20000"/>
              </a:spcBef>
              <a:spcAft>
                <a:spcPct val="0"/>
              </a:spcAft>
              <a:buFont typeface="Arial" charset="0"/>
              <a:buChar char="–"/>
              <a:defRPr sz="1800" kern="1200">
                <a:solidFill>
                  <a:schemeClr val="tx1"/>
                </a:solidFill>
                <a:latin typeface="Arial" pitchFamily="34" charset="0"/>
                <a:ea typeface="+mn-ea"/>
                <a:cs typeface="Arial" pitchFamily="34" charset="0"/>
              </a:defRPr>
            </a:lvl2pPr>
            <a:lvl3pPr marL="1143000" indent="-228600" algn="l" rtl="0" eaLnBrk="0" fontAlgn="base" hangingPunct="0">
              <a:spcBef>
                <a:spcPct val="20000"/>
              </a:spcBef>
              <a:spcAft>
                <a:spcPct val="0"/>
              </a:spcAft>
              <a:buFont typeface="Arial" charset="0"/>
              <a:buChar char="•"/>
              <a:defRPr sz="1800" kern="1200">
                <a:solidFill>
                  <a:schemeClr val="tx1"/>
                </a:solidFill>
                <a:latin typeface="Arial" pitchFamily="34" charset="0"/>
                <a:ea typeface="+mn-ea"/>
                <a:cs typeface="Arial" pitchFamily="34" charset="0"/>
              </a:defRPr>
            </a:lvl3pPr>
            <a:lvl4pPr marL="1600200" indent="-228600" algn="l" rtl="0" eaLnBrk="0" fontAlgn="base" hangingPunct="0">
              <a:spcBef>
                <a:spcPct val="20000"/>
              </a:spcBef>
              <a:spcAft>
                <a:spcPct val="0"/>
              </a:spcAft>
              <a:buFont typeface="Arial" charset="0"/>
              <a:buChar char="–"/>
              <a:defRPr sz="1800" kern="1200">
                <a:solidFill>
                  <a:schemeClr val="tx1"/>
                </a:solidFill>
                <a:latin typeface="Arial" pitchFamily="34" charset="0"/>
                <a:ea typeface="+mn-ea"/>
                <a:cs typeface="Arial" pitchFamily="34" charset="0"/>
              </a:defRPr>
            </a:lvl4pPr>
            <a:lvl5pPr marL="2057400" indent="-228600" algn="l" rtl="0" eaLnBrk="0" fontAlgn="base" hangingPunct="0">
              <a:spcBef>
                <a:spcPct val="20000"/>
              </a:spcBef>
              <a:spcAft>
                <a:spcPct val="0"/>
              </a:spcAft>
              <a:buFont typeface="Arial" charset="0"/>
              <a:buNone/>
              <a:defRPr sz="18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GB" sz="1400" b="1" dirty="0" smtClean="0"/>
              <a:t>Verity Taylor</a:t>
            </a:r>
            <a:endParaRPr lang="en-GB" sz="1400" b="1" dirty="0"/>
          </a:p>
          <a:p>
            <a:pPr marL="0" indent="0" algn="ctr">
              <a:buFont typeface="Arial" pitchFamily="34" charset="0"/>
              <a:buNone/>
            </a:pPr>
            <a:r>
              <a:rPr lang="en-GB" sz="1400" dirty="0" smtClean="0"/>
              <a:t>Stakeholder Engagement Manager</a:t>
            </a:r>
            <a:endParaRPr lang="en-GB" sz="1400" dirty="0"/>
          </a:p>
        </p:txBody>
      </p:sp>
      <p:sp>
        <p:nvSpPr>
          <p:cNvPr id="8" name="Content Placeholder 2"/>
          <p:cNvSpPr txBox="1">
            <a:spLocks/>
          </p:cNvSpPr>
          <p:nvPr/>
        </p:nvSpPr>
        <p:spPr>
          <a:xfrm>
            <a:off x="192200" y="3861048"/>
            <a:ext cx="2664296" cy="720080"/>
          </a:xfrm>
          <a:prstGeom prst="rect">
            <a:avLst/>
          </a:prstGeom>
        </p:spPr>
        <p:txBody>
          <a:bodyPr/>
          <a:lstStyle>
            <a:lvl1pPr marL="457200" indent="-457200" algn="l" rtl="0" eaLnBrk="0" fontAlgn="base" hangingPunct="0">
              <a:spcBef>
                <a:spcPct val="20000"/>
              </a:spcBef>
              <a:spcAft>
                <a:spcPct val="0"/>
              </a:spcAft>
              <a:buFont typeface="Arial" pitchFamily="34" charset="0"/>
              <a:buChar char="•"/>
              <a:defRPr sz="1800" kern="1200">
                <a:solidFill>
                  <a:schemeClr val="tx1"/>
                </a:solidFill>
                <a:latin typeface="Arial" pitchFamily="34" charset="0"/>
                <a:ea typeface="+mn-ea"/>
                <a:cs typeface="Arial" pitchFamily="34" charset="0"/>
              </a:defRPr>
            </a:lvl1pPr>
            <a:lvl2pPr marL="742950" indent="-285750" algn="l" rtl="0" eaLnBrk="0" fontAlgn="base" hangingPunct="0">
              <a:spcBef>
                <a:spcPct val="20000"/>
              </a:spcBef>
              <a:spcAft>
                <a:spcPct val="0"/>
              </a:spcAft>
              <a:buFont typeface="Arial" charset="0"/>
              <a:buChar char="–"/>
              <a:defRPr sz="1800" kern="1200">
                <a:solidFill>
                  <a:schemeClr val="tx1"/>
                </a:solidFill>
                <a:latin typeface="Arial" pitchFamily="34" charset="0"/>
                <a:ea typeface="+mn-ea"/>
                <a:cs typeface="Arial" pitchFamily="34" charset="0"/>
              </a:defRPr>
            </a:lvl2pPr>
            <a:lvl3pPr marL="1143000" indent="-228600" algn="l" rtl="0" eaLnBrk="0" fontAlgn="base" hangingPunct="0">
              <a:spcBef>
                <a:spcPct val="20000"/>
              </a:spcBef>
              <a:spcAft>
                <a:spcPct val="0"/>
              </a:spcAft>
              <a:buFont typeface="Arial" charset="0"/>
              <a:buChar char="•"/>
              <a:defRPr sz="1800" kern="1200">
                <a:solidFill>
                  <a:schemeClr val="tx1"/>
                </a:solidFill>
                <a:latin typeface="Arial" pitchFamily="34" charset="0"/>
                <a:ea typeface="+mn-ea"/>
                <a:cs typeface="Arial" pitchFamily="34" charset="0"/>
              </a:defRPr>
            </a:lvl3pPr>
            <a:lvl4pPr marL="1600200" indent="-228600" algn="l" rtl="0" eaLnBrk="0" fontAlgn="base" hangingPunct="0">
              <a:spcBef>
                <a:spcPct val="20000"/>
              </a:spcBef>
              <a:spcAft>
                <a:spcPct val="0"/>
              </a:spcAft>
              <a:buFont typeface="Arial" charset="0"/>
              <a:buChar char="–"/>
              <a:defRPr sz="1800" kern="1200">
                <a:solidFill>
                  <a:schemeClr val="tx1"/>
                </a:solidFill>
                <a:latin typeface="Arial" pitchFamily="34" charset="0"/>
                <a:ea typeface="+mn-ea"/>
                <a:cs typeface="Arial" pitchFamily="34" charset="0"/>
              </a:defRPr>
            </a:lvl4pPr>
            <a:lvl5pPr marL="2057400" indent="-228600" algn="l" rtl="0" eaLnBrk="0" fontAlgn="base" hangingPunct="0">
              <a:spcBef>
                <a:spcPct val="20000"/>
              </a:spcBef>
              <a:spcAft>
                <a:spcPct val="0"/>
              </a:spcAft>
              <a:buFont typeface="Arial" charset="0"/>
              <a:buNone/>
              <a:defRPr sz="18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r>
              <a:rPr lang="en-GB" sz="1400" b="1" dirty="0" smtClean="0"/>
              <a:t>Jackie Thompson</a:t>
            </a:r>
          </a:p>
          <a:p>
            <a:pPr marL="0" indent="0" algn="ctr">
              <a:buFont typeface="Arial" pitchFamily="34" charset="0"/>
              <a:buNone/>
            </a:pPr>
            <a:r>
              <a:rPr lang="en-GB" sz="1400" dirty="0" smtClean="0"/>
              <a:t>Stakeholder Engagement Manager</a:t>
            </a:r>
            <a:endParaRPr lang="en-GB" sz="1400" dirty="0"/>
          </a:p>
        </p:txBody>
      </p:sp>
      <p:sp>
        <p:nvSpPr>
          <p:cNvPr id="10" name="TextBox 9"/>
          <p:cNvSpPr txBox="1"/>
          <p:nvPr/>
        </p:nvSpPr>
        <p:spPr>
          <a:xfrm>
            <a:off x="395536" y="2452570"/>
            <a:ext cx="2232247" cy="738664"/>
          </a:xfrm>
          <a:prstGeom prst="rect">
            <a:avLst/>
          </a:prstGeom>
          <a:noFill/>
        </p:spPr>
        <p:txBody>
          <a:bodyPr wrap="square" rtlCol="0">
            <a:spAutoFit/>
          </a:bodyPr>
          <a:lstStyle/>
          <a:p>
            <a:pPr algn="ctr"/>
            <a:r>
              <a:rPr lang="en-GB" sz="1400" b="1" dirty="0" smtClean="0">
                <a:latin typeface="Arial" panose="020B0604020202020204" pitchFamily="34" charset="0"/>
                <a:cs typeface="Arial" panose="020B0604020202020204" pitchFamily="34" charset="0"/>
              </a:rPr>
              <a:t>Danielle Adair</a:t>
            </a:r>
          </a:p>
          <a:p>
            <a:pPr algn="ctr"/>
            <a:r>
              <a:rPr lang="en-GB" sz="1400" dirty="0" smtClean="0">
                <a:latin typeface="Arial" panose="020B0604020202020204" pitchFamily="34" charset="0"/>
                <a:cs typeface="Arial" panose="020B0604020202020204" pitchFamily="34" charset="0"/>
              </a:rPr>
              <a:t>Stakeholder Engagement Manager</a:t>
            </a:r>
            <a:endParaRPr lang="en-GB" sz="1400" dirty="0">
              <a:latin typeface="Arial" panose="020B0604020202020204" pitchFamily="34" charset="0"/>
              <a:cs typeface="Arial" panose="020B0604020202020204" pitchFamily="34" charset="0"/>
            </a:endParaRPr>
          </a:p>
        </p:txBody>
      </p:sp>
      <p:sp>
        <p:nvSpPr>
          <p:cNvPr id="15" name="Content Placeholder 2"/>
          <p:cNvSpPr txBox="1">
            <a:spLocks/>
          </p:cNvSpPr>
          <p:nvPr/>
        </p:nvSpPr>
        <p:spPr>
          <a:xfrm>
            <a:off x="4531391" y="2471154"/>
            <a:ext cx="2213099" cy="720080"/>
          </a:xfrm>
          <a:prstGeom prst="rect">
            <a:avLst/>
          </a:prstGeom>
        </p:spPr>
        <p:txBody>
          <a:bodyPr/>
          <a:lstStyle>
            <a:lvl1pPr marL="457200" indent="-457200" algn="l" rtl="0" eaLnBrk="0" fontAlgn="base" hangingPunct="0">
              <a:spcBef>
                <a:spcPct val="20000"/>
              </a:spcBef>
              <a:spcAft>
                <a:spcPct val="0"/>
              </a:spcAft>
              <a:buFont typeface="Arial" pitchFamily="34" charset="0"/>
              <a:buChar char="•"/>
              <a:defRPr sz="1800" kern="1200">
                <a:solidFill>
                  <a:schemeClr val="tx1"/>
                </a:solidFill>
                <a:latin typeface="Arial" pitchFamily="34" charset="0"/>
                <a:ea typeface="+mn-ea"/>
                <a:cs typeface="Arial" pitchFamily="34" charset="0"/>
              </a:defRPr>
            </a:lvl1pPr>
            <a:lvl2pPr marL="742950" indent="-285750" algn="l" rtl="0" eaLnBrk="0" fontAlgn="base" hangingPunct="0">
              <a:spcBef>
                <a:spcPct val="20000"/>
              </a:spcBef>
              <a:spcAft>
                <a:spcPct val="0"/>
              </a:spcAft>
              <a:buFont typeface="Arial" charset="0"/>
              <a:buChar char="–"/>
              <a:defRPr sz="1800" kern="1200">
                <a:solidFill>
                  <a:schemeClr val="tx1"/>
                </a:solidFill>
                <a:latin typeface="Arial" pitchFamily="34" charset="0"/>
                <a:ea typeface="+mn-ea"/>
                <a:cs typeface="Arial" pitchFamily="34" charset="0"/>
              </a:defRPr>
            </a:lvl2pPr>
            <a:lvl3pPr marL="1143000" indent="-228600" algn="l" rtl="0" eaLnBrk="0" fontAlgn="base" hangingPunct="0">
              <a:spcBef>
                <a:spcPct val="20000"/>
              </a:spcBef>
              <a:spcAft>
                <a:spcPct val="0"/>
              </a:spcAft>
              <a:buFont typeface="Arial" charset="0"/>
              <a:buChar char="•"/>
              <a:defRPr sz="1800" kern="1200">
                <a:solidFill>
                  <a:schemeClr val="tx1"/>
                </a:solidFill>
                <a:latin typeface="Arial" pitchFamily="34" charset="0"/>
                <a:ea typeface="+mn-ea"/>
                <a:cs typeface="Arial" pitchFamily="34" charset="0"/>
              </a:defRPr>
            </a:lvl3pPr>
            <a:lvl4pPr marL="1600200" indent="-228600" algn="l" rtl="0" eaLnBrk="0" fontAlgn="base" hangingPunct="0">
              <a:spcBef>
                <a:spcPct val="20000"/>
              </a:spcBef>
              <a:spcAft>
                <a:spcPct val="0"/>
              </a:spcAft>
              <a:buFont typeface="Arial" charset="0"/>
              <a:buChar char="–"/>
              <a:defRPr sz="1800" kern="1200">
                <a:solidFill>
                  <a:schemeClr val="tx1"/>
                </a:solidFill>
                <a:latin typeface="Arial" pitchFamily="34" charset="0"/>
                <a:ea typeface="+mn-ea"/>
                <a:cs typeface="Arial" pitchFamily="34" charset="0"/>
              </a:defRPr>
            </a:lvl4pPr>
            <a:lvl5pPr marL="2057400" indent="-228600" algn="l" rtl="0" eaLnBrk="0" fontAlgn="base" hangingPunct="0">
              <a:spcBef>
                <a:spcPct val="20000"/>
              </a:spcBef>
              <a:spcAft>
                <a:spcPct val="0"/>
              </a:spcAft>
              <a:buFont typeface="Arial" charset="0"/>
              <a:buNone/>
              <a:defRPr sz="18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r>
              <a:rPr lang="en-GB" sz="1400" b="1" dirty="0" smtClean="0"/>
              <a:t>Damian Staples</a:t>
            </a:r>
          </a:p>
          <a:p>
            <a:pPr marL="0" indent="0" algn="ctr">
              <a:buFont typeface="Arial" pitchFamily="34" charset="0"/>
              <a:buNone/>
            </a:pPr>
            <a:r>
              <a:rPr lang="en-GB" sz="1400" dirty="0" smtClean="0"/>
              <a:t>Communications Officer</a:t>
            </a:r>
            <a:endParaRPr lang="en-GB" sz="1400" dirty="0"/>
          </a:p>
        </p:txBody>
      </p:sp>
      <p:pic>
        <p:nvPicPr>
          <p:cNvPr id="1026" name="Picture 2" descr="Q:\37 StakeholderBulkCI\STAKEHOLDER ENGAGEMENT\Projects\Photographs\Danielle Adair.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59832" y="2246043"/>
            <a:ext cx="1151772" cy="1170302"/>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67981" y="3665613"/>
            <a:ext cx="1143623" cy="111094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25549" y="5085184"/>
            <a:ext cx="1086055" cy="103785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9" name="Picture 5"/>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020272" y="3665613"/>
            <a:ext cx="1200541" cy="111094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3" name="Picture 1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123160" y="2179713"/>
            <a:ext cx="994763" cy="1284377"/>
          </a:xfrm>
          <a:prstGeom prst="rect">
            <a:avLst/>
          </a:prstGeom>
        </p:spPr>
      </p:pic>
    </p:spTree>
    <p:extLst>
      <p:ext uri="{BB962C8B-B14F-4D97-AF65-F5344CB8AC3E}">
        <p14:creationId xmlns:p14="http://schemas.microsoft.com/office/powerpoint/2010/main" val="40641131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6348" y="1628800"/>
            <a:ext cx="8435280" cy="576064"/>
          </a:xfrm>
        </p:spPr>
        <p:txBody>
          <a:bodyPr/>
          <a:lstStyle/>
          <a:p>
            <a:r>
              <a:rPr lang="en-GB" dirty="0" smtClean="0">
                <a:solidFill>
                  <a:srgbClr val="009639"/>
                </a:solidFill>
              </a:rPr>
              <a:t>Processing cycle</a:t>
            </a:r>
            <a:endParaRPr lang="en-GB" dirty="0">
              <a:solidFill>
                <a:srgbClr val="009639"/>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37692010"/>
              </p:ext>
            </p:extLst>
          </p:nvPr>
        </p:nvGraphicFramePr>
        <p:xfrm>
          <a:off x="35496" y="1844824"/>
          <a:ext cx="8893175" cy="46798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Oval 5"/>
          <p:cNvSpPr/>
          <p:nvPr/>
        </p:nvSpPr>
        <p:spPr>
          <a:xfrm>
            <a:off x="3563888" y="3284984"/>
            <a:ext cx="1872208" cy="1872208"/>
          </a:xfrm>
          <a:prstGeom prst="ellipse">
            <a:avLst/>
          </a:prstGeom>
          <a:solidFill>
            <a:srgbClr val="00963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smtClean="0">
                <a:solidFill>
                  <a:schemeClr val="bg1"/>
                </a:solidFill>
                <a:latin typeface="Arial" panose="020B0604020202020204" pitchFamily="34" charset="0"/>
                <a:cs typeface="Arial" panose="020B0604020202020204" pitchFamily="34" charset="0"/>
              </a:rPr>
              <a:t>Current ABS will be made available.</a:t>
            </a:r>
          </a:p>
          <a:p>
            <a:pPr algn="ctr"/>
            <a:r>
              <a:rPr lang="en-GB" sz="1100" dirty="0" smtClean="0">
                <a:solidFill>
                  <a:schemeClr val="bg1"/>
                </a:solidFill>
                <a:latin typeface="Arial" panose="020B0604020202020204" pitchFamily="34" charset="0"/>
                <a:cs typeface="Arial" panose="020B0604020202020204" pitchFamily="34" charset="0"/>
              </a:rPr>
              <a:t>Compliance with DH and HMRC regulations.</a:t>
            </a:r>
          </a:p>
          <a:p>
            <a:pPr algn="ctr"/>
            <a:r>
              <a:rPr lang="en-GB" sz="1100" dirty="0" smtClean="0">
                <a:solidFill>
                  <a:schemeClr val="bg1"/>
                </a:solidFill>
                <a:latin typeface="Arial" panose="020B0604020202020204" pitchFamily="34" charset="0"/>
                <a:cs typeface="Arial" panose="020B0604020202020204" pitchFamily="34" charset="0"/>
              </a:rPr>
              <a:t>Minimal queries from members and NHS Pensions</a:t>
            </a:r>
            <a:endParaRPr lang="en-GB" sz="1100" dirty="0">
              <a:solidFill>
                <a:schemeClr val="bg1"/>
              </a:solidFill>
              <a:latin typeface="Arial" panose="020B0604020202020204" pitchFamily="34" charset="0"/>
              <a:cs typeface="Arial" panose="020B0604020202020204" pitchFamily="34" charset="0"/>
            </a:endParaRPr>
          </a:p>
        </p:txBody>
      </p:sp>
      <p:sp>
        <p:nvSpPr>
          <p:cNvPr id="9" name="Down Arrow 8"/>
          <p:cNvSpPr/>
          <p:nvPr/>
        </p:nvSpPr>
        <p:spPr>
          <a:xfrm rot="11122378">
            <a:off x="6024668" y="4096782"/>
            <a:ext cx="434470" cy="287558"/>
          </a:xfrm>
          <a:prstGeom prst="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22558652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Sli.do</a:t>
            </a:r>
            <a:endParaRPr lang="en-GB" dirty="0"/>
          </a:p>
        </p:txBody>
      </p:sp>
      <p:sp>
        <p:nvSpPr>
          <p:cNvPr id="3" name="Content Placeholder 2"/>
          <p:cNvSpPr>
            <a:spLocks noGrp="1"/>
          </p:cNvSpPr>
          <p:nvPr>
            <p:ph idx="1"/>
          </p:nvPr>
        </p:nvSpPr>
        <p:spPr/>
        <p:txBody>
          <a:bodyPr/>
          <a:lstStyle/>
          <a:p>
            <a:r>
              <a:rPr lang="en-GB" sz="1600" dirty="0" smtClean="0"/>
              <a:t> Sli.do was used at both the Leeds and Birmingham events. We are currently   collating the questions to be included on our website as a Q&amp;A.</a:t>
            </a:r>
          </a:p>
          <a:p>
            <a:endParaRPr lang="en-GB" dirty="0" smtClean="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04048" y="4293096"/>
            <a:ext cx="3646487" cy="2212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8231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a:t>
            </a:r>
            <a:r>
              <a:rPr lang="en-GB" dirty="0" smtClean="0"/>
              <a:t>role </a:t>
            </a:r>
            <a:r>
              <a:rPr lang="en-GB" dirty="0"/>
              <a:t>of the Scheme </a:t>
            </a:r>
            <a:r>
              <a:rPr lang="en-GB" dirty="0" smtClean="0"/>
              <a:t>employer</a:t>
            </a:r>
            <a:endParaRPr lang="en-GB" dirty="0"/>
          </a:p>
        </p:txBody>
      </p:sp>
      <p:sp>
        <p:nvSpPr>
          <p:cNvPr id="3" name="Content Placeholder 2"/>
          <p:cNvSpPr>
            <a:spLocks noGrp="1"/>
          </p:cNvSpPr>
          <p:nvPr>
            <p:ph idx="1"/>
          </p:nvPr>
        </p:nvSpPr>
        <p:spPr>
          <a:xfrm>
            <a:off x="251520" y="2276872"/>
            <a:ext cx="8568952" cy="4248472"/>
          </a:xfrm>
        </p:spPr>
        <p:txBody>
          <a:bodyPr/>
          <a:lstStyle/>
          <a:p>
            <a:pPr marL="0" indent="0">
              <a:buNone/>
            </a:pPr>
            <a:r>
              <a:rPr lang="en-GB" sz="1600" dirty="0"/>
              <a:t>The Employers Charter has been jointly produced by the Department of Health, NHS </a:t>
            </a:r>
            <a:r>
              <a:rPr lang="en-GB" sz="1600" dirty="0" smtClean="0"/>
              <a:t>employers </a:t>
            </a:r>
            <a:r>
              <a:rPr lang="en-GB" sz="1600" dirty="0"/>
              <a:t>and NHS </a:t>
            </a:r>
            <a:r>
              <a:rPr lang="en-GB" sz="1600" dirty="0" smtClean="0"/>
              <a:t>Pensions. It sets </a:t>
            </a:r>
            <a:r>
              <a:rPr lang="en-GB" sz="1600" dirty="0"/>
              <a:t>out the </a:t>
            </a:r>
            <a:r>
              <a:rPr lang="en-GB" sz="1600" dirty="0" smtClean="0"/>
              <a:t>roles </a:t>
            </a:r>
            <a:r>
              <a:rPr lang="en-GB" sz="1600" dirty="0"/>
              <a:t>and responsibilities required from each Scheme </a:t>
            </a:r>
            <a:r>
              <a:rPr lang="en-GB" sz="1600" dirty="0" smtClean="0"/>
              <a:t>employer.</a:t>
            </a:r>
          </a:p>
          <a:p>
            <a:pPr marL="0" indent="0">
              <a:buNone/>
            </a:pPr>
            <a:endParaRPr lang="en-GB" sz="1600" dirty="0" smtClean="0"/>
          </a:p>
          <a:p>
            <a:pPr marL="0" indent="0">
              <a:buNone/>
            </a:pPr>
            <a:r>
              <a:rPr lang="en-GB" sz="1600" dirty="0" smtClean="0"/>
              <a:t>Each employing authority </a:t>
            </a:r>
            <a:r>
              <a:rPr lang="en-GB" sz="1600" dirty="0" smtClean="0"/>
              <a:t>must:</a:t>
            </a:r>
            <a:endParaRPr lang="en-GB" sz="1600" dirty="0" smtClean="0"/>
          </a:p>
          <a:p>
            <a:pPr marL="0" indent="0">
              <a:buNone/>
            </a:pPr>
            <a:endParaRPr lang="en-GB" sz="1600" dirty="0" smtClean="0"/>
          </a:p>
          <a:p>
            <a:pPr lvl="1">
              <a:buFont typeface="Arial" panose="020B0604020202020204" pitchFamily="34" charset="0"/>
              <a:buChar char="•"/>
            </a:pPr>
            <a:r>
              <a:rPr lang="en-GB" sz="1600" dirty="0"/>
              <a:t>N</a:t>
            </a:r>
            <a:r>
              <a:rPr lang="en-GB" sz="1600" dirty="0" smtClean="0"/>
              <a:t>ominate </a:t>
            </a:r>
            <a:r>
              <a:rPr lang="en-GB" sz="1600" dirty="0"/>
              <a:t>a</a:t>
            </a:r>
            <a:r>
              <a:rPr lang="en-GB" sz="1600" dirty="0" smtClean="0"/>
              <a:t> </a:t>
            </a:r>
            <a:r>
              <a:rPr lang="en-GB" sz="1600" dirty="0"/>
              <a:t>lead person(s) who is responsible for the day to day administration of the duties outlined in </a:t>
            </a:r>
            <a:r>
              <a:rPr lang="en-GB" sz="1600" dirty="0" smtClean="0"/>
              <a:t>the charter and </a:t>
            </a:r>
            <a:r>
              <a:rPr lang="en-GB" sz="1600" dirty="0"/>
              <a:t>act as the main point of contact with NHS </a:t>
            </a:r>
            <a:r>
              <a:rPr lang="en-GB" sz="1600" dirty="0" smtClean="0"/>
              <a:t>Pensions</a:t>
            </a:r>
          </a:p>
          <a:p>
            <a:pPr marL="457200" lvl="1" indent="0">
              <a:buNone/>
            </a:pPr>
            <a:endParaRPr lang="en-GB" sz="1600" dirty="0"/>
          </a:p>
          <a:p>
            <a:pPr lvl="1">
              <a:buFont typeface="Arial" panose="020B0604020202020204" pitchFamily="34" charset="0"/>
              <a:buChar char="•"/>
            </a:pPr>
            <a:r>
              <a:rPr lang="en-GB" sz="1600" dirty="0"/>
              <a:t>N</a:t>
            </a:r>
            <a:r>
              <a:rPr lang="en-GB" sz="1600" dirty="0" smtClean="0"/>
              <a:t>ominate a </a:t>
            </a:r>
            <a:r>
              <a:rPr lang="en-GB" sz="1600" dirty="0"/>
              <a:t>named senior accountable officer. </a:t>
            </a:r>
            <a:r>
              <a:rPr lang="en-GB" sz="1600" dirty="0" smtClean="0"/>
              <a:t>                                      </a:t>
            </a:r>
          </a:p>
          <a:p>
            <a:pPr marL="457200" lvl="1" indent="0">
              <a:buNone/>
            </a:pPr>
            <a:endParaRPr lang="en-GB" sz="1600" dirty="0"/>
          </a:p>
          <a:p>
            <a:pPr marL="0" lvl="1" indent="0">
              <a:buNone/>
            </a:pPr>
            <a:r>
              <a:rPr lang="en-GB" sz="1600" dirty="0" smtClean="0"/>
              <a:t>Any </a:t>
            </a:r>
            <a:r>
              <a:rPr lang="en-GB" sz="1600" dirty="0"/>
              <a:t>changes </a:t>
            </a:r>
            <a:r>
              <a:rPr lang="en-GB" sz="1600" dirty="0" smtClean="0"/>
              <a:t>of contact details should be sent to nhsbsa.contactdetails@nhs.net</a:t>
            </a:r>
            <a:endParaRPr lang="en-GB" sz="1600" dirty="0"/>
          </a:p>
          <a:p>
            <a:pPr marL="457200" lvl="1" indent="0">
              <a:buNone/>
            </a:pPr>
            <a:endParaRPr lang="en-GB" dirty="0"/>
          </a:p>
        </p:txBody>
      </p:sp>
    </p:spTree>
    <p:extLst>
      <p:ext uri="{BB962C8B-B14F-4D97-AF65-F5344CB8AC3E}">
        <p14:creationId xmlns:p14="http://schemas.microsoft.com/office/powerpoint/2010/main" val="9081692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Outsourcing</a:t>
            </a:r>
            <a:endParaRPr lang="en-GB" dirty="0"/>
          </a:p>
        </p:txBody>
      </p:sp>
      <p:sp>
        <p:nvSpPr>
          <p:cNvPr id="3" name="Content Placeholder 2"/>
          <p:cNvSpPr>
            <a:spLocks noGrp="1"/>
          </p:cNvSpPr>
          <p:nvPr>
            <p:ph idx="1"/>
          </p:nvPr>
        </p:nvSpPr>
        <p:spPr>
          <a:xfrm>
            <a:off x="251520" y="2276872"/>
            <a:ext cx="8712968" cy="4248472"/>
          </a:xfrm>
        </p:spPr>
        <p:txBody>
          <a:bodyPr/>
          <a:lstStyle/>
          <a:p>
            <a:pPr marL="0" indent="0">
              <a:buNone/>
            </a:pPr>
            <a:r>
              <a:rPr lang="en-GB" sz="1600" dirty="0" smtClean="0"/>
              <a:t>If your payroll and pensions administration has been outsourced, NHS Pensions requires contact details for:</a:t>
            </a:r>
          </a:p>
          <a:p>
            <a:pPr marL="0" indent="0">
              <a:buNone/>
            </a:pPr>
            <a:endParaRPr lang="en-GB" sz="1600" dirty="0" smtClean="0"/>
          </a:p>
          <a:p>
            <a:r>
              <a:rPr lang="en-GB" sz="1600" dirty="0" smtClean="0"/>
              <a:t>Who is accountable in the organisation for the local administration undertaken by the outsourcing organisation </a:t>
            </a:r>
          </a:p>
          <a:p>
            <a:pPr marL="0" indent="0">
              <a:buNone/>
            </a:pPr>
            <a:endParaRPr lang="en-GB" sz="1600" dirty="0" smtClean="0"/>
          </a:p>
          <a:p>
            <a:r>
              <a:rPr lang="en-GB" sz="1600" dirty="0" smtClean="0"/>
              <a:t>The contact who is directly administering the </a:t>
            </a:r>
            <a:r>
              <a:rPr lang="en-GB" sz="1600" dirty="0" smtClean="0"/>
              <a:t>Scheme </a:t>
            </a:r>
            <a:r>
              <a:rPr lang="en-GB" sz="1600" dirty="0" smtClean="0"/>
              <a:t>on the EA’s behalf</a:t>
            </a:r>
            <a:endParaRPr lang="en-GB" sz="1600" dirty="0"/>
          </a:p>
          <a:p>
            <a:endParaRPr lang="en-GB" sz="1600" dirty="0" smtClean="0"/>
          </a:p>
          <a:p>
            <a:pPr marL="0" indent="0">
              <a:buNone/>
            </a:pPr>
            <a:r>
              <a:rPr lang="en-GB" sz="1600" dirty="0" smtClean="0"/>
              <a:t>Outsourcing does not remove an organisations accountability under Scheme Regulations. Therefore, the Scheme employer must ensure that staff in the administration of the Scheme are suitably competent.</a:t>
            </a:r>
          </a:p>
          <a:p>
            <a:pPr marL="0" indent="0">
              <a:buNone/>
            </a:pPr>
            <a:endParaRPr lang="en-GB" dirty="0"/>
          </a:p>
          <a:p>
            <a:pPr marL="457200" lvl="1" indent="0">
              <a:buNone/>
            </a:pPr>
            <a:endParaRPr lang="en-GB" dirty="0" smtClean="0"/>
          </a:p>
          <a:p>
            <a:pPr marL="457200" lvl="1" indent="0">
              <a:buNone/>
            </a:pPr>
            <a:endParaRPr lang="en-GB" dirty="0" smtClean="0"/>
          </a:p>
          <a:p>
            <a:pPr marL="457200" lvl="1" indent="0">
              <a:buNone/>
            </a:pPr>
            <a:endParaRPr lang="en-GB" dirty="0"/>
          </a:p>
        </p:txBody>
      </p:sp>
    </p:spTree>
    <p:extLst>
      <p:ext uri="{BB962C8B-B14F-4D97-AF65-F5344CB8AC3E}">
        <p14:creationId xmlns:p14="http://schemas.microsoft.com/office/powerpoint/2010/main" val="31198202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700808"/>
            <a:ext cx="8435280" cy="576064"/>
          </a:xfrm>
        </p:spPr>
        <p:txBody>
          <a:bodyPr/>
          <a:lstStyle/>
          <a:p>
            <a:r>
              <a:rPr lang="en-GB" dirty="0" smtClean="0"/>
              <a:t>Employer </a:t>
            </a:r>
            <a:r>
              <a:rPr lang="en-GB" dirty="0" smtClean="0"/>
              <a:t>responsibilities</a:t>
            </a:r>
            <a:endParaRPr lang="en-GB" dirty="0"/>
          </a:p>
        </p:txBody>
      </p:sp>
      <p:sp>
        <p:nvSpPr>
          <p:cNvPr id="5" name="Content Placeholder 2"/>
          <p:cNvSpPr txBox="1">
            <a:spLocks/>
          </p:cNvSpPr>
          <p:nvPr/>
        </p:nvSpPr>
        <p:spPr>
          <a:xfrm>
            <a:off x="251520" y="2276872"/>
            <a:ext cx="8435280" cy="4248472"/>
          </a:xfrm>
          <a:prstGeom prst="rect">
            <a:avLst/>
          </a:prstGeom>
        </p:spPr>
        <p:txBody>
          <a:bodyPr/>
          <a:lstStyle>
            <a:lvl1pPr marL="457200" indent="-457200" algn="l" rtl="0" eaLnBrk="0" fontAlgn="base" hangingPunct="0">
              <a:spcBef>
                <a:spcPct val="20000"/>
              </a:spcBef>
              <a:spcAft>
                <a:spcPct val="0"/>
              </a:spcAft>
              <a:buFont typeface="Arial" pitchFamily="34" charset="0"/>
              <a:buChar char="•"/>
              <a:defRPr sz="1800" kern="1200">
                <a:solidFill>
                  <a:schemeClr val="tx1"/>
                </a:solidFill>
                <a:latin typeface="Arial" pitchFamily="34" charset="0"/>
                <a:ea typeface="+mn-ea"/>
                <a:cs typeface="Arial" pitchFamily="34" charset="0"/>
              </a:defRPr>
            </a:lvl1pPr>
            <a:lvl2pPr marL="742950" indent="-285750" algn="l" rtl="0" eaLnBrk="0" fontAlgn="base" hangingPunct="0">
              <a:spcBef>
                <a:spcPct val="20000"/>
              </a:spcBef>
              <a:spcAft>
                <a:spcPct val="0"/>
              </a:spcAft>
              <a:buFont typeface="Arial" charset="0"/>
              <a:buChar char="–"/>
              <a:defRPr sz="1800" kern="1200">
                <a:solidFill>
                  <a:schemeClr val="tx1"/>
                </a:solidFill>
                <a:latin typeface="Arial" pitchFamily="34" charset="0"/>
                <a:ea typeface="+mn-ea"/>
                <a:cs typeface="Arial" pitchFamily="34" charset="0"/>
              </a:defRPr>
            </a:lvl2pPr>
            <a:lvl3pPr marL="1143000" indent="-228600" algn="l" rtl="0" eaLnBrk="0" fontAlgn="base" hangingPunct="0">
              <a:spcBef>
                <a:spcPct val="20000"/>
              </a:spcBef>
              <a:spcAft>
                <a:spcPct val="0"/>
              </a:spcAft>
              <a:buFont typeface="Arial" charset="0"/>
              <a:buChar char="•"/>
              <a:defRPr sz="1800" kern="1200">
                <a:solidFill>
                  <a:schemeClr val="tx1"/>
                </a:solidFill>
                <a:latin typeface="Arial" pitchFamily="34" charset="0"/>
                <a:ea typeface="+mn-ea"/>
                <a:cs typeface="Arial" pitchFamily="34" charset="0"/>
              </a:defRPr>
            </a:lvl3pPr>
            <a:lvl4pPr marL="1600200" indent="-228600" algn="l" rtl="0" eaLnBrk="0" fontAlgn="base" hangingPunct="0">
              <a:spcBef>
                <a:spcPct val="20000"/>
              </a:spcBef>
              <a:spcAft>
                <a:spcPct val="0"/>
              </a:spcAft>
              <a:buFont typeface="Arial" charset="0"/>
              <a:buChar char="–"/>
              <a:defRPr sz="1800" kern="1200">
                <a:solidFill>
                  <a:schemeClr val="tx1"/>
                </a:solidFill>
                <a:latin typeface="Arial" pitchFamily="34" charset="0"/>
                <a:ea typeface="+mn-ea"/>
                <a:cs typeface="Arial" pitchFamily="34" charset="0"/>
              </a:defRPr>
            </a:lvl4pPr>
            <a:lvl5pPr marL="2057400" indent="-228600" algn="l" rtl="0" eaLnBrk="0" fontAlgn="base" hangingPunct="0">
              <a:spcBef>
                <a:spcPct val="20000"/>
              </a:spcBef>
              <a:spcAft>
                <a:spcPct val="0"/>
              </a:spcAft>
              <a:buFont typeface="Arial" charset="0"/>
              <a:buNone/>
              <a:defRPr sz="18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GB" sz="1600" dirty="0" smtClean="0"/>
              <a:t>To collect and submit employer and employee scheme </a:t>
            </a:r>
            <a:r>
              <a:rPr lang="en-GB" sz="1600" dirty="0"/>
              <a:t>c</a:t>
            </a:r>
            <a:r>
              <a:rPr lang="en-GB" sz="1600" dirty="0" smtClean="0"/>
              <a:t>ontributions by 19</a:t>
            </a:r>
            <a:r>
              <a:rPr lang="en-GB" sz="1600" baseline="30000" dirty="0" smtClean="0"/>
              <a:t>th</a:t>
            </a:r>
            <a:r>
              <a:rPr lang="en-GB" sz="1600" dirty="0" smtClean="0"/>
              <a:t> of each month.</a:t>
            </a:r>
          </a:p>
          <a:p>
            <a:pPr marL="0" indent="0">
              <a:buFont typeface="Arial" pitchFamily="34" charset="0"/>
              <a:buNone/>
            </a:pPr>
            <a:endParaRPr lang="en-GB" sz="1600" dirty="0"/>
          </a:p>
          <a:p>
            <a:pPr marL="0" indent="0">
              <a:buFont typeface="Arial" pitchFamily="34" charset="0"/>
              <a:buNone/>
            </a:pPr>
            <a:r>
              <a:rPr lang="en-GB" sz="1600" dirty="0" smtClean="0"/>
              <a:t>To supply all joiners and leavers information and submit the annual updates for each pensionable member.</a:t>
            </a:r>
          </a:p>
          <a:p>
            <a:pPr marL="0" indent="0">
              <a:buFont typeface="Arial" pitchFamily="34" charset="0"/>
              <a:buNone/>
            </a:pPr>
            <a:endParaRPr lang="en-GB" sz="1600" dirty="0"/>
          </a:p>
          <a:p>
            <a:pPr marL="0" indent="0">
              <a:buFont typeface="Arial" pitchFamily="34" charset="0"/>
              <a:buNone/>
            </a:pPr>
            <a:r>
              <a:rPr lang="en-GB" sz="1600" dirty="0" smtClean="0"/>
              <a:t>To provide accurate, timely membership data and information about </a:t>
            </a:r>
            <a:r>
              <a:rPr lang="en-GB" sz="1600" dirty="0" smtClean="0"/>
              <a:t>Scheme </a:t>
            </a:r>
            <a:r>
              <a:rPr lang="en-GB" sz="1600" dirty="0" smtClean="0"/>
              <a:t>members currently or previously within the organisation.</a:t>
            </a:r>
          </a:p>
          <a:p>
            <a:pPr marL="0" indent="0">
              <a:buFont typeface="Arial" pitchFamily="34" charset="0"/>
              <a:buNone/>
            </a:pPr>
            <a:endParaRPr lang="en-GB" sz="1600" dirty="0"/>
          </a:p>
          <a:p>
            <a:pPr marL="0" indent="0">
              <a:buFont typeface="Arial" pitchFamily="34" charset="0"/>
              <a:buNone/>
            </a:pPr>
            <a:r>
              <a:rPr lang="en-GB" sz="1600" dirty="0" smtClean="0"/>
              <a:t>Provide scheme members with information about the </a:t>
            </a:r>
            <a:r>
              <a:rPr lang="en-GB" sz="1600" dirty="0" smtClean="0"/>
              <a:t>Scheme </a:t>
            </a:r>
            <a:r>
              <a:rPr lang="en-GB" sz="1600" dirty="0" smtClean="0"/>
              <a:t>and other basic information.</a:t>
            </a:r>
          </a:p>
          <a:p>
            <a:endParaRPr lang="en-GB" dirty="0" smtClean="0"/>
          </a:p>
          <a:p>
            <a:pPr marL="0" indent="0">
              <a:buFont typeface="Arial" pitchFamily="34" charset="0"/>
              <a:buNone/>
            </a:pPr>
            <a:endParaRPr lang="en-GB" dirty="0" smtClean="0"/>
          </a:p>
        </p:txBody>
      </p:sp>
    </p:spTree>
    <p:extLst>
      <p:ext uri="{BB962C8B-B14F-4D97-AF65-F5344CB8AC3E}">
        <p14:creationId xmlns:p14="http://schemas.microsoft.com/office/powerpoint/2010/main" val="4635210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a:t>
            </a:r>
            <a:r>
              <a:rPr lang="en-GB" dirty="0" smtClean="0"/>
              <a:t>is the </a:t>
            </a:r>
            <a:r>
              <a:rPr lang="en-GB" dirty="0" smtClean="0"/>
              <a:t>annual return?</a:t>
            </a:r>
            <a:endParaRPr lang="en-GB" dirty="0"/>
          </a:p>
        </p:txBody>
      </p:sp>
      <p:sp>
        <p:nvSpPr>
          <p:cNvPr id="5" name="Content Placeholder 2"/>
          <p:cNvSpPr>
            <a:spLocks noGrp="1"/>
          </p:cNvSpPr>
          <p:nvPr>
            <p:ph idx="1"/>
          </p:nvPr>
        </p:nvSpPr>
        <p:spPr>
          <a:xfrm>
            <a:off x="251520" y="2276872"/>
            <a:ext cx="8435280" cy="4248472"/>
          </a:xfrm>
        </p:spPr>
        <p:txBody>
          <a:bodyPr/>
          <a:lstStyle/>
          <a:p>
            <a:pPr marL="0" indent="0">
              <a:buNone/>
            </a:pPr>
            <a:r>
              <a:rPr lang="en-GB" sz="1600" dirty="0" smtClean="0"/>
              <a:t>As central administrators of the NHS Pensions Scheme, we are reliant on local administrators to provide us with an annual update of information.</a:t>
            </a:r>
          </a:p>
          <a:p>
            <a:pPr marL="0" indent="0">
              <a:buNone/>
            </a:pPr>
            <a:endParaRPr lang="en-GB" sz="1600" dirty="0" smtClean="0"/>
          </a:p>
          <a:p>
            <a:pPr marL="0" indent="0">
              <a:buNone/>
            </a:pPr>
            <a:r>
              <a:rPr lang="en-GB" sz="1600" dirty="0" smtClean="0"/>
              <a:t>This update, which must be submitted before </a:t>
            </a:r>
            <a:r>
              <a:rPr lang="en-GB" sz="1600" b="1" dirty="0" smtClean="0"/>
              <a:t>31 May, </a:t>
            </a:r>
            <a:r>
              <a:rPr lang="en-GB" sz="1600" dirty="0" smtClean="0"/>
              <a:t>provides NHS Pensions </a:t>
            </a:r>
            <a:r>
              <a:rPr lang="en-GB" sz="1600" dirty="0" smtClean="0"/>
              <a:t>with:</a:t>
            </a:r>
            <a:endParaRPr lang="en-GB" sz="1600" dirty="0" smtClean="0"/>
          </a:p>
          <a:p>
            <a:pPr marL="0" indent="0">
              <a:buNone/>
            </a:pPr>
            <a:endParaRPr lang="en-GB" sz="1600" b="1" dirty="0"/>
          </a:p>
          <a:p>
            <a:r>
              <a:rPr lang="en-GB" sz="1600" dirty="0" smtClean="0"/>
              <a:t>details </a:t>
            </a:r>
            <a:r>
              <a:rPr lang="en-GB" sz="1600" dirty="0" smtClean="0"/>
              <a:t>of </a:t>
            </a:r>
            <a:r>
              <a:rPr lang="en-GB" sz="1600" dirty="0" smtClean="0"/>
              <a:t>pay </a:t>
            </a:r>
            <a:r>
              <a:rPr lang="en-GB" sz="1600" dirty="0" smtClean="0"/>
              <a:t>and </a:t>
            </a:r>
            <a:r>
              <a:rPr lang="en-GB" sz="1600" dirty="0" smtClean="0"/>
              <a:t>contributions</a:t>
            </a:r>
            <a:endParaRPr lang="en-GB" sz="1600" dirty="0" smtClean="0"/>
          </a:p>
          <a:p>
            <a:endParaRPr lang="en-GB" sz="1600" dirty="0" smtClean="0"/>
          </a:p>
          <a:p>
            <a:r>
              <a:rPr lang="en-GB" sz="1600" dirty="0" smtClean="0"/>
              <a:t>hours and sessions worked</a:t>
            </a:r>
            <a:r>
              <a:rPr lang="en-GB" sz="1600" dirty="0" smtClean="0"/>
              <a:t>	</a:t>
            </a:r>
          </a:p>
          <a:p>
            <a:endParaRPr lang="en-GB" sz="1600" dirty="0" smtClean="0"/>
          </a:p>
          <a:p>
            <a:r>
              <a:rPr lang="en-GB" sz="1600" dirty="0" smtClean="0"/>
              <a:t>contribution rate</a:t>
            </a:r>
          </a:p>
          <a:p>
            <a:endParaRPr lang="en-GB" sz="1600" dirty="0" smtClean="0"/>
          </a:p>
          <a:p>
            <a:r>
              <a:rPr lang="en-GB" sz="1600" dirty="0" smtClean="0"/>
              <a:t>details </a:t>
            </a:r>
            <a:r>
              <a:rPr lang="en-GB" sz="1600" dirty="0" smtClean="0"/>
              <a:t>of any changes to the employment during the year.</a:t>
            </a:r>
          </a:p>
          <a:p>
            <a:pPr marL="0" indent="0">
              <a:buNone/>
            </a:pPr>
            <a:endParaRPr lang="en-GB" dirty="0" smtClean="0"/>
          </a:p>
          <a:p>
            <a:endParaRPr lang="en-GB" dirty="0" smtClean="0"/>
          </a:p>
          <a:p>
            <a:pPr marL="0" indent="0">
              <a:buNone/>
            </a:pPr>
            <a:endParaRPr lang="en-GB" dirty="0" smtClean="0"/>
          </a:p>
        </p:txBody>
      </p:sp>
    </p:spTree>
    <p:extLst>
      <p:ext uri="{BB962C8B-B14F-4D97-AF65-F5344CB8AC3E}">
        <p14:creationId xmlns:p14="http://schemas.microsoft.com/office/powerpoint/2010/main" val="13340480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a:t>
            </a:r>
            <a:r>
              <a:rPr lang="en-GB" dirty="0" smtClean="0"/>
              <a:t>is the </a:t>
            </a:r>
            <a:r>
              <a:rPr lang="en-GB" dirty="0" smtClean="0"/>
              <a:t>annual return used for?</a:t>
            </a:r>
            <a:endParaRPr lang="en-GB" dirty="0"/>
          </a:p>
        </p:txBody>
      </p:sp>
      <p:graphicFrame>
        <p:nvGraphicFramePr>
          <p:cNvPr id="15" name="Diagram 14"/>
          <p:cNvGraphicFramePr/>
          <p:nvPr>
            <p:extLst>
              <p:ext uri="{D42A27DB-BD31-4B8C-83A1-F6EECF244321}">
                <p14:modId xmlns:p14="http://schemas.microsoft.com/office/powerpoint/2010/main" val="2799233145"/>
              </p:ext>
            </p:extLst>
          </p:nvPr>
        </p:nvGraphicFramePr>
        <p:xfrm>
          <a:off x="179512" y="2492896"/>
          <a:ext cx="5040560" cy="36319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6" name="Content Placeholder 2"/>
          <p:cNvSpPr>
            <a:spLocks noGrp="1"/>
          </p:cNvSpPr>
          <p:nvPr>
            <p:ph idx="1"/>
          </p:nvPr>
        </p:nvSpPr>
        <p:spPr>
          <a:xfrm>
            <a:off x="5220072" y="2492896"/>
            <a:ext cx="3600400" cy="4248472"/>
          </a:xfrm>
        </p:spPr>
        <p:txBody>
          <a:bodyPr/>
          <a:lstStyle/>
          <a:p>
            <a:r>
              <a:rPr lang="en-GB" sz="1600" dirty="0" smtClean="0"/>
              <a:t>The information provided in the </a:t>
            </a:r>
            <a:r>
              <a:rPr lang="en-GB" sz="1600" dirty="0" smtClean="0"/>
              <a:t>annual return </a:t>
            </a:r>
            <a:r>
              <a:rPr lang="en-GB" sz="1600" dirty="0" smtClean="0"/>
              <a:t>is then used by NHS Pensions in a number of different ways.</a:t>
            </a:r>
          </a:p>
          <a:p>
            <a:pPr marL="0" indent="0">
              <a:buNone/>
            </a:pPr>
            <a:endParaRPr lang="en-GB" sz="1600" dirty="0" smtClean="0"/>
          </a:p>
          <a:p>
            <a:r>
              <a:rPr lang="en-GB" sz="1600" dirty="0" smtClean="0"/>
              <a:t>Without this information NHS Pensions would be working from historic information and information provided to both members and employers may not be as accurate as it should.</a:t>
            </a:r>
          </a:p>
          <a:p>
            <a:endParaRPr lang="en-GB" dirty="0" smtClean="0"/>
          </a:p>
          <a:p>
            <a:pPr marL="0" indent="0">
              <a:buNone/>
            </a:pPr>
            <a:endParaRPr lang="en-GB" dirty="0" smtClean="0"/>
          </a:p>
          <a:p>
            <a:endParaRPr lang="en-GB" dirty="0" smtClean="0"/>
          </a:p>
          <a:p>
            <a:pPr marL="0" indent="0">
              <a:buNone/>
            </a:pPr>
            <a:endParaRPr lang="en-GB" dirty="0" smtClean="0"/>
          </a:p>
        </p:txBody>
      </p:sp>
    </p:spTree>
    <p:extLst>
      <p:ext uri="{BB962C8B-B14F-4D97-AF65-F5344CB8AC3E}">
        <p14:creationId xmlns:p14="http://schemas.microsoft.com/office/powerpoint/2010/main" val="2309926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End of </a:t>
            </a:r>
            <a:r>
              <a:rPr lang="en-GB" dirty="0" smtClean="0"/>
              <a:t>year process</a:t>
            </a:r>
            <a:endParaRPr lang="en-GB" dirty="0"/>
          </a:p>
        </p:txBody>
      </p:sp>
      <p:sp>
        <p:nvSpPr>
          <p:cNvPr id="3" name="Content Placeholder 2"/>
          <p:cNvSpPr>
            <a:spLocks noGrp="1"/>
          </p:cNvSpPr>
          <p:nvPr>
            <p:ph idx="1"/>
          </p:nvPr>
        </p:nvSpPr>
        <p:spPr>
          <a:xfrm>
            <a:off x="1979712" y="2276872"/>
            <a:ext cx="6707088" cy="4248472"/>
          </a:xfrm>
        </p:spPr>
        <p:txBody>
          <a:bodyPr/>
          <a:lstStyle/>
          <a:p>
            <a:pPr marL="0" indent="0">
              <a:buNone/>
            </a:pPr>
            <a:r>
              <a:rPr lang="en-GB" sz="1600" dirty="0" smtClean="0"/>
              <a:t>Following feedback from </a:t>
            </a:r>
            <a:r>
              <a:rPr lang="en-GB" sz="1600" dirty="0" smtClean="0"/>
              <a:t>non </a:t>
            </a:r>
            <a:r>
              <a:rPr lang="en-GB" sz="1600" dirty="0" smtClean="0"/>
              <a:t>POL organisations in 2017, a decision was made to improve the end of year process for organisations to submit their end of year returns.</a:t>
            </a:r>
          </a:p>
          <a:p>
            <a:pPr marL="0" indent="0">
              <a:buNone/>
            </a:pPr>
            <a:endParaRPr lang="en-GB" sz="1600" dirty="0"/>
          </a:p>
          <a:p>
            <a:pPr marL="0" indent="0">
              <a:buNone/>
            </a:pPr>
            <a:endParaRPr lang="en-GB" sz="1600" dirty="0" smtClean="0"/>
          </a:p>
          <a:p>
            <a:pPr marL="0" indent="0">
              <a:buNone/>
            </a:pPr>
            <a:endParaRPr lang="en-GB" sz="1600" dirty="0" smtClean="0"/>
          </a:p>
          <a:p>
            <a:pPr marL="0" indent="0">
              <a:buNone/>
            </a:pPr>
            <a:r>
              <a:rPr lang="en-GB" sz="1600" dirty="0" smtClean="0"/>
              <a:t>This would involve a new bespoke spreadsheet that contains validations and prefilled information ensuring that frequent errors are avoided.         </a:t>
            </a:r>
          </a:p>
          <a:p>
            <a:pPr marL="0" indent="0">
              <a:buNone/>
            </a:pPr>
            <a:endParaRPr lang="en-GB" sz="1600" dirty="0" smtClean="0"/>
          </a:p>
          <a:p>
            <a:pPr marL="0" indent="0">
              <a:buNone/>
            </a:pPr>
            <a:endParaRPr lang="en-GB" sz="1600" dirty="0" smtClean="0"/>
          </a:p>
          <a:p>
            <a:endParaRPr lang="en-GB" sz="1600" dirty="0"/>
          </a:p>
          <a:p>
            <a:pPr marL="0" indent="0">
              <a:buNone/>
            </a:pPr>
            <a:r>
              <a:rPr lang="en-GB" sz="1600" dirty="0" smtClean="0"/>
              <a:t>Making these changes to the already established process should allow the quality of data that is received to be more accurate allowing correct statements to be produced and less errors for employers to resolve.</a:t>
            </a:r>
            <a:endParaRPr lang="en-GB" sz="1600" dirty="0"/>
          </a:p>
          <a:p>
            <a:endParaRPr lang="en-GB" dirty="0"/>
          </a:p>
        </p:txBody>
      </p:sp>
      <p:pic>
        <p:nvPicPr>
          <p:cNvPr id="1026" name="Picture 2" descr="Q:\37 StakeholderBulkCI\STAKEHOLDER ENGAGEMENT\Projects\Infographics\Feedback.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536" y="2204864"/>
            <a:ext cx="1291920" cy="1168524"/>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Q:\37 StakeholderBulkCI\STAKEHOLDER ENGAGEMENT\Projects\Infographics\Computer 2.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18348" y="3721269"/>
            <a:ext cx="1269108" cy="114789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Q:\37 StakeholderBulkCI\STAKEHOLDER ENGAGEMENT\Projects\Infographics\Thumbs up.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95800" y="5339132"/>
            <a:ext cx="1114204" cy="11142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5571328"/>
      </p:ext>
    </p:extLst>
  </p:cSld>
  <p:clrMapOvr>
    <a:masterClrMapping/>
  </p:clrMapOvr>
</p:sld>
</file>

<file path=ppt/theme/theme1.xml><?xml version="1.0" encoding="utf-8"?>
<a:theme xmlns:a="http://schemas.openxmlformats.org/drawingml/2006/main" name="Presentation1_v2 (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1749</TotalTime>
  <Words>1245</Words>
  <Application>Microsoft Office PowerPoint</Application>
  <PresentationFormat>On-screen Show (4:3)</PresentationFormat>
  <Paragraphs>246</Paragraphs>
  <Slides>20</Slides>
  <Notes>10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Presentation1_v2 (2)</vt:lpstr>
      <vt:lpstr>NHS Pensions Stakeholder Event  End of year submission Non POL organisations</vt:lpstr>
      <vt:lpstr>Today’s presenters</vt:lpstr>
      <vt:lpstr>Sli.do</vt:lpstr>
      <vt:lpstr>The role of the Scheme employer</vt:lpstr>
      <vt:lpstr>Outsourcing</vt:lpstr>
      <vt:lpstr>Employer responsibilities</vt:lpstr>
      <vt:lpstr>What is the annual return?</vt:lpstr>
      <vt:lpstr>What is the annual return used for?</vt:lpstr>
      <vt:lpstr>End of year process</vt:lpstr>
      <vt:lpstr>New process</vt:lpstr>
      <vt:lpstr>Dates for the diary</vt:lpstr>
      <vt:lpstr>2017/2018 key contact points</vt:lpstr>
      <vt:lpstr>NHS Pensions Stakeholder Event  Managing NHS Pension Scheme data</vt:lpstr>
      <vt:lpstr>Submitting member data</vt:lpstr>
      <vt:lpstr>Annual update</vt:lpstr>
      <vt:lpstr>Mid year changes</vt:lpstr>
      <vt:lpstr>Assessing contribution rates from 1 April</vt:lpstr>
      <vt:lpstr>Changes to contract</vt:lpstr>
      <vt:lpstr>Joiners and leavers</vt:lpstr>
      <vt:lpstr>Processing cycle</vt:lpstr>
    </vt:vector>
  </TitlesOfParts>
  <Company>NHSBSA Pensions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NRatclif</dc:creator>
  <cp:lastModifiedBy>DStaples</cp:lastModifiedBy>
  <cp:revision>151</cp:revision>
  <cp:lastPrinted>2018-01-29T13:43:32Z</cp:lastPrinted>
  <dcterms:created xsi:type="dcterms:W3CDTF">2016-08-19T15:16:43Z</dcterms:created>
  <dcterms:modified xsi:type="dcterms:W3CDTF">2018-02-22T08:40:33Z</dcterms:modified>
</cp:coreProperties>
</file>