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5"/>
  </p:notesMasterIdLst>
  <p:sldIdLst>
    <p:sldId id="256" r:id="rId5"/>
    <p:sldId id="257" r:id="rId6"/>
    <p:sldId id="259" r:id="rId7"/>
    <p:sldId id="260" r:id="rId8"/>
    <p:sldId id="261" r:id="rId9"/>
    <p:sldId id="262" r:id="rId10"/>
    <p:sldId id="357" r:id="rId11"/>
    <p:sldId id="263" r:id="rId12"/>
    <p:sldId id="294" r:id="rId13"/>
    <p:sldId id="323" r:id="rId14"/>
    <p:sldId id="356" r:id="rId15"/>
    <p:sldId id="363" r:id="rId16"/>
    <p:sldId id="324" r:id="rId17"/>
    <p:sldId id="264" r:id="rId18"/>
    <p:sldId id="265" r:id="rId19"/>
    <p:sldId id="266" r:id="rId20"/>
    <p:sldId id="295" r:id="rId21"/>
    <p:sldId id="325" r:id="rId22"/>
    <p:sldId id="326" r:id="rId23"/>
    <p:sldId id="327" r:id="rId24"/>
    <p:sldId id="268" r:id="rId25"/>
    <p:sldId id="272" r:id="rId26"/>
    <p:sldId id="273" r:id="rId27"/>
    <p:sldId id="279" r:id="rId28"/>
    <p:sldId id="347" r:id="rId29"/>
    <p:sldId id="348" r:id="rId30"/>
    <p:sldId id="330" r:id="rId31"/>
    <p:sldId id="358" r:id="rId32"/>
    <p:sldId id="267" r:id="rId33"/>
    <p:sldId id="297" r:id="rId34"/>
    <p:sldId id="270" r:id="rId35"/>
    <p:sldId id="293" r:id="rId36"/>
    <p:sldId id="296" r:id="rId37"/>
    <p:sldId id="331" r:id="rId38"/>
    <p:sldId id="332" r:id="rId39"/>
    <p:sldId id="333" r:id="rId40"/>
    <p:sldId id="334" r:id="rId41"/>
    <p:sldId id="303" r:id="rId42"/>
    <p:sldId id="305" r:id="rId43"/>
    <p:sldId id="306" r:id="rId44"/>
    <p:sldId id="308" r:id="rId45"/>
    <p:sldId id="309" r:id="rId46"/>
    <p:sldId id="310" r:id="rId47"/>
    <p:sldId id="311" r:id="rId48"/>
    <p:sldId id="312" r:id="rId49"/>
    <p:sldId id="335" r:id="rId50"/>
    <p:sldId id="337" r:id="rId51"/>
    <p:sldId id="349" r:id="rId52"/>
    <p:sldId id="351" r:id="rId53"/>
    <p:sldId id="355" r:id="rId54"/>
    <p:sldId id="360" r:id="rId55"/>
    <p:sldId id="350" r:id="rId56"/>
    <p:sldId id="352" r:id="rId57"/>
    <p:sldId id="353" r:id="rId58"/>
    <p:sldId id="354" r:id="rId59"/>
    <p:sldId id="317" r:id="rId60"/>
    <p:sldId id="316" r:id="rId61"/>
    <p:sldId id="314" r:id="rId62"/>
    <p:sldId id="313" r:id="rId63"/>
    <p:sldId id="315" r:id="rId64"/>
  </p:sldIdLst>
  <p:sldSz cx="9144000" cy="6858000" type="screen4x3"/>
  <p:notesSz cx="6808788" cy="9940925"/>
  <p:custDataLst>
    <p:tags r:id="rId6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butler" initials="AU" lastIdx="8" clrIdx="0"/>
  <p:cmAuthor id="1" name="AJWillia" initials="AU"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23" autoAdjust="0"/>
    <p:restoredTop sz="83430" autoAdjust="0"/>
  </p:normalViewPr>
  <p:slideViewPr>
    <p:cSldViewPr>
      <p:cViewPr>
        <p:scale>
          <a:sx n="80" d="100"/>
          <a:sy n="80" d="100"/>
        </p:scale>
        <p:origin x="-990" y="-26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EF15FD13-838C-499F-8CB9-321341269D6F}" type="datetimeFigureOut">
              <a:rPr lang="en-GB" smtClean="0"/>
              <a:t>10/05/2018</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D9C91474-2627-4FFE-8121-0820FA082AB5}" type="slidenum">
              <a:rPr lang="en-GB" smtClean="0"/>
              <a:t>‹#›</a:t>
            </a:fld>
            <a:endParaRPr lang="en-GB"/>
          </a:p>
        </p:txBody>
      </p:sp>
    </p:spTree>
    <p:extLst>
      <p:ext uri="{BB962C8B-B14F-4D97-AF65-F5344CB8AC3E}">
        <p14:creationId xmlns:p14="http://schemas.microsoft.com/office/powerpoint/2010/main" val="1725779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9C91474-2627-4FFE-8121-0820FA082AB5}" type="slidenum">
              <a:rPr lang="en-GB" smtClean="0"/>
              <a:t>1</a:t>
            </a:fld>
            <a:endParaRPr lang="en-GB"/>
          </a:p>
        </p:txBody>
      </p:sp>
    </p:spTree>
    <p:extLst>
      <p:ext uri="{BB962C8B-B14F-4D97-AF65-F5344CB8AC3E}">
        <p14:creationId xmlns:p14="http://schemas.microsoft.com/office/powerpoint/2010/main" val="1056865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0FCA85-3700-4592-B83A-DF46D68A18EA}" type="slidenum">
              <a:rPr lang="en-GB" smtClean="0"/>
              <a:t>39</a:t>
            </a:fld>
            <a:endParaRPr lang="en-GB"/>
          </a:p>
        </p:txBody>
      </p:sp>
    </p:spTree>
    <p:extLst>
      <p:ext uri="{BB962C8B-B14F-4D97-AF65-F5344CB8AC3E}">
        <p14:creationId xmlns:p14="http://schemas.microsoft.com/office/powerpoint/2010/main" val="3521072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0FCA85-3700-4592-B83A-DF46D68A18EA}" type="slidenum">
              <a:rPr lang="en-GB" smtClean="0"/>
              <a:t>40</a:t>
            </a:fld>
            <a:endParaRPr lang="en-GB"/>
          </a:p>
        </p:txBody>
      </p:sp>
    </p:spTree>
    <p:extLst>
      <p:ext uri="{BB962C8B-B14F-4D97-AF65-F5344CB8AC3E}">
        <p14:creationId xmlns:p14="http://schemas.microsoft.com/office/powerpoint/2010/main" val="4061051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smtClean="0">
                <a:solidFill>
                  <a:schemeClr val="tx1"/>
                </a:solidFill>
                <a:latin typeface="+mn-lt"/>
                <a:ea typeface="+mn-ea"/>
                <a:cs typeface="+mn-cs"/>
              </a:rPr>
              <a:t>Reckonable Membership</a:t>
            </a:r>
          </a:p>
          <a:p>
            <a:r>
              <a:rPr lang="en-GB" sz="1200" b="0" i="0" u="none" strike="noStrike" kern="1200" baseline="0" dirty="0" smtClean="0">
                <a:solidFill>
                  <a:schemeClr val="tx1"/>
                </a:solidFill>
                <a:latin typeface="+mn-lt"/>
                <a:ea typeface="+mn-ea"/>
                <a:cs typeface="+mn-cs"/>
              </a:rPr>
              <a:t>Current Benefits. This is the amount of membership used to calculate your benefits and will include any</a:t>
            </a:r>
          </a:p>
          <a:p>
            <a:r>
              <a:rPr lang="en-GB" sz="1200" b="0" i="0" u="none" strike="noStrike" kern="1200" baseline="0" dirty="0" smtClean="0">
                <a:solidFill>
                  <a:schemeClr val="tx1"/>
                </a:solidFill>
                <a:latin typeface="+mn-lt"/>
                <a:ea typeface="+mn-ea"/>
                <a:cs typeface="+mn-cs"/>
              </a:rPr>
              <a:t>transfers in from other pension arrangements and added years (It will be scaled if you worked part time).</a:t>
            </a:r>
          </a:p>
          <a:p>
            <a:endParaRPr lang="en-GB"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40FCA85-3700-4592-B83A-DF46D68A18EA}" type="slidenum">
              <a:rPr lang="en-GB" smtClean="0"/>
              <a:t>41</a:t>
            </a:fld>
            <a:endParaRPr lang="en-GB"/>
          </a:p>
        </p:txBody>
      </p:sp>
    </p:spTree>
    <p:extLst>
      <p:ext uri="{BB962C8B-B14F-4D97-AF65-F5344CB8AC3E}">
        <p14:creationId xmlns:p14="http://schemas.microsoft.com/office/powerpoint/2010/main" val="4282766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0FCA85-3700-4592-B83A-DF46D68A18EA}" type="slidenum">
              <a:rPr lang="en-GB" smtClean="0"/>
              <a:t>42</a:t>
            </a:fld>
            <a:endParaRPr lang="en-GB"/>
          </a:p>
        </p:txBody>
      </p:sp>
    </p:spTree>
    <p:extLst>
      <p:ext uri="{BB962C8B-B14F-4D97-AF65-F5344CB8AC3E}">
        <p14:creationId xmlns:p14="http://schemas.microsoft.com/office/powerpoint/2010/main" val="4206930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0FCA85-3700-4592-B83A-DF46D68A18EA}" type="slidenum">
              <a:rPr lang="en-GB" smtClean="0"/>
              <a:t>43</a:t>
            </a:fld>
            <a:endParaRPr lang="en-GB"/>
          </a:p>
        </p:txBody>
      </p:sp>
    </p:spTree>
    <p:extLst>
      <p:ext uri="{BB962C8B-B14F-4D97-AF65-F5344CB8AC3E}">
        <p14:creationId xmlns:p14="http://schemas.microsoft.com/office/powerpoint/2010/main" val="3389478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0FCA85-3700-4592-B83A-DF46D68A18EA}" type="slidenum">
              <a:rPr lang="en-GB" smtClean="0"/>
              <a:t>44</a:t>
            </a:fld>
            <a:endParaRPr lang="en-GB"/>
          </a:p>
        </p:txBody>
      </p:sp>
    </p:spTree>
    <p:extLst>
      <p:ext uri="{BB962C8B-B14F-4D97-AF65-F5344CB8AC3E}">
        <p14:creationId xmlns:p14="http://schemas.microsoft.com/office/powerpoint/2010/main" val="315410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calculator's for early retirement and pension commutation</a:t>
            </a:r>
            <a:r>
              <a:rPr lang="en-GB" baseline="0" dirty="0" smtClean="0"/>
              <a:t> on the website where you can input your benefits from your annual benefits statement</a:t>
            </a:r>
            <a:endParaRPr lang="en-GB" dirty="0"/>
          </a:p>
        </p:txBody>
      </p:sp>
      <p:sp>
        <p:nvSpPr>
          <p:cNvPr id="4" name="Slide Number Placeholder 3"/>
          <p:cNvSpPr>
            <a:spLocks noGrp="1"/>
          </p:cNvSpPr>
          <p:nvPr>
            <p:ph type="sldNum" sz="quarter" idx="10"/>
          </p:nvPr>
        </p:nvSpPr>
        <p:spPr/>
        <p:txBody>
          <a:bodyPr/>
          <a:lstStyle/>
          <a:p>
            <a:fld id="{240FCA85-3700-4592-B83A-DF46D68A18EA}" type="slidenum">
              <a:rPr lang="en-GB" smtClean="0"/>
              <a:t>45</a:t>
            </a:fld>
            <a:endParaRPr lang="en-GB"/>
          </a:p>
        </p:txBody>
      </p:sp>
    </p:spTree>
    <p:extLst>
      <p:ext uri="{BB962C8B-B14F-4D97-AF65-F5344CB8AC3E}">
        <p14:creationId xmlns:p14="http://schemas.microsoft.com/office/powerpoint/2010/main" val="1966475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Please</a:t>
            </a:r>
            <a:r>
              <a:rPr lang="en-GB" baseline="0" dirty="0" smtClean="0"/>
              <a:t> visit our website at </a:t>
            </a:r>
            <a:r>
              <a:rPr lang="en-GB" altLang="en-US" dirty="0" smtClean="0"/>
              <a:t>www.</a:t>
            </a:r>
            <a:r>
              <a:rPr lang="en-GB" altLang="en-US" b="1" dirty="0" smtClean="0"/>
              <a:t>nhs</a:t>
            </a:r>
            <a:r>
              <a:rPr lang="en-GB" altLang="en-US" dirty="0" smtClean="0"/>
              <a:t>bsa.</a:t>
            </a:r>
            <a:r>
              <a:rPr lang="en-GB" altLang="en-US" b="1" dirty="0" smtClean="0"/>
              <a:t>nhs</a:t>
            </a:r>
            <a:r>
              <a:rPr lang="en-GB" altLang="en-US" dirty="0" smtClean="0"/>
              <a:t>.uk/</a:t>
            </a:r>
            <a:r>
              <a:rPr lang="en-GB" altLang="en-US" b="1" dirty="0" smtClean="0"/>
              <a:t>Pensions for</a:t>
            </a:r>
            <a:r>
              <a:rPr lang="en-GB" altLang="en-US" b="1" baseline="0" dirty="0" smtClean="0"/>
              <a:t> more information about the Scheme and it’s benefits.</a:t>
            </a:r>
            <a:r>
              <a:rPr lang="en-GB" altLang="en-US" b="0" baseline="0" dirty="0" smtClean="0"/>
              <a:t> </a:t>
            </a:r>
            <a:endParaRPr lang="en-GB" dirty="0"/>
          </a:p>
        </p:txBody>
      </p:sp>
      <p:sp>
        <p:nvSpPr>
          <p:cNvPr id="4" name="Slide Number Placeholder 3"/>
          <p:cNvSpPr>
            <a:spLocks noGrp="1"/>
          </p:cNvSpPr>
          <p:nvPr>
            <p:ph type="sldNum" sz="quarter" idx="10"/>
          </p:nvPr>
        </p:nvSpPr>
        <p:spPr/>
        <p:txBody>
          <a:bodyPr/>
          <a:lstStyle/>
          <a:p>
            <a:fld id="{C5F64FF3-334F-4519-A3D1-6A4C6C77D2BF}" type="slidenum">
              <a:rPr lang="en-GB" smtClean="0"/>
              <a:t>46</a:t>
            </a:fld>
            <a:endParaRPr lang="en-GB"/>
          </a:p>
        </p:txBody>
      </p:sp>
    </p:spTree>
    <p:extLst>
      <p:ext uri="{BB962C8B-B14F-4D97-AF65-F5344CB8AC3E}">
        <p14:creationId xmlns:p14="http://schemas.microsoft.com/office/powerpoint/2010/main" val="2873738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Guidance notes for completing form AW8/AW8P are</a:t>
            </a:r>
            <a:r>
              <a:rPr lang="en-GB" baseline="0" dirty="0" smtClean="0"/>
              <a:t> </a:t>
            </a:r>
            <a:r>
              <a:rPr lang="en-GB" dirty="0" smtClean="0"/>
              <a:t>available on our website at</a:t>
            </a:r>
            <a:r>
              <a:rPr lang="en-GB" baseline="0" dirty="0" smtClean="0"/>
              <a:t> </a:t>
            </a:r>
            <a:r>
              <a:rPr lang="en-GB" altLang="en-US" dirty="0" smtClean="0"/>
              <a:t>www.</a:t>
            </a:r>
            <a:r>
              <a:rPr lang="en-GB" altLang="en-US" b="1" dirty="0" smtClean="0"/>
              <a:t>nhs</a:t>
            </a:r>
            <a:r>
              <a:rPr lang="en-GB" altLang="en-US" dirty="0" smtClean="0"/>
              <a:t>bsa.</a:t>
            </a:r>
            <a:r>
              <a:rPr lang="en-GB" altLang="en-US" b="1" dirty="0" smtClean="0"/>
              <a:t>nhs</a:t>
            </a:r>
            <a:r>
              <a:rPr lang="en-GB" altLang="en-US" dirty="0" smtClean="0"/>
              <a:t>.uk/</a:t>
            </a:r>
            <a:r>
              <a:rPr lang="en-GB" altLang="en-US" b="1" dirty="0" smtClean="0"/>
              <a:t>Pensions&gt;employers</a:t>
            </a:r>
            <a:r>
              <a:rPr lang="en-GB" altLang="en-US" b="1" baseline="0" dirty="0" smtClean="0"/>
              <a:t> hub&gt;Pension Scheme forms</a:t>
            </a:r>
            <a:r>
              <a:rPr lang="en-GB" altLang="en-US" b="1" dirty="0" smtClean="0"/>
              <a:t>  </a:t>
            </a:r>
          </a:p>
          <a:p>
            <a:endParaRPr lang="en-GB" b="1" dirty="0" smtClean="0"/>
          </a:p>
          <a:p>
            <a:r>
              <a:rPr lang="en-GB" dirty="0" smtClean="0"/>
              <a:t>Advise your manager of your intention to retire (notice period will depend on employer)</a:t>
            </a:r>
          </a:p>
          <a:p>
            <a:r>
              <a:rPr lang="en-GB" dirty="0" smtClean="0"/>
              <a:t>Form AW8 will be issued by your Pensions Team</a:t>
            </a:r>
          </a:p>
          <a:p>
            <a:r>
              <a:rPr lang="en-GB" dirty="0" smtClean="0"/>
              <a:t>NHS Pensions need to receive the completed AW8 form at least 3 months prior to your retirement date</a:t>
            </a:r>
          </a:p>
          <a:p>
            <a:r>
              <a:rPr lang="en-GB" dirty="0" smtClean="0"/>
              <a:t>Your Pensions Team will close down your pension record and submit the application to us</a:t>
            </a:r>
          </a:p>
          <a:p>
            <a:r>
              <a:rPr lang="en-GB" dirty="0" smtClean="0"/>
              <a:t>NHS Pensions will then calculate your pension benefits and once complete will write to you advising of the amounts and the payment dates</a:t>
            </a:r>
          </a:p>
          <a:p>
            <a:r>
              <a:rPr lang="en-GB" dirty="0" smtClean="0"/>
              <a:t>Currently our Paying Authority is Equiniti Paymaster, they pay NHS Pensions on our behalf</a:t>
            </a:r>
          </a:p>
          <a:p>
            <a:r>
              <a:rPr lang="en-GB" dirty="0" smtClean="0"/>
              <a:t>Payments are made directly to your bank or building society, a monthly pension amount will be paid a month in arrears, the lump sum should be paid within 3 working days of your retirement</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C5F64FF3-334F-4519-A3D1-6A4C6C77D2BF}" type="slidenum">
              <a:rPr lang="en-GB" smtClean="0"/>
              <a:t>47</a:t>
            </a:fld>
            <a:endParaRPr lang="en-GB"/>
          </a:p>
        </p:txBody>
      </p:sp>
    </p:spTree>
    <p:extLst>
      <p:ext uri="{BB962C8B-B14F-4D97-AF65-F5344CB8AC3E}">
        <p14:creationId xmlns:p14="http://schemas.microsoft.com/office/powerpoint/2010/main" val="3737620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1D50C7-0F19-44D7-8B4C-55D60E4AF888}" type="slidenum">
              <a:rPr lang="en-GB" smtClean="0"/>
              <a:t>56</a:t>
            </a:fld>
            <a:endParaRPr lang="en-GB"/>
          </a:p>
        </p:txBody>
      </p:sp>
    </p:spTree>
    <p:extLst>
      <p:ext uri="{BB962C8B-B14F-4D97-AF65-F5344CB8AC3E}">
        <p14:creationId xmlns:p14="http://schemas.microsoft.com/office/powerpoint/2010/main" val="275687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There are two separate pension schemes covering NHS workers and two sections of the 1995/2008 Scheme.</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1995/2008 NHS Pension Scheme closed with effect from 1 April 2015 except for some members entitled to continue in this Scheme through ‘Protection’ arrangements.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On 1 April 2015 a new NHS Pension Scheme was introduced. This new Scheme covers all former members of the 1995/2008 Scheme not eligible to continue in that Scheme as well as new NHS employees on or after 1 April 2015.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To determine which Scheme a member is eligible for you can use the Member Identifier tool available on the home page of our website</a:t>
            </a: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9C91474-2627-4FFE-8121-0820FA082AB5}" type="slidenum">
              <a:rPr lang="en-GB" smtClean="0"/>
              <a:t>2</a:t>
            </a:fld>
            <a:endParaRPr lang="en-GB"/>
          </a:p>
        </p:txBody>
      </p:sp>
    </p:spTree>
    <p:extLst>
      <p:ext uri="{BB962C8B-B14F-4D97-AF65-F5344CB8AC3E}">
        <p14:creationId xmlns:p14="http://schemas.microsoft.com/office/powerpoint/2010/main" val="930813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1D50C7-0F19-44D7-8B4C-55D60E4AF888}" type="slidenum">
              <a:rPr lang="en-GB" smtClean="0"/>
              <a:t>57</a:t>
            </a:fld>
            <a:endParaRPr lang="en-GB"/>
          </a:p>
        </p:txBody>
      </p:sp>
    </p:spTree>
    <p:extLst>
      <p:ext uri="{BB962C8B-B14F-4D97-AF65-F5344CB8AC3E}">
        <p14:creationId xmlns:p14="http://schemas.microsoft.com/office/powerpoint/2010/main" val="4100544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0FCA85-3700-4592-B83A-DF46D68A18EA}" type="slidenum">
              <a:rPr lang="en-GB" smtClean="0"/>
              <a:t>58</a:t>
            </a:fld>
            <a:endParaRPr lang="en-GB"/>
          </a:p>
        </p:txBody>
      </p:sp>
    </p:spTree>
    <p:extLst>
      <p:ext uri="{BB962C8B-B14F-4D97-AF65-F5344CB8AC3E}">
        <p14:creationId xmlns:p14="http://schemas.microsoft.com/office/powerpoint/2010/main" val="342684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1D50C7-0F19-44D7-8B4C-55D60E4AF888}" type="slidenum">
              <a:rPr lang="en-GB" smtClean="0"/>
              <a:t>59</a:t>
            </a:fld>
            <a:endParaRPr lang="en-GB"/>
          </a:p>
        </p:txBody>
      </p:sp>
    </p:spTree>
    <p:extLst>
      <p:ext uri="{BB962C8B-B14F-4D97-AF65-F5344CB8AC3E}">
        <p14:creationId xmlns:p14="http://schemas.microsoft.com/office/powerpoint/2010/main" val="3185543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1D50C7-0F19-44D7-8B4C-55D60E4AF888}" type="slidenum">
              <a:rPr lang="en-GB" smtClean="0"/>
              <a:t>60</a:t>
            </a:fld>
            <a:endParaRPr lang="en-GB"/>
          </a:p>
        </p:txBody>
      </p:sp>
    </p:spTree>
    <p:extLst>
      <p:ext uri="{BB962C8B-B14F-4D97-AF65-F5344CB8AC3E}">
        <p14:creationId xmlns:p14="http://schemas.microsoft.com/office/powerpoint/2010/main" val="1204338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lump sum</a:t>
            </a:r>
            <a:r>
              <a:rPr lang="en-GB" baseline="0" dirty="0" smtClean="0"/>
              <a:t> is tax free</a:t>
            </a:r>
            <a:endParaRPr lang="en-GB" dirty="0"/>
          </a:p>
        </p:txBody>
      </p:sp>
      <p:sp>
        <p:nvSpPr>
          <p:cNvPr id="4" name="Slide Number Placeholder 3"/>
          <p:cNvSpPr>
            <a:spLocks noGrp="1"/>
          </p:cNvSpPr>
          <p:nvPr>
            <p:ph type="sldNum" sz="quarter" idx="10"/>
          </p:nvPr>
        </p:nvSpPr>
        <p:spPr/>
        <p:txBody>
          <a:bodyPr/>
          <a:lstStyle/>
          <a:p>
            <a:fld id="{D9C91474-2627-4FFE-8121-0820FA082AB5}" type="slidenum">
              <a:rPr lang="en-GB" smtClean="0"/>
              <a:t>9</a:t>
            </a:fld>
            <a:endParaRPr lang="en-GB"/>
          </a:p>
        </p:txBody>
      </p:sp>
    </p:spTree>
    <p:extLst>
      <p:ext uri="{BB962C8B-B14F-4D97-AF65-F5344CB8AC3E}">
        <p14:creationId xmlns:p14="http://schemas.microsoft.com/office/powerpoint/2010/main" val="2838067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48132" name="Slide Number Placeholder 3"/>
          <p:cNvSpPr>
            <a:spLocks noGrp="1"/>
          </p:cNvSpPr>
          <p:nvPr>
            <p:ph type="sldNum" sz="quarter" idx="5"/>
          </p:nvPr>
        </p:nvSpPr>
        <p:spPr bwMode="auto">
          <a:noFill/>
          <a:ln>
            <a:miter lim="800000"/>
            <a:headEnd/>
            <a:tailEnd/>
          </a:ln>
        </p:spPr>
        <p:txBody>
          <a:bodyPr/>
          <a:lstStyle/>
          <a:p>
            <a:fld id="{82737539-9315-4C31-9279-5836520A6F5C}" type="slidenum">
              <a:rPr lang="en-GB" smtClean="0"/>
              <a:pPr/>
              <a:t>24</a:t>
            </a:fld>
            <a:endParaRPr lang="en-GB" smtClean="0"/>
          </a:p>
        </p:txBody>
      </p:sp>
      <p:sp>
        <p:nvSpPr>
          <p:cNvPr id="5" name="Footer Placeholder 4"/>
          <p:cNvSpPr>
            <a:spLocks noGrp="1"/>
          </p:cNvSpPr>
          <p:nvPr>
            <p:ph type="ftr" sz="quarter" idx="10"/>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C91474-2627-4FFE-8121-0820FA082AB5}" type="slidenum">
              <a:rPr lang="en-GB" smtClean="0"/>
              <a:t>29</a:t>
            </a:fld>
            <a:endParaRPr lang="en-GB"/>
          </a:p>
        </p:txBody>
      </p:sp>
    </p:spTree>
    <p:extLst>
      <p:ext uri="{BB962C8B-B14F-4D97-AF65-F5344CB8AC3E}">
        <p14:creationId xmlns:p14="http://schemas.microsoft.com/office/powerpoint/2010/main" val="3673457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Where the amount of the redundancy payment is not sufficient to meet the total additional cost of unreduced benefits you will have a choice of what to do </a:t>
            </a:r>
          </a:p>
          <a:p>
            <a:endParaRPr lang="en-GB" dirty="0"/>
          </a:p>
        </p:txBody>
      </p:sp>
      <p:sp>
        <p:nvSpPr>
          <p:cNvPr id="4" name="Slide Number Placeholder 3"/>
          <p:cNvSpPr>
            <a:spLocks noGrp="1"/>
          </p:cNvSpPr>
          <p:nvPr>
            <p:ph type="sldNum" sz="quarter" idx="10"/>
          </p:nvPr>
        </p:nvSpPr>
        <p:spPr/>
        <p:txBody>
          <a:bodyPr/>
          <a:lstStyle/>
          <a:p>
            <a:fld id="{D9C91474-2627-4FFE-8121-0820FA082AB5}" type="slidenum">
              <a:rPr lang="en-GB" smtClean="0"/>
              <a:t>34</a:t>
            </a:fld>
            <a:endParaRPr lang="en-GB"/>
          </a:p>
        </p:txBody>
      </p:sp>
    </p:spTree>
    <p:extLst>
      <p:ext uri="{BB962C8B-B14F-4D97-AF65-F5344CB8AC3E}">
        <p14:creationId xmlns:p14="http://schemas.microsoft.com/office/powerpoint/2010/main" val="1606381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Active members</a:t>
            </a:r>
          </a:p>
          <a:p>
            <a:r>
              <a:rPr lang="en-GB" dirty="0" smtClean="0"/>
              <a:t>AW11 -  is an application form to apply for the life assurance lump sum. The legal personal representative of the deceased should complete this.</a:t>
            </a:r>
          </a:p>
          <a:p>
            <a:pPr marL="0" indent="0">
              <a:buNone/>
            </a:pPr>
            <a:endParaRPr lang="en-GB" dirty="0" smtClean="0"/>
          </a:p>
          <a:p>
            <a:r>
              <a:rPr lang="en-GB" dirty="0" smtClean="0"/>
              <a:t>AW9 -  is an application form for survivor benefits. It should be completed by the spouse, civil partner or nominated qualifying partner.</a:t>
            </a:r>
          </a:p>
          <a:p>
            <a:pPr marL="0" indent="0">
              <a:buNone/>
            </a:pPr>
            <a:endParaRPr lang="en-GB" dirty="0" smtClean="0"/>
          </a:p>
          <a:p>
            <a:pPr marL="0" indent="0">
              <a:buNone/>
            </a:pPr>
            <a:r>
              <a:rPr lang="en-GB" dirty="0" smtClean="0"/>
              <a:t>Deferred members</a:t>
            </a:r>
          </a:p>
          <a:p>
            <a:r>
              <a:rPr lang="en-GB" dirty="0" smtClean="0"/>
              <a:t>AW9P - is an application form for survivor benefits. It should be completed by the spouse, civil partner or nominated qualifying partner</a:t>
            </a:r>
          </a:p>
          <a:p>
            <a:endParaRPr lang="en-GB" dirty="0" smtClean="0"/>
          </a:p>
          <a:p>
            <a:pPr marL="0" indent="0">
              <a:buNone/>
            </a:pPr>
            <a:r>
              <a:rPr lang="en-GB" dirty="0" smtClean="0"/>
              <a:t>If there are dependant children</a:t>
            </a:r>
            <a:r>
              <a:rPr lang="en-GB" b="1" dirty="0" smtClean="0"/>
              <a:t>, </a:t>
            </a:r>
            <a:r>
              <a:rPr lang="en-GB" dirty="0" smtClean="0"/>
              <a:t>an application form AW158 should be completed to apply for children’s allowance. </a:t>
            </a:r>
          </a:p>
          <a:p>
            <a:endParaRPr lang="en-GB" dirty="0"/>
          </a:p>
        </p:txBody>
      </p:sp>
      <p:sp>
        <p:nvSpPr>
          <p:cNvPr id="4" name="Slide Number Placeholder 3"/>
          <p:cNvSpPr>
            <a:spLocks noGrp="1"/>
          </p:cNvSpPr>
          <p:nvPr>
            <p:ph type="sldNum" sz="quarter" idx="10"/>
          </p:nvPr>
        </p:nvSpPr>
        <p:spPr/>
        <p:txBody>
          <a:bodyPr/>
          <a:lstStyle/>
          <a:p>
            <a:fld id="{D9C91474-2627-4FFE-8121-0820FA082AB5}" type="slidenum">
              <a:rPr lang="en-GB" smtClean="0"/>
              <a:t>36</a:t>
            </a:fld>
            <a:endParaRPr lang="en-GB"/>
          </a:p>
        </p:txBody>
      </p:sp>
    </p:spTree>
    <p:extLst>
      <p:ext uri="{BB962C8B-B14F-4D97-AF65-F5344CB8AC3E}">
        <p14:creationId xmlns:p14="http://schemas.microsoft.com/office/powerpoint/2010/main" val="3960264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are a member of the 2015 scheme you can choose to pay extra contributions so you can take your 2015 Scheme benefits at an unreduced level before you reach normal pension age (</a:t>
            </a:r>
            <a:r>
              <a:rPr lang="en-GB" dirty="0" err="1" smtClean="0"/>
              <a:t>NPA</a:t>
            </a:r>
            <a:r>
              <a:rPr lang="en-GB" dirty="0" smtClean="0"/>
              <a:t>).</a:t>
            </a:r>
            <a:br>
              <a:rPr lang="en-GB" dirty="0" smtClean="0"/>
            </a:br>
            <a:r>
              <a:rPr lang="en-GB" dirty="0" smtClean="0"/>
              <a:t/>
            </a:r>
            <a:br>
              <a:rPr lang="en-GB" dirty="0" smtClean="0"/>
            </a:br>
            <a:r>
              <a:rPr lang="en-GB" dirty="0" smtClean="0"/>
              <a:t>You must apply within three months of joining the 2015 Scheme for your purchase to be effective from the first scheme year.</a:t>
            </a:r>
            <a:br>
              <a:rPr lang="en-GB" dirty="0" smtClean="0"/>
            </a:br>
            <a:r>
              <a:rPr lang="en-GB" dirty="0" smtClean="0"/>
              <a:t/>
            </a:r>
            <a:br>
              <a:rPr lang="en-GB" dirty="0" smtClean="0"/>
            </a:br>
            <a:r>
              <a:rPr lang="en-GB" dirty="0" smtClean="0"/>
              <a:t>Similarly, an application must be made within three months of the beginning of any subsequent scheme year for it to be effective from that scheme year.</a:t>
            </a:r>
            <a:br>
              <a:rPr lang="en-GB" dirty="0" smtClean="0"/>
            </a:br>
            <a:r>
              <a:rPr lang="en-GB" dirty="0" smtClean="0"/>
              <a:t/>
            </a:r>
            <a:br>
              <a:rPr lang="en-GB" dirty="0" smtClean="0"/>
            </a:br>
            <a:r>
              <a:rPr lang="en-GB" dirty="0" err="1" smtClean="0"/>
              <a:t>ERRBO</a:t>
            </a:r>
            <a:r>
              <a:rPr lang="en-GB" dirty="0" smtClean="0"/>
              <a:t> - Late applications will be effective from the beginning of the following Scheme year. Previous scheme years are not protected by </a:t>
            </a:r>
            <a:r>
              <a:rPr lang="en-GB" dirty="0" err="1" smtClean="0"/>
              <a:t>ERRBO</a:t>
            </a:r>
            <a:r>
              <a:rPr lang="en-GB" dirty="0" smtClean="0"/>
              <a:t> and will be subject to an actuarial reduction.</a:t>
            </a:r>
            <a:endParaRPr lang="en-GB" dirty="0"/>
          </a:p>
        </p:txBody>
      </p:sp>
      <p:sp>
        <p:nvSpPr>
          <p:cNvPr id="4" name="Slide Number Placeholder 3"/>
          <p:cNvSpPr>
            <a:spLocks noGrp="1"/>
          </p:cNvSpPr>
          <p:nvPr>
            <p:ph type="sldNum" sz="quarter" idx="10"/>
          </p:nvPr>
        </p:nvSpPr>
        <p:spPr/>
        <p:txBody>
          <a:bodyPr/>
          <a:lstStyle/>
          <a:p>
            <a:fld id="{D9C91474-2627-4FFE-8121-0820FA082AB5}" type="slidenum">
              <a:rPr lang="en-GB" smtClean="0"/>
              <a:t>37</a:t>
            </a:fld>
            <a:endParaRPr lang="en-GB"/>
          </a:p>
        </p:txBody>
      </p:sp>
    </p:spTree>
    <p:extLst>
      <p:ext uri="{BB962C8B-B14F-4D97-AF65-F5344CB8AC3E}">
        <p14:creationId xmlns:p14="http://schemas.microsoft.com/office/powerpoint/2010/main" val="3573427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1D50C7-0F19-44D7-8B4C-55D60E4AF888}" type="slidenum">
              <a:rPr lang="en-GB" smtClean="0"/>
              <a:t>38</a:t>
            </a:fld>
            <a:endParaRPr lang="en-GB"/>
          </a:p>
        </p:txBody>
      </p:sp>
    </p:spTree>
    <p:extLst>
      <p:ext uri="{BB962C8B-B14F-4D97-AF65-F5344CB8AC3E}">
        <p14:creationId xmlns:p14="http://schemas.microsoft.com/office/powerpoint/2010/main" val="275687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468489"/>
            <a:ext cx="8134672" cy="1104527"/>
          </a:xfrm>
          <a:prstGeom prst="rect">
            <a:avLst/>
          </a:prstGeom>
        </p:spPr>
        <p:txBody>
          <a:bodyPr>
            <a:normAutofit/>
          </a:bodyPr>
          <a:lstStyle>
            <a:lvl1pPr>
              <a:defRPr sz="3600" b="1">
                <a:solidFill>
                  <a:srgbClr val="009E49"/>
                </a:solidFill>
                <a:latin typeface="Arial" pitchFamily="34" charset="0"/>
                <a:cs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23528" y="3645024"/>
            <a:ext cx="8136904" cy="1656184"/>
          </a:xfrm>
          <a:prstGeom prst="rect">
            <a:avLst/>
          </a:prstGeom>
        </p:spPr>
        <p:txBody>
          <a:bodyPr/>
          <a:lstStyle>
            <a:lvl1pPr marL="0" indent="0" algn="l">
              <a:buNone/>
              <a:defRPr sz="2400"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13926036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8435280" cy="576064"/>
          </a:xfrm>
          <a:prstGeom prst="rect">
            <a:avLst/>
          </a:prstGeom>
        </p:spPr>
        <p:txBody>
          <a:bodyPr/>
          <a:lstStyle>
            <a:lvl1pPr>
              <a:defRPr sz="2400" b="1">
                <a:solidFill>
                  <a:srgbClr val="009E49"/>
                </a:solidFill>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251520" y="2276872"/>
            <a:ext cx="8435280" cy="4248472"/>
          </a:xfrm>
          <a:prstGeom prst="rect">
            <a:avLst/>
          </a:prstGeom>
        </p:spPr>
        <p:txBody>
          <a:bodyPr/>
          <a:lstStyle>
            <a:lvl1pPr marL="457200" indent="-457200">
              <a:buFont typeface="Arial" pitchFamily="34" charset="0"/>
              <a:buChar char="•"/>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800">
                <a:latin typeface="Arial" pitchFamily="34" charset="0"/>
                <a:cs typeface="Arial" pitchFamily="34" charset="0"/>
              </a:defRPr>
            </a:lvl5pPr>
          </a:lstStyle>
          <a:p>
            <a:pPr lvl="0"/>
            <a:r>
              <a:rPr lang="en-US" dirty="0" smtClean="0"/>
              <a:t>Click to edit Master text styles</a:t>
            </a:r>
          </a:p>
          <a:p>
            <a:pPr lvl="1"/>
            <a:r>
              <a:rPr lang="en-US" dirty="0" smtClean="0"/>
              <a:t>Text</a:t>
            </a:r>
          </a:p>
          <a:p>
            <a:pPr lvl="2"/>
            <a:r>
              <a:rPr lang="en-US" dirty="0" smtClean="0"/>
              <a:t>Text</a:t>
            </a:r>
          </a:p>
          <a:p>
            <a:pPr lvl="3"/>
            <a:r>
              <a:rPr lang="en-US" dirty="0" smtClean="0"/>
              <a:t>Text</a:t>
            </a:r>
          </a:p>
          <a:p>
            <a:pPr lvl="4"/>
            <a:endParaRPr lang="en-US" dirty="0" smtClean="0"/>
          </a:p>
        </p:txBody>
      </p:sp>
    </p:spTree>
    <p:extLst>
      <p:ext uri="{BB962C8B-B14F-4D97-AF65-F5344CB8AC3E}">
        <p14:creationId xmlns:p14="http://schemas.microsoft.com/office/powerpoint/2010/main" val="30119673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7384"/>
            <a:ext cx="9144000" cy="1687409"/>
          </a:xfrm>
          <a:prstGeom prst="rect">
            <a:avLst/>
          </a:prstGeom>
        </p:spPr>
      </p:pic>
    </p:spTree>
    <p:extLst>
      <p:ext uri="{BB962C8B-B14F-4D97-AF65-F5344CB8AC3E}">
        <p14:creationId xmlns:p14="http://schemas.microsoft.com/office/powerpoint/2010/main" val="3850596469"/>
      </p:ext>
    </p:extLst>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hf hdr="0" ftr="0" dt="0"/>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hsbsa.nhs.uk/nhs-pensions"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nhsbsa.nhs.uk/nhs-pension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nhsbsa.nhs.uk/nhs-pension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nhsbsa.nhs.uk/nhs-pension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ov.uk/state-pension-age"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nhsbsa.nhs.uk/nhs-pension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www.totalrewardstatements.nhs.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www.nhsbsa.nhs.uk/nhs-pension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eepurl.com/dlvAWz"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solidFill>
                  <a:srgbClr val="009E49"/>
                </a:solidFill>
              </a:rPr>
              <a:t>NHS Pension Scheme – Pre-retirement</a:t>
            </a:r>
            <a:endParaRPr lang="en-GB" dirty="0">
              <a:solidFill>
                <a:srgbClr val="009E49"/>
              </a:solidFill>
            </a:endParaRPr>
          </a:p>
        </p:txBody>
      </p:sp>
      <p:sp>
        <p:nvSpPr>
          <p:cNvPr id="3" name="Subtitle 2"/>
          <p:cNvSpPr>
            <a:spLocks noGrp="1"/>
          </p:cNvSpPr>
          <p:nvPr>
            <p:ph type="subTitle" idx="1"/>
          </p:nvPr>
        </p:nvSpPr>
        <p:spPr>
          <a:xfrm>
            <a:off x="323528" y="4797152"/>
            <a:ext cx="8136904" cy="1656184"/>
          </a:xfrm>
        </p:spPr>
        <p:txBody>
          <a:bodyPr/>
          <a:lstStyle/>
          <a:p>
            <a:r>
              <a:rPr lang="en-GB" dirty="0" smtClean="0"/>
              <a:t>Date</a:t>
            </a:r>
          </a:p>
          <a:p>
            <a:r>
              <a:rPr lang="en-GB" dirty="0" smtClean="0"/>
              <a:t>Presenter</a:t>
            </a:r>
            <a:endParaRPr lang="en-GB" dirty="0"/>
          </a:p>
        </p:txBody>
      </p:sp>
    </p:spTree>
    <p:extLst>
      <p:ext uri="{BB962C8B-B14F-4D97-AF65-F5344CB8AC3E}">
        <p14:creationId xmlns:p14="http://schemas.microsoft.com/office/powerpoint/2010/main" val="2219543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07 Communications\Pensions - Damian\SET activities\Presentation images\NHS pensions websi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918665"/>
            <a:ext cx="3733580" cy="26786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9512" y="1844824"/>
            <a:ext cx="8435280" cy="576064"/>
          </a:xfrm>
        </p:spPr>
        <p:txBody>
          <a:bodyPr/>
          <a:lstStyle/>
          <a:p>
            <a:r>
              <a:rPr lang="en-GB" dirty="0" smtClean="0"/>
              <a:t>Early retirement</a:t>
            </a:r>
            <a:endParaRPr lang="en-GB" dirty="0"/>
          </a:p>
        </p:txBody>
      </p:sp>
      <p:sp>
        <p:nvSpPr>
          <p:cNvPr id="3" name="Content Placeholder 2"/>
          <p:cNvSpPr>
            <a:spLocks noGrp="1"/>
          </p:cNvSpPr>
          <p:nvPr>
            <p:ph idx="1"/>
          </p:nvPr>
        </p:nvSpPr>
        <p:spPr>
          <a:xfrm>
            <a:off x="251520" y="2492896"/>
            <a:ext cx="8435280" cy="4248472"/>
          </a:xfrm>
        </p:spPr>
        <p:txBody>
          <a:bodyPr/>
          <a:lstStyle/>
          <a:p>
            <a:r>
              <a:rPr lang="en-GB" dirty="0"/>
              <a:t>An early retirement pension is reduced because it is being paid early and for longer than if you had retired </a:t>
            </a:r>
            <a:r>
              <a:rPr lang="en-GB" dirty="0" smtClean="0"/>
              <a:t>at your normal pension age. </a:t>
            </a:r>
          </a:p>
          <a:p>
            <a:r>
              <a:rPr lang="en-GB" dirty="0" smtClean="0"/>
              <a:t>The </a:t>
            </a:r>
            <a:r>
              <a:rPr lang="en-GB" dirty="0"/>
              <a:t>amount of the reduction depends on how many years before </a:t>
            </a:r>
            <a:r>
              <a:rPr lang="en-GB" dirty="0" smtClean="0"/>
              <a:t>normal pension age </a:t>
            </a:r>
            <a:r>
              <a:rPr lang="en-GB" dirty="0"/>
              <a:t>the pension is being </a:t>
            </a:r>
            <a:r>
              <a:rPr lang="en-GB" dirty="0" smtClean="0"/>
              <a:t>claimed</a:t>
            </a:r>
          </a:p>
          <a:p>
            <a:r>
              <a:rPr lang="en-GB" dirty="0" smtClean="0"/>
              <a:t>The </a:t>
            </a:r>
            <a:r>
              <a:rPr lang="en-GB" dirty="0"/>
              <a:t>early retirement factors </a:t>
            </a:r>
            <a:r>
              <a:rPr lang="en-GB" dirty="0" smtClean="0"/>
              <a:t>and a calculator </a:t>
            </a:r>
            <a:br>
              <a:rPr lang="en-GB" dirty="0" smtClean="0"/>
            </a:br>
            <a:r>
              <a:rPr lang="en-GB" dirty="0" smtClean="0"/>
              <a:t>(age 55 and over) are </a:t>
            </a:r>
            <a:r>
              <a:rPr lang="en-GB" dirty="0"/>
              <a:t>available on </a:t>
            </a:r>
            <a:r>
              <a:rPr lang="en-GB" dirty="0" smtClean="0"/>
              <a:t/>
            </a:r>
            <a:br>
              <a:rPr lang="en-GB" dirty="0" smtClean="0"/>
            </a:br>
            <a:r>
              <a:rPr lang="en-GB" dirty="0" smtClean="0"/>
              <a:t>NHS Pensions’ </a:t>
            </a:r>
            <a:r>
              <a:rPr lang="en-GB" dirty="0"/>
              <a:t>website </a:t>
            </a:r>
            <a:r>
              <a:rPr lang="en-GB" dirty="0" smtClean="0"/>
              <a:t>at: </a:t>
            </a:r>
            <a:br>
              <a:rPr lang="en-GB" dirty="0" smtClean="0"/>
            </a:br>
            <a:r>
              <a:rPr lang="en-GB" dirty="0" smtClean="0">
                <a:hlinkClick r:id="rId3"/>
              </a:rPr>
              <a:t>www.nhsbsa.nhs.uk/nhs-pensions</a:t>
            </a:r>
            <a:r>
              <a:rPr lang="en-GB" dirty="0" smtClean="0"/>
              <a:t> </a:t>
            </a:r>
          </a:p>
        </p:txBody>
      </p:sp>
    </p:spTree>
    <p:extLst>
      <p:ext uri="{BB962C8B-B14F-4D97-AF65-F5344CB8AC3E}">
        <p14:creationId xmlns:p14="http://schemas.microsoft.com/office/powerpoint/2010/main" val="4180445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772816"/>
            <a:ext cx="8435280" cy="576064"/>
          </a:xfrm>
        </p:spPr>
        <p:txBody>
          <a:bodyPr/>
          <a:lstStyle/>
          <a:p>
            <a:r>
              <a:rPr lang="en-GB" dirty="0" smtClean="0"/>
              <a:t>Early retirement</a:t>
            </a:r>
            <a:endParaRPr lang="en-GB" dirty="0"/>
          </a:p>
        </p:txBody>
      </p:sp>
      <p:sp>
        <p:nvSpPr>
          <p:cNvPr id="3" name="Content Placeholder 2"/>
          <p:cNvSpPr>
            <a:spLocks noGrp="1"/>
          </p:cNvSpPr>
          <p:nvPr>
            <p:ph idx="1"/>
          </p:nvPr>
        </p:nvSpPr>
        <p:spPr>
          <a:xfrm>
            <a:off x="251520" y="2420888"/>
            <a:ext cx="8435280" cy="4248472"/>
          </a:xfrm>
        </p:spPr>
        <p:txBody>
          <a:bodyPr/>
          <a:lstStyle/>
          <a:p>
            <a:r>
              <a:rPr lang="en-GB" dirty="0" smtClean="0"/>
              <a:t>You </a:t>
            </a:r>
            <a:r>
              <a:rPr lang="en-GB" dirty="0"/>
              <a:t>may claim payment of your pension before your </a:t>
            </a:r>
            <a:r>
              <a:rPr lang="en-GB" dirty="0" smtClean="0"/>
              <a:t>normal pension age if </a:t>
            </a:r>
            <a:r>
              <a:rPr lang="en-GB" dirty="0"/>
              <a:t>you meet all of the </a:t>
            </a:r>
            <a:r>
              <a:rPr lang="en-GB" dirty="0" smtClean="0"/>
              <a:t>following criteria</a:t>
            </a:r>
            <a:r>
              <a:rPr lang="en-GB" dirty="0"/>
              <a:t>:</a:t>
            </a:r>
          </a:p>
          <a:p>
            <a:pPr lvl="1"/>
            <a:r>
              <a:rPr lang="en-GB" dirty="0" smtClean="0"/>
              <a:t>have </a:t>
            </a:r>
            <a:r>
              <a:rPr lang="en-GB" dirty="0"/>
              <a:t>been in the Scheme long enough to qualify for pension benefits (currently two years)</a:t>
            </a:r>
          </a:p>
          <a:p>
            <a:pPr lvl="1"/>
            <a:r>
              <a:rPr lang="en-GB" dirty="0" smtClean="0"/>
              <a:t>have </a:t>
            </a:r>
            <a:r>
              <a:rPr lang="en-GB" dirty="0"/>
              <a:t>ceased all NHS employment</a:t>
            </a:r>
          </a:p>
          <a:p>
            <a:pPr lvl="1"/>
            <a:r>
              <a:rPr lang="en-GB" dirty="0" smtClean="0"/>
              <a:t>have </a:t>
            </a:r>
            <a:r>
              <a:rPr lang="en-GB" dirty="0"/>
              <a:t>reached normal </a:t>
            </a:r>
            <a:r>
              <a:rPr lang="en-GB" dirty="0" smtClean="0"/>
              <a:t/>
            </a:r>
            <a:br>
              <a:rPr lang="en-GB" dirty="0" smtClean="0"/>
            </a:br>
            <a:r>
              <a:rPr lang="en-GB" dirty="0" smtClean="0"/>
              <a:t>minimum </a:t>
            </a:r>
            <a:r>
              <a:rPr lang="en-GB" dirty="0"/>
              <a:t>pension age. </a:t>
            </a:r>
          </a:p>
        </p:txBody>
      </p:sp>
      <p:pic>
        <p:nvPicPr>
          <p:cNvPr id="1027" name="Picture 3" descr="P:\07 Communications\Pensions - Damian\SET activities\Presentation images\early retirem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4077072"/>
            <a:ext cx="4295406"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13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Early retirement reduction table</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32966723"/>
              </p:ext>
            </p:extLst>
          </p:nvPr>
        </p:nvGraphicFramePr>
        <p:xfrm>
          <a:off x="107504" y="3501008"/>
          <a:ext cx="8856998" cy="1112520"/>
        </p:xfrm>
        <a:graphic>
          <a:graphicData uri="http://schemas.openxmlformats.org/drawingml/2006/table">
            <a:tbl>
              <a:tblPr firstRow="1" bandRow="1">
                <a:tableStyleId>{5C22544A-7EE6-4342-B048-85BDC9FD1C3A}</a:tableStyleId>
              </a:tblPr>
              <a:tblGrid>
                <a:gridCol w="1368158"/>
                <a:gridCol w="748884"/>
                <a:gridCol w="748884"/>
                <a:gridCol w="748884"/>
                <a:gridCol w="748884"/>
                <a:gridCol w="748884"/>
                <a:gridCol w="748884"/>
                <a:gridCol w="748884"/>
                <a:gridCol w="748884"/>
                <a:gridCol w="748884"/>
                <a:gridCol w="748884"/>
              </a:tblGrid>
              <a:tr h="370840">
                <a:tc>
                  <a:txBody>
                    <a:bodyPr/>
                    <a:lstStyle/>
                    <a:p>
                      <a:r>
                        <a:rPr lang="en-GB" b="1" dirty="0" smtClean="0">
                          <a:latin typeface="Arial" panose="020B0604020202020204" pitchFamily="34" charset="0"/>
                          <a:cs typeface="Arial" panose="020B0604020202020204" pitchFamily="34" charset="0"/>
                        </a:rPr>
                        <a:t>Age</a:t>
                      </a:r>
                      <a:endParaRPr lang="en-GB"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E49"/>
                    </a:solidFill>
                  </a:tcPr>
                </a:tc>
                <a:tc>
                  <a:txBody>
                    <a:bodyPr/>
                    <a:lstStyle/>
                    <a:p>
                      <a:pPr algn="ctr"/>
                      <a:r>
                        <a:rPr lang="en-GB" dirty="0" smtClean="0">
                          <a:latin typeface="Arial" panose="020B0604020202020204" pitchFamily="34" charset="0"/>
                          <a:cs typeface="Arial" panose="020B0604020202020204" pitchFamily="34" charset="0"/>
                        </a:rPr>
                        <a:t>50</a:t>
                      </a:r>
                      <a:endParaRPr lang="en-GB"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E49"/>
                    </a:solidFill>
                  </a:tcPr>
                </a:tc>
                <a:tc>
                  <a:txBody>
                    <a:bodyPr/>
                    <a:lstStyle/>
                    <a:p>
                      <a:pPr algn="ctr"/>
                      <a:r>
                        <a:rPr lang="en-GB" dirty="0" smtClean="0">
                          <a:latin typeface="Arial" panose="020B0604020202020204" pitchFamily="34" charset="0"/>
                          <a:cs typeface="Arial" panose="020B0604020202020204" pitchFamily="34" charset="0"/>
                        </a:rPr>
                        <a:t>51</a:t>
                      </a:r>
                      <a:endParaRPr lang="en-GB"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E49"/>
                    </a:solidFill>
                  </a:tcPr>
                </a:tc>
                <a:tc>
                  <a:txBody>
                    <a:bodyPr/>
                    <a:lstStyle/>
                    <a:p>
                      <a:pPr algn="ctr"/>
                      <a:r>
                        <a:rPr lang="en-GB" dirty="0" smtClean="0">
                          <a:latin typeface="Arial" panose="020B0604020202020204" pitchFamily="34" charset="0"/>
                          <a:cs typeface="Arial" panose="020B0604020202020204" pitchFamily="34" charset="0"/>
                        </a:rPr>
                        <a:t>52</a:t>
                      </a:r>
                      <a:endParaRPr lang="en-GB"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E49"/>
                    </a:solidFill>
                  </a:tcPr>
                </a:tc>
                <a:tc>
                  <a:txBody>
                    <a:bodyPr/>
                    <a:lstStyle/>
                    <a:p>
                      <a:pPr algn="ctr"/>
                      <a:r>
                        <a:rPr lang="en-GB" dirty="0" smtClean="0">
                          <a:latin typeface="Arial" panose="020B0604020202020204" pitchFamily="34" charset="0"/>
                          <a:cs typeface="Arial" panose="020B0604020202020204" pitchFamily="34" charset="0"/>
                        </a:rPr>
                        <a:t>53</a:t>
                      </a:r>
                      <a:endParaRPr lang="en-GB"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E49"/>
                    </a:solidFill>
                  </a:tcPr>
                </a:tc>
                <a:tc>
                  <a:txBody>
                    <a:bodyPr/>
                    <a:lstStyle/>
                    <a:p>
                      <a:pPr algn="ctr"/>
                      <a:r>
                        <a:rPr lang="en-GB" dirty="0" smtClean="0">
                          <a:latin typeface="Arial" panose="020B0604020202020204" pitchFamily="34" charset="0"/>
                          <a:cs typeface="Arial" panose="020B0604020202020204" pitchFamily="34" charset="0"/>
                        </a:rPr>
                        <a:t>54</a:t>
                      </a:r>
                      <a:endParaRPr lang="en-GB"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E49"/>
                    </a:solidFill>
                  </a:tcPr>
                </a:tc>
                <a:tc>
                  <a:txBody>
                    <a:bodyPr/>
                    <a:lstStyle/>
                    <a:p>
                      <a:pPr algn="ctr"/>
                      <a:r>
                        <a:rPr lang="en-GB" dirty="0" smtClean="0">
                          <a:latin typeface="Arial" panose="020B0604020202020204" pitchFamily="34" charset="0"/>
                          <a:cs typeface="Arial" panose="020B0604020202020204" pitchFamily="34" charset="0"/>
                        </a:rPr>
                        <a:t>55</a:t>
                      </a:r>
                      <a:endParaRPr lang="en-GB"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E49"/>
                    </a:solidFill>
                  </a:tcPr>
                </a:tc>
                <a:tc>
                  <a:txBody>
                    <a:bodyPr/>
                    <a:lstStyle/>
                    <a:p>
                      <a:pPr algn="ctr"/>
                      <a:r>
                        <a:rPr lang="en-GB" dirty="0" smtClean="0">
                          <a:latin typeface="Arial" panose="020B0604020202020204" pitchFamily="34" charset="0"/>
                          <a:cs typeface="Arial" panose="020B0604020202020204" pitchFamily="34" charset="0"/>
                        </a:rPr>
                        <a:t>56</a:t>
                      </a:r>
                      <a:endParaRPr lang="en-GB"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E49"/>
                    </a:solidFill>
                  </a:tcPr>
                </a:tc>
                <a:tc>
                  <a:txBody>
                    <a:bodyPr/>
                    <a:lstStyle/>
                    <a:p>
                      <a:pPr algn="ctr"/>
                      <a:r>
                        <a:rPr lang="en-GB" dirty="0" smtClean="0">
                          <a:latin typeface="Arial" panose="020B0604020202020204" pitchFamily="34" charset="0"/>
                          <a:cs typeface="Arial" panose="020B0604020202020204" pitchFamily="34" charset="0"/>
                        </a:rPr>
                        <a:t>57</a:t>
                      </a:r>
                      <a:endParaRPr lang="en-GB"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E49"/>
                    </a:solidFill>
                  </a:tcPr>
                </a:tc>
                <a:tc>
                  <a:txBody>
                    <a:bodyPr/>
                    <a:lstStyle/>
                    <a:p>
                      <a:pPr algn="ctr"/>
                      <a:r>
                        <a:rPr lang="en-GB" dirty="0" smtClean="0">
                          <a:latin typeface="Arial" panose="020B0604020202020204" pitchFamily="34" charset="0"/>
                          <a:cs typeface="Arial" panose="020B0604020202020204" pitchFamily="34" charset="0"/>
                        </a:rPr>
                        <a:t>58</a:t>
                      </a:r>
                      <a:endParaRPr lang="en-GB"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E49"/>
                    </a:solidFill>
                  </a:tcPr>
                </a:tc>
                <a:tc>
                  <a:txBody>
                    <a:bodyPr/>
                    <a:lstStyle/>
                    <a:p>
                      <a:pPr algn="ctr"/>
                      <a:r>
                        <a:rPr lang="en-GB" dirty="0" smtClean="0">
                          <a:latin typeface="Arial" panose="020B0604020202020204" pitchFamily="34" charset="0"/>
                          <a:cs typeface="Arial" panose="020B0604020202020204" pitchFamily="34" charset="0"/>
                        </a:rPr>
                        <a:t>59</a:t>
                      </a:r>
                      <a:endParaRPr lang="en-GB"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E49"/>
                    </a:solidFill>
                  </a:tcPr>
                </a:tc>
              </a:tr>
              <a:tr h="370840">
                <a:tc>
                  <a:txBody>
                    <a:bodyPr/>
                    <a:lstStyle/>
                    <a:p>
                      <a:r>
                        <a:rPr lang="en-GB" b="1" dirty="0" smtClean="0">
                          <a:solidFill>
                            <a:schemeClr val="bg1"/>
                          </a:solidFill>
                          <a:latin typeface="Arial" panose="020B0604020202020204" pitchFamily="34" charset="0"/>
                          <a:cs typeface="Arial" panose="020B0604020202020204" pitchFamily="34" charset="0"/>
                        </a:rPr>
                        <a:t>Pension</a:t>
                      </a:r>
                      <a:endParaRPr lang="en-GB"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E49"/>
                    </a:solidFill>
                  </a:tcPr>
                </a:tc>
                <a:tc>
                  <a:txBody>
                    <a:bodyPr/>
                    <a:lstStyle/>
                    <a:p>
                      <a:pPr algn="ctr"/>
                      <a:r>
                        <a:rPr lang="en-GB" sz="1400" dirty="0" smtClean="0">
                          <a:latin typeface="Arial" panose="020B0604020202020204" pitchFamily="34" charset="0"/>
                          <a:cs typeface="Arial" panose="020B0604020202020204" pitchFamily="34" charset="0"/>
                        </a:rPr>
                        <a:t>63.9%</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smtClean="0">
                          <a:latin typeface="Arial" panose="020B0604020202020204" pitchFamily="34" charset="0"/>
                          <a:cs typeface="Arial" panose="020B0604020202020204" pitchFamily="34" charset="0"/>
                        </a:rPr>
                        <a:t>66.5%</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smtClean="0">
                          <a:latin typeface="Arial" panose="020B0604020202020204" pitchFamily="34" charset="0"/>
                          <a:cs typeface="Arial" panose="020B0604020202020204" pitchFamily="34" charset="0"/>
                        </a:rPr>
                        <a:t>69.2%</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smtClean="0">
                          <a:latin typeface="Arial" panose="020B0604020202020204" pitchFamily="34" charset="0"/>
                          <a:cs typeface="Arial" panose="020B0604020202020204" pitchFamily="34" charset="0"/>
                        </a:rPr>
                        <a:t>72.2%</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smtClean="0">
                          <a:latin typeface="Arial" panose="020B0604020202020204" pitchFamily="34" charset="0"/>
                          <a:cs typeface="Arial" panose="020B0604020202020204" pitchFamily="34" charset="0"/>
                        </a:rPr>
                        <a:t>75.4%</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smtClean="0">
                          <a:latin typeface="Arial" panose="020B0604020202020204" pitchFamily="34" charset="0"/>
                          <a:cs typeface="Arial" panose="020B0604020202020204" pitchFamily="34" charset="0"/>
                        </a:rPr>
                        <a:t>79.0%</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smtClean="0">
                          <a:latin typeface="Arial" panose="020B0604020202020204" pitchFamily="34" charset="0"/>
                          <a:cs typeface="Arial" panose="020B0604020202020204" pitchFamily="34" charset="0"/>
                        </a:rPr>
                        <a:t>82.7%</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smtClean="0">
                          <a:latin typeface="Arial" panose="020B0604020202020204" pitchFamily="34" charset="0"/>
                          <a:cs typeface="Arial" panose="020B0604020202020204" pitchFamily="34" charset="0"/>
                        </a:rPr>
                        <a:t>86.7%</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smtClean="0">
                          <a:latin typeface="Arial" panose="020B0604020202020204" pitchFamily="34" charset="0"/>
                          <a:cs typeface="Arial" panose="020B0604020202020204" pitchFamily="34" charset="0"/>
                        </a:rPr>
                        <a:t>90.9%</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smtClean="0">
                          <a:latin typeface="Arial" panose="020B0604020202020204" pitchFamily="34" charset="0"/>
                          <a:cs typeface="Arial" panose="020B0604020202020204" pitchFamily="34" charset="0"/>
                        </a:rPr>
                        <a:t>95.4%</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b="1" dirty="0" smtClean="0">
                          <a:solidFill>
                            <a:schemeClr val="bg1"/>
                          </a:solidFill>
                          <a:latin typeface="Arial" panose="020B0604020202020204" pitchFamily="34" charset="0"/>
                          <a:cs typeface="Arial" panose="020B0604020202020204" pitchFamily="34" charset="0"/>
                        </a:rPr>
                        <a:t>Lump sum</a:t>
                      </a:r>
                      <a:endParaRPr lang="en-GB"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E49"/>
                    </a:solidFill>
                  </a:tcPr>
                </a:tc>
                <a:tc>
                  <a:txBody>
                    <a:bodyPr/>
                    <a:lstStyle/>
                    <a:p>
                      <a:pPr algn="ctr"/>
                      <a:r>
                        <a:rPr lang="en-GB" sz="1400" dirty="0" smtClean="0">
                          <a:latin typeface="Arial" panose="020B0604020202020204" pitchFamily="34" charset="0"/>
                          <a:cs typeface="Arial" panose="020B0604020202020204" pitchFamily="34" charset="0"/>
                        </a:rPr>
                        <a:t>73.4%</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smtClean="0">
                          <a:latin typeface="Arial" panose="020B0604020202020204" pitchFamily="34" charset="0"/>
                          <a:cs typeface="Arial" panose="020B0604020202020204" pitchFamily="34" charset="0"/>
                        </a:rPr>
                        <a:t>75.7%</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smtClean="0">
                          <a:latin typeface="Arial" panose="020B0604020202020204" pitchFamily="34" charset="0"/>
                          <a:cs typeface="Arial" panose="020B0604020202020204" pitchFamily="34" charset="0"/>
                        </a:rPr>
                        <a:t>78.0%</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smtClean="0">
                          <a:latin typeface="Arial" panose="020B0604020202020204" pitchFamily="34" charset="0"/>
                          <a:cs typeface="Arial" panose="020B0604020202020204" pitchFamily="34" charset="0"/>
                        </a:rPr>
                        <a:t>80.5%</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smtClean="0">
                          <a:latin typeface="Arial" panose="020B0604020202020204" pitchFamily="34" charset="0"/>
                          <a:cs typeface="Arial" panose="020B0604020202020204" pitchFamily="34" charset="0"/>
                        </a:rPr>
                        <a:t>83.0%</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smtClean="0">
                          <a:latin typeface="Arial" panose="020B0604020202020204" pitchFamily="34" charset="0"/>
                          <a:cs typeface="Arial" panose="020B0604020202020204" pitchFamily="34" charset="0"/>
                        </a:rPr>
                        <a:t>85.6%</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smtClean="0">
                          <a:latin typeface="Arial" panose="020B0604020202020204" pitchFamily="34" charset="0"/>
                          <a:cs typeface="Arial" panose="020B0604020202020204" pitchFamily="34" charset="0"/>
                        </a:rPr>
                        <a:t>88.3%</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smtClean="0">
                          <a:latin typeface="Arial" panose="020B0604020202020204" pitchFamily="34" charset="0"/>
                          <a:cs typeface="Arial" panose="020B0604020202020204" pitchFamily="34" charset="0"/>
                        </a:rPr>
                        <a:t>91.1%</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smtClean="0">
                          <a:latin typeface="Arial" panose="020B0604020202020204" pitchFamily="34" charset="0"/>
                          <a:cs typeface="Arial" panose="020B0604020202020204" pitchFamily="34" charset="0"/>
                        </a:rPr>
                        <a:t>94.0%</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smtClean="0">
                          <a:latin typeface="Arial" panose="020B0604020202020204" pitchFamily="34" charset="0"/>
                          <a:cs typeface="Arial" panose="020B0604020202020204" pitchFamily="34" charset="0"/>
                        </a:rPr>
                        <a:t>97.0%</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172058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72816"/>
            <a:ext cx="8435280" cy="576064"/>
          </a:xfrm>
        </p:spPr>
        <p:txBody>
          <a:bodyPr/>
          <a:lstStyle/>
          <a:p>
            <a:r>
              <a:rPr lang="en-GB" dirty="0"/>
              <a:t>Voluntary protection of pay (step down)</a:t>
            </a:r>
          </a:p>
        </p:txBody>
      </p:sp>
      <p:sp>
        <p:nvSpPr>
          <p:cNvPr id="3" name="Content Placeholder 2"/>
          <p:cNvSpPr>
            <a:spLocks noGrp="1"/>
          </p:cNvSpPr>
          <p:nvPr>
            <p:ph idx="1"/>
          </p:nvPr>
        </p:nvSpPr>
        <p:spPr>
          <a:xfrm>
            <a:off x="251520" y="2492896"/>
            <a:ext cx="8435280" cy="4248472"/>
          </a:xfrm>
        </p:spPr>
        <p:txBody>
          <a:bodyPr/>
          <a:lstStyle/>
          <a:p>
            <a:r>
              <a:rPr lang="en-GB" dirty="0"/>
              <a:t>If you have two or more years’ membership and you are over the minimum pension age </a:t>
            </a:r>
            <a:r>
              <a:rPr lang="en-GB" dirty="0" smtClean="0"/>
              <a:t>and your </a:t>
            </a:r>
            <a:r>
              <a:rPr lang="en-GB" dirty="0"/>
              <a:t>pay reduces by at least 10%, you can apply for the higher rate of pay to be protected </a:t>
            </a:r>
            <a:r>
              <a:rPr lang="en-GB" dirty="0" smtClean="0"/>
              <a:t>for pension </a:t>
            </a:r>
            <a:r>
              <a:rPr lang="en-GB" dirty="0"/>
              <a:t>purposes. </a:t>
            </a:r>
            <a:endParaRPr lang="en-GB" dirty="0" smtClean="0"/>
          </a:p>
          <a:p>
            <a:r>
              <a:rPr lang="en-GB" dirty="0" smtClean="0"/>
              <a:t>An </a:t>
            </a:r>
            <a:r>
              <a:rPr lang="en-GB" dirty="0"/>
              <a:t>application must be made after 12 months but within 15 months of </a:t>
            </a:r>
            <a:r>
              <a:rPr lang="en-GB" dirty="0" smtClean="0"/>
              <a:t>the pensionable </a:t>
            </a:r>
            <a:r>
              <a:rPr lang="en-GB" dirty="0"/>
              <a:t>pay reducing. </a:t>
            </a:r>
            <a:endParaRPr lang="en-GB" dirty="0" smtClean="0"/>
          </a:p>
          <a:p>
            <a:r>
              <a:rPr lang="en-GB" dirty="0" smtClean="0"/>
              <a:t>This </a:t>
            </a:r>
            <a:r>
              <a:rPr lang="en-GB" dirty="0"/>
              <a:t>can only be done once, </a:t>
            </a:r>
            <a:r>
              <a:rPr lang="en-GB" dirty="0" smtClean="0"/>
              <a:t>the </a:t>
            </a:r>
            <a:r>
              <a:rPr lang="en-GB" dirty="0"/>
              <a:t>reduction to your pay must be as a </a:t>
            </a:r>
            <a:r>
              <a:rPr lang="en-GB" dirty="0" smtClean="0"/>
              <a:t>result of </a:t>
            </a:r>
            <a:r>
              <a:rPr lang="en-GB" dirty="0"/>
              <a:t>you taking up a job in a less demanding role or with less responsibilities. </a:t>
            </a:r>
            <a:endParaRPr lang="en-GB" dirty="0" smtClean="0"/>
          </a:p>
          <a:p>
            <a:r>
              <a:rPr lang="en-GB" dirty="0" smtClean="0"/>
              <a:t>Your </a:t>
            </a:r>
            <a:r>
              <a:rPr lang="en-GB" dirty="0"/>
              <a:t>pensionable </a:t>
            </a:r>
            <a:r>
              <a:rPr lang="en-GB" dirty="0" smtClean="0"/>
              <a:t>pay must </a:t>
            </a:r>
            <a:r>
              <a:rPr lang="en-GB" dirty="0"/>
              <a:t>remain reduced for at least a year. </a:t>
            </a:r>
            <a:endParaRPr lang="en-GB" dirty="0" smtClean="0"/>
          </a:p>
          <a:p>
            <a:r>
              <a:rPr lang="en-GB" dirty="0" smtClean="0"/>
              <a:t>When </a:t>
            </a:r>
            <a:r>
              <a:rPr lang="en-GB" dirty="0"/>
              <a:t>you </a:t>
            </a:r>
            <a:r>
              <a:rPr lang="en-GB" dirty="0" smtClean="0"/>
              <a:t>retire, </a:t>
            </a:r>
            <a:r>
              <a:rPr lang="en-GB" dirty="0"/>
              <a:t>your benefits to the date of </a:t>
            </a:r>
            <a:r>
              <a:rPr lang="en-GB" dirty="0" smtClean="0"/>
              <a:t>reduction will </a:t>
            </a:r>
            <a:r>
              <a:rPr lang="en-GB" dirty="0"/>
              <a:t>be based on </a:t>
            </a:r>
            <a:r>
              <a:rPr lang="en-GB" dirty="0" smtClean="0"/>
              <a:t>higher </a:t>
            </a:r>
            <a:r>
              <a:rPr lang="en-GB" dirty="0"/>
              <a:t>rate of pay, or your actual rate of pay if that is better for you.</a:t>
            </a:r>
          </a:p>
          <a:p>
            <a:r>
              <a:rPr lang="en-GB" dirty="0"/>
              <a:t>More information about voluntary protection of pay can be found on </a:t>
            </a:r>
            <a:r>
              <a:rPr lang="en-GB" dirty="0" smtClean="0"/>
              <a:t>NHS Pensions’ </a:t>
            </a:r>
            <a:r>
              <a:rPr lang="en-GB" dirty="0"/>
              <a:t>website </a:t>
            </a:r>
            <a:r>
              <a:rPr lang="en-GB" dirty="0" smtClean="0"/>
              <a:t>at: </a:t>
            </a:r>
            <a:r>
              <a:rPr lang="en-GB" dirty="0" smtClean="0">
                <a:hlinkClick r:id="rId2"/>
              </a:rPr>
              <a:t>www.nhsbsa.nhs.uk/nhs-pensions</a:t>
            </a:r>
            <a:r>
              <a:rPr lang="en-GB" dirty="0" smtClean="0"/>
              <a:t> </a:t>
            </a:r>
          </a:p>
          <a:p>
            <a:endParaRPr lang="en-GB" dirty="0"/>
          </a:p>
        </p:txBody>
      </p:sp>
    </p:spTree>
    <p:extLst>
      <p:ext uri="{BB962C8B-B14F-4D97-AF65-F5344CB8AC3E}">
        <p14:creationId xmlns:p14="http://schemas.microsoft.com/office/powerpoint/2010/main" val="2859734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bwMode="auto">
          <a:xfrm>
            <a:off x="323850" y="2276872"/>
            <a:ext cx="8134350" cy="1104900"/>
          </a:xfrm>
          <a:noFill/>
          <a:ln>
            <a:miter lim="800000"/>
            <a:headEnd/>
            <a:tailEnd/>
          </a:ln>
        </p:spPr>
        <p:txBody>
          <a:bodyPr vert="horz" wrap="square" lIns="91440" tIns="45720" rIns="91440" bIns="45720" numCol="1" anchor="t" anchorCtr="0" compatLnSpc="1">
            <a:prstTxWarp prst="textNoShape">
              <a:avLst/>
            </a:prstTxWarp>
          </a:bodyPr>
          <a:lstStyle/>
          <a:p>
            <a:r>
              <a:rPr lang="en-GB" dirty="0" smtClean="0"/>
              <a:t>2008 Section key features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3496" y="3660232"/>
            <a:ext cx="5017008" cy="2289048"/>
          </a:xfrm>
          <a:prstGeom prst="rect">
            <a:avLst/>
          </a:prstGeom>
        </p:spPr>
      </p:pic>
    </p:spTree>
    <p:extLst>
      <p:ext uri="{BB962C8B-B14F-4D97-AF65-F5344CB8AC3E}">
        <p14:creationId xmlns:p14="http://schemas.microsoft.com/office/powerpoint/2010/main" val="3490913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395288" y="1916757"/>
            <a:ext cx="8291512" cy="792163"/>
          </a:xfrm>
          <a:noFill/>
          <a:ln>
            <a:miter lim="800000"/>
            <a:headEnd/>
            <a:tailEnd/>
          </a:ln>
        </p:spPr>
        <p:txBody>
          <a:bodyPr vert="horz" wrap="square" lIns="91440" tIns="45720" rIns="91440" bIns="45720" numCol="1" anchor="t" anchorCtr="0" compatLnSpc="1">
            <a:prstTxWarp prst="textNoShape">
              <a:avLst/>
            </a:prstTxWarp>
          </a:bodyPr>
          <a:lstStyle/>
          <a:p>
            <a:r>
              <a:rPr lang="en-GB" dirty="0" smtClean="0"/>
              <a:t>The pension age for members in the 2008 Section</a:t>
            </a:r>
          </a:p>
        </p:txBody>
      </p:sp>
      <p:sp>
        <p:nvSpPr>
          <p:cNvPr id="17411" name="Content Placeholder 2"/>
          <p:cNvSpPr>
            <a:spLocks noGrp="1"/>
          </p:cNvSpPr>
          <p:nvPr>
            <p:ph idx="1"/>
          </p:nvPr>
        </p:nvSpPr>
        <p:spPr bwMode="auto">
          <a:xfrm>
            <a:off x="1609328" y="2565623"/>
            <a:ext cx="6923112" cy="3527673"/>
          </a:xfrm>
          <a:noFill/>
          <a:ln>
            <a:miter lim="800000"/>
            <a:headEnd/>
            <a:tailEnd/>
          </a:ln>
        </p:spPr>
        <p:txBody>
          <a:bodyPr vert="horz" wrap="square" lIns="91440" tIns="45720" rIns="91440" bIns="45720" numCol="1" anchor="t" anchorCtr="0" compatLnSpc="1">
            <a:prstTxWarp prst="textNoShape">
              <a:avLst/>
            </a:prstTxWarp>
          </a:bodyPr>
          <a:lstStyle/>
          <a:p>
            <a:endParaRPr lang="en-GB" dirty="0" smtClean="0"/>
          </a:p>
          <a:p>
            <a:pPr marL="0" indent="0">
              <a:buNone/>
            </a:pPr>
            <a:r>
              <a:rPr lang="en-GB" dirty="0" smtClean="0"/>
              <a:t>Normal Pension Age is 65.</a:t>
            </a:r>
          </a:p>
          <a:p>
            <a:pPr>
              <a:buFontTx/>
              <a:buNone/>
            </a:pPr>
            <a:endParaRPr lang="en-GB" dirty="0" smtClean="0"/>
          </a:p>
          <a:p>
            <a:pPr marL="0" indent="0">
              <a:buNone/>
            </a:pPr>
            <a:r>
              <a:rPr lang="en-GB" dirty="0" smtClean="0"/>
              <a:t>Minimum pension age is 55.</a:t>
            </a:r>
          </a:p>
          <a:p>
            <a:endParaRPr lang="en-GB" dirty="0" smtClean="0"/>
          </a:p>
          <a:p>
            <a:pPr marL="0" indent="0">
              <a:buNone/>
            </a:pPr>
            <a:r>
              <a:rPr lang="en-GB" dirty="0" smtClean="0"/>
              <a:t>Members who retire later than their 65</a:t>
            </a:r>
            <a:r>
              <a:rPr lang="en-GB" baseline="30000" dirty="0" smtClean="0"/>
              <a:t>th</a:t>
            </a:r>
            <a:r>
              <a:rPr lang="en-GB" dirty="0" smtClean="0"/>
              <a:t> birthday</a:t>
            </a:r>
            <a:br>
              <a:rPr lang="en-GB" dirty="0" smtClean="0"/>
            </a:br>
            <a:r>
              <a:rPr lang="en-GB" dirty="0" smtClean="0"/>
              <a:t>will have their pension benefits increased by application </a:t>
            </a:r>
            <a:br>
              <a:rPr lang="en-GB" dirty="0" smtClean="0"/>
            </a:br>
            <a:r>
              <a:rPr lang="en-GB" dirty="0" smtClean="0"/>
              <a:t>of late retirement factors. </a:t>
            </a:r>
          </a:p>
          <a:p>
            <a:pPr>
              <a:buFontTx/>
              <a:buNone/>
            </a:pPr>
            <a:endParaRPr lang="en-GB" dirty="0" smtClean="0"/>
          </a:p>
          <a:p>
            <a:pPr marL="0" indent="0">
              <a:buNone/>
            </a:pPr>
            <a:r>
              <a:rPr lang="en-GB" dirty="0" smtClean="0"/>
              <a:t>The maximum pension age is 75.</a:t>
            </a:r>
          </a:p>
        </p:txBody>
      </p:sp>
      <p:pic>
        <p:nvPicPr>
          <p:cNvPr id="9" name="Picture 3" descr="P:\07 Communications\Pensions - Damian\SET activities\Presentation images\tick.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006" t="19252" r="15497" b="18528"/>
          <a:stretch/>
        </p:blipFill>
        <p:spPr bwMode="auto">
          <a:xfrm>
            <a:off x="1036308" y="2852936"/>
            <a:ext cx="447855" cy="4320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P:\07 Communications\Pensions - Damian\SET activities\Presentation images\tick.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006" t="19252" r="15497" b="18528"/>
          <a:stretch/>
        </p:blipFill>
        <p:spPr bwMode="auto">
          <a:xfrm>
            <a:off x="1036308" y="3501008"/>
            <a:ext cx="447855" cy="4320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P:\07 Communications\Pensions - Damian\SET activities\Presentation images\tick.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006" t="19252" r="15497" b="18528"/>
          <a:stretch/>
        </p:blipFill>
        <p:spPr bwMode="auto">
          <a:xfrm>
            <a:off x="1036308" y="4221088"/>
            <a:ext cx="447855" cy="4320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P:\07 Communications\Pensions - Damian\SET activities\Presentation images\tick.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006" t="19252" r="15497" b="18528"/>
          <a:stretch/>
        </p:blipFill>
        <p:spPr bwMode="auto">
          <a:xfrm>
            <a:off x="1036308" y="5373216"/>
            <a:ext cx="447855" cy="43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168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5301208"/>
            <a:ext cx="8496944" cy="10801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51520" y="4437111"/>
            <a:ext cx="8496944" cy="77237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58324" y="3520723"/>
            <a:ext cx="8496944" cy="77237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58324" y="2276872"/>
            <a:ext cx="8496944" cy="111612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34" name="Title 1"/>
          <p:cNvSpPr>
            <a:spLocks noGrp="1"/>
          </p:cNvSpPr>
          <p:nvPr>
            <p:ph type="title"/>
          </p:nvPr>
        </p:nvSpPr>
        <p:spPr bwMode="auto">
          <a:xfrm>
            <a:off x="250825" y="1700609"/>
            <a:ext cx="8435975" cy="576263"/>
          </a:xfrm>
          <a:noFill/>
          <a:ln>
            <a:miter lim="800000"/>
            <a:headEnd/>
            <a:tailEnd/>
          </a:ln>
        </p:spPr>
        <p:txBody>
          <a:bodyPr vert="horz" wrap="square" lIns="91440" tIns="45720" rIns="91440" bIns="45720" numCol="1" anchor="t" anchorCtr="0" compatLnSpc="1">
            <a:prstTxWarp prst="textNoShape">
              <a:avLst/>
            </a:prstTxWarp>
          </a:bodyPr>
          <a:lstStyle/>
          <a:p>
            <a:r>
              <a:rPr lang="en-GB" dirty="0" smtClean="0"/>
              <a:t>Benefits in the 2008 Section</a:t>
            </a:r>
          </a:p>
        </p:txBody>
      </p:sp>
      <p:sp>
        <p:nvSpPr>
          <p:cNvPr id="18435" name="Content Placeholder 2"/>
          <p:cNvSpPr>
            <a:spLocks noGrp="1"/>
          </p:cNvSpPr>
          <p:nvPr>
            <p:ph idx="1"/>
          </p:nvPr>
        </p:nvSpPr>
        <p:spPr bwMode="auto">
          <a:xfrm>
            <a:off x="323528" y="2349202"/>
            <a:ext cx="8435975" cy="4248150"/>
          </a:xfrm>
          <a:noFill/>
          <a:ln>
            <a:miter lim="800000"/>
            <a:headEnd/>
            <a:tailEnd/>
          </a:ln>
        </p:spPr>
        <p:txBody>
          <a:bodyPr vert="horz" wrap="square" lIns="91440" tIns="45720" rIns="91440" bIns="45720" numCol="1" anchor="t" anchorCtr="0" compatLnSpc="1">
            <a:prstTxWarp prst="textNoShape">
              <a:avLst/>
            </a:prstTxWarp>
          </a:bodyPr>
          <a:lstStyle/>
          <a:p>
            <a:r>
              <a:rPr lang="en-GB" dirty="0" smtClean="0"/>
              <a:t>Members will receive a pension based on their reckonable pay. The reckonable pay is the average of the best three consecutive years pensionable pay in the last ten.</a:t>
            </a:r>
          </a:p>
          <a:p>
            <a:endParaRPr lang="en-GB" dirty="0" smtClean="0"/>
          </a:p>
          <a:p>
            <a:r>
              <a:rPr lang="en-GB" dirty="0" smtClean="0"/>
              <a:t>The pension is 1/60th of their reckonable pay for each year of pensionable membership in the Scheme. Part years will also count towards their pension.</a:t>
            </a:r>
          </a:p>
          <a:p>
            <a:endParaRPr lang="en-GB" dirty="0" smtClean="0"/>
          </a:p>
          <a:p>
            <a:r>
              <a:rPr lang="en-GB" dirty="0" smtClean="0"/>
              <a:t>The pension is calculated as follows: </a:t>
            </a:r>
            <a:r>
              <a:rPr lang="en-GB" b="1" dirty="0" smtClean="0"/>
              <a:t>reckonable pay x pensionable membership x 1/60 = pension</a:t>
            </a:r>
            <a:r>
              <a:rPr lang="en-GB" dirty="0" smtClean="0"/>
              <a:t/>
            </a:r>
            <a:br>
              <a:rPr lang="en-GB" dirty="0" smtClean="0"/>
            </a:br>
            <a:endParaRPr lang="en-GB" dirty="0" smtClean="0"/>
          </a:p>
          <a:p>
            <a:r>
              <a:rPr lang="en-GB" dirty="0" smtClean="0"/>
              <a:t>There is no automatic lump sum in the 2008 Section. Members have the option of taking a retirement lump sum by reducing their annual pension. This is call Pension Commutation.</a:t>
            </a:r>
          </a:p>
          <a:p>
            <a:endParaRPr lang="en-GB" dirty="0" smtClean="0"/>
          </a:p>
          <a:p>
            <a:pPr>
              <a:buFont typeface="Arial" pitchFamily="34" charset="0"/>
              <a:buNone/>
            </a:pPr>
            <a:r>
              <a:rPr lang="en-GB" dirty="0" smtClean="0"/>
              <a:t/>
            </a:r>
            <a:br>
              <a:rPr lang="en-GB" dirty="0" smtClean="0"/>
            </a:br>
            <a:endParaRPr lang="en-GB" dirty="0" smtClean="0"/>
          </a:p>
          <a:p>
            <a:endParaRPr lang="en-GB" dirty="0" smtClean="0"/>
          </a:p>
        </p:txBody>
      </p:sp>
    </p:spTree>
    <p:extLst>
      <p:ext uri="{BB962C8B-B14F-4D97-AF65-F5344CB8AC3E}">
        <p14:creationId xmlns:p14="http://schemas.microsoft.com/office/powerpoint/2010/main" val="3334415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16832"/>
            <a:ext cx="8435280" cy="576064"/>
          </a:xfrm>
        </p:spPr>
        <p:txBody>
          <a:bodyPr/>
          <a:lstStyle/>
          <a:p>
            <a:r>
              <a:rPr lang="en-GB" dirty="0" smtClean="0"/>
              <a:t>2008 Section retirement example</a:t>
            </a:r>
            <a:endParaRPr lang="en-GB" dirty="0"/>
          </a:p>
        </p:txBody>
      </p:sp>
      <p:sp>
        <p:nvSpPr>
          <p:cNvPr id="3" name="Content Placeholder 2"/>
          <p:cNvSpPr>
            <a:spLocks noGrp="1"/>
          </p:cNvSpPr>
          <p:nvPr>
            <p:ph idx="1"/>
          </p:nvPr>
        </p:nvSpPr>
        <p:spPr>
          <a:xfrm>
            <a:off x="251520" y="2492896"/>
            <a:ext cx="8435280" cy="4248472"/>
          </a:xfrm>
        </p:spPr>
        <p:txBody>
          <a:bodyPr/>
          <a:lstStyle/>
          <a:p>
            <a:endParaRPr lang="en-GB" dirty="0" smtClean="0"/>
          </a:p>
          <a:p>
            <a:pPr marL="0" indent="0">
              <a:buNone/>
            </a:pPr>
            <a:r>
              <a:rPr lang="en-GB" dirty="0" smtClean="0"/>
              <a:t>A </a:t>
            </a:r>
            <a:r>
              <a:rPr lang="en-GB" dirty="0"/>
              <a:t>midwife retires after 28 years and 173 days’ pensionable </a:t>
            </a:r>
            <a:r>
              <a:rPr lang="en-GB" dirty="0" smtClean="0"/>
              <a:t/>
            </a:r>
            <a:br>
              <a:rPr lang="en-GB" dirty="0" smtClean="0"/>
            </a:br>
            <a:r>
              <a:rPr lang="en-GB" dirty="0" smtClean="0"/>
              <a:t>membership </a:t>
            </a:r>
            <a:r>
              <a:rPr lang="en-GB" dirty="0"/>
              <a:t>with reckonable pay </a:t>
            </a:r>
            <a:r>
              <a:rPr lang="en-GB" dirty="0" smtClean="0"/>
              <a:t>of £</a:t>
            </a:r>
            <a:r>
              <a:rPr lang="en-GB" dirty="0"/>
              <a:t>25,650</a:t>
            </a:r>
            <a:r>
              <a:rPr lang="en-GB" dirty="0" smtClean="0"/>
              <a:t>.</a:t>
            </a:r>
          </a:p>
          <a:p>
            <a:pPr marL="0" indent="0">
              <a:buNone/>
            </a:pPr>
            <a:endParaRPr lang="en-GB" dirty="0"/>
          </a:p>
          <a:p>
            <a:pPr marL="0" indent="0">
              <a:buNone/>
            </a:pPr>
            <a:r>
              <a:rPr lang="en-GB" dirty="0" smtClean="0"/>
              <a:t>The members </a:t>
            </a:r>
            <a:r>
              <a:rPr lang="en-GB" dirty="0"/>
              <a:t>pension is: </a:t>
            </a:r>
            <a:endParaRPr lang="en-GB" dirty="0" smtClean="0"/>
          </a:p>
          <a:p>
            <a:pPr marL="0" indent="0">
              <a:buNone/>
            </a:pPr>
            <a:endParaRPr lang="en-GB" dirty="0"/>
          </a:p>
          <a:p>
            <a:r>
              <a:rPr lang="en-GB" u="sng" dirty="0" smtClean="0"/>
              <a:t>£</a:t>
            </a:r>
            <a:r>
              <a:rPr lang="en-GB" u="sng" dirty="0"/>
              <a:t>25,650 x 28 years 173 days </a:t>
            </a:r>
            <a:r>
              <a:rPr lang="en-GB" u="sng" dirty="0" smtClean="0"/>
              <a:t>(10393 </a:t>
            </a:r>
            <a:r>
              <a:rPr lang="en-GB" u="sng" dirty="0"/>
              <a:t>days) </a:t>
            </a:r>
            <a:r>
              <a:rPr lang="en-GB" dirty="0"/>
              <a:t>= £12,172.62 per year</a:t>
            </a:r>
            <a:endParaRPr lang="en-GB" u="sng" dirty="0" smtClean="0"/>
          </a:p>
          <a:p>
            <a:pPr marL="0" indent="0">
              <a:buNone/>
            </a:pPr>
            <a:r>
              <a:rPr lang="en-GB" dirty="0" smtClean="0"/>
              <a:t>                  21900  (60 </a:t>
            </a:r>
            <a:r>
              <a:rPr lang="en-GB" dirty="0"/>
              <a:t>x </a:t>
            </a:r>
            <a:r>
              <a:rPr lang="en-GB" dirty="0" smtClean="0"/>
              <a:t>365)</a:t>
            </a:r>
          </a:p>
          <a:p>
            <a:endParaRPr lang="en-GB" dirty="0" smtClean="0"/>
          </a:p>
          <a:p>
            <a:r>
              <a:rPr lang="en-GB" dirty="0" smtClean="0"/>
              <a:t>The is no automatic lump sum in the 2008 Section</a:t>
            </a:r>
            <a:endParaRPr lang="en-GB" dirty="0"/>
          </a:p>
        </p:txBody>
      </p:sp>
      <p:pic>
        <p:nvPicPr>
          <p:cNvPr id="5123" name="Picture 3" descr="P:\07 Communications\Pensions - Damian\SET activities\Presentation images\money in ja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9600" y="1988840"/>
            <a:ext cx="1860915"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657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00808"/>
            <a:ext cx="8435280" cy="576064"/>
          </a:xfrm>
        </p:spPr>
        <p:txBody>
          <a:bodyPr/>
          <a:lstStyle/>
          <a:p>
            <a:r>
              <a:rPr lang="en-GB" dirty="0" smtClean="0"/>
              <a:t>Early retirement</a:t>
            </a:r>
            <a:endParaRPr lang="en-GB" dirty="0"/>
          </a:p>
        </p:txBody>
      </p:sp>
      <p:sp>
        <p:nvSpPr>
          <p:cNvPr id="3" name="Content Placeholder 2"/>
          <p:cNvSpPr>
            <a:spLocks noGrp="1"/>
          </p:cNvSpPr>
          <p:nvPr>
            <p:ph idx="1"/>
          </p:nvPr>
        </p:nvSpPr>
        <p:spPr>
          <a:xfrm>
            <a:off x="251520" y="2348880"/>
            <a:ext cx="8435280" cy="4248472"/>
          </a:xfrm>
        </p:spPr>
        <p:txBody>
          <a:bodyPr/>
          <a:lstStyle/>
          <a:p>
            <a:r>
              <a:rPr lang="en-GB" dirty="0"/>
              <a:t>An early retirement pension is reduced because it is being paid early and for longer than if you had retired at your </a:t>
            </a:r>
            <a:r>
              <a:rPr lang="en-GB" dirty="0" smtClean="0"/>
              <a:t>normal pension age. </a:t>
            </a:r>
            <a:endParaRPr lang="en-GB" dirty="0"/>
          </a:p>
          <a:p>
            <a:r>
              <a:rPr lang="en-GB" dirty="0"/>
              <a:t>The amount of the reduction depends on how many years before </a:t>
            </a:r>
            <a:r>
              <a:rPr lang="en-GB" dirty="0" smtClean="0"/>
              <a:t>normal pension age the </a:t>
            </a:r>
            <a:r>
              <a:rPr lang="en-GB" dirty="0"/>
              <a:t>pension is being claimed </a:t>
            </a:r>
            <a:endParaRPr lang="en-GB" dirty="0" smtClean="0"/>
          </a:p>
          <a:p>
            <a:r>
              <a:rPr lang="en-GB" dirty="0" smtClean="0"/>
              <a:t>The </a:t>
            </a:r>
            <a:r>
              <a:rPr lang="en-GB" dirty="0"/>
              <a:t>early retirement factors </a:t>
            </a:r>
            <a:r>
              <a:rPr lang="en-GB" dirty="0" smtClean="0"/>
              <a:t>and calculator are </a:t>
            </a:r>
            <a:r>
              <a:rPr lang="en-GB" dirty="0"/>
              <a:t>available on </a:t>
            </a:r>
            <a:r>
              <a:rPr lang="en-GB" dirty="0" smtClean="0"/>
              <a:t>NHS Pensions’ </a:t>
            </a:r>
            <a:r>
              <a:rPr lang="en-GB" dirty="0"/>
              <a:t>website at: </a:t>
            </a:r>
            <a:r>
              <a:rPr lang="en-GB" dirty="0" smtClean="0">
                <a:hlinkClick r:id="rId2"/>
              </a:rPr>
              <a:t>www.nhsbsa.nhs.uk/nhs-pensions</a:t>
            </a:r>
            <a:r>
              <a:rPr lang="en-GB" dirty="0" smtClean="0"/>
              <a:t> </a:t>
            </a:r>
            <a:endParaRPr lang="en-GB" dirty="0"/>
          </a:p>
          <a:p>
            <a:r>
              <a:rPr lang="en-GB" dirty="0"/>
              <a:t>You may claim payment of your pension before your </a:t>
            </a:r>
            <a:r>
              <a:rPr lang="en-GB" dirty="0" smtClean="0"/>
              <a:t>normal pension age if </a:t>
            </a:r>
            <a:r>
              <a:rPr lang="en-GB" dirty="0"/>
              <a:t>you meet all of the following criteria:</a:t>
            </a:r>
          </a:p>
          <a:p>
            <a:pPr lvl="1"/>
            <a:r>
              <a:rPr lang="en-GB" dirty="0"/>
              <a:t>have been in the Scheme long enough to qualify for pension benefits (currently two years)</a:t>
            </a:r>
          </a:p>
          <a:p>
            <a:pPr lvl="1"/>
            <a:r>
              <a:rPr lang="en-GB" dirty="0"/>
              <a:t>have ceased all NHS employment</a:t>
            </a:r>
          </a:p>
          <a:p>
            <a:pPr lvl="1"/>
            <a:r>
              <a:rPr lang="en-GB" dirty="0"/>
              <a:t>have reached normal minimum pension age. </a:t>
            </a:r>
          </a:p>
          <a:p>
            <a:endParaRPr lang="en-GB" dirty="0"/>
          </a:p>
        </p:txBody>
      </p:sp>
    </p:spTree>
    <p:extLst>
      <p:ext uri="{BB962C8B-B14F-4D97-AF65-F5344CB8AC3E}">
        <p14:creationId xmlns:p14="http://schemas.microsoft.com/office/powerpoint/2010/main" val="591348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00808"/>
            <a:ext cx="8435280" cy="576064"/>
          </a:xfrm>
        </p:spPr>
        <p:txBody>
          <a:bodyPr/>
          <a:lstStyle/>
          <a:p>
            <a:r>
              <a:rPr lang="en-GB" dirty="0" smtClean="0"/>
              <a:t>Flexible retirement</a:t>
            </a:r>
            <a:endParaRPr lang="en-GB" dirty="0"/>
          </a:p>
        </p:txBody>
      </p:sp>
      <p:sp>
        <p:nvSpPr>
          <p:cNvPr id="3" name="Content Placeholder 2"/>
          <p:cNvSpPr>
            <a:spLocks noGrp="1"/>
          </p:cNvSpPr>
          <p:nvPr>
            <p:ph idx="1"/>
          </p:nvPr>
        </p:nvSpPr>
        <p:spPr>
          <a:xfrm>
            <a:off x="251520" y="2348880"/>
            <a:ext cx="8435280" cy="4248472"/>
          </a:xfrm>
        </p:spPr>
        <p:txBody>
          <a:bodyPr/>
          <a:lstStyle/>
          <a:p>
            <a:r>
              <a:rPr lang="en-GB" dirty="0"/>
              <a:t>The 2008 Section was designed to provide a great deal of flexibility around retirement. </a:t>
            </a:r>
            <a:endParaRPr lang="en-GB" dirty="0" smtClean="0"/>
          </a:p>
          <a:p>
            <a:r>
              <a:rPr lang="en-GB" dirty="0" smtClean="0"/>
              <a:t>You can choose </a:t>
            </a:r>
            <a:r>
              <a:rPr lang="en-GB" dirty="0"/>
              <a:t>to retire between age 55 and 75 but the benefits would be reduced if they are </a:t>
            </a:r>
            <a:r>
              <a:rPr lang="en-GB" dirty="0" smtClean="0"/>
              <a:t>paid before </a:t>
            </a:r>
            <a:r>
              <a:rPr lang="en-GB" dirty="0"/>
              <a:t>your 65th birthday. </a:t>
            </a:r>
            <a:endParaRPr lang="en-GB" dirty="0" smtClean="0"/>
          </a:p>
          <a:p>
            <a:r>
              <a:rPr lang="en-GB" dirty="0" smtClean="0"/>
              <a:t>You </a:t>
            </a:r>
            <a:r>
              <a:rPr lang="en-GB" dirty="0"/>
              <a:t>do not actually have to leave the NHS to start drawing </a:t>
            </a:r>
            <a:r>
              <a:rPr lang="en-GB" dirty="0" smtClean="0"/>
              <a:t>some of </a:t>
            </a:r>
            <a:r>
              <a:rPr lang="en-GB" dirty="0"/>
              <a:t>your pension and taking a lump sum. </a:t>
            </a:r>
            <a:endParaRPr lang="en-GB" dirty="0" smtClean="0"/>
          </a:p>
          <a:p>
            <a:r>
              <a:rPr lang="en-GB" dirty="0" smtClean="0"/>
              <a:t>After </a:t>
            </a:r>
            <a:r>
              <a:rPr lang="en-GB" dirty="0"/>
              <a:t>you reach the minimum pension age you </a:t>
            </a:r>
            <a:r>
              <a:rPr lang="en-GB" dirty="0" smtClean="0"/>
              <a:t>can consider </a:t>
            </a:r>
            <a:r>
              <a:rPr lang="en-GB" dirty="0"/>
              <a:t>moving towards retirement by reducing your working time or perhaps switching to </a:t>
            </a:r>
            <a:r>
              <a:rPr lang="en-GB" dirty="0" smtClean="0"/>
              <a:t>a less </a:t>
            </a:r>
            <a:r>
              <a:rPr lang="en-GB" dirty="0"/>
              <a:t>demanding role. </a:t>
            </a:r>
            <a:endParaRPr lang="en-GB" dirty="0" smtClean="0"/>
          </a:p>
          <a:p>
            <a:r>
              <a:rPr lang="en-GB" dirty="0" smtClean="0"/>
              <a:t>If </a:t>
            </a:r>
            <a:r>
              <a:rPr lang="en-GB" dirty="0"/>
              <a:t>you reduce your working time, your reckonable pay will still be based </a:t>
            </a:r>
            <a:r>
              <a:rPr lang="en-GB" dirty="0" smtClean="0"/>
              <a:t>on your </a:t>
            </a:r>
            <a:r>
              <a:rPr lang="en-GB" dirty="0"/>
              <a:t>full time equivalent salary. </a:t>
            </a:r>
            <a:endParaRPr lang="en-GB" dirty="0" smtClean="0"/>
          </a:p>
          <a:p>
            <a:r>
              <a:rPr lang="en-GB" dirty="0" smtClean="0"/>
              <a:t>You </a:t>
            </a:r>
            <a:r>
              <a:rPr lang="en-GB" dirty="0"/>
              <a:t>can also take the whole of your benefits by leaving the NHS. You may be able to return </a:t>
            </a:r>
            <a:r>
              <a:rPr lang="en-GB" dirty="0" smtClean="0"/>
              <a:t>to employment </a:t>
            </a:r>
            <a:r>
              <a:rPr lang="en-GB" dirty="0"/>
              <a:t>and </a:t>
            </a:r>
            <a:r>
              <a:rPr lang="en-GB" dirty="0" err="1"/>
              <a:t>rejoin</a:t>
            </a:r>
            <a:r>
              <a:rPr lang="en-GB" dirty="0"/>
              <a:t> </a:t>
            </a:r>
            <a:r>
              <a:rPr lang="en-GB" dirty="0" smtClean="0"/>
              <a:t>the 2008 </a:t>
            </a:r>
            <a:r>
              <a:rPr lang="en-GB" dirty="0"/>
              <a:t>Section or you could choose to keep working beyond the </a:t>
            </a:r>
            <a:r>
              <a:rPr lang="en-GB" dirty="0" smtClean="0"/>
              <a:t>normal pension age and </a:t>
            </a:r>
            <a:r>
              <a:rPr lang="en-GB" dirty="0"/>
              <a:t>earn a larger pension.</a:t>
            </a:r>
          </a:p>
        </p:txBody>
      </p:sp>
    </p:spTree>
    <p:extLst>
      <p:ext uri="{BB962C8B-B14F-4D97-AF65-F5344CB8AC3E}">
        <p14:creationId xmlns:p14="http://schemas.microsoft.com/office/powerpoint/2010/main" val="1668761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72816"/>
            <a:ext cx="8435280" cy="576064"/>
          </a:xfrm>
        </p:spPr>
        <p:txBody>
          <a:bodyPr/>
          <a:lstStyle/>
          <a:p>
            <a:r>
              <a:rPr lang="en-GB" dirty="0" smtClean="0"/>
              <a:t>NHS Pension Schemes</a:t>
            </a:r>
            <a:endParaRPr lang="en-GB" dirty="0"/>
          </a:p>
        </p:txBody>
      </p:sp>
      <p:sp>
        <p:nvSpPr>
          <p:cNvPr id="3" name="Content Placeholder 2"/>
          <p:cNvSpPr>
            <a:spLocks noGrp="1"/>
          </p:cNvSpPr>
          <p:nvPr>
            <p:ph idx="1"/>
          </p:nvPr>
        </p:nvSpPr>
        <p:spPr>
          <a:xfrm>
            <a:off x="251520" y="2420888"/>
            <a:ext cx="8435280" cy="4248472"/>
          </a:xfrm>
        </p:spPr>
        <p:txBody>
          <a:bodyPr/>
          <a:lstStyle/>
          <a:p>
            <a:pPr eaLnBrk="1" hangingPunct="1">
              <a:buNone/>
            </a:pPr>
            <a:r>
              <a:rPr lang="en-GB" dirty="0" smtClean="0"/>
              <a:t>There are two pension schemes:</a:t>
            </a:r>
            <a:endParaRPr lang="en-GB" dirty="0"/>
          </a:p>
          <a:p>
            <a:pPr eaLnBrk="1" hangingPunct="1">
              <a:buNone/>
            </a:pPr>
            <a:endParaRPr lang="en-GB" dirty="0"/>
          </a:p>
          <a:p>
            <a:pPr eaLnBrk="1" hangingPunct="1"/>
            <a:r>
              <a:rPr lang="en-GB" dirty="0" smtClean="0"/>
              <a:t>1995/2008 Scheme (made up of the 1995 Section and 2008 Section)</a:t>
            </a:r>
          </a:p>
          <a:p>
            <a:pPr eaLnBrk="1" hangingPunct="1"/>
            <a:endParaRPr lang="en-GB" dirty="0" smtClean="0"/>
          </a:p>
          <a:p>
            <a:pPr eaLnBrk="1" hangingPunct="1"/>
            <a:endParaRPr lang="en-GB" dirty="0"/>
          </a:p>
          <a:p>
            <a:pPr eaLnBrk="1" hangingPunct="1"/>
            <a:r>
              <a:rPr lang="en-GB" dirty="0"/>
              <a:t>2015 </a:t>
            </a:r>
            <a:r>
              <a:rPr lang="en-GB" dirty="0" smtClean="0"/>
              <a:t>Scheme</a:t>
            </a:r>
            <a:endParaRPr lang="en-GB" dirty="0"/>
          </a:p>
          <a:p>
            <a:pPr eaLnBrk="1" hangingPunct="1"/>
            <a:endParaRPr lang="en-GB" dirty="0" smtClean="0"/>
          </a:p>
          <a:p>
            <a:pPr eaLnBrk="1" hangingPunct="1"/>
            <a:endParaRPr lang="en-GB" dirty="0" smtClean="0"/>
          </a:p>
          <a:p>
            <a:pPr eaLnBrk="1" hangingPunct="1"/>
            <a:r>
              <a:rPr lang="en-GB" dirty="0" smtClean="0"/>
              <a:t>You </a:t>
            </a:r>
            <a:r>
              <a:rPr lang="en-GB" dirty="0"/>
              <a:t>can have membership in more than </a:t>
            </a:r>
            <a:r>
              <a:rPr lang="en-GB" dirty="0" smtClean="0"/>
              <a:t>one section </a:t>
            </a:r>
            <a:r>
              <a:rPr lang="en-GB" dirty="0"/>
              <a:t>or </a:t>
            </a:r>
            <a:r>
              <a:rPr lang="en-GB" dirty="0" smtClean="0"/>
              <a:t>Scheme</a:t>
            </a:r>
            <a:endParaRPr lang="en-GB" dirty="0"/>
          </a:p>
          <a:p>
            <a:pPr eaLnBrk="1" hangingPunct="1"/>
            <a:endParaRPr lang="en-GB" dirty="0"/>
          </a:p>
          <a:p>
            <a:pPr eaLnBrk="1" hangingPunct="1"/>
            <a:r>
              <a:rPr lang="en-GB" dirty="0"/>
              <a:t>A member identifier tool </a:t>
            </a:r>
            <a:r>
              <a:rPr lang="en-GB" dirty="0" smtClean="0"/>
              <a:t>is on NHS Pensions’ website which is </a:t>
            </a:r>
            <a:r>
              <a:rPr lang="en-GB" dirty="0"/>
              <a:t>designed to help </a:t>
            </a:r>
            <a:r>
              <a:rPr lang="en-GB" dirty="0" smtClean="0"/>
              <a:t>you </a:t>
            </a:r>
            <a:r>
              <a:rPr lang="en-GB" dirty="0"/>
              <a:t>determine </a:t>
            </a:r>
            <a:r>
              <a:rPr lang="en-GB" dirty="0" smtClean="0"/>
              <a:t>your </a:t>
            </a:r>
            <a:r>
              <a:rPr lang="en-GB" dirty="0"/>
              <a:t>current </a:t>
            </a:r>
            <a:r>
              <a:rPr lang="en-GB" dirty="0" smtClean="0"/>
              <a:t>status: </a:t>
            </a:r>
            <a:r>
              <a:rPr lang="en-GB" dirty="0" smtClean="0">
                <a:hlinkClick r:id="rId3"/>
              </a:rPr>
              <a:t>www.nhsbsa.nhs.uk/nhs-pensions</a:t>
            </a:r>
            <a:r>
              <a:rPr lang="en-GB" dirty="0" smtClean="0"/>
              <a:t> </a:t>
            </a:r>
          </a:p>
          <a:p>
            <a:pPr eaLnBrk="1" hangingPunct="1"/>
            <a:endParaRPr lang="en-GB" dirty="0"/>
          </a:p>
          <a:p>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3808" y="3573016"/>
            <a:ext cx="2486245" cy="136130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3645024"/>
            <a:ext cx="2410299" cy="1279077"/>
          </a:xfrm>
          <a:prstGeom prst="rect">
            <a:avLst/>
          </a:prstGeom>
        </p:spPr>
      </p:pic>
    </p:spTree>
    <p:extLst>
      <p:ext uri="{BB962C8B-B14F-4D97-AF65-F5344CB8AC3E}">
        <p14:creationId xmlns:p14="http://schemas.microsoft.com/office/powerpoint/2010/main" val="756161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Draw down</a:t>
            </a:r>
            <a:endParaRPr lang="en-GB" dirty="0"/>
          </a:p>
        </p:txBody>
      </p:sp>
      <p:sp>
        <p:nvSpPr>
          <p:cNvPr id="3" name="Content Placeholder 2"/>
          <p:cNvSpPr>
            <a:spLocks noGrp="1"/>
          </p:cNvSpPr>
          <p:nvPr>
            <p:ph idx="1"/>
          </p:nvPr>
        </p:nvSpPr>
        <p:spPr/>
        <p:txBody>
          <a:bodyPr/>
          <a:lstStyle/>
          <a:p>
            <a:r>
              <a:rPr lang="en-GB" dirty="0"/>
              <a:t>If you reduce your pensionable pay by at least 10% and you have reached the minimum </a:t>
            </a:r>
            <a:r>
              <a:rPr lang="en-GB" dirty="0" smtClean="0"/>
              <a:t>pension age </a:t>
            </a:r>
            <a:r>
              <a:rPr lang="en-GB" dirty="0"/>
              <a:t>of 55, you may partially retire and take some of your benefits. </a:t>
            </a:r>
            <a:endParaRPr lang="en-GB" dirty="0" smtClean="0"/>
          </a:p>
          <a:p>
            <a:r>
              <a:rPr lang="en-GB" dirty="0" smtClean="0"/>
              <a:t>You </a:t>
            </a:r>
            <a:r>
              <a:rPr lang="en-GB" dirty="0"/>
              <a:t>can take a minimum </a:t>
            </a:r>
            <a:r>
              <a:rPr lang="en-GB" dirty="0" smtClean="0"/>
              <a:t>of 20</a:t>
            </a:r>
            <a:r>
              <a:rPr lang="en-GB" dirty="0"/>
              <a:t>% (or any minimum amount set by HM Revenue and Customs) and a maximum of 80% </a:t>
            </a:r>
            <a:r>
              <a:rPr lang="en-GB" dirty="0" smtClean="0"/>
              <a:t>of your </a:t>
            </a:r>
            <a:r>
              <a:rPr lang="en-GB" dirty="0"/>
              <a:t>own pension entitlement and continue to build up future membership. </a:t>
            </a:r>
            <a:endParaRPr lang="en-GB" dirty="0" smtClean="0"/>
          </a:p>
          <a:p>
            <a:r>
              <a:rPr lang="en-GB" dirty="0" smtClean="0"/>
              <a:t>The </a:t>
            </a:r>
            <a:r>
              <a:rPr lang="en-GB" dirty="0"/>
              <a:t>benefits </a:t>
            </a:r>
            <a:r>
              <a:rPr lang="en-GB" dirty="0" smtClean="0"/>
              <a:t>would be </a:t>
            </a:r>
            <a:r>
              <a:rPr lang="en-GB" dirty="0"/>
              <a:t>reduced if they are paid before your 65th birthday. </a:t>
            </a:r>
            <a:endParaRPr lang="en-GB" dirty="0" smtClean="0"/>
          </a:p>
          <a:p>
            <a:r>
              <a:rPr lang="en-GB" dirty="0" smtClean="0"/>
              <a:t>Your </a:t>
            </a:r>
            <a:r>
              <a:rPr lang="en-GB" dirty="0"/>
              <a:t>pensionable pay must remain </a:t>
            </a:r>
            <a:r>
              <a:rPr lang="en-GB" dirty="0" smtClean="0"/>
              <a:t>reduced for </a:t>
            </a:r>
            <a:r>
              <a:rPr lang="en-GB" dirty="0"/>
              <a:t>at least a </a:t>
            </a:r>
            <a:r>
              <a:rPr lang="en-GB" dirty="0" smtClean="0"/>
              <a:t/>
            </a:r>
            <a:br>
              <a:rPr lang="en-GB" dirty="0" smtClean="0"/>
            </a:br>
            <a:r>
              <a:rPr lang="en-GB" dirty="0" smtClean="0"/>
              <a:t>year </a:t>
            </a:r>
            <a:r>
              <a:rPr lang="en-GB" dirty="0"/>
              <a:t>otherwise you will cease to be eligible for the pension </a:t>
            </a:r>
            <a:r>
              <a:rPr lang="en-GB" dirty="0" smtClean="0"/>
              <a:t/>
            </a:r>
            <a:br>
              <a:rPr lang="en-GB" dirty="0" smtClean="0"/>
            </a:br>
            <a:r>
              <a:rPr lang="en-GB" dirty="0" smtClean="0"/>
              <a:t>that you </a:t>
            </a:r>
            <a:r>
              <a:rPr lang="en-GB" dirty="0"/>
              <a:t>have taken. </a:t>
            </a:r>
            <a:endParaRPr lang="en-GB" dirty="0" smtClean="0"/>
          </a:p>
          <a:p>
            <a:r>
              <a:rPr lang="en-GB" dirty="0" smtClean="0"/>
              <a:t>You can </a:t>
            </a:r>
            <a:r>
              <a:rPr lang="en-GB" dirty="0"/>
              <a:t>draw down your benefits twice before retiring </a:t>
            </a:r>
            <a:r>
              <a:rPr lang="en-GB" dirty="0" smtClean="0"/>
              <a:t/>
            </a:r>
            <a:br>
              <a:rPr lang="en-GB" dirty="0" smtClean="0"/>
            </a:br>
            <a:r>
              <a:rPr lang="en-GB" dirty="0" smtClean="0"/>
              <a:t>completely</a:t>
            </a:r>
            <a:r>
              <a:rPr lang="en-GB" dirty="0"/>
              <a:t>.</a:t>
            </a:r>
          </a:p>
        </p:txBody>
      </p:sp>
      <p:pic>
        <p:nvPicPr>
          <p:cNvPr id="14338" name="Picture 2" descr="P:\07 Communications\Pensions - Damian\SET activities\Presentation images\draw dow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4725144"/>
            <a:ext cx="2238642"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2377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bwMode="auto">
          <a:xfrm>
            <a:off x="323850" y="2276872"/>
            <a:ext cx="8134350" cy="1104900"/>
          </a:xfrm>
          <a:noFill/>
          <a:ln>
            <a:miter lim="800000"/>
            <a:headEnd/>
            <a:tailEnd/>
          </a:ln>
        </p:spPr>
        <p:txBody>
          <a:bodyPr vert="horz" wrap="square" lIns="91440" tIns="45720" rIns="91440" bIns="45720" numCol="1" anchor="t" anchorCtr="0" compatLnSpc="1">
            <a:prstTxWarp prst="textNoShape">
              <a:avLst/>
            </a:prstTxWarp>
          </a:bodyPr>
          <a:lstStyle/>
          <a:p>
            <a:r>
              <a:rPr lang="en-GB" dirty="0" smtClean="0"/>
              <a:t>2015 Scheme key features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344" y="3442296"/>
            <a:ext cx="5266944" cy="2795016"/>
          </a:xfrm>
          <a:prstGeom prst="rect">
            <a:avLst/>
          </a:prstGeom>
        </p:spPr>
      </p:pic>
    </p:spTree>
    <p:extLst>
      <p:ext uri="{BB962C8B-B14F-4D97-AF65-F5344CB8AC3E}">
        <p14:creationId xmlns:p14="http://schemas.microsoft.com/office/powerpoint/2010/main" val="38066419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250825" y="1628800"/>
            <a:ext cx="8435975" cy="792163"/>
          </a:xfrm>
          <a:noFill/>
          <a:ln>
            <a:miter lim="800000"/>
            <a:headEnd/>
            <a:tailEnd/>
          </a:ln>
        </p:spPr>
        <p:txBody>
          <a:bodyPr vert="horz" wrap="square" lIns="91440" tIns="45720" rIns="91440" bIns="45720" numCol="1" anchor="t" anchorCtr="0" compatLnSpc="1">
            <a:prstTxWarp prst="textNoShape">
              <a:avLst/>
            </a:prstTxWarp>
          </a:bodyPr>
          <a:lstStyle/>
          <a:p>
            <a:r>
              <a:rPr lang="en-GB" dirty="0" smtClean="0"/>
              <a:t>What is the pension age for members of the 2015 Scheme?</a:t>
            </a:r>
          </a:p>
        </p:txBody>
      </p:sp>
      <p:sp>
        <p:nvSpPr>
          <p:cNvPr id="25603" name="Content Placeholder 2"/>
          <p:cNvSpPr>
            <a:spLocks noGrp="1"/>
          </p:cNvSpPr>
          <p:nvPr>
            <p:ph idx="1"/>
          </p:nvPr>
        </p:nvSpPr>
        <p:spPr bwMode="auto">
          <a:xfrm>
            <a:off x="889248" y="1916832"/>
            <a:ext cx="7931224" cy="4175125"/>
          </a:xfrm>
          <a:noFill/>
          <a:ln>
            <a:miter lim="800000"/>
            <a:headEnd/>
            <a:tailEnd/>
          </a:ln>
        </p:spPr>
        <p:txBody>
          <a:bodyPr vert="horz" wrap="square" lIns="91440" tIns="45720" rIns="91440" bIns="45720" numCol="1" anchor="t" anchorCtr="0" compatLnSpc="1">
            <a:prstTxWarp prst="textNoShape">
              <a:avLst/>
            </a:prstTxWarp>
          </a:bodyPr>
          <a:lstStyle/>
          <a:p>
            <a:endParaRPr lang="en-GB" dirty="0" smtClean="0"/>
          </a:p>
          <a:p>
            <a:endParaRPr lang="en-GB" dirty="0" smtClean="0"/>
          </a:p>
          <a:p>
            <a:pPr marL="0" indent="0">
              <a:buNone/>
            </a:pPr>
            <a:r>
              <a:rPr lang="en-GB" dirty="0" smtClean="0"/>
              <a:t>Normal pension age is the same as a member’s State Pension age, or age 65 if that is later.</a:t>
            </a:r>
          </a:p>
          <a:p>
            <a:endParaRPr lang="en-GB" dirty="0" smtClean="0"/>
          </a:p>
          <a:p>
            <a:pPr marL="0" indent="0">
              <a:buNone/>
            </a:pPr>
            <a:r>
              <a:rPr lang="en-GB" dirty="0" smtClean="0"/>
              <a:t>Minimum pension age 55 </a:t>
            </a:r>
          </a:p>
          <a:p>
            <a:endParaRPr lang="en-GB" dirty="0" smtClean="0"/>
          </a:p>
          <a:p>
            <a:pPr marL="0" indent="0">
              <a:buNone/>
            </a:pPr>
            <a:r>
              <a:rPr lang="en-GB" dirty="0" smtClean="0"/>
              <a:t>Members </a:t>
            </a:r>
            <a:r>
              <a:rPr lang="en-GB" dirty="0"/>
              <a:t>who retire later than their </a:t>
            </a:r>
            <a:r>
              <a:rPr lang="en-GB" dirty="0" smtClean="0"/>
              <a:t>State Pension age </a:t>
            </a:r>
            <a:r>
              <a:rPr lang="en-GB" dirty="0"/>
              <a:t>will have their pension benefits increased by application of late retirement factors. </a:t>
            </a:r>
          </a:p>
          <a:p>
            <a:endParaRPr lang="en-GB" dirty="0" smtClean="0"/>
          </a:p>
          <a:p>
            <a:pPr marL="0" indent="0">
              <a:buNone/>
            </a:pPr>
            <a:r>
              <a:rPr lang="en-GB" dirty="0" smtClean="0"/>
              <a:t>The State Pension calculator can </a:t>
            </a:r>
            <a:r>
              <a:rPr lang="en-GB" dirty="0"/>
              <a:t>be found at: </a:t>
            </a:r>
            <a:r>
              <a:rPr lang="en-GB" dirty="0" smtClean="0"/>
              <a:t/>
            </a:r>
            <a:br>
              <a:rPr lang="en-GB" dirty="0" smtClean="0"/>
            </a:br>
            <a:r>
              <a:rPr lang="en-GB" dirty="0" smtClean="0">
                <a:hlinkClick r:id="rId2"/>
              </a:rPr>
              <a:t>https</a:t>
            </a:r>
            <a:r>
              <a:rPr lang="en-GB" dirty="0">
                <a:hlinkClick r:id="rId2"/>
              </a:rPr>
              <a:t>://</a:t>
            </a:r>
            <a:r>
              <a:rPr lang="en-GB" dirty="0" smtClean="0">
                <a:hlinkClick r:id="rId2"/>
              </a:rPr>
              <a:t>www.gov.uk/state-pension-age</a:t>
            </a:r>
            <a:endParaRPr lang="en-GB" dirty="0" smtClean="0"/>
          </a:p>
          <a:p>
            <a:endParaRPr lang="en-GB" dirty="0" smtClean="0"/>
          </a:p>
        </p:txBody>
      </p:sp>
      <p:pic>
        <p:nvPicPr>
          <p:cNvPr id="4" name="Picture 3" descr="P:\07 Communications\Pensions - Damian\SET activities\Presentation images\tic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006" t="19252" r="15497" b="18528"/>
          <a:stretch/>
        </p:blipFill>
        <p:spPr bwMode="auto">
          <a:xfrm>
            <a:off x="307721" y="2636912"/>
            <a:ext cx="447855" cy="4320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07 Communications\Pensions - Damian\SET activities\Presentation images\tic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006" t="19252" r="15497" b="18528"/>
          <a:stretch/>
        </p:blipFill>
        <p:spPr bwMode="auto">
          <a:xfrm>
            <a:off x="307721" y="3501008"/>
            <a:ext cx="447855" cy="4320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P:\07 Communications\Pensions - Damian\SET activities\Presentation images\tic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006" t="19252" r="15497" b="18528"/>
          <a:stretch/>
        </p:blipFill>
        <p:spPr bwMode="auto">
          <a:xfrm>
            <a:off x="307721" y="4221088"/>
            <a:ext cx="447855" cy="4320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07 Communications\Pensions - Damian\SET activities\Presentation images\tic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006" t="19252" r="15497" b="18528"/>
          <a:stretch/>
        </p:blipFill>
        <p:spPr bwMode="auto">
          <a:xfrm>
            <a:off x="307721" y="5157192"/>
            <a:ext cx="447855" cy="4320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07 Communications\Pensions - Damian\SET activities\Presentation images\state pens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4941168"/>
            <a:ext cx="2421401" cy="176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9207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250825" y="1700609"/>
            <a:ext cx="8435975" cy="576263"/>
          </a:xfrm>
          <a:noFill/>
          <a:ln>
            <a:miter lim="800000"/>
            <a:headEnd/>
            <a:tailEnd/>
          </a:ln>
        </p:spPr>
        <p:txBody>
          <a:bodyPr vert="horz" wrap="square" lIns="91440" tIns="45720" rIns="91440" bIns="45720" numCol="1" anchor="t" anchorCtr="0" compatLnSpc="1">
            <a:prstTxWarp prst="textNoShape">
              <a:avLst/>
            </a:prstTxWarp>
          </a:bodyPr>
          <a:lstStyle/>
          <a:p>
            <a:r>
              <a:rPr lang="en-GB" dirty="0" smtClean="0"/>
              <a:t>Benefits in the 2015 Scheme</a:t>
            </a:r>
          </a:p>
        </p:txBody>
      </p:sp>
      <p:sp>
        <p:nvSpPr>
          <p:cNvPr id="26627" name="Content Placeholder 2"/>
          <p:cNvSpPr>
            <a:spLocks noGrp="1"/>
          </p:cNvSpPr>
          <p:nvPr>
            <p:ph idx="1"/>
          </p:nvPr>
        </p:nvSpPr>
        <p:spPr bwMode="auto">
          <a:xfrm>
            <a:off x="250825" y="2349202"/>
            <a:ext cx="8435975" cy="4248150"/>
          </a:xfrm>
          <a:noFill/>
          <a:ln>
            <a:miter lim="800000"/>
            <a:headEnd/>
            <a:tailEnd/>
          </a:ln>
        </p:spPr>
        <p:txBody>
          <a:bodyPr vert="horz" wrap="square" lIns="91440" tIns="45720" rIns="91440" bIns="45720" numCol="1" anchor="t" anchorCtr="0" compatLnSpc="1">
            <a:prstTxWarp prst="textNoShape">
              <a:avLst/>
            </a:prstTxWarp>
          </a:bodyPr>
          <a:lstStyle/>
          <a:p>
            <a:pPr>
              <a:spcBef>
                <a:spcPts val="600"/>
              </a:spcBef>
              <a:spcAft>
                <a:spcPts val="600"/>
              </a:spcAft>
            </a:pPr>
            <a:r>
              <a:rPr lang="en-GB" dirty="0" smtClean="0">
                <a:ea typeface="DINOT-Light"/>
              </a:rPr>
              <a:t>The 2015 Scheme is a Career Average Revalued Earnings (CARE) scheme</a:t>
            </a:r>
          </a:p>
          <a:p>
            <a:pPr>
              <a:spcBef>
                <a:spcPts val="600"/>
              </a:spcBef>
              <a:spcAft>
                <a:spcPts val="600"/>
              </a:spcAft>
            </a:pPr>
            <a:r>
              <a:rPr lang="en-GB" dirty="0" smtClean="0">
                <a:ea typeface="DINOT-Light"/>
              </a:rPr>
              <a:t>Each Scheme year runs from 1 April to 31 March </a:t>
            </a:r>
          </a:p>
          <a:p>
            <a:pPr>
              <a:spcBef>
                <a:spcPts val="600"/>
              </a:spcBef>
              <a:spcAft>
                <a:spcPts val="600"/>
              </a:spcAft>
            </a:pPr>
            <a:r>
              <a:rPr lang="en-GB" dirty="0" smtClean="0">
                <a:ea typeface="DINOT-Light"/>
              </a:rPr>
              <a:t>Pensionable earnings in each Scheme year are notified by your employer at the end of the Scheme year.</a:t>
            </a:r>
          </a:p>
          <a:p>
            <a:pPr>
              <a:spcBef>
                <a:spcPts val="600"/>
              </a:spcBef>
              <a:spcAft>
                <a:spcPts val="600"/>
              </a:spcAft>
            </a:pPr>
            <a:r>
              <a:rPr lang="en-GB" dirty="0" smtClean="0">
                <a:ea typeface="DINOT-Light"/>
              </a:rPr>
              <a:t>The pension built up in each year is calculated as pensionable earnings x 1/54</a:t>
            </a:r>
            <a:r>
              <a:rPr lang="en-GB" baseline="30000" dirty="0" smtClean="0">
                <a:ea typeface="DINOT-Light"/>
              </a:rPr>
              <a:t>th</a:t>
            </a:r>
            <a:endParaRPr lang="en-GB" dirty="0" smtClean="0">
              <a:ea typeface="DINOT-Light"/>
            </a:endParaRPr>
          </a:p>
          <a:p>
            <a:pPr>
              <a:spcBef>
                <a:spcPts val="600"/>
              </a:spcBef>
              <a:spcAft>
                <a:spcPts val="600"/>
              </a:spcAft>
            </a:pPr>
            <a:r>
              <a:rPr lang="en-GB" dirty="0" smtClean="0">
                <a:ea typeface="DINOT-Light"/>
              </a:rPr>
              <a:t>At the beginning of the next year, the pension is revalued by Consumer Price Index (CPI) +1.5%</a:t>
            </a:r>
          </a:p>
          <a:p>
            <a:pPr>
              <a:spcBef>
                <a:spcPts val="600"/>
              </a:spcBef>
              <a:spcAft>
                <a:spcPts val="600"/>
              </a:spcAft>
            </a:pPr>
            <a:r>
              <a:rPr lang="en-GB" dirty="0" smtClean="0">
                <a:ea typeface="DINOT-Light"/>
              </a:rPr>
              <a:t>A new pension for year 2 begins to build</a:t>
            </a:r>
          </a:p>
          <a:p>
            <a:pPr>
              <a:spcBef>
                <a:spcPts val="600"/>
              </a:spcBef>
              <a:spcAft>
                <a:spcPts val="600"/>
              </a:spcAft>
            </a:pPr>
            <a:r>
              <a:rPr lang="en-GB" dirty="0" smtClean="0">
                <a:ea typeface="DINOT-Light"/>
              </a:rPr>
              <a:t>At the end of each Scheme year the process is repeated until the member retires or leaves the Scheme.</a:t>
            </a:r>
          </a:p>
          <a:p>
            <a:endParaRPr lang="en-GB" dirty="0" smtClean="0">
              <a:ea typeface="DINOT-Light"/>
            </a:endParaRPr>
          </a:p>
        </p:txBody>
      </p:sp>
    </p:spTree>
    <p:extLst>
      <p:ext uri="{BB962C8B-B14F-4D97-AF65-F5344CB8AC3E}">
        <p14:creationId xmlns:p14="http://schemas.microsoft.com/office/powerpoint/2010/main" val="37614154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b="1" dirty="0" smtClean="0">
                <a:solidFill>
                  <a:srgbClr val="00B050"/>
                </a:solidFill>
                <a:ea typeface="DINOT-Bold" pitchFamily="34" charset="0"/>
              </a:rPr>
              <a:t>Build up and revaluation: a simple illustration</a:t>
            </a:r>
          </a:p>
        </p:txBody>
      </p:sp>
      <p:sp>
        <p:nvSpPr>
          <p:cNvPr id="15364" name="Content Placeholder 5"/>
          <p:cNvSpPr>
            <a:spLocks noGrp="1"/>
          </p:cNvSpPr>
          <p:nvPr>
            <p:ph idx="1"/>
          </p:nvPr>
        </p:nvSpPr>
        <p:spPr/>
        <p:txBody>
          <a:bodyPr/>
          <a:lstStyle/>
          <a:p>
            <a:pPr>
              <a:spcBef>
                <a:spcPts val="0"/>
              </a:spcBef>
            </a:pPr>
            <a:r>
              <a:rPr lang="en-GB" dirty="0" smtClean="0">
                <a:ea typeface="DINOT-Light" pitchFamily="34" charset="0"/>
              </a:rPr>
              <a:t>The following example is based on a midwife who earns £25,650 a year. For the purpose of this example we assume that the pay does not change year on year:</a:t>
            </a:r>
          </a:p>
          <a:p>
            <a:pPr>
              <a:buNone/>
            </a:pPr>
            <a:endParaRPr lang="en-GB" dirty="0" smtClean="0">
              <a:ea typeface="DINOT-Light" pitchFamily="34" charset="0"/>
            </a:endParaRPr>
          </a:p>
          <a:p>
            <a:pPr>
              <a:buNone/>
            </a:pPr>
            <a:endParaRPr lang="en-GB" dirty="0" smtClean="0">
              <a:ea typeface="DINOT-Light" pitchFamily="34" charset="0"/>
            </a:endParaRPr>
          </a:p>
        </p:txBody>
      </p:sp>
      <p:sp>
        <p:nvSpPr>
          <p:cNvPr id="15363" name="Rectangle 1"/>
          <p:cNvSpPr>
            <a:spLocks noChangeArrowheads="1"/>
          </p:cNvSpPr>
          <p:nvPr/>
        </p:nvSpPr>
        <p:spPr bwMode="auto">
          <a:xfrm>
            <a:off x="251520" y="6165304"/>
            <a:ext cx="4164012" cy="307975"/>
          </a:xfrm>
          <a:prstGeom prst="rect">
            <a:avLst/>
          </a:prstGeom>
          <a:noFill/>
          <a:ln w="9525">
            <a:noFill/>
            <a:miter lim="800000"/>
            <a:headEnd/>
            <a:tailEnd/>
          </a:ln>
        </p:spPr>
        <p:txBody>
          <a:bodyPr wrap="none" anchor="ctr">
            <a:spAutoFit/>
          </a:bodyPr>
          <a:lstStyle/>
          <a:p>
            <a:r>
              <a:rPr lang="en-GB" sz="1400" dirty="0">
                <a:latin typeface="DINOT-Light" pitchFamily="34" charset="0"/>
              </a:rPr>
              <a:t>        *</a:t>
            </a:r>
            <a:r>
              <a:rPr lang="en-GB" sz="1400" dirty="0" smtClean="0">
                <a:latin typeface="DINOT-Light" pitchFamily="34" charset="0"/>
              </a:rPr>
              <a:t>Revalued </a:t>
            </a:r>
            <a:r>
              <a:rPr lang="en-GB" sz="1400" dirty="0">
                <a:latin typeface="DINOT-Light" pitchFamily="34" charset="0"/>
              </a:rPr>
              <a:t>at 3.5% assuming 2% CPI +1.5%</a:t>
            </a:r>
          </a:p>
        </p:txBody>
      </p:sp>
      <p:graphicFrame>
        <p:nvGraphicFramePr>
          <p:cNvPr id="9" name="Table 8"/>
          <p:cNvGraphicFramePr>
            <a:graphicFrameLocks noGrp="1"/>
          </p:cNvGraphicFramePr>
          <p:nvPr>
            <p:extLst>
              <p:ext uri="{D42A27DB-BD31-4B8C-83A1-F6EECF244321}">
                <p14:modId xmlns:p14="http://schemas.microsoft.com/office/powerpoint/2010/main" val="4104743838"/>
              </p:ext>
            </p:extLst>
          </p:nvPr>
        </p:nvGraphicFramePr>
        <p:xfrm>
          <a:off x="683568" y="3356992"/>
          <a:ext cx="7632700" cy="2751197"/>
        </p:xfrm>
        <a:graphic>
          <a:graphicData uri="http://schemas.openxmlformats.org/drawingml/2006/table">
            <a:tbl>
              <a:tblPr firstRow="1" bandRow="1">
                <a:tableStyleId>{5C22544A-7EE6-4342-B048-85BDC9FD1C3A}</a:tableStyleId>
              </a:tblPr>
              <a:tblGrid>
                <a:gridCol w="1526540"/>
                <a:gridCol w="1526540"/>
                <a:gridCol w="1526540"/>
                <a:gridCol w="1526540"/>
                <a:gridCol w="1526540"/>
              </a:tblGrid>
              <a:tr h="419903">
                <a:tc>
                  <a:txBody>
                    <a:bodyPr/>
                    <a:lstStyle/>
                    <a:p>
                      <a:endParaRPr lang="en-GB" sz="1600" dirty="0">
                        <a:latin typeface="DINOT-Light"/>
                        <a:ea typeface="Times New Roman"/>
                        <a:cs typeface="Times New Roman"/>
                      </a:endParaRPr>
                    </a:p>
                  </a:txBody>
                  <a:tcPr marL="68579" marR="68579" marT="9522" marB="0"/>
                </a:tc>
                <a:tc>
                  <a:txBody>
                    <a:bodyPr/>
                    <a:lstStyle/>
                    <a:p>
                      <a:pPr algn="ctr">
                        <a:spcAft>
                          <a:spcPts val="0"/>
                        </a:spcAft>
                      </a:pPr>
                      <a:r>
                        <a:rPr lang="en-GB" sz="1600" b="1" dirty="0">
                          <a:latin typeface="DINOT-Light"/>
                          <a:ea typeface="Calibri"/>
                          <a:cs typeface="Times New Roman"/>
                        </a:rPr>
                        <a:t>Year 1 </a:t>
                      </a:r>
                      <a:endParaRPr lang="en-GB" sz="1600" dirty="0">
                        <a:latin typeface="DINOT-Light"/>
                        <a:ea typeface="Calibri"/>
                        <a:cs typeface="Times New Roman"/>
                      </a:endParaRPr>
                    </a:p>
                  </a:txBody>
                  <a:tcPr marL="68579" marR="68579" marT="9522" marB="0"/>
                </a:tc>
                <a:tc>
                  <a:txBody>
                    <a:bodyPr/>
                    <a:lstStyle/>
                    <a:p>
                      <a:pPr algn="ctr">
                        <a:spcAft>
                          <a:spcPts val="0"/>
                        </a:spcAft>
                      </a:pPr>
                      <a:r>
                        <a:rPr lang="en-GB" sz="1600" b="1" dirty="0">
                          <a:latin typeface="DINOT-Light"/>
                          <a:ea typeface="Calibri"/>
                          <a:cs typeface="Times New Roman"/>
                        </a:rPr>
                        <a:t>Year 2 </a:t>
                      </a:r>
                      <a:endParaRPr lang="en-GB" sz="1600" dirty="0">
                        <a:latin typeface="DINOT-Light"/>
                        <a:ea typeface="Calibri"/>
                        <a:cs typeface="Times New Roman"/>
                      </a:endParaRPr>
                    </a:p>
                  </a:txBody>
                  <a:tcPr marL="68579" marR="68579" marT="9522" marB="0"/>
                </a:tc>
                <a:tc>
                  <a:txBody>
                    <a:bodyPr/>
                    <a:lstStyle/>
                    <a:p>
                      <a:pPr algn="ctr">
                        <a:spcAft>
                          <a:spcPts val="0"/>
                        </a:spcAft>
                      </a:pPr>
                      <a:r>
                        <a:rPr lang="en-GB" sz="1600" b="1" dirty="0">
                          <a:latin typeface="DINOT-Light"/>
                          <a:ea typeface="Calibri"/>
                          <a:cs typeface="Times New Roman"/>
                        </a:rPr>
                        <a:t>Year 3 </a:t>
                      </a:r>
                      <a:endParaRPr lang="en-GB" sz="1600" dirty="0">
                        <a:latin typeface="DINOT-Light"/>
                        <a:ea typeface="Calibri"/>
                        <a:cs typeface="Times New Roman"/>
                      </a:endParaRPr>
                    </a:p>
                  </a:txBody>
                  <a:tcPr marL="68579" marR="68579" marT="9522" marB="0"/>
                </a:tc>
                <a:tc>
                  <a:txBody>
                    <a:bodyPr/>
                    <a:lstStyle/>
                    <a:p>
                      <a:pPr algn="ctr">
                        <a:spcAft>
                          <a:spcPts val="0"/>
                        </a:spcAft>
                      </a:pPr>
                      <a:r>
                        <a:rPr lang="en-GB" sz="1600" b="1" dirty="0">
                          <a:latin typeface="DINOT-Light"/>
                          <a:ea typeface="Calibri"/>
                          <a:cs typeface="Times New Roman"/>
                        </a:rPr>
                        <a:t>Year 4 </a:t>
                      </a:r>
                      <a:endParaRPr lang="en-GB" sz="1600" dirty="0">
                        <a:latin typeface="DINOT-Light"/>
                        <a:ea typeface="Calibri"/>
                        <a:cs typeface="Times New Roman"/>
                      </a:endParaRPr>
                    </a:p>
                  </a:txBody>
                  <a:tcPr marL="68579" marR="68579" marT="9522" marB="0"/>
                </a:tc>
              </a:tr>
              <a:tr h="419903">
                <a:tc>
                  <a:txBody>
                    <a:bodyPr/>
                    <a:lstStyle/>
                    <a:p>
                      <a:pPr>
                        <a:spcAft>
                          <a:spcPts val="0"/>
                        </a:spcAft>
                      </a:pPr>
                      <a:r>
                        <a:rPr lang="en-GB" sz="1600" dirty="0">
                          <a:latin typeface="Arial" pitchFamily="34" charset="0"/>
                          <a:ea typeface="Calibri"/>
                          <a:cs typeface="Arial" pitchFamily="34" charset="0"/>
                        </a:rPr>
                        <a:t>Year 1 </a:t>
                      </a:r>
                      <a:r>
                        <a:rPr lang="en-GB" sz="1600" dirty="0" smtClean="0">
                          <a:latin typeface="Arial" pitchFamily="34" charset="0"/>
                          <a:ea typeface="Calibri"/>
                          <a:cs typeface="Arial" pitchFamily="34" charset="0"/>
                        </a:rPr>
                        <a:t>pension </a:t>
                      </a:r>
                      <a:endParaRPr lang="en-GB" sz="1600" dirty="0">
                        <a:latin typeface="Arial" pitchFamily="34" charset="0"/>
                        <a:ea typeface="Calibri"/>
                        <a:cs typeface="Arial" pitchFamily="34" charset="0"/>
                      </a:endParaRPr>
                    </a:p>
                  </a:txBody>
                  <a:tcPr marL="68579" marR="68579" marT="9522" marB="0"/>
                </a:tc>
                <a:tc>
                  <a:txBody>
                    <a:bodyPr/>
                    <a:lstStyle/>
                    <a:p>
                      <a:pPr algn="ctr">
                        <a:spcAft>
                          <a:spcPts val="0"/>
                        </a:spcAft>
                      </a:pPr>
                      <a:r>
                        <a:rPr lang="en-GB" sz="1600" dirty="0" smtClean="0">
                          <a:latin typeface="Arial" pitchFamily="34" charset="0"/>
                          <a:ea typeface="Calibri"/>
                          <a:cs typeface="Arial" pitchFamily="34" charset="0"/>
                        </a:rPr>
                        <a:t>£475</a:t>
                      </a:r>
                      <a:endParaRPr lang="en-GB" sz="1600" dirty="0">
                        <a:latin typeface="Arial" pitchFamily="34" charset="0"/>
                        <a:ea typeface="Calibri"/>
                        <a:cs typeface="Arial" pitchFamily="34" charset="0"/>
                      </a:endParaRPr>
                    </a:p>
                  </a:txBody>
                  <a:tcPr marL="68579" marR="68579" marT="9522" marB="0"/>
                </a:tc>
                <a:tc>
                  <a:txBody>
                    <a:bodyPr/>
                    <a:lstStyle/>
                    <a:p>
                      <a:pPr algn="ctr">
                        <a:spcAft>
                          <a:spcPts val="0"/>
                        </a:spcAft>
                      </a:pPr>
                      <a:r>
                        <a:rPr lang="en-GB" sz="1600" dirty="0" smtClean="0">
                          <a:latin typeface="Arial" pitchFamily="34" charset="0"/>
                          <a:ea typeface="Calibri"/>
                          <a:cs typeface="Arial" pitchFamily="34" charset="0"/>
                        </a:rPr>
                        <a:t>£492*</a:t>
                      </a:r>
                      <a:endParaRPr lang="en-GB" sz="1600" dirty="0">
                        <a:latin typeface="Arial" pitchFamily="34" charset="0"/>
                        <a:ea typeface="Calibri"/>
                        <a:cs typeface="Arial" pitchFamily="34" charset="0"/>
                      </a:endParaRPr>
                    </a:p>
                  </a:txBody>
                  <a:tcPr marL="68579" marR="68579" marT="9522" marB="0"/>
                </a:tc>
                <a:tc>
                  <a:txBody>
                    <a:bodyPr/>
                    <a:lstStyle/>
                    <a:p>
                      <a:pPr algn="ctr">
                        <a:spcAft>
                          <a:spcPts val="0"/>
                        </a:spcAft>
                      </a:pPr>
                      <a:r>
                        <a:rPr lang="en-GB" sz="1600" dirty="0" smtClean="0">
                          <a:latin typeface="Arial" pitchFamily="34" charset="0"/>
                          <a:ea typeface="Calibri"/>
                          <a:cs typeface="Arial" pitchFamily="34" charset="0"/>
                        </a:rPr>
                        <a:t>£509*</a:t>
                      </a:r>
                      <a:endParaRPr lang="en-GB" sz="1600" dirty="0">
                        <a:latin typeface="Arial" pitchFamily="34" charset="0"/>
                        <a:ea typeface="Calibri"/>
                        <a:cs typeface="Arial" pitchFamily="34" charset="0"/>
                      </a:endParaRPr>
                    </a:p>
                  </a:txBody>
                  <a:tcPr marL="68579" marR="68579" marT="9522" marB="0"/>
                </a:tc>
                <a:tc>
                  <a:txBody>
                    <a:bodyPr/>
                    <a:lstStyle/>
                    <a:p>
                      <a:pPr algn="ctr">
                        <a:spcAft>
                          <a:spcPts val="0"/>
                        </a:spcAft>
                      </a:pPr>
                      <a:r>
                        <a:rPr lang="en-GB" sz="1600" dirty="0" smtClean="0">
                          <a:latin typeface="Arial" pitchFamily="34" charset="0"/>
                          <a:ea typeface="Calibri"/>
                          <a:cs typeface="Arial" pitchFamily="34" charset="0"/>
                        </a:rPr>
                        <a:t>£527*</a:t>
                      </a:r>
                      <a:endParaRPr lang="en-GB" sz="1600" dirty="0">
                        <a:latin typeface="Arial" pitchFamily="34" charset="0"/>
                        <a:ea typeface="Calibri"/>
                        <a:cs typeface="Arial" pitchFamily="34" charset="0"/>
                      </a:endParaRPr>
                    </a:p>
                  </a:txBody>
                  <a:tcPr marL="68579" marR="68579" marT="9522" marB="0"/>
                </a:tc>
              </a:tr>
              <a:tr h="419903">
                <a:tc>
                  <a:txBody>
                    <a:bodyPr/>
                    <a:lstStyle/>
                    <a:p>
                      <a:pPr>
                        <a:spcAft>
                          <a:spcPts val="0"/>
                        </a:spcAft>
                      </a:pPr>
                      <a:r>
                        <a:rPr lang="en-GB" sz="1600" dirty="0">
                          <a:latin typeface="Arial" pitchFamily="34" charset="0"/>
                          <a:ea typeface="Calibri"/>
                          <a:cs typeface="Arial" pitchFamily="34" charset="0"/>
                        </a:rPr>
                        <a:t>Year 2 </a:t>
                      </a:r>
                      <a:r>
                        <a:rPr lang="en-GB" sz="1600" dirty="0" smtClean="0">
                          <a:latin typeface="Arial" pitchFamily="34" charset="0"/>
                          <a:ea typeface="Calibri"/>
                          <a:cs typeface="Arial" pitchFamily="34" charset="0"/>
                        </a:rPr>
                        <a:t>pension</a:t>
                      </a:r>
                      <a:endParaRPr lang="en-GB" sz="1600" dirty="0">
                        <a:latin typeface="Arial" pitchFamily="34" charset="0"/>
                        <a:ea typeface="Calibri"/>
                        <a:cs typeface="Arial" pitchFamily="34" charset="0"/>
                      </a:endParaRPr>
                    </a:p>
                  </a:txBody>
                  <a:tcPr marL="68579" marR="68579" marT="9522" marB="0"/>
                </a:tc>
                <a:tc>
                  <a:txBody>
                    <a:bodyPr/>
                    <a:lstStyle/>
                    <a:p>
                      <a:pPr algn="ctr">
                        <a:spcAft>
                          <a:spcPts val="0"/>
                        </a:spcAft>
                      </a:pPr>
                      <a:r>
                        <a:rPr lang="en-GB" sz="1600" dirty="0">
                          <a:latin typeface="Arial" pitchFamily="34" charset="0"/>
                          <a:ea typeface="Calibri"/>
                          <a:cs typeface="Arial" pitchFamily="34" charset="0"/>
                        </a:rPr>
                        <a:t>N/A</a:t>
                      </a:r>
                    </a:p>
                  </a:txBody>
                  <a:tcPr marL="68579" marR="68579" marT="9522" marB="0"/>
                </a:tc>
                <a:tc>
                  <a:txBody>
                    <a:bodyPr/>
                    <a:lstStyle/>
                    <a:p>
                      <a:pPr algn="ctr">
                        <a:spcAft>
                          <a:spcPts val="0"/>
                        </a:spcAft>
                      </a:pPr>
                      <a:r>
                        <a:rPr lang="en-GB" sz="1600" dirty="0" smtClean="0">
                          <a:latin typeface="Arial" pitchFamily="34" charset="0"/>
                          <a:ea typeface="Calibri"/>
                          <a:cs typeface="Arial" pitchFamily="34" charset="0"/>
                        </a:rPr>
                        <a:t>£475</a:t>
                      </a:r>
                      <a:endParaRPr lang="en-GB" sz="1600" dirty="0">
                        <a:latin typeface="Arial" pitchFamily="34" charset="0"/>
                        <a:ea typeface="Calibri"/>
                        <a:cs typeface="Arial" pitchFamily="34" charset="0"/>
                      </a:endParaRPr>
                    </a:p>
                  </a:txBody>
                  <a:tcPr marL="68579" marR="68579" marT="9522" marB="0"/>
                </a:tc>
                <a:tc>
                  <a:txBody>
                    <a:bodyPr/>
                    <a:lstStyle/>
                    <a:p>
                      <a:pPr algn="ctr">
                        <a:spcAft>
                          <a:spcPts val="0"/>
                        </a:spcAft>
                      </a:pPr>
                      <a:r>
                        <a:rPr lang="en-GB" sz="1600" dirty="0" smtClean="0">
                          <a:latin typeface="Arial" pitchFamily="34" charset="0"/>
                          <a:ea typeface="Calibri"/>
                          <a:cs typeface="Arial" pitchFamily="34" charset="0"/>
                        </a:rPr>
                        <a:t>£492*</a:t>
                      </a:r>
                      <a:endParaRPr lang="en-GB" sz="1600" dirty="0">
                        <a:latin typeface="Arial" pitchFamily="34" charset="0"/>
                        <a:ea typeface="Calibri"/>
                        <a:cs typeface="Arial" pitchFamily="34" charset="0"/>
                      </a:endParaRPr>
                    </a:p>
                  </a:txBody>
                  <a:tcPr marL="68579" marR="68579" marT="9522" marB="0"/>
                </a:tc>
                <a:tc>
                  <a:txBody>
                    <a:bodyPr/>
                    <a:lstStyle/>
                    <a:p>
                      <a:pPr algn="ctr">
                        <a:spcAft>
                          <a:spcPts val="0"/>
                        </a:spcAft>
                      </a:pPr>
                      <a:r>
                        <a:rPr lang="en-GB" sz="1600" dirty="0" smtClean="0">
                          <a:latin typeface="Arial" pitchFamily="34" charset="0"/>
                          <a:ea typeface="Calibri"/>
                          <a:cs typeface="Arial" pitchFamily="34" charset="0"/>
                        </a:rPr>
                        <a:t>£509*</a:t>
                      </a:r>
                      <a:endParaRPr lang="en-GB" sz="1600" dirty="0">
                        <a:latin typeface="Arial" pitchFamily="34" charset="0"/>
                        <a:ea typeface="Calibri"/>
                        <a:cs typeface="Arial" pitchFamily="34" charset="0"/>
                      </a:endParaRPr>
                    </a:p>
                  </a:txBody>
                  <a:tcPr marL="68579" marR="68579" marT="9522" marB="0"/>
                </a:tc>
              </a:tr>
              <a:tr h="497143">
                <a:tc>
                  <a:txBody>
                    <a:bodyPr/>
                    <a:lstStyle/>
                    <a:p>
                      <a:pPr>
                        <a:spcAft>
                          <a:spcPts val="0"/>
                        </a:spcAft>
                      </a:pPr>
                      <a:r>
                        <a:rPr lang="en-GB" sz="1600" dirty="0">
                          <a:latin typeface="Arial" pitchFamily="34" charset="0"/>
                          <a:ea typeface="Calibri"/>
                          <a:cs typeface="Arial" pitchFamily="34" charset="0"/>
                        </a:rPr>
                        <a:t>Year </a:t>
                      </a:r>
                      <a:r>
                        <a:rPr lang="en-GB" sz="1600" dirty="0" smtClean="0">
                          <a:latin typeface="Arial" pitchFamily="34" charset="0"/>
                          <a:ea typeface="Calibri"/>
                          <a:cs typeface="Arial" pitchFamily="34" charset="0"/>
                        </a:rPr>
                        <a:t>3 pension</a:t>
                      </a:r>
                      <a:endParaRPr lang="en-GB" sz="1600" dirty="0">
                        <a:latin typeface="Arial" pitchFamily="34" charset="0"/>
                        <a:ea typeface="Calibri"/>
                        <a:cs typeface="Arial" pitchFamily="34" charset="0"/>
                      </a:endParaRPr>
                    </a:p>
                  </a:txBody>
                  <a:tcPr marL="68579" marR="68579" marT="9522" marB="0"/>
                </a:tc>
                <a:tc>
                  <a:txBody>
                    <a:bodyPr/>
                    <a:lstStyle/>
                    <a:p>
                      <a:pPr algn="ctr">
                        <a:spcAft>
                          <a:spcPts val="0"/>
                        </a:spcAft>
                      </a:pPr>
                      <a:r>
                        <a:rPr lang="en-GB" sz="1600" dirty="0">
                          <a:latin typeface="Arial" pitchFamily="34" charset="0"/>
                          <a:ea typeface="Calibri"/>
                          <a:cs typeface="Arial" pitchFamily="34" charset="0"/>
                        </a:rPr>
                        <a:t>N/A </a:t>
                      </a:r>
                    </a:p>
                  </a:txBody>
                  <a:tcPr marL="68579" marR="68579" marT="9522" marB="0"/>
                </a:tc>
                <a:tc>
                  <a:txBody>
                    <a:bodyPr/>
                    <a:lstStyle/>
                    <a:p>
                      <a:pPr algn="ctr">
                        <a:spcAft>
                          <a:spcPts val="0"/>
                        </a:spcAft>
                      </a:pPr>
                      <a:r>
                        <a:rPr lang="en-GB" sz="1600" dirty="0">
                          <a:latin typeface="Arial" pitchFamily="34" charset="0"/>
                          <a:ea typeface="Calibri"/>
                          <a:cs typeface="Arial" pitchFamily="34" charset="0"/>
                        </a:rPr>
                        <a:t>N/A</a:t>
                      </a:r>
                    </a:p>
                  </a:txBody>
                  <a:tcPr marL="68579" marR="68579" marT="9522" marB="0"/>
                </a:tc>
                <a:tc>
                  <a:txBody>
                    <a:bodyPr/>
                    <a:lstStyle/>
                    <a:p>
                      <a:pPr algn="ctr">
                        <a:spcAft>
                          <a:spcPts val="0"/>
                        </a:spcAft>
                      </a:pPr>
                      <a:r>
                        <a:rPr lang="en-GB" sz="1600" dirty="0" smtClean="0">
                          <a:latin typeface="Arial" pitchFamily="34" charset="0"/>
                          <a:ea typeface="Calibri"/>
                          <a:cs typeface="Arial" pitchFamily="34" charset="0"/>
                        </a:rPr>
                        <a:t>£475</a:t>
                      </a:r>
                      <a:endParaRPr lang="en-GB" sz="1600" dirty="0">
                        <a:latin typeface="Arial" pitchFamily="34" charset="0"/>
                        <a:ea typeface="Calibri"/>
                        <a:cs typeface="Arial" pitchFamily="34" charset="0"/>
                      </a:endParaRPr>
                    </a:p>
                  </a:txBody>
                  <a:tcPr marL="68579" marR="68579" marT="9522" marB="0"/>
                </a:tc>
                <a:tc>
                  <a:txBody>
                    <a:bodyPr/>
                    <a:lstStyle/>
                    <a:p>
                      <a:pPr algn="ctr">
                        <a:spcAft>
                          <a:spcPts val="0"/>
                        </a:spcAft>
                      </a:pPr>
                      <a:r>
                        <a:rPr lang="en-GB" sz="1600" dirty="0" smtClean="0">
                          <a:latin typeface="Arial" pitchFamily="34" charset="0"/>
                          <a:ea typeface="Calibri"/>
                          <a:cs typeface="Arial" pitchFamily="34" charset="0"/>
                        </a:rPr>
                        <a:t>£492*</a:t>
                      </a:r>
                      <a:endParaRPr lang="en-GB" sz="1600" dirty="0">
                        <a:latin typeface="Arial" pitchFamily="34" charset="0"/>
                        <a:ea typeface="Calibri"/>
                        <a:cs typeface="Arial" pitchFamily="34" charset="0"/>
                      </a:endParaRPr>
                    </a:p>
                  </a:txBody>
                  <a:tcPr marL="68579" marR="68579" marT="9522" marB="0"/>
                </a:tc>
              </a:tr>
              <a:tr h="497143">
                <a:tc>
                  <a:txBody>
                    <a:bodyPr/>
                    <a:lstStyle/>
                    <a:p>
                      <a:pPr>
                        <a:spcAft>
                          <a:spcPts val="0"/>
                        </a:spcAft>
                      </a:pPr>
                      <a:r>
                        <a:rPr lang="en-GB" sz="1600" dirty="0">
                          <a:latin typeface="Arial" pitchFamily="34" charset="0"/>
                          <a:ea typeface="Calibri"/>
                          <a:cs typeface="Arial" pitchFamily="34" charset="0"/>
                        </a:rPr>
                        <a:t>Year </a:t>
                      </a:r>
                      <a:r>
                        <a:rPr lang="en-GB" sz="1600" dirty="0" smtClean="0">
                          <a:latin typeface="Arial" pitchFamily="34" charset="0"/>
                          <a:ea typeface="Calibri"/>
                          <a:cs typeface="Arial" pitchFamily="34" charset="0"/>
                        </a:rPr>
                        <a:t>4 pension</a:t>
                      </a:r>
                      <a:endParaRPr lang="en-GB" sz="1600" dirty="0">
                        <a:latin typeface="Arial" pitchFamily="34" charset="0"/>
                        <a:ea typeface="Calibri"/>
                        <a:cs typeface="Arial" pitchFamily="34" charset="0"/>
                      </a:endParaRPr>
                    </a:p>
                  </a:txBody>
                  <a:tcPr marL="68579" marR="68579" marT="9522" marB="0"/>
                </a:tc>
                <a:tc>
                  <a:txBody>
                    <a:bodyPr/>
                    <a:lstStyle/>
                    <a:p>
                      <a:pPr algn="ctr">
                        <a:spcAft>
                          <a:spcPts val="0"/>
                        </a:spcAft>
                      </a:pPr>
                      <a:r>
                        <a:rPr lang="en-GB" sz="1600" dirty="0">
                          <a:latin typeface="Arial" pitchFamily="34" charset="0"/>
                          <a:ea typeface="Calibri"/>
                          <a:cs typeface="Arial" pitchFamily="34" charset="0"/>
                        </a:rPr>
                        <a:t>N/A</a:t>
                      </a:r>
                    </a:p>
                  </a:txBody>
                  <a:tcPr marL="68579" marR="68579" marT="9522" marB="0"/>
                </a:tc>
                <a:tc>
                  <a:txBody>
                    <a:bodyPr/>
                    <a:lstStyle/>
                    <a:p>
                      <a:pPr algn="ctr">
                        <a:spcAft>
                          <a:spcPts val="0"/>
                        </a:spcAft>
                      </a:pPr>
                      <a:r>
                        <a:rPr lang="en-GB" sz="1600" dirty="0">
                          <a:latin typeface="Arial" pitchFamily="34" charset="0"/>
                          <a:ea typeface="Calibri"/>
                          <a:cs typeface="Arial" pitchFamily="34" charset="0"/>
                        </a:rPr>
                        <a:t>N/A</a:t>
                      </a:r>
                    </a:p>
                  </a:txBody>
                  <a:tcPr marL="68579" marR="68579" marT="9522" marB="0"/>
                </a:tc>
                <a:tc>
                  <a:txBody>
                    <a:bodyPr/>
                    <a:lstStyle/>
                    <a:p>
                      <a:pPr algn="ctr">
                        <a:spcAft>
                          <a:spcPts val="0"/>
                        </a:spcAft>
                      </a:pPr>
                      <a:r>
                        <a:rPr lang="en-GB" sz="1600" dirty="0">
                          <a:latin typeface="Arial" pitchFamily="34" charset="0"/>
                          <a:ea typeface="Calibri"/>
                          <a:cs typeface="Arial" pitchFamily="34" charset="0"/>
                        </a:rPr>
                        <a:t>N/A</a:t>
                      </a:r>
                    </a:p>
                  </a:txBody>
                  <a:tcPr marL="68579" marR="68579" marT="9522" marB="0"/>
                </a:tc>
                <a:tc>
                  <a:txBody>
                    <a:bodyPr/>
                    <a:lstStyle/>
                    <a:p>
                      <a:pPr algn="ctr">
                        <a:spcAft>
                          <a:spcPts val="0"/>
                        </a:spcAft>
                      </a:pPr>
                      <a:r>
                        <a:rPr lang="en-GB" sz="1600" dirty="0" smtClean="0">
                          <a:latin typeface="Arial" pitchFamily="34" charset="0"/>
                          <a:ea typeface="Calibri"/>
                          <a:cs typeface="Arial" pitchFamily="34" charset="0"/>
                        </a:rPr>
                        <a:t>£475</a:t>
                      </a:r>
                      <a:endParaRPr lang="en-GB" sz="1600" dirty="0">
                        <a:latin typeface="Arial" pitchFamily="34" charset="0"/>
                        <a:ea typeface="Calibri"/>
                        <a:cs typeface="Arial" pitchFamily="34" charset="0"/>
                      </a:endParaRPr>
                    </a:p>
                  </a:txBody>
                  <a:tcPr marL="68579" marR="68579" marT="9522" marB="0"/>
                </a:tc>
              </a:tr>
              <a:tr h="497143">
                <a:tc>
                  <a:txBody>
                    <a:bodyPr/>
                    <a:lstStyle/>
                    <a:p>
                      <a:pPr>
                        <a:spcAft>
                          <a:spcPts val="0"/>
                        </a:spcAft>
                      </a:pPr>
                      <a:r>
                        <a:rPr lang="en-GB" sz="1600" dirty="0">
                          <a:latin typeface="Arial" pitchFamily="34" charset="0"/>
                          <a:ea typeface="Calibri"/>
                          <a:cs typeface="Arial" pitchFamily="34" charset="0"/>
                        </a:rPr>
                        <a:t>Total </a:t>
                      </a:r>
                      <a:r>
                        <a:rPr lang="en-GB" sz="1600" dirty="0" smtClean="0">
                          <a:latin typeface="Arial" pitchFamily="34" charset="0"/>
                          <a:ea typeface="Calibri"/>
                          <a:cs typeface="Arial" pitchFamily="34" charset="0"/>
                        </a:rPr>
                        <a:t>pension </a:t>
                      </a:r>
                      <a:r>
                        <a:rPr lang="en-GB" sz="1600" dirty="0">
                          <a:latin typeface="Arial" pitchFamily="34" charset="0"/>
                          <a:ea typeface="Calibri"/>
                          <a:cs typeface="Arial" pitchFamily="34" charset="0"/>
                        </a:rPr>
                        <a:t>to date</a:t>
                      </a:r>
                    </a:p>
                  </a:txBody>
                  <a:tcPr marL="68579" marR="68579" marT="9522" marB="0"/>
                </a:tc>
                <a:tc>
                  <a:txBody>
                    <a:bodyPr/>
                    <a:lstStyle/>
                    <a:p>
                      <a:pPr algn="ctr">
                        <a:spcAft>
                          <a:spcPts val="0"/>
                        </a:spcAft>
                      </a:pPr>
                      <a:r>
                        <a:rPr lang="en-GB" sz="1600" dirty="0" smtClean="0">
                          <a:latin typeface="Arial" pitchFamily="34" charset="0"/>
                          <a:ea typeface="Calibri"/>
                          <a:cs typeface="Arial" pitchFamily="34" charset="0"/>
                        </a:rPr>
                        <a:t>£475</a:t>
                      </a:r>
                      <a:endParaRPr lang="en-GB" sz="1600" dirty="0">
                        <a:latin typeface="Arial" pitchFamily="34" charset="0"/>
                        <a:ea typeface="Calibri"/>
                        <a:cs typeface="Arial" pitchFamily="34" charset="0"/>
                      </a:endParaRPr>
                    </a:p>
                  </a:txBody>
                  <a:tcPr marL="68579" marR="68579" marT="9522" marB="0"/>
                </a:tc>
                <a:tc>
                  <a:txBody>
                    <a:bodyPr/>
                    <a:lstStyle/>
                    <a:p>
                      <a:pPr algn="ctr">
                        <a:spcAft>
                          <a:spcPts val="0"/>
                        </a:spcAft>
                      </a:pPr>
                      <a:r>
                        <a:rPr lang="en-GB" sz="1600" dirty="0" smtClean="0">
                          <a:latin typeface="Arial" pitchFamily="34" charset="0"/>
                          <a:ea typeface="Calibri"/>
                          <a:cs typeface="Arial" pitchFamily="34" charset="0"/>
                        </a:rPr>
                        <a:t>£967</a:t>
                      </a:r>
                      <a:endParaRPr lang="en-GB" sz="1600" dirty="0">
                        <a:latin typeface="Arial" pitchFamily="34" charset="0"/>
                        <a:ea typeface="Calibri"/>
                        <a:cs typeface="Arial" pitchFamily="34" charset="0"/>
                      </a:endParaRPr>
                    </a:p>
                  </a:txBody>
                  <a:tcPr marL="68579" marR="68579" marT="9522" marB="0"/>
                </a:tc>
                <a:tc>
                  <a:txBody>
                    <a:bodyPr/>
                    <a:lstStyle/>
                    <a:p>
                      <a:pPr algn="ctr">
                        <a:spcAft>
                          <a:spcPts val="0"/>
                        </a:spcAft>
                      </a:pPr>
                      <a:r>
                        <a:rPr lang="en-GB" sz="1600" dirty="0">
                          <a:latin typeface="Arial" pitchFamily="34" charset="0"/>
                          <a:ea typeface="Calibri"/>
                          <a:cs typeface="Arial" pitchFamily="34" charset="0"/>
                        </a:rPr>
                        <a:t>£</a:t>
                      </a:r>
                      <a:r>
                        <a:rPr lang="en-GB" sz="1600" dirty="0" smtClean="0">
                          <a:latin typeface="Arial" pitchFamily="34" charset="0"/>
                          <a:ea typeface="Calibri"/>
                          <a:cs typeface="Arial" pitchFamily="34" charset="0"/>
                        </a:rPr>
                        <a:t>1,476</a:t>
                      </a:r>
                      <a:endParaRPr lang="en-GB" sz="1600" dirty="0">
                        <a:latin typeface="Arial" pitchFamily="34" charset="0"/>
                        <a:ea typeface="Calibri"/>
                        <a:cs typeface="Arial" pitchFamily="34" charset="0"/>
                      </a:endParaRPr>
                    </a:p>
                  </a:txBody>
                  <a:tcPr marL="68579" marR="68579" marT="9522" marB="0"/>
                </a:tc>
                <a:tc>
                  <a:txBody>
                    <a:bodyPr/>
                    <a:lstStyle/>
                    <a:p>
                      <a:pPr algn="ctr">
                        <a:spcAft>
                          <a:spcPts val="0"/>
                        </a:spcAft>
                      </a:pPr>
                      <a:r>
                        <a:rPr lang="en-GB" sz="1600" dirty="0" smtClean="0">
                          <a:latin typeface="Arial" pitchFamily="34" charset="0"/>
                          <a:ea typeface="Calibri"/>
                          <a:cs typeface="Arial" pitchFamily="34" charset="0"/>
                        </a:rPr>
                        <a:t>£2,003</a:t>
                      </a:r>
                      <a:endParaRPr lang="en-GB" sz="1600" dirty="0">
                        <a:latin typeface="Arial" pitchFamily="34" charset="0"/>
                        <a:ea typeface="Calibri"/>
                        <a:cs typeface="Arial" pitchFamily="34" charset="0"/>
                      </a:endParaRPr>
                    </a:p>
                  </a:txBody>
                  <a:tcPr marL="68579" marR="68579" marT="9522" marB="0"/>
                </a:tc>
              </a:tr>
            </a:tbl>
          </a:graphicData>
        </a:graphic>
      </p:graphicFrame>
    </p:spTree>
    <p:extLst>
      <p:ext uri="{BB962C8B-B14F-4D97-AF65-F5344CB8AC3E}">
        <p14:creationId xmlns:p14="http://schemas.microsoft.com/office/powerpoint/2010/main" val="9161511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00808"/>
            <a:ext cx="8435280" cy="576064"/>
          </a:xfrm>
        </p:spPr>
        <p:txBody>
          <a:bodyPr/>
          <a:lstStyle/>
          <a:p>
            <a:r>
              <a:rPr lang="en-GB" dirty="0" smtClean="0"/>
              <a:t>Flexible retirement</a:t>
            </a:r>
            <a:endParaRPr lang="en-GB" dirty="0"/>
          </a:p>
        </p:txBody>
      </p:sp>
      <p:sp>
        <p:nvSpPr>
          <p:cNvPr id="3" name="Content Placeholder 2"/>
          <p:cNvSpPr>
            <a:spLocks noGrp="1"/>
          </p:cNvSpPr>
          <p:nvPr>
            <p:ph idx="1"/>
          </p:nvPr>
        </p:nvSpPr>
        <p:spPr>
          <a:xfrm>
            <a:off x="251520" y="2348880"/>
            <a:ext cx="8435280" cy="4248472"/>
          </a:xfrm>
        </p:spPr>
        <p:txBody>
          <a:bodyPr/>
          <a:lstStyle/>
          <a:p>
            <a:r>
              <a:rPr lang="en-GB" dirty="0"/>
              <a:t>The </a:t>
            </a:r>
            <a:r>
              <a:rPr lang="en-GB" dirty="0" smtClean="0"/>
              <a:t>2015 Scheme </a:t>
            </a:r>
            <a:r>
              <a:rPr lang="en-GB" dirty="0"/>
              <a:t>was designed to provide a great deal of flexibility around retirement. </a:t>
            </a:r>
            <a:endParaRPr lang="en-GB" dirty="0" smtClean="0"/>
          </a:p>
          <a:p>
            <a:r>
              <a:rPr lang="en-GB" dirty="0" smtClean="0"/>
              <a:t>You can choose </a:t>
            </a:r>
            <a:r>
              <a:rPr lang="en-GB" dirty="0"/>
              <a:t>to retire between age 55 and 75 but the benefits would be reduced if they are </a:t>
            </a:r>
            <a:r>
              <a:rPr lang="en-GB" dirty="0" smtClean="0"/>
              <a:t>paid before your State Pension age. </a:t>
            </a:r>
          </a:p>
          <a:p>
            <a:r>
              <a:rPr lang="en-GB" dirty="0" smtClean="0"/>
              <a:t>You </a:t>
            </a:r>
            <a:r>
              <a:rPr lang="en-GB" dirty="0"/>
              <a:t>do not actually have to leave the NHS to start drawing </a:t>
            </a:r>
            <a:r>
              <a:rPr lang="en-GB" dirty="0" smtClean="0"/>
              <a:t>some of </a:t>
            </a:r>
            <a:r>
              <a:rPr lang="en-GB" dirty="0"/>
              <a:t>your pension and taking a lump sum. </a:t>
            </a:r>
            <a:endParaRPr lang="en-GB" dirty="0" smtClean="0"/>
          </a:p>
          <a:p>
            <a:r>
              <a:rPr lang="en-GB" dirty="0" smtClean="0"/>
              <a:t>After </a:t>
            </a:r>
            <a:r>
              <a:rPr lang="en-GB" dirty="0"/>
              <a:t>you reach the minimum pension age you </a:t>
            </a:r>
            <a:r>
              <a:rPr lang="en-GB" dirty="0" smtClean="0"/>
              <a:t>can consider </a:t>
            </a:r>
            <a:r>
              <a:rPr lang="en-GB" dirty="0"/>
              <a:t>moving towards retirement by reducing your working time or perhaps switching to </a:t>
            </a:r>
            <a:r>
              <a:rPr lang="en-GB" dirty="0" smtClean="0"/>
              <a:t>a less </a:t>
            </a:r>
            <a:r>
              <a:rPr lang="en-GB" dirty="0"/>
              <a:t>demanding role. </a:t>
            </a:r>
            <a:endParaRPr lang="en-GB" dirty="0" smtClean="0"/>
          </a:p>
          <a:p>
            <a:r>
              <a:rPr lang="en-GB" dirty="0" smtClean="0"/>
              <a:t>You </a:t>
            </a:r>
            <a:r>
              <a:rPr lang="en-GB" dirty="0"/>
              <a:t>can also take the whole of your benefits by leaving the NHS. You may be able to return </a:t>
            </a:r>
            <a:r>
              <a:rPr lang="en-GB" dirty="0" smtClean="0"/>
              <a:t>to employment </a:t>
            </a:r>
            <a:r>
              <a:rPr lang="en-GB" dirty="0"/>
              <a:t>and </a:t>
            </a:r>
            <a:r>
              <a:rPr lang="en-GB" dirty="0" err="1"/>
              <a:t>rejoin</a:t>
            </a:r>
            <a:r>
              <a:rPr lang="en-GB" dirty="0"/>
              <a:t> this </a:t>
            </a:r>
            <a:r>
              <a:rPr lang="en-GB" dirty="0" smtClean="0"/>
              <a:t>Scheme </a:t>
            </a:r>
            <a:r>
              <a:rPr lang="en-GB" dirty="0"/>
              <a:t>or you could choose to keep working beyond the </a:t>
            </a:r>
            <a:r>
              <a:rPr lang="en-GB" dirty="0" smtClean="0"/>
              <a:t>State Pension age </a:t>
            </a:r>
            <a:r>
              <a:rPr lang="en-GB" dirty="0"/>
              <a:t>and earn a larger pension.</a:t>
            </a:r>
          </a:p>
        </p:txBody>
      </p:sp>
    </p:spTree>
    <p:extLst>
      <p:ext uri="{BB962C8B-B14F-4D97-AF65-F5344CB8AC3E}">
        <p14:creationId xmlns:p14="http://schemas.microsoft.com/office/powerpoint/2010/main" val="19179250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00808"/>
            <a:ext cx="8435280" cy="576064"/>
          </a:xfrm>
        </p:spPr>
        <p:txBody>
          <a:bodyPr/>
          <a:lstStyle/>
          <a:p>
            <a:r>
              <a:rPr lang="en-GB" dirty="0" smtClean="0"/>
              <a:t>Draw down</a:t>
            </a:r>
            <a:endParaRPr lang="en-GB" dirty="0"/>
          </a:p>
        </p:txBody>
      </p:sp>
      <p:sp>
        <p:nvSpPr>
          <p:cNvPr id="3" name="Content Placeholder 2"/>
          <p:cNvSpPr>
            <a:spLocks noGrp="1"/>
          </p:cNvSpPr>
          <p:nvPr>
            <p:ph idx="1"/>
          </p:nvPr>
        </p:nvSpPr>
        <p:spPr>
          <a:xfrm>
            <a:off x="251520" y="2348880"/>
            <a:ext cx="8435280" cy="4248472"/>
          </a:xfrm>
        </p:spPr>
        <p:txBody>
          <a:bodyPr/>
          <a:lstStyle/>
          <a:p>
            <a:r>
              <a:rPr lang="en-GB" dirty="0"/>
              <a:t>If you reduce your pensionable pay by at least 10% and you have reached the minimum </a:t>
            </a:r>
            <a:r>
              <a:rPr lang="en-GB" dirty="0" smtClean="0"/>
              <a:t>pension age </a:t>
            </a:r>
            <a:r>
              <a:rPr lang="en-GB" dirty="0"/>
              <a:t>of 55, you may partially retire and take some of your benefits. </a:t>
            </a:r>
            <a:endParaRPr lang="en-GB" dirty="0" smtClean="0"/>
          </a:p>
          <a:p>
            <a:r>
              <a:rPr lang="en-GB" dirty="0" smtClean="0"/>
              <a:t>You </a:t>
            </a:r>
            <a:r>
              <a:rPr lang="en-GB" dirty="0"/>
              <a:t>can take a minimum </a:t>
            </a:r>
            <a:r>
              <a:rPr lang="en-GB" dirty="0" smtClean="0"/>
              <a:t>of 20</a:t>
            </a:r>
            <a:r>
              <a:rPr lang="en-GB" dirty="0"/>
              <a:t>% (or any minimum amount set by HM Revenue and Customs) and a maximum of 80% </a:t>
            </a:r>
            <a:r>
              <a:rPr lang="en-GB" dirty="0" smtClean="0"/>
              <a:t>of your </a:t>
            </a:r>
            <a:r>
              <a:rPr lang="en-GB" dirty="0"/>
              <a:t>own pension entitlement and continue to build up future membership. </a:t>
            </a:r>
            <a:endParaRPr lang="en-GB" dirty="0" smtClean="0"/>
          </a:p>
          <a:p>
            <a:r>
              <a:rPr lang="en-GB" dirty="0" smtClean="0"/>
              <a:t>The </a:t>
            </a:r>
            <a:r>
              <a:rPr lang="en-GB" dirty="0"/>
              <a:t>benefits </a:t>
            </a:r>
            <a:r>
              <a:rPr lang="en-GB" dirty="0" smtClean="0"/>
              <a:t>would be </a:t>
            </a:r>
            <a:r>
              <a:rPr lang="en-GB" dirty="0"/>
              <a:t>reduced if they are paid before your </a:t>
            </a:r>
            <a:r>
              <a:rPr lang="en-GB" dirty="0" smtClean="0"/>
              <a:t>State </a:t>
            </a:r>
            <a:br>
              <a:rPr lang="en-GB" dirty="0" smtClean="0"/>
            </a:br>
            <a:r>
              <a:rPr lang="en-GB" dirty="0" smtClean="0"/>
              <a:t>Pension age. </a:t>
            </a:r>
          </a:p>
          <a:p>
            <a:r>
              <a:rPr lang="en-GB" dirty="0" smtClean="0"/>
              <a:t>Your </a:t>
            </a:r>
            <a:r>
              <a:rPr lang="en-GB" dirty="0"/>
              <a:t>pensionable pay must remain </a:t>
            </a:r>
            <a:r>
              <a:rPr lang="en-GB" dirty="0" smtClean="0"/>
              <a:t>reduced for </a:t>
            </a:r>
            <a:r>
              <a:rPr lang="en-GB" dirty="0"/>
              <a:t>at least a </a:t>
            </a:r>
            <a:r>
              <a:rPr lang="en-GB" dirty="0" smtClean="0"/>
              <a:t/>
            </a:r>
            <a:br>
              <a:rPr lang="en-GB" dirty="0" smtClean="0"/>
            </a:br>
            <a:r>
              <a:rPr lang="en-GB" dirty="0" smtClean="0"/>
              <a:t>year </a:t>
            </a:r>
            <a:r>
              <a:rPr lang="en-GB" dirty="0"/>
              <a:t>otherwise you will cease to be eligible for the pension </a:t>
            </a:r>
            <a:r>
              <a:rPr lang="en-GB" dirty="0" smtClean="0"/>
              <a:t/>
            </a:r>
            <a:br>
              <a:rPr lang="en-GB" dirty="0" smtClean="0"/>
            </a:br>
            <a:r>
              <a:rPr lang="en-GB" dirty="0" smtClean="0"/>
              <a:t>that </a:t>
            </a:r>
            <a:r>
              <a:rPr lang="en-GB" dirty="0"/>
              <a:t>you have taken. </a:t>
            </a:r>
            <a:endParaRPr lang="en-GB" dirty="0" smtClean="0"/>
          </a:p>
          <a:p>
            <a:r>
              <a:rPr lang="en-GB" dirty="0" smtClean="0"/>
              <a:t>You can </a:t>
            </a:r>
            <a:r>
              <a:rPr lang="en-GB" dirty="0"/>
              <a:t>draw down your benefits twice before </a:t>
            </a:r>
            <a:r>
              <a:rPr lang="en-GB" dirty="0" smtClean="0"/>
              <a:t/>
            </a:r>
            <a:br>
              <a:rPr lang="en-GB" dirty="0" smtClean="0"/>
            </a:br>
            <a:r>
              <a:rPr lang="en-GB" dirty="0" smtClean="0"/>
              <a:t>retiring </a:t>
            </a:r>
            <a:r>
              <a:rPr lang="en-GB" dirty="0"/>
              <a:t>completely.</a:t>
            </a:r>
          </a:p>
        </p:txBody>
      </p:sp>
      <p:pic>
        <p:nvPicPr>
          <p:cNvPr id="4" name="Picture 2" descr="P:\07 Communications\Pensions - Damian\SET activities\Presentation images\draw dow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4725144"/>
            <a:ext cx="2238642"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4520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132856"/>
            <a:ext cx="8435280" cy="576064"/>
          </a:xfrm>
        </p:spPr>
        <p:txBody>
          <a:bodyPr/>
          <a:lstStyle/>
          <a:p>
            <a:r>
              <a:rPr lang="en-GB" dirty="0"/>
              <a:t>NHS Pensions – </a:t>
            </a:r>
            <a:r>
              <a:rPr lang="en-GB" dirty="0" smtClean="0"/>
              <a:t>Both Schemes</a:t>
            </a:r>
            <a:r>
              <a:rPr lang="en-GB" dirty="0"/>
              <a:t/>
            </a:r>
            <a:br>
              <a:rPr lang="en-GB" dirty="0"/>
            </a:b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3429000"/>
            <a:ext cx="3565292" cy="195212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3501008"/>
            <a:ext cx="3600400" cy="1910630"/>
          </a:xfrm>
          <a:prstGeom prst="rect">
            <a:avLst/>
          </a:prstGeom>
        </p:spPr>
      </p:pic>
    </p:spTree>
    <p:extLst>
      <p:ext uri="{BB962C8B-B14F-4D97-AF65-F5344CB8AC3E}">
        <p14:creationId xmlns:p14="http://schemas.microsoft.com/office/powerpoint/2010/main" val="13605642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Salary sacrifice</a:t>
            </a:r>
            <a:endParaRPr lang="en-GB" dirty="0"/>
          </a:p>
        </p:txBody>
      </p:sp>
      <p:sp>
        <p:nvSpPr>
          <p:cNvPr id="3" name="Content Placeholder 2"/>
          <p:cNvSpPr>
            <a:spLocks noGrp="1"/>
          </p:cNvSpPr>
          <p:nvPr>
            <p:ph idx="1"/>
          </p:nvPr>
        </p:nvSpPr>
        <p:spPr>
          <a:xfrm>
            <a:off x="251520" y="2060848"/>
            <a:ext cx="8435280" cy="4464496"/>
          </a:xfrm>
        </p:spPr>
        <p:txBody>
          <a:bodyPr/>
          <a:lstStyle/>
          <a:p>
            <a:pPr marL="0" indent="0">
              <a:buNone/>
            </a:pPr>
            <a:r>
              <a:rPr lang="en-GB" dirty="0"/>
              <a:t>Salary sacrifice is </a:t>
            </a:r>
            <a:r>
              <a:rPr lang="en-GB" dirty="0" smtClean="0"/>
              <a:t>giving </a:t>
            </a:r>
            <a:r>
              <a:rPr lang="en-GB" dirty="0"/>
              <a:t>up part of your </a:t>
            </a:r>
            <a:r>
              <a:rPr lang="en-GB" dirty="0" smtClean="0"/>
              <a:t>salary. Pension </a:t>
            </a:r>
            <a:r>
              <a:rPr lang="en-GB" dirty="0"/>
              <a:t>contributions are only paid on the remaining amount after the salary sacrifice amount has been deducted, the salary sacrifice amount is not pensionable.</a:t>
            </a:r>
            <a:br>
              <a:rPr lang="en-GB" dirty="0"/>
            </a:br>
            <a:endParaRPr lang="en-GB" dirty="0" smtClean="0"/>
          </a:p>
          <a:p>
            <a:pPr marL="0" indent="0">
              <a:buNone/>
            </a:pPr>
            <a:r>
              <a:rPr lang="en-GB" dirty="0"/>
              <a:t>M</a:t>
            </a:r>
            <a:r>
              <a:rPr lang="en-GB" dirty="0" smtClean="0"/>
              <a:t>embers </a:t>
            </a:r>
            <a:r>
              <a:rPr lang="en-GB" dirty="0"/>
              <a:t>of the 2015 Scheme, a reduction in </a:t>
            </a:r>
            <a:r>
              <a:rPr lang="en-GB" dirty="0" smtClean="0"/>
              <a:t>pensionable </a:t>
            </a:r>
            <a:r>
              <a:rPr lang="en-GB" dirty="0"/>
              <a:t>pay will have a negative effect on the amount of pension built up in that </a:t>
            </a:r>
            <a:r>
              <a:rPr lang="en-GB" dirty="0" smtClean="0"/>
              <a:t>year and in turn the final benefits earned. </a:t>
            </a:r>
          </a:p>
          <a:p>
            <a:pPr marL="0" indent="0">
              <a:buNone/>
            </a:pPr>
            <a:endParaRPr lang="en-GB" dirty="0"/>
          </a:p>
          <a:p>
            <a:pPr marL="0" indent="0">
              <a:buNone/>
            </a:pPr>
            <a:r>
              <a:rPr lang="en-GB" dirty="0"/>
              <a:t>M</a:t>
            </a:r>
            <a:r>
              <a:rPr lang="en-GB" dirty="0" smtClean="0"/>
              <a:t>embers </a:t>
            </a:r>
            <a:r>
              <a:rPr lang="en-GB" dirty="0"/>
              <a:t>of the 2008 Section, if salary sacrifice is carried out within the last 10 years of pensionable </a:t>
            </a:r>
            <a:r>
              <a:rPr lang="en-GB" dirty="0" smtClean="0"/>
              <a:t>membership, </a:t>
            </a:r>
            <a:r>
              <a:rPr lang="en-GB" dirty="0"/>
              <a:t>this </a:t>
            </a:r>
            <a:r>
              <a:rPr lang="en-GB" dirty="0" smtClean="0"/>
              <a:t>will also have a negative impact on the  pension benefits payable.</a:t>
            </a:r>
            <a:r>
              <a:rPr lang="en-GB" dirty="0"/>
              <a:t/>
            </a:r>
            <a:br>
              <a:rPr lang="en-GB" dirty="0"/>
            </a:br>
            <a:r>
              <a:rPr lang="en-GB" dirty="0"/>
              <a:t> </a:t>
            </a:r>
            <a:br>
              <a:rPr lang="en-GB" dirty="0"/>
            </a:br>
            <a:r>
              <a:rPr lang="en-GB" dirty="0"/>
              <a:t>M</a:t>
            </a:r>
            <a:r>
              <a:rPr lang="en-GB" dirty="0" smtClean="0"/>
              <a:t>embers </a:t>
            </a:r>
            <a:r>
              <a:rPr lang="en-GB" dirty="0"/>
              <a:t>of the 1995 Section, if salary sacrifice is carried out within the last three years of pensionable </a:t>
            </a:r>
            <a:r>
              <a:rPr lang="en-GB" dirty="0" smtClean="0"/>
              <a:t>membership, </a:t>
            </a:r>
            <a:r>
              <a:rPr lang="en-GB" dirty="0"/>
              <a:t>this </a:t>
            </a:r>
            <a:r>
              <a:rPr lang="en-GB" dirty="0" smtClean="0"/>
              <a:t>will also impact your pension benefits.</a:t>
            </a:r>
            <a:r>
              <a:rPr lang="en-GB" dirty="0"/>
              <a:t/>
            </a:r>
            <a:br>
              <a:rPr lang="en-GB" dirty="0"/>
            </a:br>
            <a:endParaRPr lang="en-GB" dirty="0"/>
          </a:p>
        </p:txBody>
      </p:sp>
    </p:spTree>
    <p:extLst>
      <p:ext uri="{BB962C8B-B14F-4D97-AF65-F5344CB8AC3E}">
        <p14:creationId xmlns:p14="http://schemas.microsoft.com/office/powerpoint/2010/main" val="2557574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1520" y="5013176"/>
            <a:ext cx="8496944" cy="792088"/>
          </a:xfrm>
          <a:prstGeom prst="rect">
            <a:avLst/>
          </a:prstGeom>
          <a:solidFill>
            <a:srgbClr val="009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51520" y="4077072"/>
            <a:ext cx="8496944" cy="792088"/>
          </a:xfrm>
          <a:prstGeom prst="rect">
            <a:avLst/>
          </a:prstGeom>
          <a:solidFill>
            <a:srgbClr val="009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58" name="Title 1"/>
          <p:cNvSpPr>
            <a:spLocks noGrp="1"/>
          </p:cNvSpPr>
          <p:nvPr>
            <p:ph type="title"/>
          </p:nvPr>
        </p:nvSpPr>
        <p:spPr bwMode="auto">
          <a:xfrm>
            <a:off x="250825" y="1700609"/>
            <a:ext cx="8435975" cy="576263"/>
          </a:xfrm>
          <a:noFill/>
          <a:ln>
            <a:miter lim="800000"/>
            <a:headEnd/>
            <a:tailEnd/>
          </a:ln>
        </p:spPr>
        <p:txBody>
          <a:bodyPr vert="horz" wrap="square" lIns="91440" tIns="45720" rIns="91440" bIns="45720" numCol="1" anchor="t" anchorCtr="0" compatLnSpc="1">
            <a:prstTxWarp prst="textNoShape">
              <a:avLst/>
            </a:prstTxWarp>
          </a:bodyPr>
          <a:lstStyle/>
          <a:p>
            <a:r>
              <a:rPr lang="en-GB" dirty="0" smtClean="0"/>
              <a:t>Pension commutation for both Schemes</a:t>
            </a:r>
          </a:p>
        </p:txBody>
      </p:sp>
      <p:sp>
        <p:nvSpPr>
          <p:cNvPr id="3" name="Content Placeholder 2"/>
          <p:cNvSpPr>
            <a:spLocks noGrp="1"/>
          </p:cNvSpPr>
          <p:nvPr>
            <p:ph idx="1"/>
          </p:nvPr>
        </p:nvSpPr>
        <p:spPr>
          <a:xfrm>
            <a:off x="251520" y="2276475"/>
            <a:ext cx="8435975" cy="4248150"/>
          </a:xfrm>
        </p:spPr>
        <p:txBody>
          <a:bodyPr/>
          <a:lstStyle/>
          <a:p>
            <a:pPr marL="0" indent="0" eaLnBrk="1" hangingPunct="1">
              <a:buFontTx/>
              <a:buNone/>
              <a:defRPr/>
            </a:pPr>
            <a:r>
              <a:rPr lang="en-GB" dirty="0" smtClean="0"/>
              <a:t>Members have the option to give up some of their annual pension in exchange for a lump sum that is normally tax free, which is known as pension commutation.</a:t>
            </a:r>
          </a:p>
          <a:p>
            <a:pPr marL="0" indent="0" eaLnBrk="1" hangingPunct="1">
              <a:buFontTx/>
              <a:buNone/>
              <a:defRPr/>
            </a:pPr>
            <a:endParaRPr lang="en-GB" dirty="0" smtClean="0"/>
          </a:p>
          <a:p>
            <a:pPr marL="0" indent="0" eaLnBrk="1" hangingPunct="1">
              <a:buFontTx/>
              <a:buNone/>
              <a:defRPr/>
            </a:pPr>
            <a:r>
              <a:rPr lang="en-GB" dirty="0" smtClean="0"/>
              <a:t>The maximum permitted lump sum a member can take is 25% of the Capital Value of their Scheme benefits. </a:t>
            </a:r>
          </a:p>
          <a:p>
            <a:pPr marL="0" indent="0" eaLnBrk="1" hangingPunct="1">
              <a:buFontTx/>
              <a:buNone/>
              <a:defRPr/>
            </a:pPr>
            <a:endParaRPr lang="en-GB" dirty="0"/>
          </a:p>
          <a:p>
            <a:pPr marL="0" indent="0" eaLnBrk="1" hangingPunct="1">
              <a:buFontTx/>
              <a:buNone/>
              <a:defRPr/>
            </a:pPr>
            <a:r>
              <a:rPr lang="en-GB" b="1" dirty="0" smtClean="0">
                <a:solidFill>
                  <a:schemeClr val="bg1"/>
                </a:solidFill>
              </a:rPr>
              <a:t> </a:t>
            </a:r>
            <a:r>
              <a:rPr lang="en-GB" dirty="0" smtClean="0">
                <a:solidFill>
                  <a:schemeClr val="bg1"/>
                </a:solidFill>
              </a:rPr>
              <a:t>1995 Section: The Capital Value is approximately 5.36 x annual pension plus any mandatory lump sum.</a:t>
            </a:r>
          </a:p>
          <a:p>
            <a:pPr marL="0" indent="0" eaLnBrk="1" hangingPunct="1">
              <a:buFontTx/>
              <a:buNone/>
              <a:defRPr/>
            </a:pPr>
            <a:endParaRPr lang="en-GB" dirty="0"/>
          </a:p>
          <a:p>
            <a:pPr marL="0" indent="0" eaLnBrk="1" hangingPunct="1">
              <a:buFontTx/>
              <a:buNone/>
              <a:defRPr/>
            </a:pPr>
            <a:r>
              <a:rPr lang="en-GB" dirty="0" smtClean="0">
                <a:solidFill>
                  <a:schemeClr val="bg1"/>
                </a:solidFill>
              </a:rPr>
              <a:t> 2008 Section and 2015 Scheme: 25% of the Capital Value is approximately</a:t>
            </a:r>
            <a:br>
              <a:rPr lang="en-GB" dirty="0" smtClean="0">
                <a:solidFill>
                  <a:schemeClr val="bg1"/>
                </a:solidFill>
              </a:rPr>
            </a:br>
            <a:r>
              <a:rPr lang="en-GB" dirty="0" smtClean="0">
                <a:solidFill>
                  <a:schemeClr val="bg1"/>
                </a:solidFill>
              </a:rPr>
              <a:t> 4.28 times the pension</a:t>
            </a:r>
          </a:p>
          <a:p>
            <a:pPr marL="0" indent="0" eaLnBrk="1" hangingPunct="1">
              <a:buFontTx/>
              <a:buNone/>
              <a:defRPr/>
            </a:pPr>
            <a:endParaRPr lang="en-GB" dirty="0" smtClean="0"/>
          </a:p>
          <a:p>
            <a:pPr marL="0" indent="0" eaLnBrk="1" hangingPunct="1">
              <a:buFontTx/>
              <a:buNone/>
              <a:defRPr/>
            </a:pPr>
            <a:r>
              <a:rPr lang="en-GB" dirty="0" smtClean="0"/>
              <a:t>For every £12 of lump sum taken a member will need to give up £1 per year of their pension.</a:t>
            </a:r>
          </a:p>
          <a:p>
            <a:pPr marL="0" indent="0" eaLnBrk="1" hangingPunct="1">
              <a:buFontTx/>
              <a:buNone/>
              <a:defRPr/>
            </a:pPr>
            <a:endParaRPr lang="en-GB" dirty="0"/>
          </a:p>
          <a:p>
            <a:pPr marL="0" indent="0" eaLnBrk="1" hangingPunct="1">
              <a:buFontTx/>
              <a:buNone/>
              <a:defRPr/>
            </a:pPr>
            <a:endParaRPr lang="en-GB" dirty="0" smtClean="0"/>
          </a:p>
          <a:p>
            <a:pPr>
              <a:defRPr/>
            </a:pPr>
            <a:endParaRPr lang="en-GB" dirty="0"/>
          </a:p>
        </p:txBody>
      </p:sp>
    </p:spTree>
    <p:extLst>
      <p:ext uri="{BB962C8B-B14F-4D97-AF65-F5344CB8AC3E}">
        <p14:creationId xmlns:p14="http://schemas.microsoft.com/office/powerpoint/2010/main" val="2978658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bwMode="auto">
          <a:xfrm>
            <a:off x="323850" y="2276872"/>
            <a:ext cx="8134350" cy="1104900"/>
          </a:xfrm>
          <a:noFill/>
          <a:ln>
            <a:miter lim="800000"/>
            <a:headEnd/>
            <a:tailEnd/>
          </a:ln>
        </p:spPr>
        <p:txBody>
          <a:bodyPr vert="horz" wrap="square" lIns="91440" tIns="45720" rIns="91440" bIns="45720" numCol="1" anchor="t" anchorCtr="0" compatLnSpc="1">
            <a:prstTxWarp prst="textNoShape">
              <a:avLst/>
            </a:prstTxWarp>
          </a:bodyPr>
          <a:lstStyle/>
          <a:p>
            <a:r>
              <a:rPr lang="en-GB" dirty="0" smtClean="0"/>
              <a:t>1995 Section key features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7648" y="3573016"/>
            <a:ext cx="4992624" cy="2276856"/>
          </a:xfrm>
          <a:prstGeom prst="rect">
            <a:avLst/>
          </a:prstGeom>
        </p:spPr>
      </p:pic>
    </p:spTree>
    <p:extLst>
      <p:ext uri="{BB962C8B-B14F-4D97-AF65-F5344CB8AC3E}">
        <p14:creationId xmlns:p14="http://schemas.microsoft.com/office/powerpoint/2010/main" val="31361405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4984310"/>
            <a:ext cx="8496944" cy="15410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51520" y="3717032"/>
            <a:ext cx="8496944" cy="11161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1520" y="1700808"/>
            <a:ext cx="8435280" cy="576064"/>
          </a:xfrm>
        </p:spPr>
        <p:txBody>
          <a:bodyPr/>
          <a:lstStyle/>
          <a:p>
            <a:r>
              <a:rPr lang="en-GB" dirty="0" smtClean="0"/>
              <a:t>Pension </a:t>
            </a:r>
            <a:r>
              <a:rPr lang="en-GB" dirty="0"/>
              <a:t>c</a:t>
            </a:r>
            <a:r>
              <a:rPr lang="en-GB" dirty="0" smtClean="0"/>
              <a:t>ommutation example</a:t>
            </a:r>
            <a:endParaRPr lang="en-GB" dirty="0"/>
          </a:p>
        </p:txBody>
      </p:sp>
      <p:sp>
        <p:nvSpPr>
          <p:cNvPr id="3" name="Content Placeholder 2"/>
          <p:cNvSpPr>
            <a:spLocks noGrp="1"/>
          </p:cNvSpPr>
          <p:nvPr>
            <p:ph idx="1"/>
          </p:nvPr>
        </p:nvSpPr>
        <p:spPr>
          <a:xfrm>
            <a:off x="313184" y="2276872"/>
            <a:ext cx="8435280" cy="4392488"/>
          </a:xfrm>
        </p:spPr>
        <p:txBody>
          <a:bodyPr/>
          <a:lstStyle/>
          <a:p>
            <a:pPr marL="0" indent="0">
              <a:buNone/>
            </a:pPr>
            <a:r>
              <a:rPr lang="en-GB" dirty="0"/>
              <a:t>The midwife in </a:t>
            </a:r>
            <a:r>
              <a:rPr lang="en-GB" dirty="0" smtClean="0"/>
              <a:t>2008 Section example decides </a:t>
            </a:r>
            <a:r>
              <a:rPr lang="en-GB" dirty="0"/>
              <a:t>to take a retirement lump sum when she retires. She </a:t>
            </a:r>
            <a:r>
              <a:rPr lang="en-GB" dirty="0" smtClean="0"/>
              <a:t>receives £</a:t>
            </a:r>
            <a:r>
              <a:rPr lang="en-GB" dirty="0"/>
              <a:t>12 of lump sum for each £1 of annual pension given up so she exchanges £1,500 of her </a:t>
            </a:r>
            <a:r>
              <a:rPr lang="en-GB" dirty="0" smtClean="0"/>
              <a:t>annual pension </a:t>
            </a:r>
            <a:r>
              <a:rPr lang="en-GB" dirty="0"/>
              <a:t>to get a retirement lump sum of £18,000 (£1,500 x £12 = £18,000).</a:t>
            </a:r>
          </a:p>
          <a:p>
            <a:pPr marL="0" indent="0">
              <a:buNone/>
            </a:pPr>
            <a:endParaRPr lang="en-GB" dirty="0" smtClean="0"/>
          </a:p>
          <a:p>
            <a:pPr marL="0" indent="0">
              <a:buNone/>
            </a:pPr>
            <a:r>
              <a:rPr lang="en-GB" dirty="0" smtClean="0"/>
              <a:t>The members </a:t>
            </a:r>
            <a:r>
              <a:rPr lang="en-GB" dirty="0"/>
              <a:t>benefits are now:</a:t>
            </a:r>
          </a:p>
          <a:p>
            <a:pPr marL="0" indent="0">
              <a:buNone/>
            </a:pPr>
            <a:r>
              <a:rPr lang="en-GB" dirty="0" smtClean="0"/>
              <a:t>       </a:t>
            </a:r>
            <a:r>
              <a:rPr lang="en-GB" b="1" dirty="0" smtClean="0"/>
              <a:t>Pension </a:t>
            </a:r>
            <a:r>
              <a:rPr lang="en-GB" b="1" dirty="0"/>
              <a:t>£12,172.62 - £1,500.00 = £10,672.62 per year</a:t>
            </a:r>
          </a:p>
          <a:p>
            <a:pPr marL="0" indent="0">
              <a:buNone/>
            </a:pPr>
            <a:r>
              <a:rPr lang="en-GB" b="1" dirty="0" smtClean="0"/>
              <a:t>       Retirement </a:t>
            </a:r>
            <a:r>
              <a:rPr lang="en-GB" b="1" dirty="0"/>
              <a:t>lump sum = £18,000.00</a:t>
            </a:r>
          </a:p>
          <a:p>
            <a:pPr marL="0" indent="0">
              <a:buNone/>
            </a:pPr>
            <a:endParaRPr lang="en-GB" dirty="0" smtClean="0"/>
          </a:p>
          <a:p>
            <a:pPr marL="0" indent="0">
              <a:buNone/>
            </a:pPr>
            <a:r>
              <a:rPr lang="en-GB" dirty="0" smtClean="0"/>
              <a:t>The </a:t>
            </a:r>
            <a:r>
              <a:rPr lang="en-GB" dirty="0"/>
              <a:t>maximum lump sum </a:t>
            </a:r>
            <a:r>
              <a:rPr lang="en-GB" dirty="0" smtClean="0"/>
              <a:t>this member</a:t>
            </a:r>
            <a:r>
              <a:rPr lang="en-GB" dirty="0"/>
              <a:t> </a:t>
            </a:r>
            <a:r>
              <a:rPr lang="en-GB" dirty="0" smtClean="0"/>
              <a:t>could </a:t>
            </a:r>
            <a:r>
              <a:rPr lang="en-GB" dirty="0"/>
              <a:t>take is £52,164.00.</a:t>
            </a:r>
          </a:p>
          <a:p>
            <a:pPr marL="0" indent="0">
              <a:buNone/>
            </a:pPr>
            <a:r>
              <a:rPr lang="en-GB" dirty="0" smtClean="0"/>
              <a:t>The member </a:t>
            </a:r>
            <a:r>
              <a:rPr lang="en-GB" dirty="0"/>
              <a:t>would have to give up £4,347.00 of </a:t>
            </a:r>
            <a:r>
              <a:rPr lang="en-GB" dirty="0" smtClean="0"/>
              <a:t>their </a:t>
            </a:r>
            <a:r>
              <a:rPr lang="en-GB" dirty="0"/>
              <a:t>annual pension to </a:t>
            </a:r>
            <a:r>
              <a:rPr lang="en-GB" dirty="0" smtClean="0"/>
              <a:t>get: </a:t>
            </a:r>
            <a:endParaRPr lang="en-GB" dirty="0"/>
          </a:p>
          <a:p>
            <a:pPr marL="0" indent="0">
              <a:buNone/>
            </a:pPr>
            <a:r>
              <a:rPr lang="en-GB" dirty="0" smtClean="0"/>
              <a:t>       </a:t>
            </a:r>
            <a:r>
              <a:rPr lang="en-GB" b="1" dirty="0" smtClean="0"/>
              <a:t>Pension </a:t>
            </a:r>
            <a:r>
              <a:rPr lang="en-GB" b="1" dirty="0"/>
              <a:t>£12,172.62 - £4,347.00 = £7,825.62 per </a:t>
            </a:r>
            <a:r>
              <a:rPr lang="en-GB" b="1" dirty="0" smtClean="0"/>
              <a:t>year</a:t>
            </a:r>
          </a:p>
          <a:p>
            <a:pPr marL="0" indent="0">
              <a:buNone/>
            </a:pPr>
            <a:r>
              <a:rPr lang="en-GB" b="1" dirty="0"/>
              <a:t> </a:t>
            </a:r>
            <a:r>
              <a:rPr lang="en-GB" b="1" dirty="0" smtClean="0"/>
              <a:t>      Retirement </a:t>
            </a:r>
            <a:r>
              <a:rPr lang="en-GB" b="1" dirty="0"/>
              <a:t>lump sum = £52,164.00</a:t>
            </a:r>
          </a:p>
        </p:txBody>
      </p:sp>
    </p:spTree>
    <p:extLst>
      <p:ext uri="{BB962C8B-B14F-4D97-AF65-F5344CB8AC3E}">
        <p14:creationId xmlns:p14="http://schemas.microsoft.com/office/powerpoint/2010/main" val="21974943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240481" y="1700609"/>
            <a:ext cx="8435975" cy="576263"/>
          </a:xfrm>
          <a:noFill/>
          <a:ln>
            <a:miter lim="800000"/>
            <a:headEnd/>
            <a:tailEnd/>
          </a:ln>
        </p:spPr>
        <p:txBody>
          <a:bodyPr vert="horz" wrap="square" lIns="91440" tIns="45720" rIns="91440" bIns="45720" numCol="1" anchor="t" anchorCtr="0" compatLnSpc="1">
            <a:prstTxWarp prst="textNoShape">
              <a:avLst/>
            </a:prstTxWarp>
          </a:bodyPr>
          <a:lstStyle/>
          <a:p>
            <a:r>
              <a:rPr lang="en-GB" dirty="0" smtClean="0"/>
              <a:t>Protection arrangements explained...</a:t>
            </a:r>
          </a:p>
        </p:txBody>
      </p:sp>
      <p:sp>
        <p:nvSpPr>
          <p:cNvPr id="22531" name="Content Placeholder 2"/>
          <p:cNvSpPr>
            <a:spLocks noGrp="1"/>
          </p:cNvSpPr>
          <p:nvPr>
            <p:ph idx="1"/>
          </p:nvPr>
        </p:nvSpPr>
        <p:spPr bwMode="auto">
          <a:xfrm>
            <a:off x="250825" y="2276475"/>
            <a:ext cx="8435975" cy="4248150"/>
          </a:xfrm>
          <a:noFill/>
          <a:ln>
            <a:miter lim="800000"/>
            <a:headEnd/>
            <a:tailEnd/>
          </a:ln>
        </p:spPr>
        <p:txBody>
          <a:bodyPr vert="horz" wrap="square" lIns="91440" tIns="45720" rIns="91440" bIns="45720" numCol="1" anchor="t" anchorCtr="0" compatLnSpc="1">
            <a:prstTxWarp prst="textNoShape">
              <a:avLst/>
            </a:prstTxWarp>
          </a:bodyPr>
          <a:lstStyle/>
          <a:p>
            <a:pPr marL="0" indent="0">
              <a:buNone/>
            </a:pPr>
            <a:r>
              <a:rPr lang="en-GB" sz="2400" b="1" dirty="0" smtClean="0">
                <a:solidFill>
                  <a:srgbClr val="009E49"/>
                </a:solidFill>
                <a:ea typeface="DINOT-Light"/>
              </a:rPr>
              <a:t>Member with full protection </a:t>
            </a:r>
            <a:endParaRPr lang="en-GB" sz="2400" dirty="0" smtClean="0">
              <a:solidFill>
                <a:srgbClr val="009E49"/>
              </a:solidFill>
              <a:ea typeface="DINOT-Light"/>
            </a:endParaRPr>
          </a:p>
          <a:p>
            <a:endParaRPr lang="en-GB" dirty="0">
              <a:ea typeface="DINOT-Light"/>
            </a:endParaRPr>
          </a:p>
          <a:p>
            <a:r>
              <a:rPr lang="en-GB" dirty="0" smtClean="0">
                <a:ea typeface="DINOT-Light"/>
              </a:rPr>
              <a:t>Members of the 1995/2008 Scheme would be entitled to </a:t>
            </a:r>
            <a:r>
              <a:rPr lang="en-GB" b="1" dirty="0" smtClean="0">
                <a:ea typeface="DINOT-Light"/>
              </a:rPr>
              <a:t>full protection </a:t>
            </a:r>
            <a:r>
              <a:rPr lang="en-GB" dirty="0" smtClean="0">
                <a:ea typeface="DINOT-Light"/>
              </a:rPr>
              <a:t>if:</a:t>
            </a:r>
          </a:p>
          <a:p>
            <a:endParaRPr lang="en-GB" dirty="0" smtClean="0">
              <a:ea typeface="DINOT-Light"/>
            </a:endParaRPr>
          </a:p>
          <a:p>
            <a:pPr lvl="1"/>
            <a:r>
              <a:rPr lang="en-GB" dirty="0" smtClean="0">
                <a:ea typeface="DINOT-Light"/>
              </a:rPr>
              <a:t>at 1 April 2012, were </a:t>
            </a:r>
            <a:r>
              <a:rPr lang="en-GB" dirty="0">
                <a:ea typeface="DINOT-Light"/>
              </a:rPr>
              <a:t>either 10 years or </a:t>
            </a:r>
            <a:r>
              <a:rPr lang="en-GB" dirty="0" smtClean="0">
                <a:ea typeface="DINOT-Light"/>
              </a:rPr>
              <a:t>less from their normal pension age or over their normal pension age and in active membership on both 31 March 2012 and 31 March 2015  </a:t>
            </a:r>
          </a:p>
          <a:p>
            <a:endParaRPr lang="en-GB" dirty="0" smtClean="0">
              <a:ea typeface="DINOT-Light"/>
            </a:endParaRPr>
          </a:p>
          <a:p>
            <a:r>
              <a:rPr lang="en-GB" dirty="0" smtClean="0">
                <a:ea typeface="DINOT-Light"/>
              </a:rPr>
              <a:t>If you have full protection your will remain in the </a:t>
            </a:r>
            <a:br>
              <a:rPr lang="en-GB" dirty="0" smtClean="0">
                <a:ea typeface="DINOT-Light"/>
              </a:rPr>
            </a:br>
            <a:r>
              <a:rPr lang="en-GB" dirty="0" smtClean="0">
                <a:ea typeface="DINOT-Light"/>
              </a:rPr>
              <a:t>1995/2008 Scheme until you retire or leave</a:t>
            </a:r>
            <a:br>
              <a:rPr lang="en-GB" dirty="0" smtClean="0">
                <a:ea typeface="DINOT-Light"/>
              </a:rPr>
            </a:br>
            <a:r>
              <a:rPr lang="en-GB" dirty="0" smtClean="0">
                <a:ea typeface="DINOT-Light"/>
              </a:rPr>
              <a:t>the Scheme.</a:t>
            </a:r>
          </a:p>
          <a:p>
            <a:endParaRPr lang="en-GB" dirty="0" smtClean="0">
              <a:ea typeface="DINOT-Light"/>
            </a:endParaRPr>
          </a:p>
        </p:txBody>
      </p:sp>
      <p:pic>
        <p:nvPicPr>
          <p:cNvPr id="4" name="Picture 4" descr="P:\07 Communications\Pensions - Damian\SET activities\Presentation images\peop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4653136"/>
            <a:ext cx="2217834" cy="1993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2805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a typeface="DINOT-Light"/>
              </a:rPr>
              <a:t>Members with tapered </a:t>
            </a:r>
            <a:r>
              <a:rPr lang="en-GB" dirty="0">
                <a:ea typeface="DINOT-Light"/>
              </a:rPr>
              <a:t>protection </a:t>
            </a:r>
            <a:endParaRPr lang="en-GB" dirty="0"/>
          </a:p>
        </p:txBody>
      </p:sp>
      <p:sp>
        <p:nvSpPr>
          <p:cNvPr id="3" name="Content Placeholder 2"/>
          <p:cNvSpPr>
            <a:spLocks noGrp="1"/>
          </p:cNvSpPr>
          <p:nvPr>
            <p:ph idx="1"/>
          </p:nvPr>
        </p:nvSpPr>
        <p:spPr>
          <a:xfrm>
            <a:off x="251520" y="2276872"/>
            <a:ext cx="8435280" cy="4320480"/>
          </a:xfrm>
        </p:spPr>
        <p:txBody>
          <a:bodyPr/>
          <a:lstStyle/>
          <a:p>
            <a:r>
              <a:rPr lang="en-GB" dirty="0" smtClean="0">
                <a:ea typeface="DINOT-Light"/>
              </a:rPr>
              <a:t>Members </a:t>
            </a:r>
            <a:r>
              <a:rPr lang="en-GB" dirty="0">
                <a:ea typeface="DINOT-Light"/>
              </a:rPr>
              <a:t>of the 1995/2008 Scheme who, as at 1 April 2012, were more than 10 years, but </a:t>
            </a:r>
            <a:r>
              <a:rPr lang="en-GB" dirty="0" smtClean="0">
                <a:ea typeface="DINOT-Light"/>
              </a:rPr>
              <a:t>less </a:t>
            </a:r>
            <a:r>
              <a:rPr lang="en-GB" dirty="0">
                <a:ea typeface="DINOT-Light"/>
              </a:rPr>
              <a:t>than 13 years and 5 </a:t>
            </a:r>
            <a:r>
              <a:rPr lang="en-GB" dirty="0" smtClean="0">
                <a:ea typeface="DINOT-Light"/>
              </a:rPr>
              <a:t>months </a:t>
            </a:r>
            <a:r>
              <a:rPr lang="en-GB" dirty="0">
                <a:ea typeface="DINOT-Light"/>
              </a:rPr>
              <a:t>from their Normal Pension Age </a:t>
            </a:r>
            <a:r>
              <a:rPr lang="en-GB" dirty="0" smtClean="0">
                <a:ea typeface="DINOT-Light"/>
              </a:rPr>
              <a:t>and are </a:t>
            </a:r>
            <a:r>
              <a:rPr lang="en-GB" dirty="0">
                <a:ea typeface="DINOT-Light"/>
              </a:rPr>
              <a:t>in active membership on both 31 March 2012 and 31 March 2015 are entitled to limited </a:t>
            </a:r>
            <a:r>
              <a:rPr lang="en-GB" dirty="0" smtClean="0">
                <a:ea typeface="DINOT-Light"/>
              </a:rPr>
              <a:t>protection</a:t>
            </a:r>
            <a:r>
              <a:rPr lang="en-GB" dirty="0">
                <a:ea typeface="DINOT-Light"/>
              </a:rPr>
              <a:t> </a:t>
            </a:r>
            <a:r>
              <a:rPr lang="en-GB" dirty="0" smtClean="0">
                <a:ea typeface="DINOT-Light"/>
              </a:rPr>
              <a:t>this is called </a:t>
            </a:r>
            <a:r>
              <a:rPr lang="en-GB" b="1" dirty="0" smtClean="0">
                <a:ea typeface="DINOT-Light"/>
              </a:rPr>
              <a:t>tapered protection </a:t>
            </a:r>
          </a:p>
          <a:p>
            <a:endParaRPr lang="en-GB" dirty="0" smtClean="0">
              <a:ea typeface="DINOT-Light"/>
            </a:endParaRPr>
          </a:p>
          <a:p>
            <a:r>
              <a:rPr lang="en-GB" dirty="0" smtClean="0">
                <a:ea typeface="DINOT-Light"/>
              </a:rPr>
              <a:t>If you have tapered protection you will </a:t>
            </a:r>
            <a:r>
              <a:rPr lang="en-GB" dirty="0">
                <a:ea typeface="DINOT-Light"/>
              </a:rPr>
              <a:t>move to the 2015 Scheme, but on a date later than 1 April 2015 depending on </a:t>
            </a:r>
            <a:r>
              <a:rPr lang="en-GB" dirty="0" smtClean="0">
                <a:ea typeface="DINOT-Light"/>
              </a:rPr>
              <a:t>your </a:t>
            </a:r>
            <a:r>
              <a:rPr lang="en-GB" dirty="0">
                <a:ea typeface="DINOT-Light"/>
              </a:rPr>
              <a:t>age.  </a:t>
            </a:r>
            <a:endParaRPr lang="en-GB" dirty="0" smtClean="0">
              <a:ea typeface="DINOT-Light"/>
            </a:endParaRPr>
          </a:p>
          <a:p>
            <a:endParaRPr lang="en-GB" dirty="0" smtClean="0"/>
          </a:p>
          <a:p>
            <a:r>
              <a:rPr lang="en-GB" dirty="0" smtClean="0"/>
              <a:t>For </a:t>
            </a:r>
            <a:r>
              <a:rPr lang="en-GB" dirty="0"/>
              <a:t>each month beyond 10 years, the tapered </a:t>
            </a:r>
            <a:r>
              <a:rPr lang="en-GB" dirty="0" smtClean="0"/>
              <a:t>protection</a:t>
            </a:r>
            <a:br>
              <a:rPr lang="en-GB" dirty="0" smtClean="0"/>
            </a:br>
            <a:r>
              <a:rPr lang="en-GB" dirty="0" smtClean="0"/>
              <a:t>end </a:t>
            </a:r>
            <a:r>
              <a:rPr lang="en-GB" dirty="0"/>
              <a:t>date of 1 April </a:t>
            </a:r>
            <a:r>
              <a:rPr lang="en-GB" dirty="0" smtClean="0"/>
              <a:t>2022 </a:t>
            </a:r>
            <a:r>
              <a:rPr lang="en-GB" dirty="0"/>
              <a:t>is reduced by two months. </a:t>
            </a:r>
            <a:endParaRPr lang="en-GB" dirty="0" smtClean="0"/>
          </a:p>
          <a:p>
            <a:endParaRPr lang="en-GB" dirty="0" smtClean="0">
              <a:ea typeface="DINOT-Light"/>
            </a:endParaRPr>
          </a:p>
          <a:p>
            <a:r>
              <a:rPr lang="en-GB" dirty="0" smtClean="0">
                <a:ea typeface="DINOT-Light"/>
              </a:rPr>
              <a:t>The </a:t>
            </a:r>
            <a:r>
              <a:rPr lang="en-GB" dirty="0">
                <a:ea typeface="DINOT-Light"/>
              </a:rPr>
              <a:t>calculator </a:t>
            </a:r>
            <a:r>
              <a:rPr lang="en-GB" dirty="0" smtClean="0">
                <a:ea typeface="DINOT-Light"/>
              </a:rPr>
              <a:t>is available on NHS Pensions’ website </a:t>
            </a:r>
            <a:r>
              <a:rPr lang="en-GB" dirty="0">
                <a:ea typeface="DINOT-Light"/>
              </a:rPr>
              <a:t>at: </a:t>
            </a:r>
            <a:r>
              <a:rPr lang="en-GB" dirty="0" smtClean="0">
                <a:ea typeface="DINOT-Light"/>
                <a:hlinkClick r:id="rId2"/>
              </a:rPr>
              <a:t>www.nhsbsa.nhs.uk/nhs-pensions</a:t>
            </a:r>
            <a:r>
              <a:rPr lang="en-GB" dirty="0" smtClean="0">
                <a:ea typeface="DINOT-Light"/>
              </a:rPr>
              <a:t> </a:t>
            </a:r>
            <a:endParaRPr lang="en-GB" dirty="0">
              <a:ea typeface="DINOT-Light"/>
            </a:endParaRPr>
          </a:p>
          <a:p>
            <a:endParaRPr lang="en-GB" b="1" dirty="0">
              <a:ea typeface="DINOT-Light"/>
            </a:endParaRPr>
          </a:p>
          <a:p>
            <a:endParaRPr lang="en-GB" dirty="0"/>
          </a:p>
        </p:txBody>
      </p:sp>
      <p:pic>
        <p:nvPicPr>
          <p:cNvPr id="13314" name="Picture 2" descr="P:\07 Communications\Pensions - Damian\SET activities\Presentation images\Apri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0169" y="4607050"/>
            <a:ext cx="1990303" cy="1990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1293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 y="1844824"/>
            <a:ext cx="8435280" cy="576064"/>
          </a:xfrm>
        </p:spPr>
        <p:txBody>
          <a:bodyPr/>
          <a:lstStyle/>
          <a:p>
            <a:r>
              <a:rPr lang="en-GB" dirty="0" smtClean="0">
                <a:ea typeface="DINOT-Light"/>
              </a:rPr>
              <a:t>Members with no protection </a:t>
            </a:r>
            <a:r>
              <a:rPr lang="en-GB" dirty="0">
                <a:ea typeface="DINOT-Light"/>
              </a:rPr>
              <a:t/>
            </a:r>
            <a:br>
              <a:rPr lang="en-GB" dirty="0">
                <a:ea typeface="DINOT-Light"/>
              </a:rPr>
            </a:br>
            <a:endParaRPr lang="en-GB" dirty="0"/>
          </a:p>
        </p:txBody>
      </p:sp>
      <p:sp>
        <p:nvSpPr>
          <p:cNvPr id="3" name="Content Placeholder 2"/>
          <p:cNvSpPr>
            <a:spLocks noGrp="1"/>
          </p:cNvSpPr>
          <p:nvPr>
            <p:ph idx="1"/>
          </p:nvPr>
        </p:nvSpPr>
        <p:spPr>
          <a:xfrm>
            <a:off x="251520" y="2276872"/>
            <a:ext cx="8435280" cy="4248472"/>
          </a:xfrm>
        </p:spPr>
        <p:txBody>
          <a:bodyPr/>
          <a:lstStyle/>
          <a:p>
            <a:pPr marL="0" indent="0">
              <a:buNone/>
            </a:pPr>
            <a:endParaRPr lang="en-GB" dirty="0" smtClean="0">
              <a:ea typeface="DINOT-Light"/>
            </a:endParaRPr>
          </a:p>
          <a:p>
            <a:pPr marL="0" indent="0">
              <a:buNone/>
            </a:pPr>
            <a:r>
              <a:rPr lang="en-GB" dirty="0" smtClean="0">
                <a:ea typeface="DINOT-Light"/>
              </a:rPr>
              <a:t>Members who, </a:t>
            </a:r>
            <a:r>
              <a:rPr lang="en-GB" dirty="0">
                <a:ea typeface="DINOT-Light"/>
              </a:rPr>
              <a:t>at 1 April 2012, were more than 13 years and 5 months </a:t>
            </a:r>
            <a:r>
              <a:rPr lang="en-GB" dirty="0" smtClean="0">
                <a:ea typeface="DINOT-Light"/>
              </a:rPr>
              <a:t>away from their normal pension age do not </a:t>
            </a:r>
            <a:r>
              <a:rPr lang="en-GB" dirty="0">
                <a:ea typeface="DINOT-Light"/>
              </a:rPr>
              <a:t>have </a:t>
            </a:r>
            <a:r>
              <a:rPr lang="en-GB" dirty="0" smtClean="0">
                <a:ea typeface="DINOT-Light"/>
              </a:rPr>
              <a:t>any </a:t>
            </a:r>
            <a:r>
              <a:rPr lang="en-GB" dirty="0">
                <a:ea typeface="DINOT-Light"/>
              </a:rPr>
              <a:t>protection </a:t>
            </a:r>
            <a:r>
              <a:rPr lang="en-GB" dirty="0" smtClean="0">
                <a:ea typeface="DINOT-Light"/>
              </a:rPr>
              <a:t>and moved </a:t>
            </a:r>
            <a:r>
              <a:rPr lang="en-GB" dirty="0">
                <a:ea typeface="DINOT-Light"/>
              </a:rPr>
              <a:t>to the 2015 Scheme on 1 April 2015.</a:t>
            </a:r>
          </a:p>
          <a:p>
            <a:endParaRPr lang="en-GB" dirty="0"/>
          </a:p>
        </p:txBody>
      </p:sp>
      <p:pic>
        <p:nvPicPr>
          <p:cNvPr id="12292" name="Picture 4" descr="P:\07 Communications\Pensions - Damian\SET activities\Presentation images\peop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202" y="3682106"/>
            <a:ext cx="3082915" cy="2771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7743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00808"/>
            <a:ext cx="8435280" cy="576064"/>
          </a:xfrm>
        </p:spPr>
        <p:txBody>
          <a:bodyPr/>
          <a:lstStyle/>
          <a:p>
            <a:r>
              <a:rPr lang="en-GB" dirty="0" smtClean="0"/>
              <a:t>Premature retirement on redundancy</a:t>
            </a:r>
            <a:endParaRPr lang="en-GB" dirty="0"/>
          </a:p>
        </p:txBody>
      </p:sp>
      <p:sp>
        <p:nvSpPr>
          <p:cNvPr id="3" name="Content Placeholder 2"/>
          <p:cNvSpPr>
            <a:spLocks noGrp="1"/>
          </p:cNvSpPr>
          <p:nvPr>
            <p:ph idx="1"/>
          </p:nvPr>
        </p:nvSpPr>
        <p:spPr>
          <a:xfrm>
            <a:off x="251520" y="2348880"/>
            <a:ext cx="8435280" cy="4248472"/>
          </a:xfrm>
        </p:spPr>
        <p:txBody>
          <a:bodyPr/>
          <a:lstStyle/>
          <a:p>
            <a:r>
              <a:rPr lang="en-GB" dirty="0"/>
              <a:t>If you are retired prematurely because of redundancy your benefits may be paid immediately</a:t>
            </a:r>
            <a:r>
              <a:rPr lang="en-GB" dirty="0" smtClean="0"/>
              <a:t>. </a:t>
            </a:r>
          </a:p>
          <a:p>
            <a:endParaRPr lang="en-GB" dirty="0" smtClean="0"/>
          </a:p>
          <a:p>
            <a:r>
              <a:rPr lang="en-GB" dirty="0" smtClean="0"/>
              <a:t>If </a:t>
            </a:r>
            <a:r>
              <a:rPr lang="en-GB" dirty="0"/>
              <a:t>you are made redundant </a:t>
            </a:r>
            <a:r>
              <a:rPr lang="en-GB" dirty="0" smtClean="0"/>
              <a:t>after your minimum </a:t>
            </a:r>
            <a:r>
              <a:rPr lang="en-GB" dirty="0"/>
              <a:t>pension age you </a:t>
            </a:r>
            <a:r>
              <a:rPr lang="en-GB" dirty="0" smtClean="0"/>
              <a:t>have one of three choices: </a:t>
            </a:r>
          </a:p>
          <a:p>
            <a:endParaRPr lang="en-GB" dirty="0" smtClean="0"/>
          </a:p>
          <a:p>
            <a:pPr marL="800100" lvl="1" indent="-342900">
              <a:buFont typeface="+mj-lt"/>
              <a:buAutoNum type="arabicPeriod"/>
            </a:pPr>
            <a:r>
              <a:rPr lang="en-GB" dirty="0" smtClean="0"/>
              <a:t>Take reduced early retirement benefits and keep your full redundancy payment</a:t>
            </a:r>
          </a:p>
          <a:p>
            <a:pPr marL="800100" lvl="1" indent="-342900">
              <a:buFont typeface="+mj-lt"/>
              <a:buAutoNum type="arabicPeriod"/>
            </a:pPr>
            <a:r>
              <a:rPr lang="en-GB" dirty="0" smtClean="0"/>
              <a:t>Take unreduced benefits and use you redundancy payment to meet the costs of your benefits being paid early</a:t>
            </a:r>
          </a:p>
          <a:p>
            <a:pPr marL="800100" lvl="1" indent="-342900">
              <a:buFont typeface="+mj-lt"/>
              <a:buAutoNum type="arabicPeriod"/>
            </a:pPr>
            <a:r>
              <a:rPr lang="en-GB" dirty="0" smtClean="0"/>
              <a:t>Defer your payment of benefits until your normal pension age and keep you full redundancy payment.</a:t>
            </a:r>
          </a:p>
          <a:p>
            <a:pPr marL="800100" lvl="1" indent="-342900">
              <a:buFont typeface="+mj-lt"/>
              <a:buAutoNum type="arabicPeriod"/>
            </a:pPr>
            <a:endParaRPr lang="en-GB" dirty="0"/>
          </a:p>
          <a:p>
            <a:pPr marL="457200" lvl="1" indent="0">
              <a:buNone/>
            </a:pPr>
            <a:r>
              <a:rPr lang="en-GB" dirty="0" smtClean="0"/>
              <a:t>Your redundancy payment may be subject to tax if it exceeds £30,000</a:t>
            </a:r>
          </a:p>
        </p:txBody>
      </p:sp>
    </p:spTree>
    <p:extLst>
      <p:ext uri="{BB962C8B-B14F-4D97-AF65-F5344CB8AC3E}">
        <p14:creationId xmlns:p14="http://schemas.microsoft.com/office/powerpoint/2010/main" val="15703953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Ill health </a:t>
            </a:r>
            <a:r>
              <a:rPr lang="en-GB" dirty="0"/>
              <a:t>retirement </a:t>
            </a:r>
            <a:br>
              <a:rPr lang="en-GB" dirty="0"/>
            </a:br>
            <a:r>
              <a:rPr lang="en-GB" dirty="0" smtClean="0"/>
              <a:t> </a:t>
            </a:r>
            <a:endParaRPr lang="en-GB" dirty="0"/>
          </a:p>
        </p:txBody>
      </p:sp>
      <p:sp>
        <p:nvSpPr>
          <p:cNvPr id="3" name="Content Placeholder 2"/>
          <p:cNvSpPr>
            <a:spLocks noGrp="1"/>
          </p:cNvSpPr>
          <p:nvPr>
            <p:ph idx="1"/>
          </p:nvPr>
        </p:nvSpPr>
        <p:spPr/>
        <p:txBody>
          <a:bodyPr/>
          <a:lstStyle/>
          <a:p>
            <a:r>
              <a:rPr lang="en-GB" dirty="0" smtClean="0"/>
              <a:t>There are options available if you become too ill to work before your normal pension age</a:t>
            </a:r>
          </a:p>
          <a:p>
            <a:r>
              <a:rPr lang="en-GB" dirty="0" smtClean="0"/>
              <a:t>The </a:t>
            </a:r>
            <a:r>
              <a:rPr lang="en-GB" dirty="0"/>
              <a:t>minimum pension age does not apply in the case of ill health </a:t>
            </a:r>
            <a:r>
              <a:rPr lang="en-GB" dirty="0" smtClean="0"/>
              <a:t>retirement</a:t>
            </a:r>
          </a:p>
          <a:p>
            <a:r>
              <a:rPr lang="en-GB" dirty="0"/>
              <a:t>If you are terminally ill </a:t>
            </a:r>
            <a:r>
              <a:rPr lang="en-GB" dirty="0" smtClean="0"/>
              <a:t>and it is anticipated that you have less than twelve months to live you </a:t>
            </a:r>
            <a:r>
              <a:rPr lang="en-GB" dirty="0"/>
              <a:t>may take your benefits immediately as a serious ill health lump </a:t>
            </a:r>
            <a:r>
              <a:rPr lang="en-GB" dirty="0" smtClean="0"/>
              <a:t>sum</a:t>
            </a:r>
          </a:p>
          <a:p>
            <a:r>
              <a:rPr lang="en-GB" dirty="0"/>
              <a:t>You may apply to be considered for ill health </a:t>
            </a:r>
            <a:r>
              <a:rPr lang="en-GB" dirty="0" smtClean="0"/>
              <a:t>early</a:t>
            </a:r>
            <a:br>
              <a:rPr lang="en-GB" dirty="0" smtClean="0"/>
            </a:br>
            <a:r>
              <a:rPr lang="en-GB" dirty="0" smtClean="0"/>
              <a:t>retirement</a:t>
            </a:r>
            <a:r>
              <a:rPr lang="en-GB" dirty="0"/>
              <a:t> </a:t>
            </a:r>
            <a:r>
              <a:rPr lang="en-GB" dirty="0" smtClean="0"/>
              <a:t>by </a:t>
            </a:r>
            <a:r>
              <a:rPr lang="en-GB" dirty="0"/>
              <a:t>completing the consideration </a:t>
            </a:r>
            <a:r>
              <a:rPr lang="en-GB" dirty="0" smtClean="0"/>
              <a:t>of entitlement</a:t>
            </a:r>
            <a:br>
              <a:rPr lang="en-GB" dirty="0" smtClean="0"/>
            </a:br>
            <a:r>
              <a:rPr lang="en-GB" dirty="0" smtClean="0"/>
              <a:t>to </a:t>
            </a:r>
            <a:r>
              <a:rPr lang="en-GB" dirty="0"/>
              <a:t>ill health </a:t>
            </a:r>
            <a:r>
              <a:rPr lang="en-GB" dirty="0" smtClean="0"/>
              <a:t>retirement </a:t>
            </a:r>
            <a:r>
              <a:rPr lang="en-GB" dirty="0"/>
              <a:t>benefits (AW33E) form which </a:t>
            </a:r>
            <a:r>
              <a:rPr lang="en-GB" dirty="0" smtClean="0"/>
              <a:t/>
            </a:r>
            <a:br>
              <a:rPr lang="en-GB" dirty="0" smtClean="0"/>
            </a:br>
            <a:r>
              <a:rPr lang="en-GB" dirty="0" smtClean="0"/>
              <a:t>you </a:t>
            </a:r>
            <a:r>
              <a:rPr lang="en-GB" dirty="0"/>
              <a:t>can get from </a:t>
            </a:r>
            <a:r>
              <a:rPr lang="en-GB" dirty="0" smtClean="0"/>
              <a:t>your employer and/or (AW240) for </a:t>
            </a:r>
            <a:br>
              <a:rPr lang="en-GB" dirty="0" smtClean="0"/>
            </a:br>
            <a:r>
              <a:rPr lang="en-GB" dirty="0" smtClean="0"/>
              <a:t>payment of deferred benefits which is available</a:t>
            </a:r>
            <a:br>
              <a:rPr lang="en-GB" dirty="0" smtClean="0"/>
            </a:br>
            <a:r>
              <a:rPr lang="en-GB" dirty="0" smtClean="0"/>
              <a:t>on our website</a:t>
            </a:r>
            <a:endParaRPr lang="en-GB" dirty="0"/>
          </a:p>
          <a:p>
            <a:pPr marL="0" indent="0">
              <a:buNone/>
            </a:pPr>
            <a:endParaRPr lang="en-GB" dirty="0" smtClean="0"/>
          </a:p>
          <a:p>
            <a:pPr marL="0" indent="0">
              <a:buNone/>
            </a:pPr>
            <a:endParaRPr lang="en-GB" dirty="0" smtClean="0"/>
          </a:p>
          <a:p>
            <a:endParaRPr lang="en-GB" dirty="0"/>
          </a:p>
          <a:p>
            <a:endParaRPr lang="en-GB" dirty="0" smtClean="0"/>
          </a:p>
          <a:p>
            <a:endParaRPr lang="en-GB" dirty="0"/>
          </a:p>
        </p:txBody>
      </p:sp>
      <p:pic>
        <p:nvPicPr>
          <p:cNvPr id="6146" name="Picture 2" descr="P:\07 Communications\Pensions - Damian\SET activities\Presentation images\AW33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07348">
            <a:off x="7052845" y="3932543"/>
            <a:ext cx="1709727" cy="24191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148" name="Picture 4" descr="P:\07 Communications\Pensions - Damian\SET activities\Presentation images\AW2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42468">
            <a:off x="6550915" y="4554216"/>
            <a:ext cx="1425475" cy="20169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0098730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Life </a:t>
            </a:r>
            <a:r>
              <a:rPr lang="en-GB" dirty="0"/>
              <a:t>assurance and family benefits</a:t>
            </a:r>
          </a:p>
        </p:txBody>
      </p:sp>
      <p:sp>
        <p:nvSpPr>
          <p:cNvPr id="3" name="Content Placeholder 2"/>
          <p:cNvSpPr>
            <a:spLocks noGrp="1"/>
          </p:cNvSpPr>
          <p:nvPr>
            <p:ph idx="1"/>
          </p:nvPr>
        </p:nvSpPr>
        <p:spPr/>
        <p:txBody>
          <a:bodyPr/>
          <a:lstStyle/>
          <a:p>
            <a:r>
              <a:rPr lang="en-GB" dirty="0"/>
              <a:t>This Scheme provides lump sum and pension benefits to your dependants in the event of your death. </a:t>
            </a:r>
            <a:endParaRPr lang="en-GB" dirty="0" smtClean="0"/>
          </a:p>
          <a:p>
            <a:r>
              <a:rPr lang="en-GB" dirty="0" smtClean="0"/>
              <a:t>The benefits </a:t>
            </a:r>
            <a:r>
              <a:rPr lang="en-GB" dirty="0"/>
              <a:t>payable will depend on your circumstances at the time of your </a:t>
            </a:r>
            <a:r>
              <a:rPr lang="en-GB" dirty="0" smtClean="0"/>
              <a:t>death</a:t>
            </a:r>
          </a:p>
          <a:p>
            <a:r>
              <a:rPr lang="en-GB" dirty="0"/>
              <a:t>Lump sum on death benefit </a:t>
            </a:r>
            <a:r>
              <a:rPr lang="en-GB" dirty="0" smtClean="0"/>
              <a:t>nomination - You can </a:t>
            </a:r>
            <a:r>
              <a:rPr lang="en-GB" dirty="0"/>
              <a:t>nominate </a:t>
            </a:r>
            <a:r>
              <a:rPr lang="en-GB" dirty="0" smtClean="0"/>
              <a:t>as many people as you like or alternatively one organisation </a:t>
            </a:r>
            <a:r>
              <a:rPr lang="en-GB" dirty="0"/>
              <a:t>to receive the lump </a:t>
            </a:r>
            <a:r>
              <a:rPr lang="en-GB" dirty="0" smtClean="0"/>
              <a:t>sum on </a:t>
            </a:r>
            <a:r>
              <a:rPr lang="en-GB" dirty="0"/>
              <a:t>death benefit</a:t>
            </a:r>
            <a:r>
              <a:rPr lang="en-GB" dirty="0" smtClean="0"/>
              <a:t>.</a:t>
            </a:r>
          </a:p>
          <a:p>
            <a:r>
              <a:rPr lang="en-GB" dirty="0" smtClean="0"/>
              <a:t>Adult </a:t>
            </a:r>
            <a:r>
              <a:rPr lang="en-GB" dirty="0"/>
              <a:t>dependant’s </a:t>
            </a:r>
            <a:r>
              <a:rPr lang="en-GB" dirty="0" smtClean="0"/>
              <a:t>pension is </a:t>
            </a:r>
            <a:r>
              <a:rPr lang="en-GB" dirty="0"/>
              <a:t>payable for life to an eligible </a:t>
            </a:r>
            <a:r>
              <a:rPr lang="en-GB" dirty="0" smtClean="0"/>
              <a:t/>
            </a:r>
            <a:br>
              <a:rPr lang="en-GB" dirty="0" smtClean="0"/>
            </a:br>
            <a:r>
              <a:rPr lang="en-GB" dirty="0" smtClean="0"/>
              <a:t>spouse</a:t>
            </a:r>
            <a:r>
              <a:rPr lang="en-GB" dirty="0"/>
              <a:t>, civil partner or </a:t>
            </a:r>
            <a:r>
              <a:rPr lang="en-GB" dirty="0" smtClean="0"/>
              <a:t>qualifying partner</a:t>
            </a:r>
          </a:p>
          <a:p>
            <a:r>
              <a:rPr lang="en-GB" dirty="0"/>
              <a:t>Children’s </a:t>
            </a:r>
            <a:r>
              <a:rPr lang="en-GB" dirty="0" smtClean="0"/>
              <a:t>pensions are </a:t>
            </a:r>
            <a:r>
              <a:rPr lang="en-GB" dirty="0"/>
              <a:t>payable for an eligible child </a:t>
            </a:r>
            <a:r>
              <a:rPr lang="en-GB" dirty="0" smtClean="0"/>
              <a:t>or</a:t>
            </a:r>
            <a:br>
              <a:rPr lang="en-GB" dirty="0" smtClean="0"/>
            </a:br>
            <a:r>
              <a:rPr lang="en-GB" dirty="0" smtClean="0"/>
              <a:t>children until </a:t>
            </a:r>
            <a:r>
              <a:rPr lang="en-GB" dirty="0"/>
              <a:t>the age of 23. If the child </a:t>
            </a:r>
            <a:r>
              <a:rPr lang="en-GB" dirty="0" smtClean="0"/>
              <a:t>remains unable </a:t>
            </a:r>
            <a:r>
              <a:rPr lang="en-GB" dirty="0"/>
              <a:t>to </a:t>
            </a:r>
            <a:r>
              <a:rPr lang="en-GB" dirty="0" smtClean="0"/>
              <a:t/>
            </a:r>
            <a:br>
              <a:rPr lang="en-GB" dirty="0" smtClean="0"/>
            </a:br>
            <a:r>
              <a:rPr lang="en-GB" dirty="0" smtClean="0"/>
              <a:t>earn </a:t>
            </a:r>
            <a:r>
              <a:rPr lang="en-GB" dirty="0"/>
              <a:t>a </a:t>
            </a:r>
            <a:r>
              <a:rPr lang="en-GB" dirty="0" smtClean="0"/>
              <a:t>living due </a:t>
            </a:r>
            <a:r>
              <a:rPr lang="en-GB" dirty="0"/>
              <a:t>to a condition which existed both at your </a:t>
            </a:r>
            <a:r>
              <a:rPr lang="en-GB" dirty="0" smtClean="0"/>
              <a:t/>
            </a:r>
            <a:br>
              <a:rPr lang="en-GB" dirty="0" smtClean="0"/>
            </a:br>
            <a:r>
              <a:rPr lang="en-GB" dirty="0" smtClean="0"/>
              <a:t>retirement </a:t>
            </a:r>
            <a:r>
              <a:rPr lang="en-GB" dirty="0"/>
              <a:t>and at the </a:t>
            </a:r>
            <a:r>
              <a:rPr lang="en-GB" dirty="0" smtClean="0"/>
              <a:t>date </a:t>
            </a:r>
            <a:r>
              <a:rPr lang="en-GB" dirty="0"/>
              <a:t>of </a:t>
            </a:r>
            <a:r>
              <a:rPr lang="en-GB" dirty="0" smtClean="0"/>
              <a:t>your death</a:t>
            </a:r>
            <a:r>
              <a:rPr lang="en-GB" dirty="0"/>
              <a:t>, the children’s </a:t>
            </a:r>
            <a:r>
              <a:rPr lang="en-GB" dirty="0" smtClean="0"/>
              <a:t/>
            </a:r>
            <a:br>
              <a:rPr lang="en-GB" dirty="0" smtClean="0"/>
            </a:br>
            <a:r>
              <a:rPr lang="en-GB" dirty="0" smtClean="0"/>
              <a:t>pension </a:t>
            </a:r>
            <a:r>
              <a:rPr lang="en-GB" dirty="0"/>
              <a:t>can be paid </a:t>
            </a:r>
            <a:r>
              <a:rPr lang="en-GB" dirty="0" smtClean="0"/>
              <a:t>throughout the child’s life</a:t>
            </a:r>
          </a:p>
          <a:p>
            <a:pPr marL="0" indent="0">
              <a:buNone/>
            </a:pPr>
            <a:endParaRPr lang="en-GB" dirty="0"/>
          </a:p>
        </p:txBody>
      </p:sp>
      <p:pic>
        <p:nvPicPr>
          <p:cNvPr id="7170" name="Picture 2" descr="P:\07 Communications\Pensions - Damian\SET activities\Presentation images\family-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4365518"/>
            <a:ext cx="2286389" cy="2303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5973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00808"/>
            <a:ext cx="8435280" cy="576064"/>
          </a:xfrm>
        </p:spPr>
        <p:txBody>
          <a:bodyPr/>
          <a:lstStyle/>
          <a:p>
            <a:r>
              <a:rPr lang="en-GB" dirty="0" smtClean="0"/>
              <a:t>Increasing pension saving</a:t>
            </a:r>
            <a:endParaRPr lang="en-GB" dirty="0"/>
          </a:p>
        </p:txBody>
      </p:sp>
      <p:sp>
        <p:nvSpPr>
          <p:cNvPr id="3" name="Content Placeholder 2"/>
          <p:cNvSpPr>
            <a:spLocks noGrp="1"/>
          </p:cNvSpPr>
          <p:nvPr>
            <p:ph idx="1"/>
          </p:nvPr>
        </p:nvSpPr>
        <p:spPr>
          <a:xfrm>
            <a:off x="251520" y="2348880"/>
            <a:ext cx="8435280" cy="4248472"/>
          </a:xfrm>
        </p:spPr>
        <p:txBody>
          <a:bodyPr/>
          <a:lstStyle/>
          <a:p>
            <a:r>
              <a:rPr lang="en-GB" dirty="0"/>
              <a:t>You can increase the amount of benefits you receive at retirement by paying extra contributions.</a:t>
            </a:r>
          </a:p>
          <a:p>
            <a:endParaRPr lang="en-GB" dirty="0" smtClean="0"/>
          </a:p>
          <a:p>
            <a:r>
              <a:rPr lang="en-GB" dirty="0" smtClean="0"/>
              <a:t>These </a:t>
            </a:r>
            <a:r>
              <a:rPr lang="en-GB" dirty="0"/>
              <a:t>are called Additional Voluntary Contributions </a:t>
            </a:r>
            <a:r>
              <a:rPr lang="en-GB" dirty="0" smtClean="0"/>
              <a:t>(</a:t>
            </a:r>
            <a:r>
              <a:rPr lang="en-GB" dirty="0" err="1" smtClean="0"/>
              <a:t>AVCs</a:t>
            </a:r>
            <a:r>
              <a:rPr lang="en-GB" dirty="0" smtClean="0"/>
              <a:t>). </a:t>
            </a:r>
          </a:p>
          <a:p>
            <a:endParaRPr lang="en-GB" dirty="0" smtClean="0"/>
          </a:p>
          <a:p>
            <a:r>
              <a:rPr lang="en-GB" dirty="0" smtClean="0"/>
              <a:t>There </a:t>
            </a:r>
            <a:r>
              <a:rPr lang="en-GB" dirty="0"/>
              <a:t>are different ways of doing </a:t>
            </a:r>
            <a:r>
              <a:rPr lang="en-GB" dirty="0" smtClean="0"/>
              <a:t>this and </a:t>
            </a:r>
            <a:r>
              <a:rPr lang="en-GB" dirty="0"/>
              <a:t>each buys you different benefits</a:t>
            </a:r>
            <a:r>
              <a:rPr lang="en-GB" dirty="0" smtClean="0"/>
              <a:t>.</a:t>
            </a:r>
          </a:p>
          <a:p>
            <a:pPr lvl="1">
              <a:buFont typeface="Arial" panose="020B0604020202020204" pitchFamily="34" charset="0"/>
              <a:buChar char="•"/>
            </a:pPr>
            <a:r>
              <a:rPr lang="en-GB" dirty="0" smtClean="0"/>
              <a:t>Buying additional pension</a:t>
            </a:r>
          </a:p>
          <a:p>
            <a:pPr lvl="1">
              <a:buFont typeface="Arial" panose="020B0604020202020204" pitchFamily="34" charset="0"/>
              <a:buChar char="•"/>
            </a:pPr>
            <a:r>
              <a:rPr lang="en-GB" dirty="0" smtClean="0"/>
              <a:t>Money purchase </a:t>
            </a:r>
            <a:r>
              <a:rPr lang="en-GB" dirty="0" err="1" smtClean="0"/>
              <a:t>AVCs</a:t>
            </a:r>
            <a:endParaRPr lang="en-GB" dirty="0" smtClean="0"/>
          </a:p>
          <a:p>
            <a:pPr lvl="1">
              <a:buFont typeface="Arial" panose="020B0604020202020204" pitchFamily="34" charset="0"/>
              <a:buChar char="•"/>
            </a:pPr>
            <a:r>
              <a:rPr lang="en-GB" dirty="0" smtClean="0"/>
              <a:t>Early </a:t>
            </a:r>
            <a:r>
              <a:rPr lang="en-GB" dirty="0"/>
              <a:t>Retirement Reduction Buy Out (</a:t>
            </a:r>
            <a:r>
              <a:rPr lang="en-GB" dirty="0" err="1"/>
              <a:t>ERRBO</a:t>
            </a:r>
            <a:r>
              <a:rPr lang="en-GB" dirty="0"/>
              <a:t>)</a:t>
            </a:r>
            <a:endParaRPr lang="en-GB" dirty="0" smtClean="0"/>
          </a:p>
          <a:p>
            <a:pPr lvl="1"/>
            <a:endParaRPr lang="en-GB" dirty="0"/>
          </a:p>
        </p:txBody>
      </p:sp>
      <p:pic>
        <p:nvPicPr>
          <p:cNvPr id="15363" name="Picture 3" descr="P:\07 Communications\Pensions - Damian\SET activities\Presentation images\increased savings.png"/>
          <p:cNvPicPr>
            <a:picLocks noChangeAspect="1" noChangeArrowheads="1"/>
          </p:cNvPicPr>
          <p:nvPr/>
        </p:nvPicPr>
        <p:blipFill rotWithShape="1">
          <a:blip r:embed="rId3">
            <a:extLst>
              <a:ext uri="{28A0092B-C50C-407E-A947-70E740481C1C}">
                <a14:useLocalDpi xmlns:a14="http://schemas.microsoft.com/office/drawing/2010/main" val="0"/>
              </a:ext>
            </a:extLst>
          </a:blip>
          <a:srcRect l="13071" t="8806" r="9506" b="11172"/>
          <a:stretch/>
        </p:blipFill>
        <p:spPr bwMode="auto">
          <a:xfrm>
            <a:off x="6516216" y="4357372"/>
            <a:ext cx="2376264" cy="2456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1517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2800" dirty="0" smtClean="0">
                <a:solidFill>
                  <a:srgbClr val="009E49"/>
                </a:solidFill>
              </a:rPr>
              <a:t>NHS Pensions – Annual Benefit Statements</a:t>
            </a:r>
            <a:endParaRPr lang="en-GB" sz="2800" dirty="0">
              <a:solidFill>
                <a:srgbClr val="009E49"/>
              </a:solidFill>
            </a:endParaRPr>
          </a:p>
        </p:txBody>
      </p:sp>
      <p:sp>
        <p:nvSpPr>
          <p:cNvPr id="3" name="Subtitle 2"/>
          <p:cNvSpPr>
            <a:spLocks noGrp="1"/>
          </p:cNvSpPr>
          <p:nvPr>
            <p:ph type="subTitle" idx="1"/>
          </p:nvPr>
        </p:nvSpPr>
        <p:spPr/>
        <p:txBody>
          <a:bodyPr/>
          <a:lstStyle/>
          <a:p>
            <a:endParaRPr lang="en-GB" dirty="0" smtClean="0"/>
          </a:p>
          <a:p>
            <a:endParaRPr lang="en-GB" dirty="0"/>
          </a:p>
          <a:p>
            <a:endParaRPr lang="en-GB" dirty="0" smtClean="0"/>
          </a:p>
        </p:txBody>
      </p:sp>
    </p:spTree>
    <p:extLst>
      <p:ext uri="{BB962C8B-B14F-4D97-AF65-F5344CB8AC3E}">
        <p14:creationId xmlns:p14="http://schemas.microsoft.com/office/powerpoint/2010/main" val="2806763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 y="1628800"/>
            <a:ext cx="8435280" cy="576064"/>
          </a:xfrm>
        </p:spPr>
        <p:txBody>
          <a:bodyPr/>
          <a:lstStyle/>
          <a:p>
            <a:r>
              <a:rPr lang="en-GB" altLang="en-US" dirty="0" smtClean="0">
                <a:latin typeface="Arial" charset="0"/>
                <a:ea typeface="ＭＳ Ｐゴシック" pitchFamily="34" charset="-128"/>
                <a:cs typeface="Arial" charset="0"/>
              </a:rPr>
              <a:t>Background</a:t>
            </a:r>
            <a:br>
              <a:rPr lang="en-GB" altLang="en-US" dirty="0" smtClean="0">
                <a:latin typeface="Arial" charset="0"/>
                <a:ea typeface="ＭＳ Ｐゴシック" pitchFamily="34" charset="-128"/>
                <a:cs typeface="Arial" charset="0"/>
              </a:rPr>
            </a:br>
            <a:endParaRPr lang="en-GB" dirty="0"/>
          </a:p>
        </p:txBody>
      </p:sp>
      <p:sp>
        <p:nvSpPr>
          <p:cNvPr id="4" name="Content Placeholder 2"/>
          <p:cNvSpPr>
            <a:spLocks noGrp="1"/>
          </p:cNvSpPr>
          <p:nvPr>
            <p:ph idx="1"/>
          </p:nvPr>
        </p:nvSpPr>
        <p:spPr>
          <a:xfrm>
            <a:off x="251520" y="2132856"/>
            <a:ext cx="8352928" cy="4248472"/>
          </a:xfrm>
        </p:spPr>
        <p:txBody>
          <a:bodyPr>
            <a:noAutofit/>
          </a:bodyPr>
          <a:lstStyle/>
          <a:p>
            <a:pPr marL="0" indent="0">
              <a:spcBef>
                <a:spcPts val="0"/>
              </a:spcBef>
              <a:buNone/>
              <a:defRPr/>
            </a:pPr>
            <a:r>
              <a:rPr lang="en-GB" dirty="0" smtClean="0"/>
              <a:t>Each member of the NHS Pension Scheme is entitled to one free age estimate every 12 months. </a:t>
            </a:r>
          </a:p>
          <a:p>
            <a:pPr marL="0" indent="0">
              <a:spcBef>
                <a:spcPts val="0"/>
              </a:spcBef>
              <a:buNone/>
              <a:defRPr/>
            </a:pPr>
            <a:endParaRPr lang="en-GB" dirty="0"/>
          </a:p>
          <a:p>
            <a:pPr marL="0" indent="0">
              <a:spcBef>
                <a:spcPts val="0"/>
              </a:spcBef>
              <a:buNone/>
              <a:defRPr/>
            </a:pPr>
            <a:r>
              <a:rPr lang="en-GB" dirty="0" smtClean="0"/>
              <a:t>NHS Pensions provides this to members in the form of the Annual Benefit Statement (ABS) using information employers submit via the annual update.</a:t>
            </a:r>
          </a:p>
          <a:p>
            <a:pPr marL="0" indent="0">
              <a:spcBef>
                <a:spcPts val="0"/>
              </a:spcBef>
              <a:buNone/>
              <a:defRPr/>
            </a:pPr>
            <a:endParaRPr lang="en-GB" dirty="0" smtClean="0"/>
          </a:p>
          <a:p>
            <a:pPr marL="0" indent="0">
              <a:spcBef>
                <a:spcPts val="0"/>
              </a:spcBef>
              <a:buNone/>
              <a:defRPr/>
            </a:pPr>
            <a:r>
              <a:rPr lang="en-GB" dirty="0" smtClean="0"/>
              <a:t>The statements are held securely on the Total Reward Statement (</a:t>
            </a:r>
            <a:r>
              <a:rPr lang="en-GB" dirty="0" err="1" smtClean="0"/>
              <a:t>TRS</a:t>
            </a:r>
            <a:r>
              <a:rPr lang="en-GB" dirty="0" smtClean="0"/>
              <a:t>) portal and there are two different ways to access the statement through the </a:t>
            </a:r>
            <a:r>
              <a:rPr lang="en-GB" dirty="0" err="1" smtClean="0"/>
              <a:t>TRS</a:t>
            </a:r>
            <a:r>
              <a:rPr lang="en-GB" dirty="0" smtClean="0"/>
              <a:t> portal.</a:t>
            </a:r>
          </a:p>
          <a:p>
            <a:pPr marL="0" indent="0">
              <a:spcBef>
                <a:spcPts val="0"/>
              </a:spcBef>
              <a:buNone/>
              <a:defRPr/>
            </a:pPr>
            <a:endParaRPr lang="en-GB" dirty="0"/>
          </a:p>
          <a:p>
            <a:pPr marL="0" indent="0">
              <a:spcBef>
                <a:spcPts val="0"/>
              </a:spcBef>
              <a:buNone/>
              <a:defRPr/>
            </a:pPr>
            <a:r>
              <a:rPr lang="en-GB" dirty="0" smtClean="0"/>
              <a:t>The most common route is through Electronic Staff Records (</a:t>
            </a:r>
            <a:r>
              <a:rPr lang="en-GB" dirty="0" err="1" smtClean="0"/>
              <a:t>ESR</a:t>
            </a:r>
            <a:r>
              <a:rPr lang="en-GB" dirty="0" smtClean="0"/>
              <a:t>) which is a payroll system or through the </a:t>
            </a:r>
            <a:r>
              <a:rPr lang="en-GB" dirty="0" err="1" smtClean="0"/>
              <a:t>TRS</a:t>
            </a:r>
            <a:r>
              <a:rPr lang="en-GB" dirty="0" smtClean="0"/>
              <a:t> portal </a:t>
            </a:r>
          </a:p>
          <a:p>
            <a:pPr marL="0" indent="0">
              <a:spcBef>
                <a:spcPts val="0"/>
              </a:spcBef>
              <a:buNone/>
              <a:defRPr/>
            </a:pPr>
            <a:r>
              <a:rPr lang="en-GB" dirty="0" smtClean="0"/>
              <a:t>(which currently uses Government Gateway).</a:t>
            </a:r>
          </a:p>
          <a:p>
            <a:pPr marL="0" indent="0">
              <a:spcBef>
                <a:spcPts val="0"/>
              </a:spcBef>
              <a:buNone/>
              <a:defRPr/>
            </a:pPr>
            <a:endParaRPr lang="en-GB" dirty="0"/>
          </a:p>
          <a:p>
            <a:pPr marL="0" indent="0">
              <a:spcBef>
                <a:spcPts val="0"/>
              </a:spcBef>
              <a:buNone/>
              <a:defRPr/>
            </a:pPr>
            <a:r>
              <a:rPr lang="en-GB" dirty="0" smtClean="0">
                <a:hlinkClick r:id="rId3"/>
              </a:rPr>
              <a:t>www.totalrewardstatements.nhs.uk</a:t>
            </a:r>
            <a:r>
              <a:rPr lang="en-GB" dirty="0" smtClean="0"/>
              <a:t> </a:t>
            </a:r>
          </a:p>
          <a:p>
            <a:pPr marL="0" indent="0">
              <a:spcBef>
                <a:spcPts val="0"/>
              </a:spcBef>
              <a:buNone/>
              <a:defRPr/>
            </a:pPr>
            <a:endParaRPr lang="en-GB" sz="1600" dirty="0" smtClean="0"/>
          </a:p>
        </p:txBody>
      </p:sp>
      <p:pic>
        <p:nvPicPr>
          <p:cNvPr id="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30267"/>
          <a:stretch/>
        </p:blipFill>
        <p:spPr bwMode="auto">
          <a:xfrm>
            <a:off x="6660232" y="4947048"/>
            <a:ext cx="2232248" cy="186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1761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179512" y="1700163"/>
            <a:ext cx="8686800" cy="720725"/>
          </a:xfrm>
          <a:noFill/>
          <a:ln>
            <a:miter lim="800000"/>
            <a:headEnd/>
            <a:tailEnd/>
          </a:ln>
        </p:spPr>
        <p:txBody>
          <a:bodyPr vert="horz" wrap="square" lIns="91440" tIns="45720" rIns="91440" bIns="45720" numCol="1" anchor="t" anchorCtr="0" compatLnSpc="1">
            <a:prstTxWarp prst="textNoShape">
              <a:avLst/>
            </a:prstTxWarp>
          </a:bodyPr>
          <a:lstStyle/>
          <a:p>
            <a:r>
              <a:rPr lang="en-GB" dirty="0" smtClean="0"/>
              <a:t>The pension age for members of the 1995 Section</a:t>
            </a:r>
          </a:p>
        </p:txBody>
      </p:sp>
      <p:sp>
        <p:nvSpPr>
          <p:cNvPr id="3" name="Content Placeholder 2"/>
          <p:cNvSpPr>
            <a:spLocks noGrp="1"/>
          </p:cNvSpPr>
          <p:nvPr>
            <p:ph idx="1"/>
          </p:nvPr>
        </p:nvSpPr>
        <p:spPr>
          <a:xfrm>
            <a:off x="689031" y="2420938"/>
            <a:ext cx="8059433" cy="4176414"/>
          </a:xfrm>
        </p:spPr>
        <p:txBody>
          <a:bodyPr/>
          <a:lstStyle/>
          <a:p>
            <a:pPr marL="87313" indent="0">
              <a:lnSpc>
                <a:spcPct val="90000"/>
              </a:lnSpc>
              <a:buNone/>
              <a:defRPr/>
            </a:pPr>
            <a:r>
              <a:rPr lang="en-GB" dirty="0" smtClean="0"/>
              <a:t>Normal pension age is 60 (55 for Special Classes, Mental Health Officers)</a:t>
            </a:r>
          </a:p>
          <a:p>
            <a:pPr marL="87313" indent="0">
              <a:lnSpc>
                <a:spcPct val="90000"/>
              </a:lnSpc>
              <a:buNone/>
              <a:defRPr/>
            </a:pPr>
            <a:endParaRPr lang="en-GB" dirty="0"/>
          </a:p>
          <a:p>
            <a:pPr marL="87313" indent="0">
              <a:lnSpc>
                <a:spcPct val="90000"/>
              </a:lnSpc>
              <a:buNone/>
              <a:defRPr/>
            </a:pPr>
            <a:r>
              <a:rPr lang="en-GB" dirty="0" smtClean="0"/>
              <a:t>The minimum pension age is 50 for some members </a:t>
            </a:r>
          </a:p>
          <a:p>
            <a:pPr marL="363538" indent="-276225">
              <a:lnSpc>
                <a:spcPct val="90000"/>
              </a:lnSpc>
              <a:defRPr/>
            </a:pPr>
            <a:endParaRPr lang="en-GB" dirty="0" smtClean="0"/>
          </a:p>
          <a:p>
            <a:pPr marL="87313" indent="0">
              <a:lnSpc>
                <a:spcPct val="90000"/>
              </a:lnSpc>
              <a:buNone/>
              <a:defRPr/>
            </a:pPr>
            <a:r>
              <a:rPr lang="en-GB" dirty="0" smtClean="0"/>
              <a:t>The minimum pension age has now increased to age 55 with effect from 6 April 2010 for members who:</a:t>
            </a:r>
          </a:p>
          <a:p>
            <a:pPr marL="363538" indent="-276225">
              <a:lnSpc>
                <a:spcPct val="90000"/>
              </a:lnSpc>
              <a:defRPr/>
            </a:pPr>
            <a:endParaRPr lang="en-GB" dirty="0" smtClean="0"/>
          </a:p>
          <a:p>
            <a:pPr marL="649288" lvl="1" indent="-276225">
              <a:lnSpc>
                <a:spcPct val="90000"/>
              </a:lnSpc>
              <a:defRPr/>
            </a:pPr>
            <a:r>
              <a:rPr lang="en-GB" dirty="0" smtClean="0"/>
              <a:t>join for the first time after 6 April 2006</a:t>
            </a:r>
          </a:p>
          <a:p>
            <a:pPr marL="649288" lvl="1" indent="-276225">
              <a:lnSpc>
                <a:spcPct val="90000"/>
              </a:lnSpc>
              <a:defRPr/>
            </a:pPr>
            <a:r>
              <a:rPr lang="en-GB" dirty="0" err="1" smtClean="0"/>
              <a:t>rejoin</a:t>
            </a:r>
            <a:r>
              <a:rPr lang="en-GB" dirty="0" smtClean="0"/>
              <a:t> after 6 April </a:t>
            </a:r>
            <a:r>
              <a:rPr lang="en-GB" dirty="0"/>
              <a:t>2006 with deferred benefits </a:t>
            </a:r>
            <a:endParaRPr lang="en-GB" dirty="0" smtClean="0"/>
          </a:p>
          <a:p>
            <a:pPr marL="373063" lvl="1" indent="0">
              <a:lnSpc>
                <a:spcPct val="90000"/>
              </a:lnSpc>
              <a:buNone/>
              <a:defRPr/>
            </a:pPr>
            <a:r>
              <a:rPr lang="en-GB" dirty="0" smtClean="0"/>
              <a:t>     prior </a:t>
            </a:r>
            <a:r>
              <a:rPr lang="en-GB" dirty="0"/>
              <a:t>to 31 March 2000</a:t>
            </a:r>
            <a:endParaRPr lang="en-GB" dirty="0" smtClean="0"/>
          </a:p>
          <a:p>
            <a:pPr marL="649288" lvl="1" indent="-276225">
              <a:lnSpc>
                <a:spcPct val="90000"/>
              </a:lnSpc>
              <a:defRPr/>
            </a:pPr>
            <a:r>
              <a:rPr lang="en-GB" dirty="0" smtClean="0"/>
              <a:t>or have previously left the Scheme before </a:t>
            </a:r>
            <a:br>
              <a:rPr lang="en-GB" dirty="0" smtClean="0"/>
            </a:br>
            <a:r>
              <a:rPr lang="en-GB" dirty="0" smtClean="0"/>
              <a:t>31 March 2000 (deferred benefits)</a:t>
            </a:r>
          </a:p>
          <a:p>
            <a:pPr marL="363538" indent="-276225">
              <a:lnSpc>
                <a:spcPct val="90000"/>
              </a:lnSpc>
              <a:defRPr/>
            </a:pPr>
            <a:endParaRPr lang="en-GB" dirty="0" smtClean="0"/>
          </a:p>
          <a:p>
            <a:pPr marL="87313" indent="0">
              <a:lnSpc>
                <a:spcPct val="90000"/>
              </a:lnSpc>
              <a:buNone/>
              <a:defRPr/>
            </a:pPr>
            <a:r>
              <a:rPr lang="en-GB" dirty="0" smtClean="0"/>
              <a:t>The maximum pension age is 75 (65 for Special Classes)</a:t>
            </a:r>
          </a:p>
          <a:p>
            <a:pPr>
              <a:defRPr/>
            </a:pPr>
            <a:endParaRPr lang="en-GB" dirty="0"/>
          </a:p>
        </p:txBody>
      </p:sp>
      <p:pic>
        <p:nvPicPr>
          <p:cNvPr id="1026" name="Picture 2" descr="P:\07 Communications\Pensions - Damian\SET activities\Presentation images\Money ba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4437112"/>
            <a:ext cx="216024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P:\07 Communications\Pensions - Damian\SET activities\Presentation images\tic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006" t="19252" r="15497" b="18528"/>
          <a:stretch/>
        </p:blipFill>
        <p:spPr bwMode="auto">
          <a:xfrm>
            <a:off x="235713" y="2348880"/>
            <a:ext cx="447855" cy="4320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P:\07 Communications\Pensions - Damian\SET activities\Presentation images\tic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006" t="19252" r="15497" b="18528"/>
          <a:stretch/>
        </p:blipFill>
        <p:spPr bwMode="auto">
          <a:xfrm>
            <a:off x="235713" y="2996952"/>
            <a:ext cx="447855" cy="4320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P:\07 Communications\Pensions - Damian\SET activities\Presentation images\tic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006" t="19252" r="15497" b="18528"/>
          <a:stretch/>
        </p:blipFill>
        <p:spPr bwMode="auto">
          <a:xfrm>
            <a:off x="235713" y="3645024"/>
            <a:ext cx="447855" cy="432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P:\07 Communications\Pensions - Damian\SET activities\Presentation images\tic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006" t="19252" r="15497" b="18528"/>
          <a:stretch/>
        </p:blipFill>
        <p:spPr bwMode="auto">
          <a:xfrm>
            <a:off x="235713" y="6124646"/>
            <a:ext cx="447855" cy="43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9786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5576" y="2158238"/>
            <a:ext cx="7632848" cy="364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a:spLocks noChangeArrowheads="1"/>
          </p:cNvSpPr>
          <p:nvPr/>
        </p:nvSpPr>
        <p:spPr bwMode="auto">
          <a:xfrm>
            <a:off x="755576" y="5902325"/>
            <a:ext cx="3384550" cy="817562"/>
          </a:xfrm>
          <a:prstGeom prst="roundRect">
            <a:avLst>
              <a:gd name="adj" fmla="val 16667"/>
            </a:avLst>
          </a:prstGeom>
          <a:ln>
            <a:solidFill>
              <a:srgbClr val="009E49"/>
            </a:solidFill>
            <a:headEnd/>
            <a:tailEnd/>
          </a:ln>
        </p:spPr>
        <p:style>
          <a:lnRef idx="2">
            <a:schemeClr val="accent3"/>
          </a:lnRef>
          <a:fillRef idx="1">
            <a:schemeClr val="lt1"/>
          </a:fillRef>
          <a:effectRef idx="0">
            <a:schemeClr val="accent3"/>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1400" b="1" dirty="0" err="1"/>
              <a:t>TRS</a:t>
            </a:r>
            <a:r>
              <a:rPr lang="en-GB" altLang="en-US" sz="1400" b="1" dirty="0"/>
              <a:t> Statements</a:t>
            </a:r>
            <a:r>
              <a:rPr lang="en-GB" altLang="en-US" sz="1400" dirty="0"/>
              <a:t>:</a:t>
            </a:r>
          </a:p>
          <a:p>
            <a:pPr algn="ctr" eaLnBrk="1" hangingPunct="1"/>
            <a:r>
              <a:rPr lang="en-GB" altLang="en-US" sz="1400" dirty="0"/>
              <a:t>Available via </a:t>
            </a:r>
            <a:r>
              <a:rPr lang="en-GB" altLang="en-US" sz="1400" dirty="0" err="1"/>
              <a:t>ESR</a:t>
            </a:r>
            <a:r>
              <a:rPr lang="en-GB" altLang="en-US" sz="1400" dirty="0"/>
              <a:t> Self Serve or by Government Gateway</a:t>
            </a:r>
          </a:p>
        </p:txBody>
      </p:sp>
      <p:sp>
        <p:nvSpPr>
          <p:cNvPr id="6" name="TextBox 5"/>
          <p:cNvSpPr>
            <a:spLocks noChangeArrowheads="1"/>
          </p:cNvSpPr>
          <p:nvPr/>
        </p:nvSpPr>
        <p:spPr bwMode="auto">
          <a:xfrm>
            <a:off x="5004445" y="6021387"/>
            <a:ext cx="3455987" cy="579437"/>
          </a:xfrm>
          <a:prstGeom prst="roundRect">
            <a:avLst>
              <a:gd name="adj" fmla="val 16667"/>
            </a:avLst>
          </a:prstGeom>
          <a:ln>
            <a:solidFill>
              <a:srgbClr val="009E49"/>
            </a:solidFill>
            <a:headEnd/>
            <a:tailEnd/>
          </a:ln>
        </p:spPr>
        <p:style>
          <a:lnRef idx="2">
            <a:schemeClr val="accent3"/>
          </a:lnRef>
          <a:fillRef idx="1">
            <a:schemeClr val="lt1"/>
          </a:fillRef>
          <a:effectRef idx="0">
            <a:schemeClr val="accent3"/>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1400" b="1" dirty="0"/>
              <a:t>ABS Statements:</a:t>
            </a:r>
          </a:p>
          <a:p>
            <a:pPr algn="ctr" eaLnBrk="1" hangingPunct="1"/>
            <a:r>
              <a:rPr lang="en-GB" altLang="en-US" sz="1400" dirty="0"/>
              <a:t>Available via Government Gateway only</a:t>
            </a:r>
          </a:p>
        </p:txBody>
      </p:sp>
      <p:sp>
        <p:nvSpPr>
          <p:cNvPr id="3" name="Title 2"/>
          <p:cNvSpPr>
            <a:spLocks noGrp="1"/>
          </p:cNvSpPr>
          <p:nvPr>
            <p:ph type="title"/>
          </p:nvPr>
        </p:nvSpPr>
        <p:spPr>
          <a:xfrm>
            <a:off x="179512" y="1700808"/>
            <a:ext cx="8435280" cy="576064"/>
          </a:xfrm>
        </p:spPr>
        <p:txBody>
          <a:bodyPr/>
          <a:lstStyle/>
          <a:p>
            <a:r>
              <a:rPr lang="en-GB" dirty="0" smtClean="0"/>
              <a:t>Which route do I use?</a:t>
            </a:r>
            <a:endParaRPr lang="en-GB" dirty="0"/>
          </a:p>
        </p:txBody>
      </p:sp>
    </p:spTree>
    <p:extLst>
      <p:ext uri="{BB962C8B-B14F-4D97-AF65-F5344CB8AC3E}">
        <p14:creationId xmlns:p14="http://schemas.microsoft.com/office/powerpoint/2010/main" val="8895721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latin typeface="Arial" charset="0"/>
                <a:ea typeface="ＭＳ Ｐゴシック" pitchFamily="34" charset="-128"/>
                <a:cs typeface="Arial" charset="0"/>
              </a:rPr>
              <a:t>What's included in the </a:t>
            </a:r>
            <a:r>
              <a:rPr lang="en-GB" altLang="en-US" dirty="0" smtClean="0">
                <a:latin typeface="Arial" charset="0"/>
                <a:ea typeface="ＭＳ Ｐゴシック" pitchFamily="34" charset="-128"/>
                <a:cs typeface="Arial" charset="0"/>
              </a:rPr>
              <a:t>ABS?</a:t>
            </a:r>
            <a:endParaRPr lang="en-GB" dirty="0"/>
          </a:p>
        </p:txBody>
      </p:sp>
      <p:sp>
        <p:nvSpPr>
          <p:cNvPr id="4" name="Content Placeholder 2"/>
          <p:cNvSpPr>
            <a:spLocks noGrp="1"/>
          </p:cNvSpPr>
          <p:nvPr>
            <p:ph idx="1"/>
          </p:nvPr>
        </p:nvSpPr>
        <p:spPr/>
        <p:txBody>
          <a:bodyPr>
            <a:normAutofit/>
          </a:bodyPr>
          <a:lstStyle/>
          <a:p>
            <a:pPr lvl="1">
              <a:buFont typeface="Arial" panose="020B0604020202020204" pitchFamily="34" charset="0"/>
              <a:buChar char="•"/>
              <a:defRPr/>
            </a:pPr>
            <a:r>
              <a:rPr lang="en-GB" dirty="0" smtClean="0"/>
              <a:t>Current value of benefits at last update (including Consumer Price Index if deferred). This includes:</a:t>
            </a:r>
          </a:p>
          <a:p>
            <a:pPr lvl="2">
              <a:defRPr/>
            </a:pPr>
            <a:r>
              <a:rPr lang="en-GB" dirty="0" smtClean="0"/>
              <a:t>Pension</a:t>
            </a:r>
          </a:p>
          <a:p>
            <a:pPr lvl="2">
              <a:defRPr/>
            </a:pPr>
            <a:r>
              <a:rPr lang="en-GB" dirty="0" smtClean="0"/>
              <a:t>Lump sum (if applicable)</a:t>
            </a:r>
          </a:p>
          <a:p>
            <a:pPr lvl="2">
              <a:defRPr/>
            </a:pPr>
            <a:r>
              <a:rPr lang="en-GB" dirty="0" smtClean="0"/>
              <a:t>Survivor pension – now known as adult dependant’s pension</a:t>
            </a:r>
          </a:p>
          <a:p>
            <a:pPr lvl="2">
              <a:defRPr/>
            </a:pPr>
            <a:r>
              <a:rPr lang="en-GB" dirty="0" smtClean="0"/>
              <a:t>Hypothetical Annuity </a:t>
            </a:r>
            <a:r>
              <a:rPr lang="en-GB" dirty="0"/>
              <a:t>C</a:t>
            </a:r>
            <a:r>
              <a:rPr lang="en-GB" dirty="0" smtClean="0"/>
              <a:t>ost (the cost of what the pension would be to buy on the ‘open market’)</a:t>
            </a:r>
          </a:p>
          <a:p>
            <a:pPr lvl="2">
              <a:defRPr/>
            </a:pPr>
            <a:r>
              <a:rPr lang="en-GB" dirty="0" smtClean="0"/>
              <a:t>Reckonable and calendar length membership totals for 1995/2008 members</a:t>
            </a:r>
          </a:p>
          <a:p>
            <a:pPr lvl="1">
              <a:buFont typeface="Arial" panose="020B0604020202020204" pitchFamily="34" charset="0"/>
              <a:buChar char="•"/>
              <a:defRPr/>
            </a:pPr>
            <a:r>
              <a:rPr lang="en-GB" dirty="0" smtClean="0"/>
              <a:t>Members with full protection will also receive a one year projection and projection to normal pension age</a:t>
            </a:r>
          </a:p>
          <a:p>
            <a:pPr lvl="1">
              <a:buFont typeface="Arial" panose="020B0604020202020204" pitchFamily="34" charset="0"/>
              <a:buChar char="•"/>
              <a:defRPr/>
            </a:pPr>
            <a:r>
              <a:rPr lang="en-GB" dirty="0" smtClean="0"/>
              <a:t>Maximum lump sum commutation examples</a:t>
            </a:r>
          </a:p>
          <a:p>
            <a:pPr lvl="1">
              <a:buFont typeface="Arial" panose="020B0604020202020204" pitchFamily="34" charset="0"/>
              <a:buChar char="•"/>
              <a:defRPr/>
            </a:pPr>
            <a:r>
              <a:rPr lang="en-GB" dirty="0" smtClean="0"/>
              <a:t>Life Assurance Lump Sum– now known as Lump sum on death benefit</a:t>
            </a:r>
          </a:p>
          <a:p>
            <a:pPr lvl="1">
              <a:defRPr/>
            </a:pPr>
            <a:endParaRPr lang="en-GB" sz="2000" dirty="0" smtClean="0"/>
          </a:p>
          <a:p>
            <a:pPr lvl="1">
              <a:buFont typeface="Arial" pitchFamily="34" charset="0"/>
              <a:buNone/>
              <a:defRPr/>
            </a:pPr>
            <a:endParaRPr lang="en-GB" dirty="0" smtClean="0"/>
          </a:p>
          <a:p>
            <a:pPr>
              <a:defRPr/>
            </a:pPr>
            <a:endParaRPr lang="en-GB" dirty="0"/>
          </a:p>
        </p:txBody>
      </p:sp>
    </p:spTree>
    <p:extLst>
      <p:ext uri="{BB962C8B-B14F-4D97-AF65-F5344CB8AC3E}">
        <p14:creationId xmlns:p14="http://schemas.microsoft.com/office/powerpoint/2010/main" val="33883644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00808"/>
            <a:ext cx="8435280" cy="576064"/>
          </a:xfrm>
        </p:spPr>
        <p:txBody>
          <a:bodyPr/>
          <a:lstStyle/>
          <a:p>
            <a:r>
              <a:rPr lang="en-GB" altLang="en-US" dirty="0">
                <a:latin typeface="Arial" charset="0"/>
                <a:ea typeface="ＭＳ Ｐゴシック" pitchFamily="34" charset="-128"/>
                <a:cs typeface="Arial" charset="0"/>
              </a:rPr>
              <a:t>What’s included continued…</a:t>
            </a:r>
            <a:endParaRPr lang="en-GB" dirty="0"/>
          </a:p>
        </p:txBody>
      </p:sp>
      <p:sp>
        <p:nvSpPr>
          <p:cNvPr id="4" name="Content Placeholder 2"/>
          <p:cNvSpPr txBox="1">
            <a:spLocks/>
          </p:cNvSpPr>
          <p:nvPr/>
        </p:nvSpPr>
        <p:spPr>
          <a:xfrm>
            <a:off x="179512" y="2338536"/>
            <a:ext cx="8229600" cy="4114800"/>
          </a:xfrm>
          <a:prstGeom prst="rect">
            <a:avLst/>
          </a:prstGeom>
        </p:spPr>
        <p:txBody>
          <a:bodyPr/>
          <a:lstStyle>
            <a:lvl1pPr marL="457200" indent="-457200" algn="l" rtl="0" eaLnBrk="0" fontAlgn="base" hangingPunct="0">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None/>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anose="020B0604020202020204" pitchFamily="34" charset="0"/>
              <a:buChar char="•"/>
              <a:defRPr/>
            </a:pPr>
            <a:r>
              <a:rPr lang="en-GB" dirty="0" smtClean="0"/>
              <a:t>Death benefit nominee information</a:t>
            </a:r>
          </a:p>
          <a:p>
            <a:pPr lvl="1">
              <a:buFont typeface="Arial" panose="020B0604020202020204" pitchFamily="34" charset="0"/>
              <a:buChar char="•"/>
              <a:defRPr/>
            </a:pPr>
            <a:r>
              <a:rPr lang="en-GB" dirty="0" smtClean="0"/>
              <a:t>Contribution information for the year before including employee, employer, Added Years, Early Retirement Reduction Buy Out (</a:t>
            </a:r>
            <a:r>
              <a:rPr lang="en-GB" dirty="0" err="1" smtClean="0"/>
              <a:t>ERRBO</a:t>
            </a:r>
            <a:r>
              <a:rPr lang="en-GB" dirty="0" smtClean="0"/>
              <a:t>) and Additional Pension (AP) contributions</a:t>
            </a:r>
          </a:p>
          <a:p>
            <a:pPr lvl="1">
              <a:buFont typeface="Arial" panose="020B0604020202020204" pitchFamily="34" charset="0"/>
              <a:buChar char="•"/>
              <a:defRPr/>
            </a:pPr>
            <a:r>
              <a:rPr lang="en-GB" dirty="0" smtClean="0"/>
              <a:t>Separate statement tab for each Section/Scheme </a:t>
            </a:r>
          </a:p>
          <a:p>
            <a:pPr lvl="1">
              <a:buFont typeface="Arial" panose="020B0604020202020204" pitchFamily="34" charset="0"/>
              <a:buChar char="•"/>
              <a:defRPr/>
            </a:pPr>
            <a:r>
              <a:rPr lang="en-GB" dirty="0" smtClean="0"/>
              <a:t>2015 Scheme pensionable earnings statement (if applicable)</a:t>
            </a:r>
          </a:p>
          <a:p>
            <a:pPr lvl="1">
              <a:buFont typeface="Arial" panose="020B0604020202020204" pitchFamily="34" charset="0"/>
              <a:buChar char="•"/>
              <a:defRPr/>
            </a:pPr>
            <a:r>
              <a:rPr lang="en-GB" dirty="0" smtClean="0"/>
              <a:t>Transfer in and Added </a:t>
            </a:r>
            <a:r>
              <a:rPr lang="en-GB" dirty="0"/>
              <a:t>Y</a:t>
            </a:r>
            <a:r>
              <a:rPr lang="en-GB" dirty="0" smtClean="0"/>
              <a:t>ears membership credits are included in the membership totals but not the totals on the statement</a:t>
            </a:r>
          </a:p>
          <a:p>
            <a:pPr lvl="1">
              <a:buFont typeface="Arial" panose="020B0604020202020204" pitchFamily="34" charset="0"/>
              <a:buChar char="•"/>
              <a:defRPr/>
            </a:pPr>
            <a:r>
              <a:rPr lang="en-GB" dirty="0" smtClean="0"/>
              <a:t>Final salary linking </a:t>
            </a:r>
          </a:p>
          <a:p>
            <a:pPr lvl="1">
              <a:defRPr/>
            </a:pPr>
            <a:endParaRPr lang="en-GB" sz="2000" dirty="0" smtClean="0"/>
          </a:p>
          <a:p>
            <a:pPr lvl="1">
              <a:defRPr/>
            </a:pPr>
            <a:endParaRPr lang="en-GB" sz="2000" dirty="0" smtClean="0"/>
          </a:p>
          <a:p>
            <a:pPr>
              <a:defRPr/>
            </a:pPr>
            <a:endParaRPr lang="en-GB" dirty="0"/>
          </a:p>
        </p:txBody>
      </p:sp>
    </p:spTree>
    <p:extLst>
      <p:ext uri="{BB962C8B-B14F-4D97-AF65-F5344CB8AC3E}">
        <p14:creationId xmlns:p14="http://schemas.microsoft.com/office/powerpoint/2010/main" val="35924500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00808"/>
            <a:ext cx="8435280" cy="576064"/>
          </a:xfrm>
        </p:spPr>
        <p:txBody>
          <a:bodyPr/>
          <a:lstStyle/>
          <a:p>
            <a:r>
              <a:rPr lang="en-GB" dirty="0" smtClean="0"/>
              <a:t>What’s </a:t>
            </a:r>
            <a:r>
              <a:rPr lang="en-GB" dirty="0"/>
              <a:t>not </a:t>
            </a:r>
            <a:r>
              <a:rPr lang="en-GB" dirty="0" smtClean="0"/>
              <a:t>included?</a:t>
            </a:r>
            <a:endParaRPr lang="en-GB" dirty="0"/>
          </a:p>
        </p:txBody>
      </p:sp>
      <p:sp>
        <p:nvSpPr>
          <p:cNvPr id="5" name="Content Placeholder 2"/>
          <p:cNvSpPr txBox="1">
            <a:spLocks/>
          </p:cNvSpPr>
          <p:nvPr/>
        </p:nvSpPr>
        <p:spPr>
          <a:xfrm>
            <a:off x="395535" y="2986608"/>
            <a:ext cx="8352929" cy="4114800"/>
          </a:xfrm>
          <a:prstGeom prst="rect">
            <a:avLst/>
          </a:prstGeom>
        </p:spPr>
        <p:txBody>
          <a:bodyPr>
            <a:normAutofit/>
          </a:bodyPr>
          <a:lstStyle>
            <a:lvl1pPr marL="457200" indent="-457200" algn="l" rtl="0" eaLnBrk="0" fontAlgn="base" hangingPunct="0">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None/>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GB" sz="2000" dirty="0" smtClean="0"/>
          </a:p>
          <a:p>
            <a:pPr>
              <a:defRPr/>
            </a:pPr>
            <a:r>
              <a:rPr lang="en-GB" dirty="0" smtClean="0"/>
              <a:t>Protection of pay is not included for 1995 Section members</a:t>
            </a:r>
          </a:p>
          <a:p>
            <a:pPr>
              <a:defRPr/>
            </a:pPr>
            <a:endParaRPr lang="en-GB" dirty="0" smtClean="0"/>
          </a:p>
          <a:p>
            <a:pPr>
              <a:defRPr/>
            </a:pPr>
            <a:r>
              <a:rPr lang="en-GB" dirty="0" smtClean="0"/>
              <a:t>Additional Pension and Early Retirement Reduction Buy Out (</a:t>
            </a:r>
            <a:r>
              <a:rPr lang="en-GB" dirty="0" err="1" smtClean="0"/>
              <a:t>ERRBO</a:t>
            </a:r>
            <a:r>
              <a:rPr lang="en-GB" dirty="0" smtClean="0"/>
              <a:t>) – Contributions paid show on the statement but they are not included in the calculations</a:t>
            </a:r>
          </a:p>
          <a:p>
            <a:pPr>
              <a:defRPr/>
            </a:pPr>
            <a:endParaRPr lang="en-GB" dirty="0" smtClean="0"/>
          </a:p>
          <a:p>
            <a:pPr>
              <a:defRPr/>
            </a:pPr>
            <a:r>
              <a:rPr lang="en-GB" dirty="0" smtClean="0"/>
              <a:t>Scheme transition members whose 2015 Scheme records have not been updated will not receive a 2015 Scheme statement but will receive a statement for their 1995 and/or 2008 Section</a:t>
            </a:r>
          </a:p>
        </p:txBody>
      </p:sp>
      <p:sp>
        <p:nvSpPr>
          <p:cNvPr id="3" name="TextBox 2"/>
          <p:cNvSpPr txBox="1"/>
          <p:nvPr/>
        </p:nvSpPr>
        <p:spPr>
          <a:xfrm>
            <a:off x="251521" y="2422629"/>
            <a:ext cx="8640960" cy="646331"/>
          </a:xfrm>
          <a:prstGeom prst="rect">
            <a:avLst/>
          </a:prstGeom>
          <a:noFill/>
        </p:spPr>
        <p:txBody>
          <a:bodyPr wrap="square" rtlCol="0">
            <a:spAutoFit/>
          </a:bodyPr>
          <a:lstStyle/>
          <a:p>
            <a:pPr indent="0">
              <a:buNone/>
              <a:defRPr/>
            </a:pPr>
            <a:r>
              <a:rPr lang="en-GB" dirty="0">
                <a:latin typeface="Arial" panose="020B0604020202020204" pitchFamily="34" charset="0"/>
                <a:cs typeface="Arial" panose="020B0604020202020204" pitchFamily="34" charset="0"/>
              </a:rPr>
              <a:t>The validations used to </a:t>
            </a:r>
            <a:r>
              <a:rPr lang="en-GB" dirty="0" smtClean="0">
                <a:latin typeface="Arial" panose="020B0604020202020204" pitchFamily="34" charset="0"/>
                <a:cs typeface="Arial" panose="020B0604020202020204" pitchFamily="34" charset="0"/>
              </a:rPr>
              <a:t>calculate statements </a:t>
            </a:r>
            <a:r>
              <a:rPr lang="en-GB" dirty="0">
                <a:latin typeface="Arial" panose="020B0604020202020204" pitchFamily="34" charset="0"/>
                <a:cs typeface="Arial" panose="020B0604020202020204" pitchFamily="34" charset="0"/>
              </a:rPr>
              <a:t>are broadly comparable </a:t>
            </a:r>
            <a:r>
              <a:rPr lang="en-GB" dirty="0" smtClean="0">
                <a:latin typeface="Arial" panose="020B0604020202020204" pitchFamily="34" charset="0"/>
                <a:cs typeface="Arial" panose="020B0604020202020204" pitchFamily="34" charset="0"/>
              </a:rPr>
              <a:t>with our internal system, </a:t>
            </a:r>
            <a:r>
              <a:rPr lang="en-GB" dirty="0">
                <a:latin typeface="Arial" panose="020B0604020202020204" pitchFamily="34" charset="0"/>
                <a:cs typeface="Arial" panose="020B0604020202020204" pitchFamily="34" charset="0"/>
              </a:rPr>
              <a:t>with some exceptions to facilitate bulk processing:</a:t>
            </a:r>
          </a:p>
        </p:txBody>
      </p:sp>
    </p:spTree>
    <p:extLst>
      <p:ext uri="{BB962C8B-B14F-4D97-AF65-F5344CB8AC3E}">
        <p14:creationId xmlns:p14="http://schemas.microsoft.com/office/powerpoint/2010/main" val="15515069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3645024"/>
            <a:ext cx="8496944" cy="53020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58194" y="2996952"/>
            <a:ext cx="8496944" cy="53020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51520" y="2348880"/>
            <a:ext cx="8496944" cy="53020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1520" y="1772816"/>
            <a:ext cx="8435280" cy="576064"/>
          </a:xfrm>
        </p:spPr>
        <p:txBody>
          <a:bodyPr/>
          <a:lstStyle/>
          <a:p>
            <a:r>
              <a:rPr lang="en-GB" altLang="en-US" dirty="0">
                <a:latin typeface="Arial" charset="0"/>
                <a:ea typeface="ＭＳ Ｐゴシック" pitchFamily="34" charset="-128"/>
                <a:cs typeface="Arial" charset="0"/>
              </a:rPr>
              <a:t>Who will receive a statement?</a:t>
            </a:r>
            <a:endParaRPr lang="en-GB" dirty="0"/>
          </a:p>
        </p:txBody>
      </p:sp>
      <p:sp>
        <p:nvSpPr>
          <p:cNvPr id="4" name="Content Placeholder 2"/>
          <p:cNvSpPr>
            <a:spLocks noGrp="1"/>
          </p:cNvSpPr>
          <p:nvPr>
            <p:ph idx="1"/>
          </p:nvPr>
        </p:nvSpPr>
        <p:spPr>
          <a:xfrm>
            <a:off x="323528" y="2420888"/>
            <a:ext cx="8435280" cy="4248472"/>
          </a:xfrm>
        </p:spPr>
        <p:txBody>
          <a:bodyPr>
            <a:normAutofit/>
          </a:bodyPr>
          <a:lstStyle/>
          <a:p>
            <a:pPr>
              <a:defRPr/>
            </a:pPr>
            <a:r>
              <a:rPr lang="en-GB" b="1" dirty="0" smtClean="0"/>
              <a:t>Officer and practitioner members </a:t>
            </a:r>
          </a:p>
          <a:p>
            <a:pPr>
              <a:buFont typeface="Arial" pitchFamily="34" charset="0"/>
              <a:buNone/>
              <a:defRPr/>
            </a:pPr>
            <a:endParaRPr lang="en-GB" b="1" dirty="0" smtClean="0"/>
          </a:p>
          <a:p>
            <a:pPr>
              <a:defRPr/>
            </a:pPr>
            <a:r>
              <a:rPr lang="en-GB" b="1" dirty="0" smtClean="0"/>
              <a:t>1995 Section, 2008 Section and 2015 Scheme members</a:t>
            </a:r>
          </a:p>
          <a:p>
            <a:pPr>
              <a:defRPr/>
            </a:pPr>
            <a:endParaRPr lang="en-GB" b="1" dirty="0" smtClean="0"/>
          </a:p>
          <a:p>
            <a:pPr>
              <a:defRPr/>
            </a:pPr>
            <a:r>
              <a:rPr lang="en-GB" b="1" dirty="0" smtClean="0"/>
              <a:t>Active and deferred members</a:t>
            </a:r>
          </a:p>
          <a:p>
            <a:pPr>
              <a:defRPr/>
            </a:pPr>
            <a:endParaRPr lang="en-GB" dirty="0"/>
          </a:p>
          <a:p>
            <a:pPr marL="0" indent="0">
              <a:buNone/>
              <a:defRPr/>
            </a:pPr>
            <a:r>
              <a:rPr lang="en-GB" dirty="0" smtClean="0"/>
              <a:t>If it has not been possible to calculate a statement </a:t>
            </a:r>
            <a:br>
              <a:rPr lang="en-GB" dirty="0" smtClean="0"/>
            </a:br>
            <a:r>
              <a:rPr lang="en-GB" dirty="0" smtClean="0"/>
              <a:t>through</a:t>
            </a:r>
            <a:r>
              <a:rPr lang="en-GB" dirty="0"/>
              <a:t> </a:t>
            </a:r>
            <a:r>
              <a:rPr lang="en-GB" dirty="0" smtClean="0"/>
              <a:t>the </a:t>
            </a:r>
            <a:r>
              <a:rPr lang="en-GB" dirty="0" err="1" smtClean="0"/>
              <a:t>TRS</a:t>
            </a:r>
            <a:r>
              <a:rPr lang="en-GB" dirty="0"/>
              <a:t> </a:t>
            </a:r>
            <a:r>
              <a:rPr lang="en-GB" dirty="0" smtClean="0"/>
              <a:t>portal you will receive an</a:t>
            </a:r>
            <a:br>
              <a:rPr lang="en-GB" dirty="0" smtClean="0"/>
            </a:br>
            <a:r>
              <a:rPr lang="en-GB" dirty="0" smtClean="0"/>
              <a:t>information message advising this</a:t>
            </a:r>
            <a:r>
              <a:rPr lang="en-GB" dirty="0"/>
              <a:t> </a:t>
            </a:r>
            <a:r>
              <a:rPr lang="en-GB" dirty="0" smtClean="0"/>
              <a:t>and you will </a:t>
            </a:r>
            <a:br>
              <a:rPr lang="en-GB" dirty="0" smtClean="0"/>
            </a:br>
            <a:r>
              <a:rPr lang="en-GB" dirty="0" smtClean="0"/>
              <a:t>be eligible for one free age estimate from </a:t>
            </a:r>
            <a:br>
              <a:rPr lang="en-GB" dirty="0" smtClean="0"/>
            </a:br>
            <a:r>
              <a:rPr lang="en-GB" dirty="0" smtClean="0"/>
              <a:t>NHS Pensions upon request.</a:t>
            </a:r>
          </a:p>
          <a:p>
            <a:pPr>
              <a:defRPr/>
            </a:pPr>
            <a:endParaRPr lang="en-GB" dirty="0" smtClean="0"/>
          </a:p>
        </p:txBody>
      </p:sp>
      <p:pic>
        <p:nvPicPr>
          <p:cNvPr id="1027" name="Picture 3" descr="P:\07 Communications\Pensions - Damian\SET activities\Presentation images\TRS Cap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2603" y="4437112"/>
            <a:ext cx="2683853" cy="2173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6134022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 y="1772816"/>
            <a:ext cx="8435280" cy="576064"/>
          </a:xfrm>
        </p:spPr>
        <p:txBody>
          <a:bodyPr/>
          <a:lstStyle/>
          <a:p>
            <a:r>
              <a:rPr lang="en-GB" dirty="0" smtClean="0"/>
              <a:t>Reasons you might not receive a statement</a:t>
            </a:r>
            <a:endParaRPr lang="en-GB" dirty="0"/>
          </a:p>
        </p:txBody>
      </p:sp>
      <p:sp>
        <p:nvSpPr>
          <p:cNvPr id="3" name="Content Placeholder 2"/>
          <p:cNvSpPr>
            <a:spLocks noGrp="1"/>
          </p:cNvSpPr>
          <p:nvPr>
            <p:ph idx="1"/>
          </p:nvPr>
        </p:nvSpPr>
        <p:spPr>
          <a:xfrm>
            <a:off x="251520" y="2564904"/>
            <a:ext cx="8435280" cy="4248472"/>
          </a:xfrm>
        </p:spPr>
        <p:txBody>
          <a:bodyPr/>
          <a:lstStyle/>
          <a:p>
            <a:r>
              <a:rPr lang="en-GB" sz="1600" b="1" dirty="0" smtClean="0"/>
              <a:t>Joined </a:t>
            </a:r>
            <a:r>
              <a:rPr lang="en-GB" sz="1600" b="1" dirty="0"/>
              <a:t>after </a:t>
            </a:r>
            <a:r>
              <a:rPr lang="en-GB" sz="1600" b="1" dirty="0" smtClean="0"/>
              <a:t>Annual Benefit Statement </a:t>
            </a:r>
            <a:r>
              <a:rPr lang="en-GB" sz="1600" b="1" dirty="0"/>
              <a:t>calculation date </a:t>
            </a:r>
            <a:r>
              <a:rPr lang="en-GB" sz="1600" dirty="0"/>
              <a:t>- </a:t>
            </a:r>
            <a:r>
              <a:rPr lang="en-GB" sz="1600" dirty="0" smtClean="0"/>
              <a:t>You </a:t>
            </a:r>
            <a:r>
              <a:rPr lang="en-GB" sz="1600" dirty="0"/>
              <a:t>joined the NHS Pension Scheme after 31 March </a:t>
            </a:r>
            <a:r>
              <a:rPr lang="en-GB" sz="1600" dirty="0" smtClean="0"/>
              <a:t>2017, </a:t>
            </a:r>
            <a:r>
              <a:rPr lang="en-GB" sz="1600" dirty="0"/>
              <a:t>or </a:t>
            </a:r>
            <a:r>
              <a:rPr lang="en-GB" sz="1600" dirty="0" smtClean="0"/>
              <a:t>re-joined </a:t>
            </a:r>
            <a:r>
              <a:rPr lang="en-GB" sz="1600" dirty="0"/>
              <a:t>after this date following a transfer out or refund of earlier </a:t>
            </a:r>
            <a:r>
              <a:rPr lang="en-GB" sz="1600" dirty="0" smtClean="0"/>
              <a:t>membership</a:t>
            </a:r>
            <a:endParaRPr lang="en-GB" sz="1600" dirty="0"/>
          </a:p>
          <a:p>
            <a:r>
              <a:rPr lang="en-GB" sz="1600" b="1" dirty="0" smtClean="0"/>
              <a:t>Pay </a:t>
            </a:r>
            <a:r>
              <a:rPr lang="en-GB" sz="1600" dirty="0"/>
              <a:t>- The bulk processing </a:t>
            </a:r>
            <a:r>
              <a:rPr lang="en-GB" sz="1600" dirty="0" smtClean="0"/>
              <a:t>functionality for Pensions Online (POL) users </a:t>
            </a:r>
            <a:r>
              <a:rPr lang="en-GB" sz="1600" dirty="0"/>
              <a:t>is unable to calculate </a:t>
            </a:r>
            <a:r>
              <a:rPr lang="en-GB" sz="1600" dirty="0" smtClean="0"/>
              <a:t>very high </a:t>
            </a:r>
            <a:r>
              <a:rPr lang="en-GB" sz="1600" dirty="0"/>
              <a:t>pay </a:t>
            </a:r>
            <a:r>
              <a:rPr lang="en-GB" sz="1600" dirty="0" smtClean="0"/>
              <a:t>figures </a:t>
            </a:r>
            <a:r>
              <a:rPr lang="en-GB" sz="1600" dirty="0"/>
              <a:t>(more than £250,000) </a:t>
            </a:r>
            <a:r>
              <a:rPr lang="en-GB" sz="1600" dirty="0" smtClean="0"/>
              <a:t>or very low (less </a:t>
            </a:r>
            <a:r>
              <a:rPr lang="en-GB" sz="1600" dirty="0"/>
              <a:t>than £20</a:t>
            </a:r>
            <a:r>
              <a:rPr lang="en-GB" sz="1600" dirty="0" smtClean="0"/>
              <a:t>)</a:t>
            </a:r>
          </a:p>
          <a:p>
            <a:r>
              <a:rPr lang="en-GB" sz="1600" b="1" dirty="0" smtClean="0"/>
              <a:t>No </a:t>
            </a:r>
            <a:r>
              <a:rPr lang="en-GB" sz="1600" b="1" dirty="0"/>
              <a:t>annual update received </a:t>
            </a:r>
            <a:r>
              <a:rPr lang="en-GB" sz="1600" dirty="0" smtClean="0"/>
              <a:t>– You are </a:t>
            </a:r>
            <a:r>
              <a:rPr lang="en-GB" sz="1600" dirty="0"/>
              <a:t>in the 2015 Scheme but </a:t>
            </a:r>
            <a:r>
              <a:rPr lang="en-GB" sz="1600" dirty="0" smtClean="0"/>
              <a:t>your record </a:t>
            </a:r>
            <a:r>
              <a:rPr lang="en-GB" sz="1600" dirty="0"/>
              <a:t>has not been updated, or the only open employment is after the latest </a:t>
            </a:r>
            <a:r>
              <a:rPr lang="en-GB" sz="1600" dirty="0" smtClean="0"/>
              <a:t>update</a:t>
            </a:r>
            <a:endParaRPr lang="en-GB" sz="1600" dirty="0"/>
          </a:p>
          <a:p>
            <a:r>
              <a:rPr lang="en-GB" sz="1600" b="1" dirty="0" smtClean="0"/>
              <a:t>Employments </a:t>
            </a:r>
            <a:r>
              <a:rPr lang="en-GB" sz="1600" b="1" dirty="0"/>
              <a:t>exceed whole time </a:t>
            </a:r>
            <a:r>
              <a:rPr lang="en-GB" sz="1600" dirty="0"/>
              <a:t>– </a:t>
            </a:r>
            <a:r>
              <a:rPr lang="en-GB" sz="1600" dirty="0" smtClean="0"/>
              <a:t>You have </a:t>
            </a:r>
            <a:r>
              <a:rPr lang="en-GB" sz="1600" dirty="0"/>
              <a:t>more than one open employment which together exceed whole </a:t>
            </a:r>
            <a:r>
              <a:rPr lang="en-GB" sz="1600" dirty="0" smtClean="0"/>
              <a:t>time</a:t>
            </a:r>
            <a:endParaRPr lang="en-GB" sz="1600" dirty="0"/>
          </a:p>
          <a:p>
            <a:r>
              <a:rPr lang="en-GB" sz="1600" b="1" dirty="0" smtClean="0"/>
              <a:t>Data </a:t>
            </a:r>
            <a:r>
              <a:rPr lang="en-GB" sz="1600" b="1" dirty="0"/>
              <a:t>i</a:t>
            </a:r>
            <a:r>
              <a:rPr lang="en-GB" sz="1600" b="1" dirty="0" smtClean="0"/>
              <a:t>ssue </a:t>
            </a:r>
            <a:r>
              <a:rPr lang="en-GB" sz="1600" dirty="0"/>
              <a:t>– Such as missing part time </a:t>
            </a:r>
            <a:r>
              <a:rPr lang="en-GB" sz="1600" dirty="0" smtClean="0"/>
              <a:t>hours </a:t>
            </a:r>
            <a:endParaRPr lang="en-GB" sz="1600" dirty="0"/>
          </a:p>
          <a:p>
            <a:r>
              <a:rPr lang="en-GB" sz="1600" b="1" dirty="0" smtClean="0"/>
              <a:t>Complex </a:t>
            </a:r>
            <a:r>
              <a:rPr lang="en-GB" sz="1600" b="1" dirty="0"/>
              <a:t>rules or manual calculations </a:t>
            </a:r>
            <a:r>
              <a:rPr lang="en-GB" sz="1600" b="1" dirty="0" smtClean="0"/>
              <a:t>required, </a:t>
            </a:r>
            <a:r>
              <a:rPr lang="en-GB" sz="1600" b="1" dirty="0"/>
              <a:t>for </a:t>
            </a:r>
            <a:r>
              <a:rPr lang="en-GB" sz="1600" b="1" dirty="0" smtClean="0"/>
              <a:t>example:</a:t>
            </a:r>
          </a:p>
          <a:p>
            <a:pPr lvl="2">
              <a:buFontTx/>
              <a:buChar char="-"/>
            </a:pPr>
            <a:r>
              <a:rPr lang="en-GB" sz="1600" dirty="0"/>
              <a:t>S</a:t>
            </a:r>
            <a:r>
              <a:rPr lang="en-GB" sz="1600" dirty="0" smtClean="0"/>
              <a:t>ubject </a:t>
            </a:r>
            <a:r>
              <a:rPr lang="en-GB" sz="1600" dirty="0"/>
              <a:t>to the earnings </a:t>
            </a:r>
            <a:r>
              <a:rPr lang="en-GB" sz="1600" dirty="0" smtClean="0"/>
              <a:t>cap</a:t>
            </a:r>
          </a:p>
          <a:p>
            <a:pPr lvl="2">
              <a:buFontTx/>
              <a:buChar char="-"/>
            </a:pPr>
            <a:r>
              <a:rPr lang="en-GB" sz="1600" dirty="0"/>
              <a:t>S</a:t>
            </a:r>
            <a:r>
              <a:rPr lang="en-GB" sz="1600" dirty="0" smtClean="0"/>
              <a:t>ubject </a:t>
            </a:r>
            <a:r>
              <a:rPr lang="en-GB" sz="1600" dirty="0"/>
              <a:t>to Pensions on Divorce / Dissolution of a civil partnership </a:t>
            </a:r>
            <a:r>
              <a:rPr lang="en-GB" sz="1600" dirty="0" smtClean="0"/>
              <a:t>registered </a:t>
            </a:r>
            <a:endParaRPr lang="en-GB" sz="1600" dirty="0"/>
          </a:p>
          <a:p>
            <a:pPr marL="0" indent="0">
              <a:buNone/>
            </a:pPr>
            <a:r>
              <a:rPr lang="en-GB" sz="1600" dirty="0" smtClean="0"/>
              <a:t>	</a:t>
            </a:r>
            <a:endParaRPr lang="en-GB" dirty="0"/>
          </a:p>
        </p:txBody>
      </p:sp>
    </p:spTree>
    <p:extLst>
      <p:ext uri="{BB962C8B-B14F-4D97-AF65-F5344CB8AC3E}">
        <p14:creationId xmlns:p14="http://schemas.microsoft.com/office/powerpoint/2010/main" val="3805605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564904"/>
            <a:ext cx="8134672" cy="1104527"/>
          </a:xfrm>
        </p:spPr>
        <p:txBody>
          <a:bodyPr>
            <a:normAutofit fontScale="90000"/>
          </a:bodyPr>
          <a:lstStyle/>
          <a:p>
            <a:r>
              <a:rPr lang="en-GB" dirty="0" smtClean="0">
                <a:solidFill>
                  <a:srgbClr val="009E49"/>
                </a:solidFill>
              </a:rPr>
              <a:t>NHS Pensions – Applying for benefits</a:t>
            </a:r>
            <a:endParaRPr lang="en-GB" dirty="0">
              <a:solidFill>
                <a:srgbClr val="009E49"/>
              </a:solidFill>
            </a:endParaRPr>
          </a:p>
        </p:txBody>
      </p:sp>
    </p:spTree>
    <p:extLst>
      <p:ext uri="{BB962C8B-B14F-4D97-AF65-F5344CB8AC3E}">
        <p14:creationId xmlns:p14="http://schemas.microsoft.com/office/powerpoint/2010/main" val="18718399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00808"/>
            <a:ext cx="8435280" cy="576064"/>
          </a:xfrm>
        </p:spPr>
        <p:txBody>
          <a:bodyPr/>
          <a:lstStyle/>
          <a:p>
            <a:r>
              <a:rPr lang="en-GB" dirty="0"/>
              <a:t>M</a:t>
            </a:r>
            <a:r>
              <a:rPr lang="en-GB" dirty="0" smtClean="0"/>
              <a:t>embers applying for </a:t>
            </a:r>
            <a:r>
              <a:rPr lang="en-GB" dirty="0"/>
              <a:t>r</a:t>
            </a:r>
            <a:r>
              <a:rPr lang="en-GB" dirty="0" smtClean="0"/>
              <a:t>etirement </a:t>
            </a:r>
            <a:r>
              <a:rPr lang="en-GB" dirty="0"/>
              <a:t>b</a:t>
            </a:r>
            <a:r>
              <a:rPr lang="en-GB" dirty="0" smtClean="0"/>
              <a:t>enefits</a:t>
            </a:r>
            <a:br>
              <a:rPr lang="en-GB" dirty="0" smtClean="0"/>
            </a:br>
            <a:r>
              <a:rPr lang="en-GB" dirty="0"/>
              <a:t/>
            </a:r>
            <a:br>
              <a:rPr lang="en-GB" dirty="0"/>
            </a:br>
            <a:endParaRPr lang="en-GB" dirty="0"/>
          </a:p>
        </p:txBody>
      </p:sp>
      <p:sp>
        <p:nvSpPr>
          <p:cNvPr id="3" name="Content Placeholder 2"/>
          <p:cNvSpPr>
            <a:spLocks noGrp="1"/>
          </p:cNvSpPr>
          <p:nvPr>
            <p:ph idx="1"/>
          </p:nvPr>
        </p:nvSpPr>
        <p:spPr>
          <a:xfrm>
            <a:off x="251520" y="2348880"/>
            <a:ext cx="8435280" cy="4248472"/>
          </a:xfrm>
        </p:spPr>
        <p:txBody>
          <a:bodyPr/>
          <a:lstStyle/>
          <a:p>
            <a:pPr marL="0" indent="0">
              <a:buNone/>
            </a:pPr>
            <a:r>
              <a:rPr lang="en-GB" dirty="0" smtClean="0"/>
              <a:t>If you are applying for retirement benefits whilst in active pensionable employment, you must complete a retirement benefits claim form (AW8). The form is completed partly by you and partly by your employer.</a:t>
            </a:r>
          </a:p>
          <a:p>
            <a:pPr marL="0" indent="0">
              <a:buNone/>
            </a:pPr>
            <a:endParaRPr lang="en-GB" dirty="0" smtClean="0"/>
          </a:p>
          <a:p>
            <a:pPr marL="0" indent="0">
              <a:buNone/>
            </a:pPr>
            <a:r>
              <a:rPr lang="en-GB" dirty="0" smtClean="0"/>
              <a:t>If you have </a:t>
            </a:r>
            <a:r>
              <a:rPr lang="en-GB" dirty="0"/>
              <a:t>already left NHS employment </a:t>
            </a:r>
            <a:r>
              <a:rPr lang="en-GB" dirty="0" smtClean="0"/>
              <a:t>you should download and complete deferred benefits claim form (AW8P).</a:t>
            </a:r>
          </a:p>
          <a:p>
            <a:pPr marL="0" indent="0">
              <a:buNone/>
            </a:pPr>
            <a:endParaRPr lang="en-GB" dirty="0"/>
          </a:p>
          <a:p>
            <a:pPr marL="0" indent="0">
              <a:buNone/>
            </a:pPr>
            <a:r>
              <a:rPr lang="en-GB" dirty="0" smtClean="0"/>
              <a:t>Either form must be completed for all types of retirement whether you are applying for:</a:t>
            </a:r>
            <a:endParaRPr lang="en-GB" dirty="0"/>
          </a:p>
          <a:p>
            <a:r>
              <a:rPr lang="en-GB" dirty="0" smtClean="0"/>
              <a:t>Age </a:t>
            </a:r>
          </a:p>
          <a:p>
            <a:r>
              <a:rPr lang="en-GB" dirty="0" smtClean="0"/>
              <a:t>Ill health </a:t>
            </a:r>
          </a:p>
          <a:p>
            <a:r>
              <a:rPr lang="en-GB" dirty="0" smtClean="0"/>
              <a:t>Early retirement </a:t>
            </a:r>
          </a:p>
          <a:p>
            <a:r>
              <a:rPr lang="en-GB" dirty="0" smtClean="0"/>
              <a:t>Redundancy </a:t>
            </a:r>
          </a:p>
          <a:p>
            <a:endParaRPr lang="en-GB" dirty="0"/>
          </a:p>
        </p:txBody>
      </p:sp>
    </p:spTree>
    <p:extLst>
      <p:ext uri="{BB962C8B-B14F-4D97-AF65-F5344CB8AC3E}">
        <p14:creationId xmlns:p14="http://schemas.microsoft.com/office/powerpoint/2010/main" val="24731748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9434" y="6167755"/>
            <a:ext cx="8496944" cy="57116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51520" y="5157192"/>
            <a:ext cx="8496944" cy="73364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51520" y="4221088"/>
            <a:ext cx="8496944" cy="73364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34756" y="3356992"/>
            <a:ext cx="8496944" cy="64807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34756" y="2420888"/>
            <a:ext cx="8496944" cy="79208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1520" y="1772816"/>
            <a:ext cx="8435280" cy="576064"/>
          </a:xfrm>
        </p:spPr>
        <p:txBody>
          <a:bodyPr/>
          <a:lstStyle/>
          <a:p>
            <a:r>
              <a:rPr lang="en-GB" dirty="0" smtClean="0"/>
              <a:t>How do I apply for my pension?</a:t>
            </a:r>
            <a:endParaRPr lang="en-GB" dirty="0"/>
          </a:p>
        </p:txBody>
      </p:sp>
      <p:sp>
        <p:nvSpPr>
          <p:cNvPr id="3" name="Content Placeholder 2"/>
          <p:cNvSpPr>
            <a:spLocks noGrp="1"/>
          </p:cNvSpPr>
          <p:nvPr>
            <p:ph idx="1"/>
          </p:nvPr>
        </p:nvSpPr>
        <p:spPr>
          <a:xfrm>
            <a:off x="296420" y="2490445"/>
            <a:ext cx="8435280" cy="4248472"/>
          </a:xfrm>
        </p:spPr>
        <p:txBody>
          <a:bodyPr/>
          <a:lstStyle/>
          <a:p>
            <a:r>
              <a:rPr lang="en-GB" dirty="0"/>
              <a:t>Advise your manager of your intention to retire (notice period will depend on employer</a:t>
            </a:r>
            <a:r>
              <a:rPr lang="en-GB" dirty="0" smtClean="0"/>
              <a:t>)</a:t>
            </a:r>
          </a:p>
          <a:p>
            <a:endParaRPr lang="en-GB" dirty="0" smtClean="0"/>
          </a:p>
          <a:p>
            <a:r>
              <a:rPr lang="en-GB" dirty="0" smtClean="0"/>
              <a:t>You must end your contract of employment (except if you are only drawing down part of your pension)</a:t>
            </a:r>
          </a:p>
          <a:p>
            <a:endParaRPr lang="en-GB" dirty="0" smtClean="0"/>
          </a:p>
          <a:p>
            <a:r>
              <a:rPr lang="en-GB" dirty="0" smtClean="0"/>
              <a:t>You can choose to end your contract of employment and have your benefits  paid from a later date</a:t>
            </a:r>
          </a:p>
          <a:p>
            <a:endParaRPr lang="en-GB" dirty="0" smtClean="0"/>
          </a:p>
          <a:p>
            <a:r>
              <a:rPr lang="en-GB" dirty="0" smtClean="0"/>
              <a:t>If you have any outstanding annual leave on your retirement date, this will extend your last date of membership.</a:t>
            </a:r>
          </a:p>
          <a:p>
            <a:endParaRPr lang="en-GB" dirty="0" smtClean="0"/>
          </a:p>
          <a:p>
            <a:r>
              <a:rPr lang="en-GB" dirty="0" smtClean="0"/>
              <a:t>Unpaid sick will not count towards your pension</a:t>
            </a:r>
            <a:endParaRPr lang="en-GB" dirty="0"/>
          </a:p>
          <a:p>
            <a:endParaRPr lang="en-GB" dirty="0"/>
          </a:p>
          <a:p>
            <a:endParaRPr lang="en-GB" dirty="0"/>
          </a:p>
        </p:txBody>
      </p:sp>
    </p:spTree>
    <p:extLst>
      <p:ext uri="{BB962C8B-B14F-4D97-AF65-F5344CB8AC3E}">
        <p14:creationId xmlns:p14="http://schemas.microsoft.com/office/powerpoint/2010/main" val="2458120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72816"/>
            <a:ext cx="8435280" cy="576064"/>
          </a:xfrm>
        </p:spPr>
        <p:txBody>
          <a:bodyPr/>
          <a:lstStyle/>
          <a:p>
            <a:r>
              <a:rPr lang="en-GB" dirty="0" smtClean="0"/>
              <a:t>Application process</a:t>
            </a:r>
            <a:endParaRPr lang="en-GB" dirty="0"/>
          </a:p>
        </p:txBody>
      </p:sp>
      <p:sp>
        <p:nvSpPr>
          <p:cNvPr id="3" name="Content Placeholder 2"/>
          <p:cNvSpPr>
            <a:spLocks noGrp="1"/>
          </p:cNvSpPr>
          <p:nvPr>
            <p:ph idx="1"/>
          </p:nvPr>
        </p:nvSpPr>
        <p:spPr>
          <a:xfrm>
            <a:off x="251520" y="2492896"/>
            <a:ext cx="8435280" cy="4104456"/>
          </a:xfrm>
        </p:spPr>
        <p:txBody>
          <a:bodyPr/>
          <a:lstStyle/>
          <a:p>
            <a:r>
              <a:rPr lang="en-GB" dirty="0"/>
              <a:t>The </a:t>
            </a:r>
            <a:r>
              <a:rPr lang="en-GB" dirty="0" smtClean="0"/>
              <a:t>pension benefits claim form (AW8) </a:t>
            </a:r>
            <a:r>
              <a:rPr lang="en-GB" dirty="0"/>
              <a:t>will be issued by your Pensions/Payroll Department</a:t>
            </a:r>
          </a:p>
          <a:p>
            <a:r>
              <a:rPr lang="en-GB" dirty="0"/>
              <a:t>NHS Pensions need to receive the completed application form at least 3 months prior to your retirement date</a:t>
            </a:r>
          </a:p>
          <a:p>
            <a:r>
              <a:rPr lang="en-GB" dirty="0"/>
              <a:t>Your Pensions/Payroll Department will update your pension record and submit the application to us</a:t>
            </a:r>
          </a:p>
          <a:p>
            <a:r>
              <a:rPr lang="en-GB" dirty="0"/>
              <a:t>NHS Pensions will then calculate your pension </a:t>
            </a:r>
            <a:r>
              <a:rPr lang="en-GB" dirty="0" smtClean="0"/>
              <a:t/>
            </a:r>
            <a:br>
              <a:rPr lang="en-GB" dirty="0" smtClean="0"/>
            </a:br>
            <a:r>
              <a:rPr lang="en-GB" dirty="0" smtClean="0"/>
              <a:t>benefits and </a:t>
            </a:r>
            <a:r>
              <a:rPr lang="en-GB" dirty="0"/>
              <a:t>once complete will write to you </a:t>
            </a:r>
            <a:r>
              <a:rPr lang="en-GB" dirty="0" smtClean="0"/>
              <a:t/>
            </a:r>
            <a:br>
              <a:rPr lang="en-GB" dirty="0" smtClean="0"/>
            </a:br>
            <a:r>
              <a:rPr lang="en-GB" dirty="0" smtClean="0"/>
              <a:t>advising </a:t>
            </a:r>
            <a:r>
              <a:rPr lang="en-GB" dirty="0"/>
              <a:t>of </a:t>
            </a:r>
            <a:r>
              <a:rPr lang="en-GB" dirty="0" smtClean="0"/>
              <a:t>the amounts and </a:t>
            </a:r>
            <a:r>
              <a:rPr lang="en-GB" dirty="0"/>
              <a:t>the payment </a:t>
            </a:r>
            <a:r>
              <a:rPr lang="en-GB" dirty="0" smtClean="0"/>
              <a:t>dates</a:t>
            </a:r>
          </a:p>
          <a:p>
            <a:r>
              <a:rPr lang="en-GB" dirty="0"/>
              <a:t>Currently our </a:t>
            </a:r>
            <a:r>
              <a:rPr lang="en-GB" dirty="0" smtClean="0"/>
              <a:t>paying agent </a:t>
            </a:r>
            <a:r>
              <a:rPr lang="en-GB" dirty="0"/>
              <a:t>is Equiniti </a:t>
            </a:r>
            <a:r>
              <a:rPr lang="en-GB" dirty="0" smtClean="0"/>
              <a:t>Paymaster.</a:t>
            </a:r>
            <a:br>
              <a:rPr lang="en-GB" dirty="0" smtClean="0"/>
            </a:br>
            <a:r>
              <a:rPr lang="en-GB" dirty="0" smtClean="0"/>
              <a:t>They currently pay </a:t>
            </a:r>
            <a:r>
              <a:rPr lang="en-GB" dirty="0"/>
              <a:t>NHS </a:t>
            </a:r>
            <a:r>
              <a:rPr lang="en-GB" dirty="0" smtClean="0"/>
              <a:t>pensions </a:t>
            </a:r>
            <a:r>
              <a:rPr lang="en-GB" dirty="0"/>
              <a:t>on our </a:t>
            </a:r>
            <a:r>
              <a:rPr lang="en-GB" dirty="0" smtClean="0"/>
              <a:t>behalf. </a:t>
            </a:r>
          </a:p>
          <a:p>
            <a:endParaRPr lang="en-GB" dirty="0"/>
          </a:p>
          <a:p>
            <a:endParaRPr lang="en-GB" dirty="0"/>
          </a:p>
        </p:txBody>
      </p:sp>
      <p:pic>
        <p:nvPicPr>
          <p:cNvPr id="11266" name="Picture 2" descr="P:\07 Communications\Pensions - Damian\SET activities\Presentation images\applicat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4005064"/>
            <a:ext cx="2448272"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92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250825" y="1700609"/>
            <a:ext cx="8435975" cy="576263"/>
          </a:xfrm>
          <a:noFill/>
          <a:ln>
            <a:miter lim="800000"/>
            <a:headEnd/>
            <a:tailEnd/>
          </a:ln>
        </p:spPr>
        <p:txBody>
          <a:bodyPr vert="horz" wrap="square" lIns="91440" tIns="45720" rIns="91440" bIns="45720" numCol="1" anchor="t" anchorCtr="0" compatLnSpc="1">
            <a:prstTxWarp prst="textNoShape">
              <a:avLst/>
            </a:prstTxWarp>
          </a:bodyPr>
          <a:lstStyle/>
          <a:p>
            <a:r>
              <a:rPr lang="en-GB" dirty="0" smtClean="0"/>
              <a:t>What is Special Class status and who is entitled to it?</a:t>
            </a:r>
          </a:p>
        </p:txBody>
      </p:sp>
      <p:sp>
        <p:nvSpPr>
          <p:cNvPr id="12291" name="Content Placeholder 2"/>
          <p:cNvSpPr>
            <a:spLocks noGrp="1"/>
          </p:cNvSpPr>
          <p:nvPr>
            <p:ph idx="1"/>
          </p:nvPr>
        </p:nvSpPr>
        <p:spPr bwMode="auto">
          <a:xfrm>
            <a:off x="251520" y="2132856"/>
            <a:ext cx="8434388" cy="4248150"/>
          </a:xfrm>
          <a:noFill/>
          <a:ln>
            <a:miter lim="800000"/>
            <a:headEnd/>
            <a:tailEnd/>
          </a:ln>
        </p:spPr>
        <p:txBody>
          <a:bodyPr vert="horz" wrap="square" lIns="91440" tIns="45720" rIns="91440" bIns="45720" numCol="1" anchor="t" anchorCtr="0" compatLnSpc="1">
            <a:prstTxWarp prst="textNoShape">
              <a:avLst/>
            </a:prstTxWarp>
          </a:bodyPr>
          <a:lstStyle/>
          <a:p>
            <a:pPr marL="0" indent="0">
              <a:buNone/>
            </a:pPr>
            <a:r>
              <a:rPr lang="en-GB" dirty="0" smtClean="0"/>
              <a:t>Special Class applies to certain groups of staff who were members of the Scheme on or before 6 March 1995. The special classes include: </a:t>
            </a:r>
          </a:p>
          <a:p>
            <a:endParaRPr lang="en-GB" dirty="0" smtClean="0"/>
          </a:p>
          <a:p>
            <a:pPr lvl="1">
              <a:buFont typeface="Arial" panose="020B0604020202020204" pitchFamily="34" charset="0"/>
              <a:buChar char="•"/>
            </a:pPr>
            <a:r>
              <a:rPr lang="en-GB" dirty="0" smtClean="0"/>
              <a:t>Nurses</a:t>
            </a:r>
          </a:p>
          <a:p>
            <a:pPr lvl="1">
              <a:buFont typeface="Arial" panose="020B0604020202020204" pitchFamily="34" charset="0"/>
              <a:buChar char="•"/>
            </a:pPr>
            <a:r>
              <a:rPr lang="en-GB" dirty="0" smtClean="0"/>
              <a:t>Physiotherapists</a:t>
            </a:r>
          </a:p>
          <a:p>
            <a:pPr lvl="1">
              <a:buFont typeface="Arial" panose="020B0604020202020204" pitchFamily="34" charset="0"/>
              <a:buChar char="•"/>
            </a:pPr>
            <a:r>
              <a:rPr lang="en-GB" dirty="0" smtClean="0"/>
              <a:t>Midwives</a:t>
            </a:r>
          </a:p>
          <a:p>
            <a:pPr lvl="1">
              <a:buFont typeface="Arial" panose="020B0604020202020204" pitchFamily="34" charset="0"/>
              <a:buChar char="•"/>
            </a:pPr>
            <a:r>
              <a:rPr lang="en-GB" dirty="0" smtClean="0"/>
              <a:t>Health Visitors</a:t>
            </a:r>
          </a:p>
          <a:p>
            <a:pPr marL="6350" lvl="1" indent="-6350">
              <a:buNone/>
            </a:pPr>
            <a:endParaRPr lang="en-GB" dirty="0" smtClean="0"/>
          </a:p>
          <a:p>
            <a:pPr marL="6350" lvl="1" indent="-6350">
              <a:buNone/>
            </a:pPr>
            <a:r>
              <a:rPr lang="en-GB" dirty="0" smtClean="0"/>
              <a:t>Special </a:t>
            </a:r>
            <a:r>
              <a:rPr lang="en-GB" dirty="0"/>
              <a:t>Class status was abolished for new entrants to the Scheme who joined after 6 March 1995 and for those who return to NHS pensionable employment after 6 March 1995 with a break in pensionable employment of any one period of five years or more. Members who hold Special </a:t>
            </a:r>
            <a:r>
              <a:rPr lang="en-GB" dirty="0" smtClean="0"/>
              <a:t>Class status </a:t>
            </a:r>
            <a:r>
              <a:rPr lang="en-GB" dirty="0"/>
              <a:t>can retire at age 55 without reduction to their pension</a:t>
            </a:r>
            <a:endParaRPr lang="en-GB" dirty="0" smtClean="0"/>
          </a:p>
          <a:p>
            <a:pPr marL="0" indent="0">
              <a:buNone/>
            </a:pPr>
            <a:r>
              <a:rPr lang="en-GB" dirty="0" smtClean="0"/>
              <a:t/>
            </a:r>
            <a:br>
              <a:rPr lang="en-GB" dirty="0" smtClean="0"/>
            </a:br>
            <a:endParaRPr lang="en-GB" dirty="0" smtClean="0"/>
          </a:p>
          <a:p>
            <a:pPr>
              <a:buFont typeface="Arial" pitchFamily="34" charset="0"/>
              <a:buNone/>
            </a:pPr>
            <a:r>
              <a:rPr lang="en-GB" dirty="0" smtClean="0"/>
              <a:t/>
            </a:r>
            <a:br>
              <a:rPr lang="en-GB" dirty="0" smtClean="0"/>
            </a:br>
            <a:endParaRPr lang="en-GB" dirty="0" smtClean="0"/>
          </a:p>
          <a:p>
            <a:pPr>
              <a:buFont typeface="Arial" pitchFamily="34" charset="0"/>
              <a:buNone/>
            </a:pPr>
            <a:endParaRPr lang="en-GB" dirty="0" smtClean="0"/>
          </a:p>
          <a:p>
            <a:pPr>
              <a:buFont typeface="Arial" pitchFamily="34" charset="0"/>
              <a:buNone/>
            </a:pPr>
            <a:endParaRPr lang="en-GB" dirty="0" smtClean="0"/>
          </a:p>
        </p:txBody>
      </p:sp>
      <p:pic>
        <p:nvPicPr>
          <p:cNvPr id="2050" name="Picture 2" descr="P:\07 Communications\Pensions - Damian\SET activities\Presentation images\Special class image-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2852935"/>
            <a:ext cx="2232248" cy="1736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0048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72816"/>
            <a:ext cx="8435280" cy="576064"/>
          </a:xfrm>
        </p:spPr>
        <p:txBody>
          <a:bodyPr/>
          <a:lstStyle/>
          <a:p>
            <a:r>
              <a:rPr lang="en-GB" dirty="0" smtClean="0"/>
              <a:t>Application process</a:t>
            </a:r>
            <a:endParaRPr lang="en-GB" dirty="0"/>
          </a:p>
        </p:txBody>
      </p:sp>
      <p:sp>
        <p:nvSpPr>
          <p:cNvPr id="3" name="Content Placeholder 2"/>
          <p:cNvSpPr>
            <a:spLocks noGrp="1"/>
          </p:cNvSpPr>
          <p:nvPr>
            <p:ph idx="1"/>
          </p:nvPr>
        </p:nvSpPr>
        <p:spPr>
          <a:xfrm>
            <a:off x="251520" y="2420888"/>
            <a:ext cx="5328592" cy="4248472"/>
          </a:xfrm>
        </p:spPr>
        <p:txBody>
          <a:bodyPr/>
          <a:lstStyle/>
          <a:p>
            <a:r>
              <a:rPr lang="en-GB" dirty="0" smtClean="0"/>
              <a:t>Payments are made directly to your bank or building society, your pension will be paid monthly in arrears</a:t>
            </a:r>
          </a:p>
          <a:p>
            <a:r>
              <a:rPr lang="en-GB" dirty="0" smtClean="0"/>
              <a:t>Your </a:t>
            </a:r>
            <a:r>
              <a:rPr lang="en-GB" dirty="0"/>
              <a:t>pension can be paid to an overseas account and the forms can be found on our </a:t>
            </a:r>
            <a:r>
              <a:rPr lang="en-GB" dirty="0" smtClean="0"/>
              <a:t>website</a:t>
            </a:r>
          </a:p>
          <a:p>
            <a:r>
              <a:rPr lang="en-GB" dirty="0" smtClean="0"/>
              <a:t>Your benefits will normally be paid within </a:t>
            </a:r>
            <a:r>
              <a:rPr lang="en-GB" dirty="0"/>
              <a:t>one month of your payable date or within one month of the date NHS Pensions receives all the relevant information we need to process your pension benefit application (this includes your lump sum). Any arrears will always be payable from your chosen retirement date.</a:t>
            </a:r>
          </a:p>
        </p:txBody>
      </p:sp>
      <p:pic>
        <p:nvPicPr>
          <p:cNvPr id="4098" name="Picture 2" descr="P:\07 Communications\Pensions - Damian\SET activities\Presentation images\Application proces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2564904"/>
            <a:ext cx="3242264"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5727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Lump sum</a:t>
            </a:r>
            <a:endParaRPr lang="en-GB" dirty="0"/>
          </a:p>
        </p:txBody>
      </p:sp>
      <p:sp>
        <p:nvSpPr>
          <p:cNvPr id="3" name="Content Placeholder 2"/>
          <p:cNvSpPr>
            <a:spLocks noGrp="1"/>
          </p:cNvSpPr>
          <p:nvPr>
            <p:ph idx="1"/>
          </p:nvPr>
        </p:nvSpPr>
        <p:spPr/>
        <p:txBody>
          <a:bodyPr/>
          <a:lstStyle/>
          <a:p>
            <a:pPr marL="0" indent="0">
              <a:buNone/>
            </a:pPr>
            <a:r>
              <a:rPr lang="en-GB" dirty="0" smtClean="0"/>
              <a:t>If you are eligible for a mandatory lump sum, your lump sum will normally be tax free.</a:t>
            </a:r>
          </a:p>
          <a:p>
            <a:pPr marL="0" indent="0">
              <a:buNone/>
            </a:pPr>
            <a:endParaRPr lang="en-GB" dirty="0"/>
          </a:p>
          <a:p>
            <a:pPr marL="0" indent="0">
              <a:buNone/>
            </a:pPr>
            <a:r>
              <a:rPr lang="en-GB" dirty="0" smtClean="0"/>
              <a:t>If you have chosen to commute some of your pension in exchange for a lump sum, the </a:t>
            </a:r>
            <a:r>
              <a:rPr lang="en-GB" dirty="0"/>
              <a:t>maximum lump sum you can take tax free is </a:t>
            </a:r>
            <a:r>
              <a:rPr lang="en-GB" dirty="0" smtClean="0"/>
              <a:t>25</a:t>
            </a:r>
            <a:r>
              <a:rPr lang="en-GB" dirty="0"/>
              <a:t>% of the Lifetime </a:t>
            </a:r>
            <a:r>
              <a:rPr lang="en-GB" dirty="0" smtClean="0"/>
              <a:t>Allowance set </a:t>
            </a:r>
            <a:r>
              <a:rPr lang="en-GB" dirty="0"/>
              <a:t>by Her Majesty's Revenue and Customs (</a:t>
            </a:r>
            <a:r>
              <a:rPr lang="en-GB" dirty="0" err="1"/>
              <a:t>HMRC</a:t>
            </a:r>
            <a:r>
              <a:rPr lang="en-GB" dirty="0"/>
              <a:t>). The Lifetime Allowance applies to your entire pension arrangements and also takes into account any pension benefits due to you from other </a:t>
            </a:r>
            <a:r>
              <a:rPr lang="en-GB" dirty="0" smtClean="0"/>
              <a:t>schemes.</a:t>
            </a:r>
            <a:endParaRPr lang="en-GB" dirty="0"/>
          </a:p>
        </p:txBody>
      </p:sp>
      <p:pic>
        <p:nvPicPr>
          <p:cNvPr id="4" name="Picture 3" descr="P:\07 Communications\Pensions - Damian\SET activities\Presentation images\increased savings.png"/>
          <p:cNvPicPr>
            <a:picLocks noChangeAspect="1" noChangeArrowheads="1"/>
          </p:cNvPicPr>
          <p:nvPr/>
        </p:nvPicPr>
        <p:blipFill rotWithShape="1">
          <a:blip r:embed="rId2">
            <a:extLst>
              <a:ext uri="{28A0092B-C50C-407E-A947-70E740481C1C}">
                <a14:useLocalDpi xmlns:a14="http://schemas.microsoft.com/office/drawing/2010/main" val="0"/>
              </a:ext>
            </a:extLst>
          </a:blip>
          <a:srcRect l="13071" t="8806" r="9506" b="11172"/>
          <a:stretch/>
        </p:blipFill>
        <p:spPr bwMode="auto">
          <a:xfrm>
            <a:off x="6732240" y="4357372"/>
            <a:ext cx="2088232" cy="2456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5842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00808"/>
            <a:ext cx="8435280" cy="576064"/>
          </a:xfrm>
        </p:spPr>
        <p:txBody>
          <a:bodyPr/>
          <a:lstStyle/>
          <a:p>
            <a:r>
              <a:rPr lang="en-GB" dirty="0" smtClean="0"/>
              <a:t>Returning to work after retirement</a:t>
            </a:r>
            <a:endParaRPr lang="en-GB" dirty="0"/>
          </a:p>
        </p:txBody>
      </p:sp>
      <p:sp>
        <p:nvSpPr>
          <p:cNvPr id="3" name="Content Placeholder 2"/>
          <p:cNvSpPr>
            <a:spLocks noGrp="1"/>
          </p:cNvSpPr>
          <p:nvPr>
            <p:ph idx="1"/>
          </p:nvPr>
        </p:nvSpPr>
        <p:spPr>
          <a:xfrm>
            <a:off x="251520" y="2060848"/>
            <a:ext cx="8435280" cy="4248472"/>
          </a:xfrm>
        </p:spPr>
        <p:txBody>
          <a:bodyPr/>
          <a:lstStyle/>
          <a:p>
            <a:endParaRPr lang="en-GB" dirty="0"/>
          </a:p>
          <a:p>
            <a:r>
              <a:rPr lang="en-GB" dirty="0" smtClean="0"/>
              <a:t>If you were a member of the 1995 Section prior to your retirement, you cannot </a:t>
            </a:r>
            <a:r>
              <a:rPr lang="en-GB" dirty="0" err="1" smtClean="0"/>
              <a:t>rejoin</a:t>
            </a:r>
            <a:r>
              <a:rPr lang="en-GB" dirty="0" smtClean="0"/>
              <a:t> the Scheme unless you retired </a:t>
            </a:r>
            <a:r>
              <a:rPr lang="en-GB" dirty="0"/>
              <a:t>on ill health grounds and return to employment before reaching age </a:t>
            </a:r>
            <a:r>
              <a:rPr lang="en-GB" dirty="0" smtClean="0"/>
              <a:t>50, in which case you may be able to </a:t>
            </a:r>
            <a:br>
              <a:rPr lang="en-GB" dirty="0" smtClean="0"/>
            </a:br>
            <a:r>
              <a:rPr lang="en-GB" dirty="0" smtClean="0"/>
              <a:t>re-join the 2015 scheme.</a:t>
            </a:r>
          </a:p>
          <a:p>
            <a:endParaRPr lang="en-GB" dirty="0" smtClean="0"/>
          </a:p>
          <a:p>
            <a:r>
              <a:rPr lang="en-GB" dirty="0" smtClean="0"/>
              <a:t>If you were a member of the 2008 Section prior to your retirement and </a:t>
            </a:r>
            <a:r>
              <a:rPr lang="en-GB" dirty="0"/>
              <a:t>‘Protection’ </a:t>
            </a:r>
            <a:r>
              <a:rPr lang="en-GB" dirty="0" smtClean="0"/>
              <a:t>conditions apply, you may be able to </a:t>
            </a:r>
            <a:r>
              <a:rPr lang="en-GB" dirty="0" err="1" smtClean="0"/>
              <a:t>rejoin</a:t>
            </a:r>
            <a:r>
              <a:rPr lang="en-GB" dirty="0" smtClean="0"/>
              <a:t> the 2008 Section providing you have not reached the maximum </a:t>
            </a:r>
            <a:r>
              <a:rPr lang="en-GB" dirty="0"/>
              <a:t>membership </a:t>
            </a:r>
            <a:r>
              <a:rPr lang="en-GB" dirty="0" smtClean="0"/>
              <a:t>limitation of 45 years or maximum age 75. If you have no protection you may be able to </a:t>
            </a:r>
            <a:r>
              <a:rPr lang="en-GB" dirty="0"/>
              <a:t>join the 2015 Scheme. </a:t>
            </a:r>
            <a:endParaRPr lang="en-GB" dirty="0" smtClean="0"/>
          </a:p>
          <a:p>
            <a:endParaRPr lang="en-GB" dirty="0" smtClean="0"/>
          </a:p>
          <a:p>
            <a:r>
              <a:rPr lang="en-GB" dirty="0" smtClean="0"/>
              <a:t>If you were a member of the 2015 Scheme prior to your retirement, you can </a:t>
            </a:r>
            <a:r>
              <a:rPr lang="en-GB" dirty="0" err="1" smtClean="0"/>
              <a:t>rejoin</a:t>
            </a:r>
            <a:r>
              <a:rPr lang="en-GB" dirty="0" smtClean="0"/>
              <a:t> the Scheme providing you have not reached maximum age 75. There is no limitation on years </a:t>
            </a:r>
            <a:r>
              <a:rPr lang="en-GB" dirty="0"/>
              <a:t>of membership. 	</a:t>
            </a:r>
          </a:p>
          <a:p>
            <a:endParaRPr lang="en-GB" dirty="0"/>
          </a:p>
        </p:txBody>
      </p:sp>
    </p:spTree>
    <p:extLst>
      <p:ext uri="{BB962C8B-B14F-4D97-AF65-F5344CB8AC3E}">
        <p14:creationId xmlns:p14="http://schemas.microsoft.com/office/powerpoint/2010/main" val="844536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00808"/>
            <a:ext cx="8435280" cy="576064"/>
          </a:xfrm>
        </p:spPr>
        <p:txBody>
          <a:bodyPr/>
          <a:lstStyle/>
          <a:p>
            <a:r>
              <a:rPr lang="en-GB" dirty="0" smtClean="0"/>
              <a:t>24 hour break rule</a:t>
            </a:r>
            <a:endParaRPr lang="en-GB" dirty="0"/>
          </a:p>
        </p:txBody>
      </p:sp>
      <p:sp>
        <p:nvSpPr>
          <p:cNvPr id="3" name="Content Placeholder 2"/>
          <p:cNvSpPr>
            <a:spLocks noGrp="1"/>
          </p:cNvSpPr>
          <p:nvPr>
            <p:ph idx="1"/>
          </p:nvPr>
        </p:nvSpPr>
        <p:spPr>
          <a:xfrm>
            <a:off x="251520" y="2348880"/>
            <a:ext cx="8435280" cy="4248472"/>
          </a:xfrm>
        </p:spPr>
        <p:txBody>
          <a:bodyPr/>
          <a:lstStyle/>
          <a:p>
            <a:r>
              <a:rPr lang="en-GB" dirty="0" smtClean="0"/>
              <a:t>If you were a member of the 1995/2008 or 2015 Scheme prior to your retirement, you may need to take a 24 hour break following your last day of membership.</a:t>
            </a:r>
          </a:p>
          <a:p>
            <a:endParaRPr lang="en-GB" dirty="0"/>
          </a:p>
          <a:p>
            <a:r>
              <a:rPr lang="en-GB" dirty="0" smtClean="0"/>
              <a:t>If you had membership in more than one section or scheme prior to your retirement, the 24 hour break rule would depend on the section or scheme you are retiring from.</a:t>
            </a:r>
          </a:p>
          <a:p>
            <a:endParaRPr lang="en-GB" dirty="0"/>
          </a:p>
          <a:p>
            <a:r>
              <a:rPr lang="en-GB" dirty="0" smtClean="0"/>
              <a:t>The 24 hour break rule does not apply if you have maximum</a:t>
            </a:r>
            <a:br>
              <a:rPr lang="en-GB" dirty="0" smtClean="0"/>
            </a:br>
            <a:r>
              <a:rPr lang="en-GB" dirty="0" smtClean="0"/>
              <a:t>pensionable age (age 75)</a:t>
            </a:r>
          </a:p>
          <a:p>
            <a:endParaRPr lang="en-GB" dirty="0" smtClean="0"/>
          </a:p>
          <a:p>
            <a:r>
              <a:rPr lang="en-GB" dirty="0" smtClean="0"/>
              <a:t>If you have partially retired through draw down you do not </a:t>
            </a:r>
            <a:br>
              <a:rPr lang="en-GB" dirty="0" smtClean="0"/>
            </a:br>
            <a:r>
              <a:rPr lang="en-GB" dirty="0" smtClean="0"/>
              <a:t>need to take a 24 hour break</a:t>
            </a:r>
          </a:p>
          <a:p>
            <a:endParaRPr lang="en-GB" dirty="0" smtClean="0"/>
          </a:p>
          <a:p>
            <a:pPr marL="0" indent="0">
              <a:buNone/>
            </a:pPr>
            <a:endParaRPr lang="en-GB" dirty="0"/>
          </a:p>
          <a:p>
            <a:pPr marL="0" indent="0">
              <a:buNone/>
            </a:pPr>
            <a:endParaRPr lang="en-GB" dirty="0"/>
          </a:p>
        </p:txBody>
      </p:sp>
      <p:pic>
        <p:nvPicPr>
          <p:cNvPr id="8194" name="Picture 2" descr="P:\07 Communications\Pensions - Damian\SET activities\Presentation images\24 h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6113" y="4874333"/>
            <a:ext cx="1540343" cy="1651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8264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00808"/>
            <a:ext cx="8435280" cy="576064"/>
          </a:xfrm>
        </p:spPr>
        <p:txBody>
          <a:bodyPr/>
          <a:lstStyle/>
          <a:p>
            <a:r>
              <a:rPr lang="en-GB" dirty="0" smtClean="0"/>
              <a:t>Suspension</a:t>
            </a:r>
            <a:endParaRPr lang="en-GB" dirty="0"/>
          </a:p>
        </p:txBody>
      </p:sp>
      <p:sp>
        <p:nvSpPr>
          <p:cNvPr id="3" name="Content Placeholder 2"/>
          <p:cNvSpPr>
            <a:spLocks noGrp="1"/>
          </p:cNvSpPr>
          <p:nvPr>
            <p:ph idx="1"/>
          </p:nvPr>
        </p:nvSpPr>
        <p:spPr>
          <a:xfrm>
            <a:off x="251520" y="2348880"/>
            <a:ext cx="8435280" cy="4248472"/>
          </a:xfrm>
        </p:spPr>
        <p:txBody>
          <a:bodyPr/>
          <a:lstStyle/>
          <a:p>
            <a:r>
              <a:rPr lang="en-GB" dirty="0" smtClean="0"/>
              <a:t>Suspension may apply if you were a member of the 1995 Section and retired on age or voluntary early retirement before maximum pensionable age.</a:t>
            </a:r>
          </a:p>
          <a:p>
            <a:endParaRPr lang="en-GB" dirty="0" smtClean="0"/>
          </a:p>
          <a:p>
            <a:r>
              <a:rPr lang="en-GB" dirty="0" smtClean="0"/>
              <a:t>Suspension means your pension could be either temporarily suspended or stopped.</a:t>
            </a:r>
          </a:p>
          <a:p>
            <a:endParaRPr lang="en-GB" dirty="0" smtClean="0"/>
          </a:p>
          <a:p>
            <a:r>
              <a:rPr lang="en-GB" dirty="0" smtClean="0"/>
              <a:t>If you retire from the 1995 Section the 24 hour break rule </a:t>
            </a:r>
            <a:br>
              <a:rPr lang="en-GB" dirty="0" smtClean="0"/>
            </a:br>
            <a:r>
              <a:rPr lang="en-GB" dirty="0" smtClean="0"/>
              <a:t>applies to you. You must take a 24 hour break and not </a:t>
            </a:r>
            <a:br>
              <a:rPr lang="en-GB" dirty="0" smtClean="0"/>
            </a:br>
            <a:r>
              <a:rPr lang="en-GB" dirty="0" smtClean="0"/>
              <a:t>work more than 16 hours per week for the first </a:t>
            </a:r>
            <a:endParaRPr lang="en-GB" dirty="0"/>
          </a:p>
          <a:p>
            <a:pPr marL="0" indent="0">
              <a:buNone/>
            </a:pPr>
            <a:r>
              <a:rPr lang="en-GB" dirty="0"/>
              <a:t> </a:t>
            </a:r>
            <a:r>
              <a:rPr lang="en-GB" dirty="0" smtClean="0"/>
              <a:t>      calendar month.</a:t>
            </a:r>
          </a:p>
          <a:p>
            <a:endParaRPr lang="en-GB" dirty="0"/>
          </a:p>
          <a:p>
            <a:r>
              <a:rPr lang="en-GB" dirty="0" smtClean="0"/>
              <a:t>You can find more information about retire and return </a:t>
            </a:r>
            <a:br>
              <a:rPr lang="en-GB" dirty="0" smtClean="0"/>
            </a:br>
            <a:r>
              <a:rPr lang="en-GB" dirty="0" smtClean="0"/>
              <a:t>in the Retirement Guide which is available on our </a:t>
            </a:r>
            <a:br>
              <a:rPr lang="en-GB" dirty="0" smtClean="0"/>
            </a:br>
            <a:r>
              <a:rPr lang="en-GB" dirty="0" smtClean="0"/>
              <a:t>website.  </a:t>
            </a:r>
          </a:p>
          <a:p>
            <a:pPr marL="0" indent="0">
              <a:buNone/>
            </a:pPr>
            <a:endParaRPr lang="en-GB" dirty="0"/>
          </a:p>
        </p:txBody>
      </p:sp>
      <p:pic>
        <p:nvPicPr>
          <p:cNvPr id="9218" name="Picture 2" descr="P:\07 Communications\Pensions - Damian\SET activities\Presentation images\webs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6089" y="4149080"/>
            <a:ext cx="2366391" cy="2430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0593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00808"/>
            <a:ext cx="8435280" cy="576064"/>
          </a:xfrm>
        </p:spPr>
        <p:txBody>
          <a:bodyPr/>
          <a:lstStyle/>
          <a:p>
            <a:r>
              <a:rPr lang="en-GB" dirty="0" smtClean="0"/>
              <a:t>Abatement</a:t>
            </a:r>
            <a:endParaRPr lang="en-GB" dirty="0"/>
          </a:p>
        </p:txBody>
      </p:sp>
      <p:sp>
        <p:nvSpPr>
          <p:cNvPr id="3" name="Content Placeholder 2"/>
          <p:cNvSpPr>
            <a:spLocks noGrp="1"/>
          </p:cNvSpPr>
          <p:nvPr>
            <p:ph idx="1"/>
          </p:nvPr>
        </p:nvSpPr>
        <p:spPr>
          <a:xfrm>
            <a:off x="251520" y="2348880"/>
            <a:ext cx="8435280" cy="4248472"/>
          </a:xfrm>
        </p:spPr>
        <p:txBody>
          <a:bodyPr/>
          <a:lstStyle/>
          <a:p>
            <a:r>
              <a:rPr lang="en-GB" dirty="0" smtClean="0"/>
              <a:t>If you retire on ill health and return to employment (applies to NHS </a:t>
            </a:r>
            <a:r>
              <a:rPr lang="en-GB" dirty="0"/>
              <a:t>a</a:t>
            </a:r>
            <a:r>
              <a:rPr lang="en-GB" dirty="0" smtClean="0"/>
              <a:t>nd non NHS work) your pension may be abated.</a:t>
            </a:r>
          </a:p>
          <a:p>
            <a:endParaRPr lang="en-GB" dirty="0"/>
          </a:p>
          <a:p>
            <a:r>
              <a:rPr lang="en-GB" dirty="0" smtClean="0"/>
              <a:t>Abatement means a potential reduction to your ill health pension following re-employment if your earnings are above a certain level. </a:t>
            </a:r>
          </a:p>
          <a:p>
            <a:endParaRPr lang="en-GB" dirty="0"/>
          </a:p>
          <a:p>
            <a:r>
              <a:rPr lang="en-GB" dirty="0"/>
              <a:t>You must let us know if there are any </a:t>
            </a:r>
            <a:r>
              <a:rPr lang="en-GB" dirty="0" smtClean="0"/>
              <a:t>changes </a:t>
            </a:r>
            <a:r>
              <a:rPr lang="en-GB" dirty="0"/>
              <a:t>in circumstances following your retirement.</a:t>
            </a:r>
          </a:p>
          <a:p>
            <a:endParaRPr lang="en-GB" dirty="0"/>
          </a:p>
        </p:txBody>
      </p:sp>
    </p:spTree>
    <p:extLst>
      <p:ext uri="{BB962C8B-B14F-4D97-AF65-F5344CB8AC3E}">
        <p14:creationId xmlns:p14="http://schemas.microsoft.com/office/powerpoint/2010/main" val="6880147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2800" dirty="0" smtClean="0">
                <a:solidFill>
                  <a:srgbClr val="009E49"/>
                </a:solidFill>
              </a:rPr>
              <a:t>NHS Pensions – Communications</a:t>
            </a:r>
            <a:endParaRPr lang="en-GB" sz="2800" dirty="0">
              <a:solidFill>
                <a:srgbClr val="009E49"/>
              </a:solidFill>
            </a:endParaRPr>
          </a:p>
        </p:txBody>
      </p:sp>
      <p:sp>
        <p:nvSpPr>
          <p:cNvPr id="3" name="Subtitle 2"/>
          <p:cNvSpPr>
            <a:spLocks noGrp="1"/>
          </p:cNvSpPr>
          <p:nvPr>
            <p:ph type="subTitle" idx="1"/>
          </p:nvPr>
        </p:nvSpPr>
        <p:spPr/>
        <p:txBody>
          <a:bodyPr/>
          <a:lstStyle/>
          <a:p>
            <a:endParaRPr lang="en-GB" dirty="0" smtClean="0"/>
          </a:p>
          <a:p>
            <a:endParaRPr lang="en-GB" dirty="0"/>
          </a:p>
          <a:p>
            <a:endParaRPr lang="en-GB" dirty="0" smtClean="0"/>
          </a:p>
        </p:txBody>
      </p:sp>
    </p:spTree>
    <p:extLst>
      <p:ext uri="{BB962C8B-B14F-4D97-AF65-F5344CB8AC3E}">
        <p14:creationId xmlns:p14="http://schemas.microsoft.com/office/powerpoint/2010/main" val="41742332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700808"/>
            <a:ext cx="8435280" cy="576064"/>
          </a:xfrm>
        </p:spPr>
        <p:txBody>
          <a:bodyPr/>
          <a:lstStyle/>
          <a:p>
            <a:r>
              <a:rPr lang="en-GB" dirty="0" smtClean="0"/>
              <a:t>NHS Pensions website</a:t>
            </a:r>
            <a:endParaRPr lang="en-GB" dirty="0"/>
          </a:p>
        </p:txBody>
      </p:sp>
      <p:sp>
        <p:nvSpPr>
          <p:cNvPr id="3" name="Content Placeholder 2"/>
          <p:cNvSpPr>
            <a:spLocks noGrp="1"/>
          </p:cNvSpPr>
          <p:nvPr>
            <p:ph idx="1"/>
          </p:nvPr>
        </p:nvSpPr>
        <p:spPr/>
        <p:txBody>
          <a:bodyPr/>
          <a:lstStyle/>
          <a:p>
            <a:r>
              <a:rPr lang="en-GB" dirty="0" smtClean="0"/>
              <a:t>Address: </a:t>
            </a:r>
            <a:r>
              <a:rPr lang="en-GB" dirty="0" smtClean="0">
                <a:hlinkClick r:id="rId3"/>
              </a:rPr>
              <a:t>www.nhsbsa.nhs.uk/nhs-pensions</a:t>
            </a:r>
            <a:endParaRPr lang="en-GB" dirty="0" smtClean="0"/>
          </a:p>
          <a:p>
            <a:r>
              <a:rPr lang="en-GB" dirty="0" smtClean="0"/>
              <a:t>Everything in this presentation can be found on the website</a:t>
            </a:r>
          </a:p>
        </p:txBody>
      </p:sp>
      <p:pic>
        <p:nvPicPr>
          <p:cNvPr id="2050" name="Picture 2" descr="P:\07 Communications\Pensions - Damian\SET activities\Presentation images\NHS pensions websi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990" y="3120067"/>
            <a:ext cx="4837600" cy="347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6683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 y="1772816"/>
            <a:ext cx="8435280" cy="576064"/>
          </a:xfrm>
        </p:spPr>
        <p:txBody>
          <a:bodyPr/>
          <a:lstStyle/>
          <a:p>
            <a:r>
              <a:rPr lang="en-GB" dirty="0" smtClean="0"/>
              <a:t>Videos</a:t>
            </a:r>
            <a:endParaRPr lang="en-GB" dirty="0"/>
          </a:p>
        </p:txBody>
      </p:sp>
      <p:sp>
        <p:nvSpPr>
          <p:cNvPr id="3" name="Content Placeholder 2"/>
          <p:cNvSpPr>
            <a:spLocks noGrp="1"/>
          </p:cNvSpPr>
          <p:nvPr>
            <p:ph idx="1"/>
          </p:nvPr>
        </p:nvSpPr>
        <p:spPr>
          <a:xfrm>
            <a:off x="323528" y="2465512"/>
            <a:ext cx="3960440" cy="4392488"/>
          </a:xfrm>
        </p:spPr>
        <p:txBody>
          <a:bodyPr/>
          <a:lstStyle/>
          <a:p>
            <a:pPr marL="0" indent="0">
              <a:buNone/>
            </a:pPr>
            <a:r>
              <a:rPr lang="en-GB" dirty="0" smtClean="0"/>
              <a:t>We have a range of videos available on our YouTube channel for members</a:t>
            </a:r>
          </a:p>
          <a:p>
            <a:pPr marL="0" indent="0">
              <a:buNone/>
            </a:pPr>
            <a:endParaRPr lang="en-GB" dirty="0"/>
          </a:p>
          <a:p>
            <a:pPr marL="0" indent="0">
              <a:buNone/>
            </a:pPr>
            <a:r>
              <a:rPr lang="en-GB" dirty="0" smtClean="0"/>
              <a:t>Videos for pensions and Annual Benefit Statements</a:t>
            </a:r>
          </a:p>
          <a:p>
            <a:pPr marL="0" indent="0">
              <a:buNone/>
            </a:pPr>
            <a:endParaRPr lang="en-GB" dirty="0"/>
          </a:p>
          <a:p>
            <a:pPr marL="0" indent="0">
              <a:buNone/>
            </a:pPr>
            <a:r>
              <a:rPr lang="en-GB" dirty="0" smtClean="0"/>
              <a:t>Search for </a:t>
            </a:r>
            <a:r>
              <a:rPr lang="en-GB" dirty="0" err="1" smtClean="0"/>
              <a:t>TheNHSBSA</a:t>
            </a:r>
            <a:r>
              <a:rPr lang="en-GB" dirty="0" smtClean="0"/>
              <a:t> on YouTube</a:t>
            </a:r>
          </a:p>
          <a:p>
            <a:pPr marL="0" indent="0">
              <a:buNone/>
            </a:pPr>
            <a:endParaRPr lang="en-GB" dirty="0"/>
          </a:p>
          <a:p>
            <a:pPr marL="0" indent="0">
              <a:buNone/>
            </a:pPr>
            <a:r>
              <a:rPr lang="en-GB" dirty="0" smtClean="0"/>
              <a:t>More videos are being produced.</a:t>
            </a:r>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877" t="10106" r="17281" b="22416"/>
          <a:stretch/>
        </p:blipFill>
        <p:spPr bwMode="auto">
          <a:xfrm>
            <a:off x="4402242" y="2567939"/>
            <a:ext cx="4562246" cy="3021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20016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700808"/>
            <a:ext cx="8435280" cy="576064"/>
          </a:xfrm>
        </p:spPr>
        <p:txBody>
          <a:bodyPr/>
          <a:lstStyle/>
          <a:p>
            <a:r>
              <a:rPr lang="en-GB" dirty="0" smtClean="0"/>
              <a:t>Guides available</a:t>
            </a:r>
            <a:endParaRPr lang="en-GB" dirty="0"/>
          </a:p>
        </p:txBody>
      </p:sp>
      <p:sp>
        <p:nvSpPr>
          <p:cNvPr id="3" name="Content Placeholder 2"/>
          <p:cNvSpPr>
            <a:spLocks noGrp="1"/>
          </p:cNvSpPr>
          <p:nvPr>
            <p:ph idx="1"/>
          </p:nvPr>
        </p:nvSpPr>
        <p:spPr>
          <a:xfrm>
            <a:off x="251520" y="2492896"/>
            <a:ext cx="8435280" cy="4248472"/>
          </a:xfrm>
        </p:spPr>
        <p:txBody>
          <a:bodyPr/>
          <a:lstStyle/>
          <a:p>
            <a:r>
              <a:rPr lang="en-GB" dirty="0" smtClean="0"/>
              <a:t>1995/2008 Scheme Member Guide</a:t>
            </a:r>
          </a:p>
          <a:p>
            <a:r>
              <a:rPr lang="en-GB" dirty="0" smtClean="0"/>
              <a:t>2015 Scheme Member Guide</a:t>
            </a:r>
          </a:p>
          <a:p>
            <a:r>
              <a:rPr lang="en-GB" dirty="0" smtClean="0"/>
              <a:t>Retirement Guide</a:t>
            </a:r>
          </a:p>
          <a:p>
            <a:r>
              <a:rPr lang="en-GB" dirty="0" smtClean="0"/>
              <a:t>Leaving Early and Transferring Out Guide</a:t>
            </a:r>
          </a:p>
          <a:p>
            <a:r>
              <a:rPr lang="en-GB" dirty="0" smtClean="0"/>
              <a:t>Transfer In </a:t>
            </a:r>
            <a:r>
              <a:rPr lang="en-GB" dirty="0"/>
              <a:t>G</a:t>
            </a:r>
            <a:r>
              <a:rPr lang="en-GB" dirty="0" smtClean="0"/>
              <a:t>uide and application pack</a:t>
            </a:r>
          </a:p>
          <a:p>
            <a:endParaRPr lang="en-GB" dirty="0"/>
          </a:p>
          <a:p>
            <a:pPr marL="0" indent="0">
              <a:buNone/>
            </a:pPr>
            <a:r>
              <a:rPr lang="en-GB" dirty="0" smtClean="0"/>
              <a:t>All available to view and/or download from our website.</a:t>
            </a:r>
          </a:p>
          <a:p>
            <a:pPr marL="0" indent="0">
              <a:buNone/>
            </a:pPr>
            <a:endParaRPr lang="en-GB" dirty="0"/>
          </a:p>
          <a:p>
            <a:pPr marL="0" indent="0">
              <a:buNone/>
            </a:pPr>
            <a:r>
              <a:rPr lang="en-GB" dirty="0" smtClean="0"/>
              <a:t>We recommend you</a:t>
            </a:r>
            <a:r>
              <a:rPr lang="en-GB" b="1" dirty="0" smtClean="0"/>
              <a:t> always </a:t>
            </a:r>
            <a:r>
              <a:rPr lang="en-GB" dirty="0" smtClean="0"/>
              <a:t>access via our website to ensure you are viewing the latest version.</a:t>
            </a:r>
            <a:endParaRPr lang="en-GB" dirty="0"/>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061" t="18140" r="66269" b="4947"/>
          <a:stretch/>
        </p:blipFill>
        <p:spPr bwMode="auto">
          <a:xfrm rot="20843143">
            <a:off x="5431672" y="1952125"/>
            <a:ext cx="1827059" cy="26342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061" t="18945" r="66269" b="4843"/>
          <a:stretch/>
        </p:blipFill>
        <p:spPr bwMode="auto">
          <a:xfrm rot="1060613">
            <a:off x="6850231" y="2106110"/>
            <a:ext cx="1711423" cy="24451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481306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628800"/>
            <a:ext cx="8507288" cy="792088"/>
          </a:xfrm>
        </p:spPr>
        <p:txBody>
          <a:bodyPr/>
          <a:lstStyle/>
          <a:p>
            <a:r>
              <a:rPr lang="en-GB" dirty="0" smtClean="0"/>
              <a:t>What is Mental Health Officer status (MHO) and who is entitled to it?</a:t>
            </a:r>
            <a:endParaRPr lang="en-GB" dirty="0"/>
          </a:p>
        </p:txBody>
      </p:sp>
      <p:sp>
        <p:nvSpPr>
          <p:cNvPr id="3" name="Content Placeholder 2"/>
          <p:cNvSpPr>
            <a:spLocks noGrp="1"/>
          </p:cNvSpPr>
          <p:nvPr>
            <p:ph idx="1"/>
          </p:nvPr>
        </p:nvSpPr>
        <p:spPr>
          <a:xfrm>
            <a:off x="179512" y="2520280"/>
            <a:ext cx="8784976" cy="4581128"/>
          </a:xfrm>
        </p:spPr>
        <p:txBody>
          <a:bodyPr/>
          <a:lstStyle/>
          <a:p>
            <a:pPr>
              <a:buNone/>
            </a:pPr>
            <a:r>
              <a:rPr lang="en-GB" dirty="0" smtClean="0"/>
              <a:t>Mental Health Officer (MHO) status applies to whole and part time members in the</a:t>
            </a:r>
          </a:p>
          <a:p>
            <a:pPr>
              <a:buNone/>
            </a:pPr>
            <a:r>
              <a:rPr lang="en-GB" dirty="0" smtClean="0"/>
              <a:t>1995 Section of the Scheme who: </a:t>
            </a:r>
          </a:p>
          <a:p>
            <a:r>
              <a:rPr lang="en-GB" dirty="0"/>
              <a:t>s</a:t>
            </a:r>
            <a:r>
              <a:rPr lang="en-GB" dirty="0" smtClean="0"/>
              <a:t>pend either the whole or almost the whole of their time in direct care and treatment of mentally ill patients</a:t>
            </a:r>
            <a:br>
              <a:rPr lang="en-GB" dirty="0" smtClean="0"/>
            </a:br>
            <a:endParaRPr lang="en-GB" dirty="0" smtClean="0"/>
          </a:p>
          <a:p>
            <a:r>
              <a:rPr lang="en-GB" dirty="0"/>
              <a:t>w</a:t>
            </a:r>
            <a:r>
              <a:rPr lang="en-GB" dirty="0" smtClean="0"/>
              <a:t>ho have been granted MHO status on or before 6 March 1995 and have not had a break in pensionable membership of any one period of 5 years or more</a:t>
            </a:r>
            <a:br>
              <a:rPr lang="en-GB" dirty="0" smtClean="0"/>
            </a:br>
            <a:endParaRPr lang="en-GB" dirty="0" smtClean="0"/>
          </a:p>
          <a:p>
            <a:r>
              <a:rPr lang="en-GB" dirty="0" smtClean="0"/>
              <a:t>Each complete year as an MHO in excess of 20 years counts as 2 years for benefit purposes.</a:t>
            </a:r>
            <a:br>
              <a:rPr lang="en-GB" dirty="0" smtClean="0"/>
            </a:br>
            <a:endParaRPr lang="en-GB" dirty="0" smtClean="0"/>
          </a:p>
          <a:p>
            <a:r>
              <a:rPr lang="en-GB" dirty="0" smtClean="0"/>
              <a:t>Members can retire at age 55 without reduction to their pension as long as they have achieved 20 years calendar length MHO membership and they are still in pensionable MHO employment on the day before they retire</a:t>
            </a:r>
            <a:br>
              <a:rPr lang="en-GB" dirty="0" smtClean="0"/>
            </a:br>
            <a:endParaRPr lang="en-GB" dirty="0"/>
          </a:p>
        </p:txBody>
      </p:sp>
    </p:spTree>
    <p:extLst>
      <p:ext uri="{BB962C8B-B14F-4D97-AF65-F5344CB8AC3E}">
        <p14:creationId xmlns:p14="http://schemas.microsoft.com/office/powerpoint/2010/main" val="35942736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00808"/>
            <a:ext cx="8435280" cy="576064"/>
          </a:xfrm>
        </p:spPr>
        <p:txBody>
          <a:bodyPr/>
          <a:lstStyle/>
          <a:p>
            <a:r>
              <a:rPr lang="en-GB" dirty="0" smtClean="0"/>
              <a:t>Member Newsletter</a:t>
            </a:r>
            <a:endParaRPr lang="en-GB" dirty="0"/>
          </a:p>
        </p:txBody>
      </p:sp>
      <p:sp>
        <p:nvSpPr>
          <p:cNvPr id="3" name="Content Placeholder 2"/>
          <p:cNvSpPr>
            <a:spLocks noGrp="1"/>
          </p:cNvSpPr>
          <p:nvPr>
            <p:ph idx="1"/>
          </p:nvPr>
        </p:nvSpPr>
        <p:spPr>
          <a:xfrm>
            <a:off x="107504" y="2132856"/>
            <a:ext cx="8435280" cy="4248472"/>
          </a:xfrm>
        </p:spPr>
        <p:txBody>
          <a:bodyPr/>
          <a:lstStyle/>
          <a:p>
            <a:pPr marL="400050" lvl="2" indent="457200">
              <a:buFont typeface="Arial" panose="020B0604020202020204" pitchFamily="34" charset="0"/>
              <a:buChar char="•"/>
            </a:pPr>
            <a:endParaRPr lang="en-GB" dirty="0" smtClean="0"/>
          </a:p>
          <a:p>
            <a:pPr marL="400050" lvl="2" indent="457200">
              <a:buFont typeface="Arial" panose="020B0604020202020204" pitchFamily="34" charset="0"/>
              <a:buChar char="•"/>
            </a:pPr>
            <a:r>
              <a:rPr lang="en-GB" dirty="0" smtClean="0"/>
              <a:t>Sent by email</a:t>
            </a:r>
          </a:p>
          <a:p>
            <a:pPr marL="400050" lvl="2" indent="0">
              <a:buNone/>
            </a:pPr>
            <a:endParaRPr lang="en-GB" dirty="0" smtClean="0"/>
          </a:p>
          <a:p>
            <a:pPr marL="400050" lvl="2" indent="457200">
              <a:buFont typeface="Arial" panose="020B0604020202020204" pitchFamily="34" charset="0"/>
              <a:buChar char="•"/>
            </a:pPr>
            <a:r>
              <a:rPr lang="en-GB" dirty="0" smtClean="0"/>
              <a:t>Anyone can subscribe using any email address (personal or work)</a:t>
            </a:r>
          </a:p>
          <a:p>
            <a:pPr marL="400050" lvl="2" indent="457200">
              <a:buFont typeface="Arial" panose="020B0604020202020204" pitchFamily="34" charset="0"/>
              <a:buChar char="•"/>
            </a:pPr>
            <a:endParaRPr lang="en-GB" dirty="0" smtClean="0"/>
          </a:p>
          <a:p>
            <a:pPr marL="400050" lvl="2" indent="457200">
              <a:buFont typeface="Arial" panose="020B0604020202020204" pitchFamily="34" charset="0"/>
              <a:buChar char="•"/>
            </a:pPr>
            <a:r>
              <a:rPr lang="en-GB" dirty="0" smtClean="0"/>
              <a:t>Complete the online subscription form at: </a:t>
            </a:r>
            <a:r>
              <a:rPr lang="en-GB" dirty="0">
                <a:hlinkClick r:id="rId3"/>
              </a:rPr>
              <a:t>http://eepurl.com/dlvAWz</a:t>
            </a:r>
            <a:r>
              <a:rPr lang="en-GB" dirty="0"/>
              <a:t> </a:t>
            </a:r>
          </a:p>
        </p:txBody>
      </p:sp>
      <p:pic>
        <p:nvPicPr>
          <p:cNvPr id="10242" name="Picture 2" descr="P:\07 Communications\Pensions - Damian\SET activities\Presentation images\emai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0930" y="4365104"/>
            <a:ext cx="2839542"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641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Reckonable and calendar length membership</a:t>
            </a:r>
            <a:endParaRPr lang="en-GB" dirty="0"/>
          </a:p>
        </p:txBody>
      </p:sp>
      <p:sp>
        <p:nvSpPr>
          <p:cNvPr id="3" name="Content Placeholder 2"/>
          <p:cNvSpPr>
            <a:spLocks noGrp="1"/>
          </p:cNvSpPr>
          <p:nvPr>
            <p:ph idx="1"/>
          </p:nvPr>
        </p:nvSpPr>
        <p:spPr>
          <a:xfrm>
            <a:off x="251520" y="2204864"/>
            <a:ext cx="8435280" cy="4464496"/>
          </a:xfrm>
        </p:spPr>
        <p:txBody>
          <a:bodyPr/>
          <a:lstStyle/>
          <a:p>
            <a:pPr marL="0" indent="0">
              <a:buNone/>
            </a:pPr>
            <a:r>
              <a:rPr lang="en-GB" dirty="0" smtClean="0"/>
              <a:t>Reckonable membership is the actual membership used to calculate 1995 and 2008 Section pension benefits. </a:t>
            </a:r>
          </a:p>
          <a:p>
            <a:pPr marL="0" indent="0">
              <a:buNone/>
            </a:pPr>
            <a:endParaRPr lang="en-GB" dirty="0"/>
          </a:p>
          <a:p>
            <a:pPr marL="0" indent="0">
              <a:buNone/>
            </a:pPr>
            <a:r>
              <a:rPr lang="en-GB" dirty="0"/>
              <a:t>For members working </a:t>
            </a:r>
            <a:r>
              <a:rPr lang="en-GB" dirty="0" smtClean="0"/>
              <a:t>part time </a:t>
            </a:r>
            <a:r>
              <a:rPr lang="en-GB" dirty="0"/>
              <a:t>all contributing part time membership counts at full calendar length for qualifying membership purposes. </a:t>
            </a:r>
            <a:r>
              <a:rPr lang="en-GB" dirty="0" smtClean="0"/>
              <a:t>Such membership is </a:t>
            </a:r>
            <a:r>
              <a:rPr lang="en-GB" dirty="0"/>
              <a:t>converted to its whole time equivalent for reckonable membership purposes </a:t>
            </a:r>
            <a:r>
              <a:rPr lang="en-GB" dirty="0" smtClean="0"/>
              <a:t>using </a:t>
            </a:r>
            <a:r>
              <a:rPr lang="en-GB" dirty="0"/>
              <a:t>the pensionable hours worked and </a:t>
            </a:r>
            <a:r>
              <a:rPr lang="en-GB" dirty="0" smtClean="0"/>
              <a:t>also when calculating pension benefits</a:t>
            </a:r>
            <a:r>
              <a:rPr lang="en-GB" dirty="0"/>
              <a:t>.</a:t>
            </a:r>
          </a:p>
          <a:p>
            <a:pPr marL="0" indent="0">
              <a:buNone/>
            </a:pPr>
            <a:endParaRPr lang="en-GB" dirty="0" smtClean="0"/>
          </a:p>
          <a:p>
            <a:pPr marL="0" indent="0">
              <a:buNone/>
            </a:pPr>
            <a:r>
              <a:rPr lang="en-GB" dirty="0" smtClean="0"/>
              <a:t>Calendar length or alternatively known as qualifying membership is used to work out a members entitlement to pension benefits. It is also used when establishing the doubling date if they hold Mental Health Officer status and the date when a member reaches maximum service. It is not used to calculate benefits.</a:t>
            </a:r>
            <a:endParaRPr lang="en-GB" dirty="0"/>
          </a:p>
          <a:p>
            <a:pPr marL="0" indent="0">
              <a:buNone/>
            </a:pPr>
            <a:endParaRPr lang="en-GB" dirty="0" smtClean="0"/>
          </a:p>
          <a:p>
            <a:pPr marL="0" indent="0">
              <a:buNone/>
            </a:pPr>
            <a:r>
              <a:rPr lang="en-GB" dirty="0" smtClean="0"/>
              <a:t>Whole </a:t>
            </a:r>
            <a:r>
              <a:rPr lang="en-GB" dirty="0"/>
              <a:t>time </a:t>
            </a:r>
            <a:r>
              <a:rPr lang="en-GB" dirty="0" smtClean="0"/>
              <a:t>membership </a:t>
            </a:r>
            <a:r>
              <a:rPr lang="en-GB" dirty="0"/>
              <a:t>counts at full calendar length towards both qualifying and reckonable </a:t>
            </a:r>
            <a:r>
              <a:rPr lang="en-GB" dirty="0" smtClean="0"/>
              <a:t>membership.  </a:t>
            </a:r>
            <a:endParaRPr lang="en-GB" dirty="0"/>
          </a:p>
        </p:txBody>
      </p:sp>
    </p:spTree>
    <p:extLst>
      <p:ext uri="{BB962C8B-B14F-4D97-AF65-F5344CB8AC3E}">
        <p14:creationId xmlns:p14="http://schemas.microsoft.com/office/powerpoint/2010/main" val="3030081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250825" y="1700609"/>
            <a:ext cx="8435975" cy="576263"/>
          </a:xfrm>
          <a:noFill/>
          <a:ln>
            <a:miter lim="800000"/>
            <a:headEnd/>
            <a:tailEnd/>
          </a:ln>
        </p:spPr>
        <p:txBody>
          <a:bodyPr vert="horz" wrap="square" lIns="91440" tIns="45720" rIns="91440" bIns="45720" numCol="1" anchor="t" anchorCtr="0" compatLnSpc="1">
            <a:prstTxWarp prst="textNoShape">
              <a:avLst/>
            </a:prstTxWarp>
          </a:bodyPr>
          <a:lstStyle/>
          <a:p>
            <a:r>
              <a:rPr lang="en-GB" dirty="0" smtClean="0"/>
              <a:t>Benefits in 1995 Section</a:t>
            </a:r>
          </a:p>
        </p:txBody>
      </p:sp>
      <p:sp>
        <p:nvSpPr>
          <p:cNvPr id="13315" name="Content Placeholder 2"/>
          <p:cNvSpPr>
            <a:spLocks noGrp="1"/>
          </p:cNvSpPr>
          <p:nvPr>
            <p:ph idx="1"/>
          </p:nvPr>
        </p:nvSpPr>
        <p:spPr bwMode="auto">
          <a:xfrm>
            <a:off x="250825" y="2421210"/>
            <a:ext cx="8435975" cy="4248150"/>
          </a:xfrm>
          <a:noFill/>
          <a:ln>
            <a:miter lim="800000"/>
            <a:headEnd/>
            <a:tailEnd/>
          </a:ln>
        </p:spPr>
        <p:txBody>
          <a:bodyPr vert="horz" wrap="square" lIns="91440" tIns="45720" rIns="91440" bIns="45720" numCol="1" anchor="t" anchorCtr="0" compatLnSpc="1">
            <a:prstTxWarp prst="textNoShape">
              <a:avLst/>
            </a:prstTxWarp>
          </a:bodyPr>
          <a:lstStyle/>
          <a:p>
            <a:r>
              <a:rPr lang="en-GB" dirty="0" smtClean="0"/>
              <a:t>You will receive a pension and a retirement lump sum based on the best of the last three years pensionable pay. Your pension is 1/80th of the best of the last three years pensionable pay for each year of pensionable membership in the Scheme. Part years will also count towards their pension.</a:t>
            </a:r>
          </a:p>
          <a:p>
            <a:endParaRPr lang="en-GB" dirty="0" smtClean="0"/>
          </a:p>
          <a:p>
            <a:r>
              <a:rPr lang="en-GB" dirty="0" smtClean="0"/>
              <a:t>The pension is calculated as follows: </a:t>
            </a:r>
            <a:r>
              <a:rPr lang="en-GB" b="1" dirty="0" smtClean="0"/>
              <a:t>pensionable pay x pensionable membership x 1/80 = pension</a:t>
            </a:r>
            <a:endParaRPr lang="en-GB" dirty="0" smtClean="0"/>
          </a:p>
          <a:p>
            <a:endParaRPr lang="en-GB" dirty="0" smtClean="0"/>
          </a:p>
          <a:p>
            <a:r>
              <a:rPr lang="en-GB" dirty="0" smtClean="0"/>
              <a:t>The retirement lump sum is normally three times </a:t>
            </a:r>
            <a:br>
              <a:rPr lang="en-GB" dirty="0" smtClean="0"/>
            </a:br>
            <a:r>
              <a:rPr lang="en-GB" dirty="0" smtClean="0"/>
              <a:t>the pension. </a:t>
            </a:r>
            <a:br>
              <a:rPr lang="en-GB" dirty="0" smtClean="0"/>
            </a:br>
            <a:r>
              <a:rPr lang="en-GB" dirty="0" smtClean="0"/>
              <a:t>It is calculated as follows: </a:t>
            </a:r>
            <a:r>
              <a:rPr lang="en-GB" b="1" dirty="0" smtClean="0"/>
              <a:t>pensionable pay </a:t>
            </a:r>
            <a:br>
              <a:rPr lang="en-GB" b="1" dirty="0" smtClean="0"/>
            </a:br>
            <a:r>
              <a:rPr lang="en-GB" b="1" dirty="0" smtClean="0"/>
              <a:t>x pensionable membership x 3/80 </a:t>
            </a:r>
            <a:br>
              <a:rPr lang="en-GB" b="1" dirty="0" smtClean="0"/>
            </a:br>
            <a:r>
              <a:rPr lang="en-GB" b="1" dirty="0" smtClean="0"/>
              <a:t>= retirement lump sum</a:t>
            </a:r>
            <a:endParaRPr lang="en-GB" dirty="0" smtClean="0"/>
          </a:p>
          <a:p>
            <a:endParaRPr lang="en-GB" dirty="0" smtClean="0"/>
          </a:p>
        </p:txBody>
      </p:sp>
      <p:pic>
        <p:nvPicPr>
          <p:cNvPr id="5123" name="Picture 3" descr="P:\07 Communications\Pensions - Damian\SET activities\Presentation images\pension calculat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4437112"/>
            <a:ext cx="2158431" cy="2160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465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44824"/>
            <a:ext cx="8435280" cy="576064"/>
          </a:xfrm>
        </p:spPr>
        <p:txBody>
          <a:bodyPr/>
          <a:lstStyle/>
          <a:p>
            <a:r>
              <a:rPr lang="en-GB" dirty="0" smtClean="0"/>
              <a:t>1995 Section retirement example</a:t>
            </a:r>
            <a:endParaRPr lang="en-GB" dirty="0"/>
          </a:p>
        </p:txBody>
      </p:sp>
      <p:sp>
        <p:nvSpPr>
          <p:cNvPr id="3" name="Content Placeholder 2"/>
          <p:cNvSpPr>
            <a:spLocks noGrp="1"/>
          </p:cNvSpPr>
          <p:nvPr>
            <p:ph idx="1"/>
          </p:nvPr>
        </p:nvSpPr>
        <p:spPr/>
        <p:txBody>
          <a:bodyPr/>
          <a:lstStyle/>
          <a:p>
            <a:endParaRPr lang="en-GB" dirty="0" smtClean="0"/>
          </a:p>
          <a:p>
            <a:pPr marL="0" indent="0">
              <a:buNone/>
            </a:pPr>
            <a:r>
              <a:rPr lang="en-GB" dirty="0" smtClean="0"/>
              <a:t>A </a:t>
            </a:r>
            <a:r>
              <a:rPr lang="en-GB" dirty="0"/>
              <a:t>midwife retires after 28 years and 173 days’ pensionable membership with the best </a:t>
            </a:r>
            <a:r>
              <a:rPr lang="en-GB" dirty="0" smtClean="0"/>
              <a:t>of the </a:t>
            </a:r>
            <a:r>
              <a:rPr lang="en-GB" dirty="0"/>
              <a:t>last three years’ pensionable pay of £25,650</a:t>
            </a:r>
            <a:r>
              <a:rPr lang="en-GB" dirty="0" smtClean="0"/>
              <a:t>.</a:t>
            </a:r>
          </a:p>
          <a:p>
            <a:endParaRPr lang="en-GB" dirty="0"/>
          </a:p>
          <a:p>
            <a:pPr marL="0" indent="0">
              <a:buNone/>
            </a:pPr>
            <a:r>
              <a:rPr lang="en-GB" dirty="0" smtClean="0"/>
              <a:t>The members </a:t>
            </a:r>
            <a:r>
              <a:rPr lang="en-GB" dirty="0"/>
              <a:t>pension </a:t>
            </a:r>
            <a:r>
              <a:rPr lang="en-GB" dirty="0" smtClean="0"/>
              <a:t>is:</a:t>
            </a:r>
          </a:p>
          <a:p>
            <a:endParaRPr lang="en-GB" dirty="0"/>
          </a:p>
          <a:p>
            <a:r>
              <a:rPr lang="en-GB" dirty="0" smtClean="0"/>
              <a:t>£</a:t>
            </a:r>
            <a:r>
              <a:rPr lang="en-GB" u="sng" dirty="0" smtClean="0"/>
              <a:t>25,650.00 x 10393 days </a:t>
            </a:r>
            <a:r>
              <a:rPr lang="en-GB" dirty="0" smtClean="0"/>
              <a:t>= £9,129.48 per year</a:t>
            </a:r>
          </a:p>
          <a:p>
            <a:pPr marL="0" indent="0">
              <a:buNone/>
            </a:pPr>
            <a:r>
              <a:rPr lang="en-GB" dirty="0" smtClean="0"/>
              <a:t>               29200 (80 x 365)</a:t>
            </a:r>
          </a:p>
          <a:p>
            <a:endParaRPr lang="en-GB" dirty="0" smtClean="0"/>
          </a:p>
          <a:p>
            <a:pPr marL="0" indent="0">
              <a:buNone/>
            </a:pPr>
            <a:r>
              <a:rPr lang="en-GB" dirty="0" smtClean="0"/>
              <a:t>The members </a:t>
            </a:r>
            <a:r>
              <a:rPr lang="en-GB" dirty="0"/>
              <a:t>retirement lump sum </a:t>
            </a:r>
            <a:r>
              <a:rPr lang="en-GB" dirty="0" smtClean="0"/>
              <a:t>is:</a:t>
            </a:r>
          </a:p>
          <a:p>
            <a:endParaRPr lang="en-GB" dirty="0"/>
          </a:p>
          <a:p>
            <a:r>
              <a:rPr lang="en-GB" dirty="0" smtClean="0"/>
              <a:t> </a:t>
            </a:r>
            <a:r>
              <a:rPr lang="en-GB" dirty="0"/>
              <a:t>3 x pension i.e. £</a:t>
            </a:r>
            <a:r>
              <a:rPr lang="en-GB" dirty="0" smtClean="0"/>
              <a:t>9,129.48 </a:t>
            </a:r>
            <a:r>
              <a:rPr lang="en-GB" dirty="0"/>
              <a:t>x 3 = £27,388.44</a:t>
            </a:r>
          </a:p>
        </p:txBody>
      </p:sp>
      <p:pic>
        <p:nvPicPr>
          <p:cNvPr id="3074" name="Picture 2" descr="P:\07 Communications\Pensions - Damian\SET activities\Presentation images\Pensions retirement ima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3578659"/>
            <a:ext cx="2885952" cy="2885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0653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0.0.2212"/>
  <p:tag name="PPTVERSION" val="14"/>
  <p:tag name="TPOS" val="2"/>
</p:tagLst>
</file>

<file path=ppt/theme/theme1.xml><?xml version="1.0" encoding="utf-8"?>
<a:theme xmlns:a="http://schemas.openxmlformats.org/drawingml/2006/main" name="Presentation1_v2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New Document" ma:contentTypeID="0x0101004E0D384B815D4E1189424FA467ED9D3F004220711C7A434149BE053160DAE98C74002706647E6FEF754BAA1A64B1615A1409" ma:contentTypeVersion="13" ma:contentTypeDescription="Create a  new Document" ma:contentTypeScope="" ma:versionID="566c01295ffabbf1a666ce9141cf037f">
  <xsd:schema xmlns:xsd="http://www.w3.org/2001/XMLSchema" xmlns:xs="http://www.w3.org/2001/XMLSchema" xmlns:p="http://schemas.microsoft.com/office/2006/metadata/properties" xmlns:ns1="http://schemas.microsoft.com/sharepoint/v3" xmlns:ns3="a796cea8-fdf0-4c8c-8ef9-88ab01145e5c" xmlns:ns4="bb23f8f2-6f06-4ec7-b253-39f9dd04490a" xmlns:ns5="6b8925b4-374e-42c1-a530-3583e90f8f59" targetNamespace="http://schemas.microsoft.com/office/2006/metadata/properties" ma:root="true" ma:fieldsID="fff1cf9fd9fa8c87246ab0344e18143f" ns1:_="" ns3:_="" ns4:_="" ns5:_="">
    <xsd:import namespace="http://schemas.microsoft.com/sharepoint/v3"/>
    <xsd:import namespace="a796cea8-fdf0-4c8c-8ef9-88ab01145e5c"/>
    <xsd:import namespace="bb23f8f2-6f06-4ec7-b253-39f9dd04490a"/>
    <xsd:import namespace="6b8925b4-374e-42c1-a530-3583e90f8f59"/>
    <xsd:element name="properties">
      <xsd:complexType>
        <xsd:sequence>
          <xsd:element name="documentManagement">
            <xsd:complexType>
              <xsd:all>
                <xsd:element ref="ns1:PublishingExpirationDate" minOccurs="0"/>
                <xsd:element ref="ns1:PublishingStartDate" minOccurs="0"/>
                <xsd:element ref="ns3:DepartmentManagedMetadataTaxHTField0" minOccurs="0"/>
                <xsd:element ref="ns3:IntranetCategoryManagedMetadataTaxHTField0" minOccurs="0"/>
                <xsd:element ref="ns3:CategoryManagedMetadataTaxHTField0" minOccurs="0"/>
                <xsd:element ref="ns4:TaxCatchAll" minOccurs="0"/>
                <xsd:element ref="ns4:TaxCatchAllLabel" minOccurs="0"/>
                <xsd:element ref="ns3:_PrimaryOwner"/>
                <xsd:element ref="ns3:_SecondaryOwner" minOccurs="0"/>
                <xsd:element ref="ns3:_StartDateTime" minOccurs="0"/>
                <xsd:element ref="ns3:_EndDateTime"/>
                <xsd:element ref="ns3:_RequireReview" minOccurs="0"/>
                <xsd:element ref="ns3:_RetentionPeriod" minOccurs="0"/>
                <xsd:element ref="ns5:Download" minOccurs="0"/>
                <xsd:element ref="ns5:Description0" minOccurs="0"/>
                <xsd:element ref="ns5: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ExpirationDate" ma:index="8" nillable="true" ma:displayName="Scheduling End Date" ma:description="" ma:internalName="PublishingExpirationDate">
      <xsd:simpleType>
        <xsd:restriction base="dms:Unknown"/>
      </xsd:simpleType>
    </xsd:element>
    <xsd:element name="PublishingStartDate" ma:index="9" nillable="true" ma:displayName="Scheduling Start Date" ma:description=""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96cea8-fdf0-4c8c-8ef9-88ab01145e5c" elementFormDefault="qualified">
    <xsd:import namespace="http://schemas.microsoft.com/office/2006/documentManagement/types"/>
    <xsd:import namespace="http://schemas.microsoft.com/office/infopath/2007/PartnerControls"/>
    <xsd:element name="DepartmentManagedMetadataTaxHTField0" ma:index="12" ma:taxonomy="true" ma:internalName="DepartmentManagedMetadataTaxHTField0" ma:taxonomyFieldName="DepartmentManagedMetadata" ma:displayName="Department" ma:fieldId="{3c38aea0-2ec3-494f-8a94-d1400bd4ae32}" ma:sspId="5328d86d-5900-41e8-aeb3-fea0a099a623" ma:termSetId="b7912425-d886-440a-a8a2-96d6a24c3c5f" ma:anchorId="00000000-0000-0000-0000-000000000000" ma:open="false" ma:isKeyword="false">
      <xsd:complexType>
        <xsd:sequence>
          <xsd:element ref="pc:Terms" minOccurs="0" maxOccurs="1"/>
        </xsd:sequence>
      </xsd:complexType>
    </xsd:element>
    <xsd:element name="IntranetCategoryManagedMetadataTaxHTField0" ma:index="13" ma:taxonomy="true" ma:internalName="IntranetCategoryManagedMetadataTaxHTField0" ma:taxonomyFieldName="IntranetCategoryManagedMetadata" ma:displayName="Intranet Category" ma:fieldId="{302dcff4-f743-4621-90cb-4e480ef37ab7}" ma:sspId="5328d86d-5900-41e8-aeb3-fea0a099a623" ma:termSetId="0f5df3f5-1285-46ef-8613-3f575624b03a" ma:anchorId="00000000-0000-0000-0000-000000000000" ma:open="false" ma:isKeyword="false">
      <xsd:complexType>
        <xsd:sequence>
          <xsd:element ref="pc:Terms" minOccurs="0" maxOccurs="1"/>
        </xsd:sequence>
      </xsd:complexType>
    </xsd:element>
    <xsd:element name="CategoryManagedMetadataTaxHTField0" ma:index="15" ma:taxonomy="true" ma:internalName="CategoryManagedMetadataTaxHTField0" ma:taxonomyFieldName="CategoryManagedMetadata" ma:displayName="Activity" ma:default="" ma:fieldId="{d4ea7914-559b-4597-847e-9edfcc23f53c}" ma:taxonomyMulti="true" ma:sspId="5328d86d-5900-41e8-aeb3-fea0a099a623" ma:termSetId="eb35bfac-0109-4685-9924-835fd0d7f716" ma:anchorId="00000000-0000-0000-0000-000000000000" ma:open="false" ma:isKeyword="false">
      <xsd:complexType>
        <xsd:sequence>
          <xsd:element ref="pc:Terms" minOccurs="0" maxOccurs="1"/>
        </xsd:sequence>
      </xsd:complexType>
    </xsd:element>
    <xsd:element name="_PrimaryOwner" ma:index="19" ma:displayName="Content Owner" ma:list="UserInfo" ma:internalName="_PrimaryOwner">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_SecondaryOwner" ma:index="20" nillable="true" ma:displayName="Secondary Content Owner" ma:list="UserInfo" ma:internalName="_Secondary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StartDateTime" ma:index="21" nillable="true" ma:displayName="Start Date" ma:format="DateTime" ma:internalName="_StartDateTime">
      <xsd:simpleType>
        <xsd:restriction base="dms:DateTime"/>
      </xsd:simpleType>
    </xsd:element>
    <xsd:element name="_EndDateTime" ma:index="22" ma:displayName="End Date" ma:format="DateTime" ma:internalName="_EndDateTime">
      <xsd:simpleType>
        <xsd:restriction base="dms:DateTime"/>
      </xsd:simpleType>
    </xsd:element>
    <xsd:element name="_RequireReview" ma:index="23" nillable="true" ma:displayName="Review Required" ma:internalName="_RequireReview">
      <xsd:simpleType>
        <xsd:restriction base="dms:Boolean"/>
      </xsd:simpleType>
    </xsd:element>
    <xsd:element name="_RetentionPeriod" ma:index="24" nillable="true" ma:displayName="Retention Period" ma:default="7 Years" ma:format="Dropdown" ma:internalName="_RetentionPeriod">
      <xsd:simpleType>
        <xsd:restriction base="dms:Choice">
          <xsd:enumeration value="3 Months"/>
          <xsd:enumeration value="6 Months"/>
          <xsd:enumeration value="9 Months"/>
          <xsd:enumeration value="1 Year"/>
          <xsd:enumeration value="2 Years"/>
          <xsd:enumeration value="3 Years"/>
          <xsd:enumeration value="4 Years"/>
          <xsd:enumeration value="5 Years"/>
          <xsd:enumeration value="6 Years"/>
          <xsd:enumeration value="7 Years"/>
          <xsd:enumeration value="8 Years"/>
          <xsd:enumeration value="10 Years"/>
          <xsd:enumeration value="11 Years"/>
          <xsd:enumeration value="12 Years"/>
          <xsd:enumeration value="15 Years"/>
          <xsd:enumeration value="18 Years"/>
          <xsd:enumeration value="20 Years"/>
          <xsd:enumeration value="21 Years"/>
          <xsd:enumeration value="23 Years"/>
          <xsd:enumeration value="30 Years"/>
          <xsd:enumeration value="40 Years"/>
          <xsd:enumeration value="50 Years"/>
          <xsd:enumeration value="70 Years"/>
          <xsd:enumeration value="100 Years"/>
        </xsd:restriction>
      </xsd:simpleType>
    </xsd:element>
  </xsd:schema>
  <xsd:schema xmlns:xsd="http://www.w3.org/2001/XMLSchema" xmlns:xs="http://www.w3.org/2001/XMLSchema" xmlns:dms="http://schemas.microsoft.com/office/2006/documentManagement/types" xmlns:pc="http://schemas.microsoft.com/office/infopath/2007/PartnerControls" targetNamespace="bb23f8f2-6f06-4ec7-b253-39f9dd04490a" elementFormDefault="qualified">
    <xsd:import namespace="http://schemas.microsoft.com/office/2006/documentManagement/types"/>
    <xsd:import namespace="http://schemas.microsoft.com/office/infopath/2007/PartnerControls"/>
    <xsd:element name="TaxCatchAll" ma:index="17" nillable="true" ma:displayName="Taxonomy Catch All Column" ma:description="" ma:hidden="true" ma:list="{05fb49c3-cf5f-4a98-b2a6-6131de8ab634}" ma:internalName="TaxCatchAll" ma:showField="CatchAllData" ma:web="bb23f8f2-6f06-4ec7-b253-39f9dd04490a">
      <xsd:complexType>
        <xsd:complexContent>
          <xsd:extension base="dms:MultiChoiceLookup">
            <xsd:sequence>
              <xsd:element name="Value" type="dms:Lookup" maxOccurs="unbounded" minOccurs="0" nillable="true"/>
            </xsd:sequence>
          </xsd:extension>
        </xsd:complexContent>
      </xsd:complexType>
    </xsd:element>
    <xsd:element name="TaxCatchAllLabel" ma:index="18" nillable="true" ma:displayName="Taxonomy Catch All Column1" ma:description="" ma:hidden="true" ma:list="{05fb49c3-cf5f-4a98-b2a6-6131de8ab634}" ma:internalName="TaxCatchAllLabel" ma:readOnly="true" ma:showField="CatchAllDataLabel" ma:web="bb23f8f2-6f06-4ec7-b253-39f9dd0449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b8925b4-374e-42c1-a530-3583e90f8f59" elementFormDefault="qualified">
    <xsd:import namespace="http://schemas.microsoft.com/office/2006/documentManagement/types"/>
    <xsd:import namespace="http://schemas.microsoft.com/office/infopath/2007/PartnerControls"/>
    <xsd:element name="Download" ma:index="25" nillable="true" ma:displayName="Download" ma:default="1" ma:internalName="Download">
      <xsd:simpleType>
        <xsd:restriction base="dms:Boolean"/>
      </xsd:simpleType>
    </xsd:element>
    <xsd:element name="Description0" ma:index="26" nillable="true" ma:displayName="Description" ma:description="Document Description" ma:internalName="Description0">
      <xsd:simpleType>
        <xsd:restriction base="dms:Note">
          <xsd:maxLength value="255"/>
        </xsd:restriction>
      </xsd:simpleType>
    </xsd:element>
    <xsd:element name="Category" ma:index="27" nillable="true" ma:displayName="Category" ma:internalName="Categor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ategoryManagedMetadataTaxHTField0 xmlns="a796cea8-fdf0-4c8c-8ef9-88ab01145e5c">
      <Terms xmlns="http://schemas.microsoft.com/office/infopath/2007/PartnerControls">
        <TermInfo xmlns="http://schemas.microsoft.com/office/infopath/2007/PartnerControls">
          <TermName xmlns="http://schemas.microsoft.com/office/infopath/2007/PartnerControls">Managing members' pensions</TermName>
          <TermId xmlns="http://schemas.microsoft.com/office/infopath/2007/PartnerControls">38b0a38a-82da-4b59-bac7-c0234abccf4c</TermId>
        </TermInfo>
      </Terms>
    </CategoryManagedMetadataTaxHTField0>
    <_RequireReview xmlns="a796cea8-fdf0-4c8c-8ef9-88ab01145e5c">true</_RequireReview>
    <IntranetCategoryManagedMetadataTaxHTField0 xmlns="a796cea8-fdf0-4c8c-8ef9-88ab01145e5c">
      <Terms xmlns="http://schemas.microsoft.com/office/infopath/2007/PartnerControls">
        <TermInfo xmlns="http://schemas.microsoft.com/office/infopath/2007/PartnerControls">
          <TermName xmlns="http://schemas.microsoft.com/office/infopath/2007/PartnerControls">Website content</TermName>
          <TermId xmlns="http://schemas.microsoft.com/office/infopath/2007/PartnerControls">94c08eec-7681-4580-b2f5-db088e8accf8</TermId>
        </TermInfo>
      </Terms>
    </IntranetCategoryManagedMetadataTaxHTField0>
    <TaxCatchAll xmlns="bb23f8f2-6f06-4ec7-b253-39f9dd04490a">
      <Value>118</Value>
      <Value>238</Value>
      <Value>440</Value>
    </TaxCatchAll>
    <PublishingExpirationDate xmlns="http://schemas.microsoft.com/sharepoint/v3">2019-02-08T00:00:00+00:00</PublishingExpirationDate>
    <_RetentionPeriod xmlns="a796cea8-fdf0-4c8c-8ef9-88ab01145e5c">7 Years</_RetentionPeriod>
    <PublishingStartDate xmlns="http://schemas.microsoft.com/sharepoint/v3">2016-10-13T23:00:00+00:00</PublishingStartDate>
    <_StartDateTime xmlns="a796cea8-fdf0-4c8c-8ef9-88ab01145e5c" xsi:nil="true"/>
    <_EndDateTime xmlns="a796cea8-fdf0-4c8c-8ef9-88ab01145e5c">2019-02-08T00:00:00+00:00</_EndDateTime>
    <DepartmentManagedMetadataTaxHTField0 xmlns="a796cea8-fdf0-4c8c-8ef9-88ab01145e5c">
      <Terms xmlns="http://schemas.microsoft.com/office/infopath/2007/PartnerControls">
        <TermInfo xmlns="http://schemas.microsoft.com/office/infopath/2007/PartnerControls">
          <TermName xmlns="http://schemas.microsoft.com/office/infopath/2007/PartnerControls">Pensions Operations</TermName>
          <TermId xmlns="http://schemas.microsoft.com/office/infopath/2007/PartnerControls">b04de6ae-08ed-4d2b-bb56-90f8285b76a0</TermId>
        </TermInfo>
      </Terms>
    </DepartmentManagedMetadataTaxHTField0>
    <_PrimaryOwner xmlns="a796cea8-fdf0-4c8c-8ef9-88ab01145e5c">
      <UserInfo>
        <DisplayName>Lorraine Howell</DisplayName>
        <AccountId>715</AccountId>
        <AccountType/>
      </UserInfo>
    </_PrimaryOwner>
    <_SecondaryOwner xmlns="a796cea8-fdf0-4c8c-8ef9-88ab01145e5c">
      <UserInfo>
        <DisplayName>Elizabeth Chapman</DisplayName>
        <AccountId>654</AccountId>
        <AccountType/>
      </UserInfo>
    </_SecondaryOwner>
    <Category xmlns="6b8925b4-374e-42c1-a530-3583e90f8f59">Employer resources</Category>
    <Download xmlns="6b8925b4-374e-42c1-a530-3583e90f8f59">true</Download>
    <Description0 xmlns="6b8925b4-374e-42c1-a530-3583e90f8f5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6C10F4-F187-45E0-B76E-7CE0B93FC4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796cea8-fdf0-4c8c-8ef9-88ab01145e5c"/>
    <ds:schemaRef ds:uri="bb23f8f2-6f06-4ec7-b253-39f9dd04490a"/>
    <ds:schemaRef ds:uri="6b8925b4-374e-42c1-a530-3583e90f8f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81D645-AF1F-4F39-AF30-B80DDD78F4F8}">
  <ds:schemaRefs>
    <ds:schemaRef ds:uri="http://purl.org/dc/terms/"/>
    <ds:schemaRef ds:uri="a796cea8-fdf0-4c8c-8ef9-88ab01145e5c"/>
    <ds:schemaRef ds:uri="http://schemas.microsoft.com/office/infopath/2007/PartnerControls"/>
    <ds:schemaRef ds:uri="http://schemas.microsoft.com/office/2006/documentManagement/types"/>
    <ds:schemaRef ds:uri="http://purl.org/dc/elements/1.1/"/>
    <ds:schemaRef ds:uri="http://www.w3.org/XML/1998/namespace"/>
    <ds:schemaRef ds:uri="http://purl.org/dc/dcmitype/"/>
    <ds:schemaRef ds:uri="http://schemas.openxmlformats.org/package/2006/metadata/core-properties"/>
    <ds:schemaRef ds:uri="6b8925b4-374e-42c1-a530-3583e90f8f59"/>
    <ds:schemaRef ds:uri="bb23f8f2-6f06-4ec7-b253-39f9dd04490a"/>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378D1166-E109-4F52-94EA-41321B14A8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4327</TotalTime>
  <Words>4581</Words>
  <Application>Microsoft Office PowerPoint</Application>
  <PresentationFormat>On-screen Show (4:3)</PresentationFormat>
  <Paragraphs>531</Paragraphs>
  <Slides>60</Slides>
  <Notes>23</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Presentation1_v2 (2)</vt:lpstr>
      <vt:lpstr>NHS Pension Scheme – Pre-retirement</vt:lpstr>
      <vt:lpstr>NHS Pension Schemes</vt:lpstr>
      <vt:lpstr>1995 Section key features</vt:lpstr>
      <vt:lpstr>The pension age for members of the 1995 Section</vt:lpstr>
      <vt:lpstr>What is Special Class status and who is entitled to it?</vt:lpstr>
      <vt:lpstr>What is Mental Health Officer status (MHO) and who is entitled to it?</vt:lpstr>
      <vt:lpstr>Reckonable and calendar length membership</vt:lpstr>
      <vt:lpstr>Benefits in 1995 Section</vt:lpstr>
      <vt:lpstr>1995 Section retirement example</vt:lpstr>
      <vt:lpstr>Early retirement</vt:lpstr>
      <vt:lpstr>Early retirement</vt:lpstr>
      <vt:lpstr>Early retirement reduction table</vt:lpstr>
      <vt:lpstr>Voluntary protection of pay (step down)</vt:lpstr>
      <vt:lpstr>2008 Section key features</vt:lpstr>
      <vt:lpstr>The pension age for members in the 2008 Section</vt:lpstr>
      <vt:lpstr>Benefits in the 2008 Section</vt:lpstr>
      <vt:lpstr>2008 Section retirement example</vt:lpstr>
      <vt:lpstr>Early retirement</vt:lpstr>
      <vt:lpstr>Flexible retirement</vt:lpstr>
      <vt:lpstr>Draw down</vt:lpstr>
      <vt:lpstr>2015 Scheme key features</vt:lpstr>
      <vt:lpstr>What is the pension age for members of the 2015 Scheme?</vt:lpstr>
      <vt:lpstr>Benefits in the 2015 Scheme</vt:lpstr>
      <vt:lpstr>Build up and revaluation: a simple illustration</vt:lpstr>
      <vt:lpstr>Flexible retirement</vt:lpstr>
      <vt:lpstr>Draw down</vt:lpstr>
      <vt:lpstr>NHS Pensions – Both Schemes </vt:lpstr>
      <vt:lpstr>Salary sacrifice</vt:lpstr>
      <vt:lpstr>Pension commutation for both Schemes</vt:lpstr>
      <vt:lpstr>Pension commutation example</vt:lpstr>
      <vt:lpstr>Protection arrangements explained...</vt:lpstr>
      <vt:lpstr>Members with tapered protection </vt:lpstr>
      <vt:lpstr>Members with no protection  </vt:lpstr>
      <vt:lpstr>Premature retirement on redundancy</vt:lpstr>
      <vt:lpstr>Ill health retirement   </vt:lpstr>
      <vt:lpstr>Life assurance and family benefits</vt:lpstr>
      <vt:lpstr>Increasing pension saving</vt:lpstr>
      <vt:lpstr>NHS Pensions – Annual Benefit Statements</vt:lpstr>
      <vt:lpstr>Background </vt:lpstr>
      <vt:lpstr>Which route do I use?</vt:lpstr>
      <vt:lpstr>What's included in the ABS?</vt:lpstr>
      <vt:lpstr>What’s included continued…</vt:lpstr>
      <vt:lpstr>What’s not included?</vt:lpstr>
      <vt:lpstr>Who will receive a statement?</vt:lpstr>
      <vt:lpstr>Reasons you might not receive a statement</vt:lpstr>
      <vt:lpstr>NHS Pensions – Applying for benefits</vt:lpstr>
      <vt:lpstr>Members applying for retirement benefits  </vt:lpstr>
      <vt:lpstr>How do I apply for my pension?</vt:lpstr>
      <vt:lpstr>Application process</vt:lpstr>
      <vt:lpstr>Application process</vt:lpstr>
      <vt:lpstr>Lump sum</vt:lpstr>
      <vt:lpstr>Returning to work after retirement</vt:lpstr>
      <vt:lpstr>24 hour break rule</vt:lpstr>
      <vt:lpstr>Suspension</vt:lpstr>
      <vt:lpstr>Abatement</vt:lpstr>
      <vt:lpstr>NHS Pensions – Communications</vt:lpstr>
      <vt:lpstr>NHS Pensions website</vt:lpstr>
      <vt:lpstr>Videos</vt:lpstr>
      <vt:lpstr>Guides available</vt:lpstr>
      <vt:lpstr>Member Newsletter</vt:lpstr>
    </vt:vector>
  </TitlesOfParts>
  <Company>NHSBSA Pensions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 Pre-retirement presentation-20180205-(V1)</dc:title>
  <dc:creator>NRatclif</dc:creator>
  <cp:keywords>pensions, employer, resources, presentation, pre-retirement, course</cp:keywords>
  <cp:lastModifiedBy>DStaples</cp:lastModifiedBy>
  <cp:revision>338</cp:revision>
  <cp:lastPrinted>2018-03-20T12:49:37Z</cp:lastPrinted>
  <dcterms:created xsi:type="dcterms:W3CDTF">2016-08-19T15:16:43Z</dcterms:created>
  <dcterms:modified xsi:type="dcterms:W3CDTF">2018-05-10T09:37:37Z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0x0101004E0D384B815D4E1189424FA467ED9D3F004220711C7A434149BE053160DAE98C74002706647E6FEF754BAA1A64B1615A1409</vt:lpwstr>
  </property>
  <property fmtid="{D5CDD505-2E9C-101B-9397-08002B2CF9AE}" pid="3" name="DepartmentManagedMetadata">
    <vt:lpwstr>118;#Pensions Operations|b04de6ae-08ed-4d2b-bb56-90f8285b76a0</vt:lpwstr>
  </property>
  <property fmtid="{D5CDD505-2E9C-101B-9397-08002B2CF9AE}" pid="4" name="IntranetCategoryManagedMetadata">
    <vt:lpwstr>440;#Website content|94c08eec-7681-4580-b2f5-db088e8accf8</vt:lpwstr>
  </property>
  <property fmtid="{D5CDD505-2E9C-101B-9397-08002B2CF9AE}" pid="5" name="CategoryManagedMetadata">
    <vt:lpwstr>238;#Managing members' pensions|38b0a38a-82da-4b59-bac7-c0234abccf4c</vt:lpwstr>
  </property>
  <property fmtid="{D5CDD505-2E9C-101B-9397-08002B2CF9AE}" pid="6" name="Gov_SecondNotification">
    <vt:lpwstr/>
  </property>
  <property fmtid="{D5CDD505-2E9C-101B-9397-08002B2CF9AE}" pid="7" name="Gov_FirstNotification">
    <vt:lpwstr/>
  </property>
  <property fmtid="{D5CDD505-2E9C-101B-9397-08002B2CF9AE}" pid="8" name="Gov_FinalNotification">
    <vt:lpwstr/>
  </property>
</Properties>
</file>