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5"/>
  </p:notesMasterIdLst>
  <p:handoutMasterIdLst>
    <p:handoutMasterId r:id="rId26"/>
  </p:handout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491B3E9-8DD6-49C3-A9AD-1D98BC5A1A81}" type="datetimeFigureOut">
              <a:rPr lang="en-GB" smtClean="0"/>
              <a:t>01/10/2018</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C450636-E246-4D8F-B40E-48FC06B8C068}" type="slidenum">
              <a:rPr lang="en-GB" smtClean="0"/>
              <a:t>‹#›</a:t>
            </a:fld>
            <a:endParaRPr lang="en-GB"/>
          </a:p>
        </p:txBody>
      </p:sp>
    </p:spTree>
    <p:extLst>
      <p:ext uri="{BB962C8B-B14F-4D97-AF65-F5344CB8AC3E}">
        <p14:creationId xmlns:p14="http://schemas.microsoft.com/office/powerpoint/2010/main" val="2389507203"/>
      </p:ext>
    </p:extLst>
  </p:cSld>
  <p:clrMap bg1="lt1" tx1="dk1" bg2="lt2" tx2="dk2" accent1="accent1" accent2="accent2" accent3="accent3" accent4="accent4" accent5="accent5" accent6="accent6" hlink="hlink" folHlink="folHlink"/>
  <p:hf sldNum="0"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3FE9681-DEB0-43EB-BD21-573F05932DD9}" type="datetimeFigureOut">
              <a:rPr lang="en-GB" smtClean="0"/>
              <a:t>01/10/2018</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67FC379-A0F6-4497-80B0-D3DA7CC54B9D}" type="slidenum">
              <a:rPr lang="en-GB" smtClean="0"/>
              <a:t>‹#›</a:t>
            </a:fld>
            <a:endParaRPr lang="en-GB"/>
          </a:p>
        </p:txBody>
      </p:sp>
    </p:spTree>
    <p:extLst>
      <p:ext uri="{BB962C8B-B14F-4D97-AF65-F5344CB8AC3E}">
        <p14:creationId xmlns:p14="http://schemas.microsoft.com/office/powerpoint/2010/main" val="385130411"/>
      </p:ext>
    </p:extLst>
  </p:cSld>
  <p:clrMap bg1="lt1" tx1="dk1" bg2="lt2" tx2="dk2" accent1="accent1" accent2="accent2" accent3="accent3" accent4="accent4" accent5="accent5" accent6="accent6" hlink="hlink" folHlink="folHlink"/>
  <p:hf sldNum="0"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6" name="Footer Placeholder 5"/>
          <p:cNvSpPr>
            <a:spLocks noGrp="1"/>
          </p:cNvSpPr>
          <p:nvPr>
            <p:ph type="ftr" sz="quarter" idx="10"/>
          </p:nvPr>
        </p:nvSpPr>
        <p:spPr/>
        <p:txBody>
          <a:bodyPr/>
          <a:lstStyle/>
          <a:p>
            <a:endParaRPr lang="en-GB"/>
          </a:p>
        </p:txBody>
      </p:sp>
    </p:spTree>
    <p:extLst>
      <p:ext uri="{BB962C8B-B14F-4D97-AF65-F5344CB8AC3E}">
        <p14:creationId xmlns:p14="http://schemas.microsoft.com/office/powerpoint/2010/main" val="25138842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Footer Placeholder 3"/>
          <p:cNvSpPr>
            <a:spLocks noGrp="1"/>
          </p:cNvSpPr>
          <p:nvPr>
            <p:ph type="ftr" sz="quarter" idx="10"/>
          </p:nvPr>
        </p:nvSpPr>
        <p:spPr/>
        <p:txBody>
          <a:bodyPr/>
          <a:lstStyle/>
          <a:p>
            <a:endParaRPr lang="en-GB"/>
          </a:p>
        </p:txBody>
      </p:sp>
    </p:spTree>
    <p:extLst>
      <p:ext uri="{BB962C8B-B14F-4D97-AF65-F5344CB8AC3E}">
        <p14:creationId xmlns:p14="http://schemas.microsoft.com/office/powerpoint/2010/main" val="7326462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3528" y="2468489"/>
            <a:ext cx="8134672" cy="1104527"/>
          </a:xfrm>
          <a:prstGeom prst="rect">
            <a:avLst/>
          </a:prstGeom>
        </p:spPr>
        <p:txBody>
          <a:bodyPr>
            <a:normAutofit/>
          </a:bodyPr>
          <a:lstStyle>
            <a:lvl1pPr>
              <a:defRPr sz="3600" b="1">
                <a:solidFill>
                  <a:srgbClr val="0072C6"/>
                </a:solidFill>
                <a:latin typeface="Arial" pitchFamily="34" charset="0"/>
                <a:cs typeface="Arial" pitchFamily="34" charset="0"/>
              </a:defRPr>
            </a:lvl1pPr>
          </a:lstStyle>
          <a:p>
            <a:r>
              <a:rPr lang="en-US" dirty="0" smtClean="0"/>
              <a:t>Click to edit Master title style</a:t>
            </a:r>
            <a:endParaRPr lang="en-GB" dirty="0"/>
          </a:p>
        </p:txBody>
      </p:sp>
      <p:sp>
        <p:nvSpPr>
          <p:cNvPr id="3" name="Subtitle 2"/>
          <p:cNvSpPr>
            <a:spLocks noGrp="1"/>
          </p:cNvSpPr>
          <p:nvPr>
            <p:ph type="subTitle" idx="1"/>
          </p:nvPr>
        </p:nvSpPr>
        <p:spPr>
          <a:xfrm>
            <a:off x="323528" y="3645024"/>
            <a:ext cx="8136904" cy="1656184"/>
          </a:xfrm>
          <a:prstGeom prst="rect">
            <a:avLst/>
          </a:prstGeom>
        </p:spPr>
        <p:txBody>
          <a:bodyPr/>
          <a:lstStyle>
            <a:lvl1pPr marL="0" indent="0" algn="l">
              <a:buNone/>
              <a:defRPr sz="2400" baseline="0">
                <a:solidFill>
                  <a:schemeClr val="tx1">
                    <a:tint val="7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GB" dirty="0"/>
          </a:p>
        </p:txBody>
      </p:sp>
    </p:spTree>
    <p:extLst>
      <p:ext uri="{BB962C8B-B14F-4D97-AF65-F5344CB8AC3E}">
        <p14:creationId xmlns:p14="http://schemas.microsoft.com/office/powerpoint/2010/main" val="139260361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1520" y="1628800"/>
            <a:ext cx="8435280" cy="576064"/>
          </a:xfrm>
          <a:prstGeom prst="rect">
            <a:avLst/>
          </a:prstGeom>
        </p:spPr>
        <p:txBody>
          <a:bodyPr/>
          <a:lstStyle>
            <a:lvl1pPr>
              <a:defRPr sz="2400" b="1">
                <a:solidFill>
                  <a:srgbClr val="0072C6"/>
                </a:solidFill>
                <a:latin typeface="Arial" pitchFamily="34" charset="0"/>
                <a:cs typeface="Arial" pitchFamily="34" charset="0"/>
              </a:defRPr>
            </a:lvl1pPr>
          </a:lstStyle>
          <a:p>
            <a:r>
              <a:rPr lang="en-US" dirty="0" smtClean="0"/>
              <a:t>Click to edit Master title style</a:t>
            </a:r>
            <a:endParaRPr lang="en-GB" dirty="0"/>
          </a:p>
        </p:txBody>
      </p:sp>
      <p:sp>
        <p:nvSpPr>
          <p:cNvPr id="3" name="Content Placeholder 2"/>
          <p:cNvSpPr>
            <a:spLocks noGrp="1"/>
          </p:cNvSpPr>
          <p:nvPr>
            <p:ph idx="1"/>
          </p:nvPr>
        </p:nvSpPr>
        <p:spPr>
          <a:xfrm>
            <a:off x="251520" y="2276872"/>
            <a:ext cx="8435280" cy="4248472"/>
          </a:xfrm>
          <a:prstGeom prst="rect">
            <a:avLst/>
          </a:prstGeom>
        </p:spPr>
        <p:txBody>
          <a:bodyPr/>
          <a:lstStyle>
            <a:lvl1pPr marL="457200" indent="-457200">
              <a:buFont typeface="Arial" pitchFamily="34" charset="0"/>
              <a:buChar char="•"/>
              <a:defRPr sz="1800">
                <a:latin typeface="Arial" pitchFamily="34" charset="0"/>
                <a:cs typeface="Arial" pitchFamily="34" charset="0"/>
              </a:defRPr>
            </a:lvl1pPr>
            <a:lvl2pPr>
              <a:defRPr sz="18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buNone/>
              <a:defRPr sz="1800">
                <a:latin typeface="Arial" pitchFamily="34" charset="0"/>
                <a:cs typeface="Arial" pitchFamily="34" charset="0"/>
              </a:defRPr>
            </a:lvl5pPr>
          </a:lstStyle>
          <a:p>
            <a:pPr lvl="0"/>
            <a:r>
              <a:rPr lang="en-US" dirty="0" smtClean="0"/>
              <a:t>Click to edit Master text styles</a:t>
            </a:r>
          </a:p>
          <a:p>
            <a:pPr lvl="1"/>
            <a:r>
              <a:rPr lang="en-US" dirty="0" smtClean="0"/>
              <a:t>Text</a:t>
            </a:r>
          </a:p>
          <a:p>
            <a:pPr lvl="2"/>
            <a:r>
              <a:rPr lang="en-US" dirty="0" smtClean="0"/>
              <a:t>Text</a:t>
            </a:r>
          </a:p>
          <a:p>
            <a:pPr lvl="3"/>
            <a:r>
              <a:rPr lang="en-US" dirty="0" smtClean="0"/>
              <a:t>Text</a:t>
            </a:r>
          </a:p>
          <a:p>
            <a:pPr lvl="4"/>
            <a:endParaRPr lang="en-US" dirty="0" smtClean="0"/>
          </a:p>
        </p:txBody>
      </p:sp>
    </p:spTree>
    <p:extLst>
      <p:ext uri="{BB962C8B-B14F-4D97-AF65-F5344CB8AC3E}">
        <p14:creationId xmlns:p14="http://schemas.microsoft.com/office/powerpoint/2010/main" val="301196733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0" y="-27384"/>
            <a:ext cx="9144000" cy="1687392"/>
          </a:xfrm>
          <a:prstGeom prst="rect">
            <a:avLst/>
          </a:prstGeom>
        </p:spPr>
      </p:pic>
    </p:spTree>
    <p:extLst>
      <p:ext uri="{BB962C8B-B14F-4D97-AF65-F5344CB8AC3E}">
        <p14:creationId xmlns:p14="http://schemas.microsoft.com/office/powerpoint/2010/main" val="3850596469"/>
      </p:ext>
    </p:extLst>
  </p:cSld>
  <p:clrMap bg1="lt1" tx1="dk1" bg2="lt2" tx2="dk2" accent1="accent1" accent2="accent2" accent3="accent3" accent4="accent4" accent5="accent5" accent6="accent6" hlink="hlink" folHlink="folHlink"/>
  <p:sldLayoutIdLst>
    <p:sldLayoutId id="2147483661" r:id="rId1"/>
    <p:sldLayoutId id="2147483662" r:id="rId2"/>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4400" kern="1200">
          <a:solidFill>
            <a:schemeClr val="tx1"/>
          </a:solidFill>
          <a:latin typeface="+mj-lt"/>
          <a:ea typeface="+mj-ea"/>
          <a:cs typeface="+mj-cs"/>
        </a:defRPr>
      </a:lvl1pPr>
      <a:lvl2pPr algn="l" rtl="0" eaLnBrk="0" fontAlgn="base" hangingPunct="0">
        <a:spcBef>
          <a:spcPct val="0"/>
        </a:spcBef>
        <a:spcAft>
          <a:spcPct val="0"/>
        </a:spcAft>
        <a:defRPr sz="4400">
          <a:solidFill>
            <a:schemeClr val="tx1"/>
          </a:solidFill>
          <a:latin typeface="Calibri" pitchFamily="34" charset="0"/>
        </a:defRPr>
      </a:lvl2pPr>
      <a:lvl3pPr algn="l" rtl="0" eaLnBrk="0" fontAlgn="base" hangingPunct="0">
        <a:spcBef>
          <a:spcPct val="0"/>
        </a:spcBef>
        <a:spcAft>
          <a:spcPct val="0"/>
        </a:spcAft>
        <a:defRPr sz="4400">
          <a:solidFill>
            <a:schemeClr val="tx1"/>
          </a:solidFill>
          <a:latin typeface="Calibri" pitchFamily="34" charset="0"/>
        </a:defRPr>
      </a:lvl3pPr>
      <a:lvl4pPr algn="l" rtl="0" eaLnBrk="0" fontAlgn="base" hangingPunct="0">
        <a:spcBef>
          <a:spcPct val="0"/>
        </a:spcBef>
        <a:spcAft>
          <a:spcPct val="0"/>
        </a:spcAft>
        <a:defRPr sz="4400">
          <a:solidFill>
            <a:schemeClr val="tx1"/>
          </a:solidFill>
          <a:latin typeface="Calibri" pitchFamily="34" charset="0"/>
        </a:defRPr>
      </a:lvl4pPr>
      <a:lvl5pPr algn="l" rtl="0" eaLnBrk="0" fontAlgn="base" hangingPunct="0">
        <a:spcBef>
          <a:spcPct val="0"/>
        </a:spcBef>
        <a:spcAft>
          <a:spcPct val="0"/>
        </a:spcAft>
        <a:defRPr sz="4400">
          <a:solidFill>
            <a:schemeClr val="tx1"/>
          </a:solidFill>
          <a:latin typeface="Calibri" pitchFamily="34" charset="0"/>
        </a:defRPr>
      </a:lvl5pPr>
      <a:lvl6pPr marL="457200" algn="l" rtl="0" fontAlgn="base">
        <a:spcBef>
          <a:spcPct val="0"/>
        </a:spcBef>
        <a:spcAft>
          <a:spcPct val="0"/>
        </a:spcAft>
        <a:defRPr sz="4400">
          <a:solidFill>
            <a:schemeClr val="tx1"/>
          </a:solidFill>
          <a:latin typeface="Calibri" pitchFamily="34" charset="0"/>
        </a:defRPr>
      </a:lvl6pPr>
      <a:lvl7pPr marL="914400" algn="l" rtl="0" fontAlgn="base">
        <a:spcBef>
          <a:spcPct val="0"/>
        </a:spcBef>
        <a:spcAft>
          <a:spcPct val="0"/>
        </a:spcAft>
        <a:defRPr sz="4400">
          <a:solidFill>
            <a:schemeClr val="tx1"/>
          </a:solidFill>
          <a:latin typeface="Calibri" pitchFamily="34" charset="0"/>
        </a:defRPr>
      </a:lvl7pPr>
      <a:lvl8pPr marL="1371600" algn="l" rtl="0" fontAlgn="base">
        <a:spcBef>
          <a:spcPct val="0"/>
        </a:spcBef>
        <a:spcAft>
          <a:spcPct val="0"/>
        </a:spcAft>
        <a:defRPr sz="4400">
          <a:solidFill>
            <a:schemeClr val="tx1"/>
          </a:solidFill>
          <a:latin typeface="Calibri" pitchFamily="34" charset="0"/>
        </a:defRPr>
      </a:lvl8pPr>
      <a:lvl9pPr marL="1828800" algn="l"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google.co.uk/url?sa=i&amp;rct=j&amp;q=&amp;esrc=s&amp;source=images&amp;cd=&amp;cad=rja&amp;uact=8&amp;ved=2ahUKEwj1qOb5jZXdAhWPCuwKHe_TCMMQjRx6BAgBEAU&amp;url=https://www.chemistanddruggist.co.uk/news/coroner-calls-eps-improvements-following-patient-death&amp;psig=AOvVaw2tmud6BPUqsoogCicVbkvu&amp;ust=1535729911500927"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hyperlink" Target="https://www.nhsbsa.nhs.uk/sites/default/files/2017-10/EPS%20Text%20Message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nhsbsa.nhs.uk/sites/default/files/2017-10/EPS%20letter%20template.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nhsbsa.nhs.uk/sites/default/files/2017-10/EPS%20Waiting%20Room%20Message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nhsbsa.nhs.uk/sites/default/files/2017-10/SystmOne%20non-nominated%20repeat%20patient%20search.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nhsbsa.nhs.uk/sites/default/files/2017-10/EPS%20SystmOne%20pop-up%20protocol.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www.nhsbsa.nhs.net/EPS"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pcse.england.nhs.uk/" TargetMode="External"/><Relationship Id="rId2" Type="http://schemas.openxmlformats.org/officeDocument/2006/relationships/hyperlink" Target="https://www.nhsbsa.nhs.uk/sites/default/files/2018-05/eRD%20leaflet%20A5%20%28V2%29%20%28Local%29%2005.2018.pdf" TargetMode="External"/><Relationship Id="rId1" Type="http://schemas.openxmlformats.org/officeDocument/2006/relationships/slideLayout" Target="../slideLayouts/slideLayout2.xml"/><Relationship Id="rId4" Type="http://schemas.openxmlformats.org/officeDocument/2006/relationships/hyperlink" Target="http://www.nhsforms.co.uk/" TargetMode="External"/></Relationships>
</file>

<file path=ppt/slides/_rels/slide18.xml.rels><?xml version="1.0" encoding="UTF-8" standalone="yes"?>
<Relationships xmlns="http://schemas.openxmlformats.org/package/2006/relationships"><Relationship Id="rId2" Type="http://schemas.openxmlformats.org/officeDocument/2006/relationships/hyperlink" Target="http://www.nhsbsa.nhs.uk/eRD"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mailto:NHSBSA.EPSsupport@nhs.net" TargetMode="External"/><Relationship Id="rId2" Type="http://schemas.openxmlformats.org/officeDocument/2006/relationships/hyperlink" Target="http://www.nhsbsa.nhs.uk/EP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hyperlink" Target="http://www.nhsbsa.nhs.uk/EPSDashboard"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14885" y="1844824"/>
            <a:ext cx="9144000" cy="57626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fontScale="92500" lnSpcReduction="20000"/>
          </a:bodyPr>
          <a:lstStyle>
            <a:lvl1pPr algn="l" rtl="0" eaLnBrk="0" fontAlgn="base" hangingPunct="0">
              <a:spcBef>
                <a:spcPct val="0"/>
              </a:spcBef>
              <a:spcAft>
                <a:spcPct val="0"/>
              </a:spcAft>
              <a:defRPr sz="3600" b="1" kern="1200">
                <a:solidFill>
                  <a:srgbClr val="0072C6"/>
                </a:solidFill>
                <a:latin typeface="Arial" pitchFamily="34" charset="0"/>
                <a:ea typeface="+mj-ea"/>
                <a:cs typeface="Arial" pitchFamily="34" charset="0"/>
              </a:defRPr>
            </a:lvl1pPr>
            <a:lvl2pPr algn="l" rtl="0" eaLnBrk="0" fontAlgn="base" hangingPunct="0">
              <a:spcBef>
                <a:spcPct val="0"/>
              </a:spcBef>
              <a:spcAft>
                <a:spcPct val="0"/>
              </a:spcAft>
              <a:defRPr sz="4400">
                <a:solidFill>
                  <a:schemeClr val="tx1"/>
                </a:solidFill>
                <a:latin typeface="Calibri" pitchFamily="34" charset="0"/>
              </a:defRPr>
            </a:lvl2pPr>
            <a:lvl3pPr algn="l" rtl="0" eaLnBrk="0" fontAlgn="base" hangingPunct="0">
              <a:spcBef>
                <a:spcPct val="0"/>
              </a:spcBef>
              <a:spcAft>
                <a:spcPct val="0"/>
              </a:spcAft>
              <a:defRPr sz="4400">
                <a:solidFill>
                  <a:schemeClr val="tx1"/>
                </a:solidFill>
                <a:latin typeface="Calibri" pitchFamily="34" charset="0"/>
              </a:defRPr>
            </a:lvl3pPr>
            <a:lvl4pPr algn="l" rtl="0" eaLnBrk="0" fontAlgn="base" hangingPunct="0">
              <a:spcBef>
                <a:spcPct val="0"/>
              </a:spcBef>
              <a:spcAft>
                <a:spcPct val="0"/>
              </a:spcAft>
              <a:defRPr sz="4400">
                <a:solidFill>
                  <a:schemeClr val="tx1"/>
                </a:solidFill>
                <a:latin typeface="Calibri" pitchFamily="34" charset="0"/>
              </a:defRPr>
            </a:lvl4pPr>
            <a:lvl5pPr algn="l" rtl="0" eaLnBrk="0" fontAlgn="base" hangingPunct="0">
              <a:spcBef>
                <a:spcPct val="0"/>
              </a:spcBef>
              <a:spcAft>
                <a:spcPct val="0"/>
              </a:spcAft>
              <a:defRPr sz="4400">
                <a:solidFill>
                  <a:schemeClr val="tx1"/>
                </a:solidFill>
                <a:latin typeface="Calibri" pitchFamily="34" charset="0"/>
              </a:defRPr>
            </a:lvl5pPr>
            <a:lvl6pPr marL="457200" algn="l" rtl="0" fontAlgn="base">
              <a:spcBef>
                <a:spcPct val="0"/>
              </a:spcBef>
              <a:spcAft>
                <a:spcPct val="0"/>
              </a:spcAft>
              <a:defRPr sz="4400">
                <a:solidFill>
                  <a:schemeClr val="tx1"/>
                </a:solidFill>
                <a:latin typeface="Calibri" pitchFamily="34" charset="0"/>
              </a:defRPr>
            </a:lvl6pPr>
            <a:lvl7pPr marL="914400" algn="l" rtl="0" fontAlgn="base">
              <a:spcBef>
                <a:spcPct val="0"/>
              </a:spcBef>
              <a:spcAft>
                <a:spcPct val="0"/>
              </a:spcAft>
              <a:defRPr sz="4400">
                <a:solidFill>
                  <a:schemeClr val="tx1"/>
                </a:solidFill>
                <a:latin typeface="Calibri" pitchFamily="34" charset="0"/>
              </a:defRPr>
            </a:lvl7pPr>
            <a:lvl8pPr marL="1371600" algn="l" rtl="0" fontAlgn="base">
              <a:spcBef>
                <a:spcPct val="0"/>
              </a:spcBef>
              <a:spcAft>
                <a:spcPct val="0"/>
              </a:spcAft>
              <a:defRPr sz="4400">
                <a:solidFill>
                  <a:schemeClr val="tx1"/>
                </a:solidFill>
                <a:latin typeface="Calibri" pitchFamily="34" charset="0"/>
              </a:defRPr>
            </a:lvl8pPr>
            <a:lvl9pPr marL="1828800" algn="l" rtl="0" fontAlgn="base">
              <a:spcBef>
                <a:spcPct val="0"/>
              </a:spcBef>
              <a:spcAft>
                <a:spcPct val="0"/>
              </a:spcAft>
              <a:defRPr sz="4400">
                <a:solidFill>
                  <a:schemeClr val="tx1"/>
                </a:solidFill>
                <a:latin typeface="Calibri" pitchFamily="34" charset="0"/>
              </a:defRPr>
            </a:lvl9pPr>
          </a:lstStyle>
          <a:p>
            <a:pPr algn="ctr" eaLnBrk="1" hangingPunct="1"/>
            <a:r>
              <a:rPr lang="en-GB" sz="3900" kern="0" dirty="0" smtClean="0">
                <a:latin typeface="Arial"/>
                <a:cs typeface="+mj-cs"/>
              </a:rPr>
              <a:t>Electronic</a:t>
            </a:r>
            <a:r>
              <a:rPr lang="en-GB" kern="0" dirty="0" smtClean="0">
                <a:latin typeface="Arial"/>
                <a:cs typeface="+mj-cs"/>
              </a:rPr>
              <a:t> Prescription Service</a:t>
            </a:r>
            <a:endParaRPr lang="en-GB" dirty="0" smtClean="0">
              <a:latin typeface="Arial" charset="0"/>
              <a:cs typeface="Arial" charset="0"/>
            </a:endParaRPr>
          </a:p>
        </p:txBody>
      </p:sp>
      <p:sp>
        <p:nvSpPr>
          <p:cNvPr id="5" name="TextBox 4"/>
          <p:cNvSpPr txBox="1"/>
          <p:nvPr/>
        </p:nvSpPr>
        <p:spPr>
          <a:xfrm>
            <a:off x="2566895" y="2583377"/>
            <a:ext cx="4032448" cy="369332"/>
          </a:xfrm>
          <a:prstGeom prst="rect">
            <a:avLst/>
          </a:prstGeom>
          <a:noFill/>
        </p:spPr>
        <p:txBody>
          <a:bodyPr wrap="square" rtlCol="0">
            <a:spAutoFit/>
          </a:bodyPr>
          <a:lstStyle/>
          <a:p>
            <a:pPr algn="ctr"/>
            <a:r>
              <a:rPr lang="en-GB" dirty="0" smtClean="0">
                <a:latin typeface="Arial" pitchFamily="34" charset="0"/>
                <a:cs typeface="Arial" pitchFamily="34" charset="0"/>
              </a:rPr>
              <a:t>EPS support provided by NHSBSA</a:t>
            </a:r>
            <a:endParaRPr lang="en-GB" dirty="0">
              <a:latin typeface="Arial" pitchFamily="34" charset="0"/>
              <a:cs typeface="Arial" pitchFamily="34" charset="0"/>
            </a:endParaRPr>
          </a:p>
        </p:txBody>
      </p:sp>
      <p:pic>
        <p:nvPicPr>
          <p:cNvPr id="6" name="Picture 2" descr="Image result for electronic prescription service logo">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70851" y="3156681"/>
            <a:ext cx="4824536" cy="32137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95435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251520" y="1628800"/>
            <a:ext cx="8435280" cy="576064"/>
          </a:xfrm>
        </p:spPr>
        <p:txBody>
          <a:bodyPr/>
          <a:lstStyle/>
          <a:p>
            <a:r>
              <a:rPr lang="en-GB" dirty="0" smtClean="0"/>
              <a:t>NHSBSA Support</a:t>
            </a:r>
            <a:endParaRPr lang="en-GB" dirty="0"/>
          </a:p>
        </p:txBody>
      </p:sp>
      <p:sp>
        <p:nvSpPr>
          <p:cNvPr id="5" name="Content Placeholder 2"/>
          <p:cNvSpPr>
            <a:spLocks noGrp="1"/>
          </p:cNvSpPr>
          <p:nvPr>
            <p:ph idx="1"/>
          </p:nvPr>
        </p:nvSpPr>
        <p:spPr>
          <a:xfrm>
            <a:off x="251520" y="2609528"/>
            <a:ext cx="8435280" cy="3555776"/>
          </a:xfrm>
        </p:spPr>
        <p:txBody>
          <a:bodyPr/>
          <a:lstStyle/>
          <a:p>
            <a:pPr marL="0" indent="0">
              <a:buNone/>
            </a:pPr>
            <a:r>
              <a:rPr lang="en-GB" dirty="0" smtClean="0"/>
              <a:t>We </a:t>
            </a:r>
            <a:r>
              <a:rPr lang="en-GB" dirty="0"/>
              <a:t>can provide detail on resources currently available to practices to help engage with patients, including</a:t>
            </a:r>
            <a:r>
              <a:rPr lang="en-GB" dirty="0" smtClean="0"/>
              <a:t>:</a:t>
            </a:r>
          </a:p>
          <a:p>
            <a:pPr marL="0" indent="0">
              <a:buNone/>
            </a:pPr>
            <a:endParaRPr lang="en-GB" dirty="0" smtClean="0"/>
          </a:p>
          <a:p>
            <a:pPr marL="0" indent="0">
              <a:buNone/>
            </a:pPr>
            <a:r>
              <a:rPr lang="en-GB" b="1" dirty="0">
                <a:solidFill>
                  <a:srgbClr val="0072C6"/>
                </a:solidFill>
                <a:ea typeface="+mj-ea"/>
              </a:rPr>
              <a:t>Text Messaging Content </a:t>
            </a:r>
            <a:r>
              <a:rPr lang="en-GB" dirty="0" smtClean="0"/>
              <a:t>– A collection of messages that can be sent out to patients via text to inform them about EPS and the benefits of using it. The messages can be sent out at the same time as other messages, such as, appointment reminders.</a:t>
            </a:r>
          </a:p>
          <a:p>
            <a:pPr marL="0" indent="0">
              <a:buNone/>
            </a:pPr>
            <a:endParaRPr lang="en-GB" dirty="0"/>
          </a:p>
          <a:p>
            <a:pPr marL="0" indent="0" algn="ctr">
              <a:buNone/>
            </a:pPr>
            <a:r>
              <a:rPr lang="en-GB" i="1" u="sng" dirty="0">
                <a:hlinkClick r:id="rId2"/>
              </a:rPr>
              <a:t>https://www.nhsbsa.nhs.uk/sites/default/files/2017-10/EPS%20Text%20Messages.pdf</a:t>
            </a:r>
            <a:endParaRPr lang="en-GB" i="1" dirty="0"/>
          </a:p>
        </p:txBody>
      </p:sp>
    </p:spTree>
    <p:extLst>
      <p:ext uri="{BB962C8B-B14F-4D97-AF65-F5344CB8AC3E}">
        <p14:creationId xmlns:p14="http://schemas.microsoft.com/office/powerpoint/2010/main" val="9483688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628800"/>
            <a:ext cx="8435280" cy="576064"/>
          </a:xfrm>
        </p:spPr>
        <p:txBody>
          <a:bodyPr/>
          <a:lstStyle/>
          <a:p>
            <a:r>
              <a:rPr lang="en-GB" dirty="0" smtClean="0"/>
              <a:t>NHSBSA Support</a:t>
            </a:r>
            <a:endParaRPr lang="en-GB" dirty="0"/>
          </a:p>
        </p:txBody>
      </p:sp>
      <p:sp>
        <p:nvSpPr>
          <p:cNvPr id="3" name="Content Placeholder 2"/>
          <p:cNvSpPr>
            <a:spLocks noGrp="1"/>
          </p:cNvSpPr>
          <p:nvPr>
            <p:ph idx="1"/>
          </p:nvPr>
        </p:nvSpPr>
        <p:spPr>
          <a:xfrm>
            <a:off x="251520" y="2492896"/>
            <a:ext cx="8435280" cy="3960440"/>
          </a:xfrm>
        </p:spPr>
        <p:txBody>
          <a:bodyPr/>
          <a:lstStyle/>
          <a:p>
            <a:pPr marL="0" indent="0">
              <a:buNone/>
            </a:pPr>
            <a:r>
              <a:rPr lang="en-GB" b="1" dirty="0">
                <a:solidFill>
                  <a:srgbClr val="0072C6"/>
                </a:solidFill>
                <a:ea typeface="+mj-ea"/>
              </a:rPr>
              <a:t>Pharmacy Letter </a:t>
            </a:r>
            <a:r>
              <a:rPr lang="en-GB" dirty="0" smtClean="0"/>
              <a:t>– A letter that can be given to local pharmacies practices work with that explains the promotion of EPS and </a:t>
            </a:r>
            <a:r>
              <a:rPr lang="en-GB" dirty="0" err="1" smtClean="0"/>
              <a:t>eRD</a:t>
            </a:r>
            <a:r>
              <a:rPr lang="en-GB" dirty="0" smtClean="0"/>
              <a:t>. This can be placed alongside the sorted piles of paper prescriptions which are collected by surrounding pharmacies. Do this a number of times to keep promoting  the message. Good communication is paramount between the GP and pharmacy to ensure EPS runs smoothly with fewer errors.</a:t>
            </a:r>
          </a:p>
          <a:p>
            <a:pPr marL="0" indent="0">
              <a:buNone/>
            </a:pPr>
            <a:endParaRPr lang="en-GB" dirty="0"/>
          </a:p>
          <a:p>
            <a:pPr marL="0" indent="0" algn="ctr">
              <a:buNone/>
            </a:pPr>
            <a:r>
              <a:rPr lang="en-GB" i="1" u="sng" dirty="0">
                <a:hlinkClick r:id="rId2"/>
              </a:rPr>
              <a:t>https://www.nhsbsa.nhs.uk/sites/default/files/2017-10/EPS%20letter%20template.pdf</a:t>
            </a:r>
            <a:endParaRPr lang="en-GB" i="1" dirty="0"/>
          </a:p>
        </p:txBody>
      </p:sp>
    </p:spTree>
    <p:extLst>
      <p:ext uri="{BB962C8B-B14F-4D97-AF65-F5344CB8AC3E}">
        <p14:creationId xmlns:p14="http://schemas.microsoft.com/office/powerpoint/2010/main" val="15797289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251520" y="1628800"/>
            <a:ext cx="8435280" cy="576064"/>
          </a:xfrm>
        </p:spPr>
        <p:txBody>
          <a:bodyPr/>
          <a:lstStyle/>
          <a:p>
            <a:r>
              <a:rPr lang="en-GB" dirty="0" smtClean="0"/>
              <a:t>NHSBSA Support</a:t>
            </a:r>
            <a:endParaRPr lang="en-GB" dirty="0"/>
          </a:p>
        </p:txBody>
      </p:sp>
      <p:sp>
        <p:nvSpPr>
          <p:cNvPr id="5" name="Content Placeholder 2"/>
          <p:cNvSpPr>
            <a:spLocks noGrp="1"/>
          </p:cNvSpPr>
          <p:nvPr>
            <p:ph idx="1"/>
          </p:nvPr>
        </p:nvSpPr>
        <p:spPr>
          <a:xfrm>
            <a:off x="251520" y="2609528"/>
            <a:ext cx="8435280" cy="3555776"/>
          </a:xfrm>
        </p:spPr>
        <p:txBody>
          <a:bodyPr/>
          <a:lstStyle/>
          <a:p>
            <a:pPr marL="0" indent="0">
              <a:buNone/>
            </a:pPr>
            <a:r>
              <a:rPr lang="en-GB" b="1" dirty="0">
                <a:solidFill>
                  <a:srgbClr val="0072C6"/>
                </a:solidFill>
                <a:ea typeface="+mj-ea"/>
              </a:rPr>
              <a:t>Waiting Room Messaging Content </a:t>
            </a:r>
            <a:r>
              <a:rPr lang="en-GB" dirty="0" smtClean="0"/>
              <a:t>– </a:t>
            </a:r>
            <a:r>
              <a:rPr lang="en-GB" dirty="0"/>
              <a:t>A collection of messages that can be displayed on waiting room screens than can be viewed by the patients. These messages will come across the screen and give help and advice about the benefits of EPS. This messaging will benefit repeat patients and is mainly focused on those patients using paper repeat prescribing. </a:t>
            </a:r>
            <a:endParaRPr lang="en-GB" dirty="0" smtClean="0"/>
          </a:p>
          <a:p>
            <a:pPr marL="0" indent="0">
              <a:buNone/>
            </a:pPr>
            <a:endParaRPr lang="en-GB" dirty="0"/>
          </a:p>
          <a:p>
            <a:pPr marL="0" indent="0">
              <a:buNone/>
            </a:pPr>
            <a:endParaRPr lang="en-GB" dirty="0"/>
          </a:p>
          <a:p>
            <a:pPr marL="0" indent="0" algn="ctr">
              <a:buNone/>
            </a:pPr>
            <a:r>
              <a:rPr lang="en-GB" i="1" u="sng" dirty="0">
                <a:hlinkClick r:id="rId2"/>
              </a:rPr>
              <a:t>https://www.nhsbsa.nhs.uk/sites/default/files/2017-10/EPS%20Waiting%20Room%20Messages.pdf</a:t>
            </a:r>
            <a:endParaRPr lang="en-GB" i="1" dirty="0"/>
          </a:p>
        </p:txBody>
      </p:sp>
    </p:spTree>
    <p:extLst>
      <p:ext uri="{BB962C8B-B14F-4D97-AF65-F5344CB8AC3E}">
        <p14:creationId xmlns:p14="http://schemas.microsoft.com/office/powerpoint/2010/main" val="3069630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251520" y="1628800"/>
            <a:ext cx="8435280" cy="576064"/>
          </a:xfrm>
        </p:spPr>
        <p:txBody>
          <a:bodyPr/>
          <a:lstStyle/>
          <a:p>
            <a:r>
              <a:rPr lang="en-GB" dirty="0" smtClean="0"/>
              <a:t>NHSBSA Support – System specific materials</a:t>
            </a:r>
            <a:endParaRPr lang="en-GB" dirty="0"/>
          </a:p>
        </p:txBody>
      </p:sp>
      <p:sp>
        <p:nvSpPr>
          <p:cNvPr id="5" name="Content Placeholder 2"/>
          <p:cNvSpPr>
            <a:spLocks noGrp="1"/>
          </p:cNvSpPr>
          <p:nvPr>
            <p:ph idx="1"/>
          </p:nvPr>
        </p:nvSpPr>
        <p:spPr>
          <a:xfrm>
            <a:off x="251520" y="2492896"/>
            <a:ext cx="8435280" cy="3555776"/>
          </a:xfrm>
        </p:spPr>
        <p:txBody>
          <a:bodyPr/>
          <a:lstStyle/>
          <a:p>
            <a:pPr marL="0" indent="0">
              <a:buNone/>
            </a:pPr>
            <a:r>
              <a:rPr lang="en-GB" b="1" dirty="0">
                <a:solidFill>
                  <a:srgbClr val="0072C6"/>
                </a:solidFill>
                <a:ea typeface="+mj-ea"/>
              </a:rPr>
              <a:t>Non-nominated Patient Searches (</a:t>
            </a:r>
            <a:r>
              <a:rPr lang="en-GB" b="1" dirty="0" err="1">
                <a:solidFill>
                  <a:srgbClr val="0072C6"/>
                </a:solidFill>
                <a:ea typeface="+mj-ea"/>
              </a:rPr>
              <a:t>SystmOne</a:t>
            </a:r>
            <a:r>
              <a:rPr lang="en-GB" b="1" dirty="0">
                <a:solidFill>
                  <a:srgbClr val="0072C6"/>
                </a:solidFill>
                <a:ea typeface="+mj-ea"/>
              </a:rPr>
              <a:t>) </a:t>
            </a:r>
            <a:r>
              <a:rPr lang="en-GB" dirty="0" smtClean="0"/>
              <a:t>– </a:t>
            </a:r>
            <a:r>
              <a:rPr lang="en-GB" dirty="0"/>
              <a:t>We encourage all practices </a:t>
            </a:r>
            <a:r>
              <a:rPr lang="en-GB" dirty="0" smtClean="0"/>
              <a:t>using </a:t>
            </a:r>
            <a:r>
              <a:rPr lang="en-GB" dirty="0" err="1" smtClean="0"/>
              <a:t>SystmOne</a:t>
            </a:r>
            <a:r>
              <a:rPr lang="en-GB" dirty="0" smtClean="0"/>
              <a:t> to </a:t>
            </a:r>
            <a:r>
              <a:rPr lang="en-GB" dirty="0"/>
              <a:t>run a search to identify patients currently on repeat medicines who do not have an EPS nomination as this group of patients are most likely to see the benefit of EPS. We can provide a system specific step by step guide to help set up the searches.</a:t>
            </a:r>
            <a:r>
              <a:rPr lang="en-GB" i="1" dirty="0"/>
              <a:t> </a:t>
            </a:r>
            <a:endParaRPr lang="en-GB" dirty="0"/>
          </a:p>
          <a:p>
            <a:pPr marL="0" indent="0">
              <a:buNone/>
            </a:pPr>
            <a:endParaRPr lang="en-GB" dirty="0"/>
          </a:p>
          <a:p>
            <a:pPr marL="0" indent="0" algn="ctr">
              <a:buNone/>
            </a:pPr>
            <a:r>
              <a:rPr lang="en-GB" i="1" u="sng" dirty="0">
                <a:hlinkClick r:id="rId2"/>
              </a:rPr>
              <a:t>https://www.nhsbsa.nhs.uk/sites/default/files/2017-10/SystmOne%20non-nominated%20repeat%20patient%20search.pdf</a:t>
            </a:r>
            <a:endParaRPr lang="en-GB" i="1" dirty="0"/>
          </a:p>
        </p:txBody>
      </p:sp>
    </p:spTree>
    <p:extLst>
      <p:ext uri="{BB962C8B-B14F-4D97-AF65-F5344CB8AC3E}">
        <p14:creationId xmlns:p14="http://schemas.microsoft.com/office/powerpoint/2010/main" val="6417406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251520" y="1628800"/>
            <a:ext cx="8435280" cy="576064"/>
          </a:xfrm>
        </p:spPr>
        <p:txBody>
          <a:bodyPr/>
          <a:lstStyle/>
          <a:p>
            <a:r>
              <a:rPr lang="en-GB" dirty="0" smtClean="0"/>
              <a:t>NHSBSA Support – System specific materials</a:t>
            </a:r>
            <a:endParaRPr lang="en-GB" dirty="0"/>
          </a:p>
        </p:txBody>
      </p:sp>
      <p:sp>
        <p:nvSpPr>
          <p:cNvPr id="5" name="Content Placeholder 2"/>
          <p:cNvSpPr>
            <a:spLocks noGrp="1"/>
          </p:cNvSpPr>
          <p:nvPr>
            <p:ph idx="1"/>
          </p:nvPr>
        </p:nvSpPr>
        <p:spPr>
          <a:xfrm>
            <a:off x="251520" y="2564904"/>
            <a:ext cx="8435280" cy="3555776"/>
          </a:xfrm>
        </p:spPr>
        <p:txBody>
          <a:bodyPr/>
          <a:lstStyle/>
          <a:p>
            <a:pPr marL="0" indent="0">
              <a:buNone/>
            </a:pPr>
            <a:r>
              <a:rPr lang="en-GB" b="1" dirty="0">
                <a:solidFill>
                  <a:srgbClr val="0072C6"/>
                </a:solidFill>
                <a:ea typeface="+mj-ea"/>
              </a:rPr>
              <a:t>Non-nominated Patient Alerts (</a:t>
            </a:r>
            <a:r>
              <a:rPr lang="en-GB" b="1" dirty="0" err="1">
                <a:solidFill>
                  <a:srgbClr val="0072C6"/>
                </a:solidFill>
                <a:ea typeface="+mj-ea"/>
              </a:rPr>
              <a:t>SystmOne</a:t>
            </a:r>
            <a:r>
              <a:rPr lang="en-GB" b="1" dirty="0">
                <a:solidFill>
                  <a:srgbClr val="0072C6"/>
                </a:solidFill>
                <a:ea typeface="+mj-ea"/>
              </a:rPr>
              <a:t>)</a:t>
            </a:r>
            <a:r>
              <a:rPr lang="en-GB" sz="2000" b="1" dirty="0" smtClean="0">
                <a:solidFill>
                  <a:srgbClr val="005EB8"/>
                </a:solidFill>
              </a:rPr>
              <a:t> </a:t>
            </a:r>
            <a:r>
              <a:rPr lang="en-GB" dirty="0" smtClean="0"/>
              <a:t>– </a:t>
            </a:r>
            <a:r>
              <a:rPr lang="en-GB" dirty="0"/>
              <a:t>A guide to set up a pop up system so messages can pop up on patient files to remind the prescriber to promote EPS to the patient. </a:t>
            </a:r>
            <a:endParaRPr lang="en-GB" dirty="0" smtClean="0"/>
          </a:p>
          <a:p>
            <a:pPr marL="0" indent="0">
              <a:buNone/>
            </a:pPr>
            <a:endParaRPr lang="en-GB" dirty="0"/>
          </a:p>
          <a:p>
            <a:pPr marL="0" indent="0">
              <a:buNone/>
            </a:pPr>
            <a:endParaRPr lang="en-GB" dirty="0"/>
          </a:p>
          <a:p>
            <a:pPr marL="0" indent="0" algn="ctr">
              <a:buNone/>
            </a:pPr>
            <a:r>
              <a:rPr lang="en-GB" i="1" u="sng" dirty="0">
                <a:hlinkClick r:id="rId3"/>
              </a:rPr>
              <a:t>https://www.nhsbsa.nhs.uk/sites/default/files/2017-10/EPS%20SystmOne%20pop-up%20protocol.pdf</a:t>
            </a:r>
            <a:endParaRPr lang="en-GB" i="1" dirty="0"/>
          </a:p>
        </p:txBody>
      </p:sp>
    </p:spTree>
    <p:extLst>
      <p:ext uri="{BB962C8B-B14F-4D97-AF65-F5344CB8AC3E}">
        <p14:creationId xmlns:p14="http://schemas.microsoft.com/office/powerpoint/2010/main" val="36415002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251520" y="1628800"/>
            <a:ext cx="8435280" cy="576064"/>
          </a:xfrm>
        </p:spPr>
        <p:txBody>
          <a:bodyPr/>
          <a:lstStyle/>
          <a:p>
            <a:r>
              <a:rPr lang="en-GB" dirty="0" smtClean="0"/>
              <a:t>NHSBSA Support</a:t>
            </a:r>
            <a:endParaRPr lang="en-GB" dirty="0"/>
          </a:p>
        </p:txBody>
      </p:sp>
      <p:sp>
        <p:nvSpPr>
          <p:cNvPr id="5" name="Content Placeholder 2"/>
          <p:cNvSpPr>
            <a:spLocks noGrp="1"/>
          </p:cNvSpPr>
          <p:nvPr>
            <p:ph idx="1"/>
          </p:nvPr>
        </p:nvSpPr>
        <p:spPr>
          <a:xfrm>
            <a:off x="251520" y="3645024"/>
            <a:ext cx="8435280" cy="1008112"/>
          </a:xfrm>
        </p:spPr>
        <p:txBody>
          <a:bodyPr/>
          <a:lstStyle/>
          <a:p>
            <a:pPr marL="0" indent="0" algn="ctr">
              <a:buNone/>
            </a:pPr>
            <a:r>
              <a:rPr lang="en-GB" dirty="0" smtClean="0"/>
              <a:t>All of the support materials previously listed can also be found on our website at </a:t>
            </a:r>
            <a:r>
              <a:rPr lang="en-GB" sz="2000" i="1" dirty="0" smtClean="0">
                <a:solidFill>
                  <a:srgbClr val="005EB8"/>
                </a:solidFill>
                <a:hlinkClick r:id="rId2"/>
              </a:rPr>
              <a:t>www.nhsbsa.nhs.net/EPS</a:t>
            </a:r>
            <a:r>
              <a:rPr lang="en-GB" sz="2000" i="1" dirty="0" smtClean="0">
                <a:solidFill>
                  <a:srgbClr val="005EB8"/>
                </a:solidFill>
              </a:rPr>
              <a:t> </a:t>
            </a:r>
          </a:p>
          <a:p>
            <a:pPr marL="0" indent="0">
              <a:buNone/>
            </a:pPr>
            <a:endParaRPr lang="en-GB" b="1" i="1" dirty="0" smtClean="0">
              <a:solidFill>
                <a:srgbClr val="005EB8"/>
              </a:solidFill>
            </a:endParaRPr>
          </a:p>
        </p:txBody>
      </p:sp>
    </p:spTree>
    <p:extLst>
      <p:ext uri="{BB962C8B-B14F-4D97-AF65-F5344CB8AC3E}">
        <p14:creationId xmlns:p14="http://schemas.microsoft.com/office/powerpoint/2010/main" val="39792299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251520" y="1628800"/>
            <a:ext cx="8435280" cy="576064"/>
          </a:xfrm>
        </p:spPr>
        <p:txBody>
          <a:bodyPr/>
          <a:lstStyle/>
          <a:p>
            <a:r>
              <a:rPr lang="en-GB" dirty="0" smtClean="0"/>
              <a:t>NHSBSA Support – </a:t>
            </a:r>
            <a:r>
              <a:rPr lang="en-GB" dirty="0" err="1" smtClean="0"/>
              <a:t>eRD</a:t>
            </a:r>
            <a:endParaRPr lang="en-GB" dirty="0"/>
          </a:p>
        </p:txBody>
      </p:sp>
      <p:sp>
        <p:nvSpPr>
          <p:cNvPr id="5" name="TextBox 4"/>
          <p:cNvSpPr txBox="1"/>
          <p:nvPr/>
        </p:nvSpPr>
        <p:spPr>
          <a:xfrm>
            <a:off x="388515" y="2276871"/>
            <a:ext cx="6120680" cy="923330"/>
          </a:xfrm>
          <a:prstGeom prst="rect">
            <a:avLst/>
          </a:prstGeom>
          <a:noFill/>
        </p:spPr>
        <p:txBody>
          <a:bodyPr wrap="square" rtlCol="0">
            <a:spAutoFit/>
          </a:bodyPr>
          <a:lstStyle/>
          <a:p>
            <a:pPr marL="285750" indent="-285750">
              <a:buFont typeface="Arial" pitchFamily="34" charset="0"/>
              <a:buChar char="•"/>
            </a:pPr>
            <a:r>
              <a:rPr lang="en-GB" dirty="0" smtClean="0">
                <a:latin typeface="Arial" pitchFamily="34" charset="0"/>
                <a:cs typeface="Arial" pitchFamily="34" charset="0"/>
              </a:rPr>
              <a:t>Up to </a:t>
            </a:r>
            <a:r>
              <a:rPr lang="en-GB" b="1" dirty="0">
                <a:solidFill>
                  <a:srgbClr val="0072C6"/>
                </a:solidFill>
                <a:latin typeface="Arial" pitchFamily="34" charset="0"/>
                <a:ea typeface="+mj-ea"/>
                <a:cs typeface="Arial" pitchFamily="34" charset="0"/>
              </a:rPr>
              <a:t>410 million repeat prescriptions </a:t>
            </a:r>
            <a:r>
              <a:rPr lang="en-GB" dirty="0" smtClean="0">
                <a:latin typeface="Arial" pitchFamily="34" charset="0"/>
                <a:cs typeface="Arial" pitchFamily="34" charset="0"/>
              </a:rPr>
              <a:t>are generated every year, which is equivalent to an average of more than </a:t>
            </a:r>
            <a:r>
              <a:rPr lang="en-GB" b="1" dirty="0">
                <a:solidFill>
                  <a:srgbClr val="0072C6"/>
                </a:solidFill>
                <a:latin typeface="Arial" pitchFamily="34" charset="0"/>
                <a:ea typeface="+mj-ea"/>
                <a:cs typeface="Arial" pitchFamily="34" charset="0"/>
              </a:rPr>
              <a:t>375 per GP, per week.</a:t>
            </a:r>
          </a:p>
        </p:txBody>
      </p:sp>
      <p:sp>
        <p:nvSpPr>
          <p:cNvPr id="6" name="TextBox 5"/>
          <p:cNvSpPr txBox="1"/>
          <p:nvPr/>
        </p:nvSpPr>
        <p:spPr>
          <a:xfrm>
            <a:off x="378489" y="3724870"/>
            <a:ext cx="4337527" cy="646331"/>
          </a:xfrm>
          <a:prstGeom prst="rect">
            <a:avLst/>
          </a:prstGeom>
          <a:noFill/>
        </p:spPr>
        <p:txBody>
          <a:bodyPr wrap="square" rtlCol="0">
            <a:spAutoFit/>
          </a:bodyPr>
          <a:lstStyle/>
          <a:p>
            <a:pPr marL="285750" indent="-285750">
              <a:buFont typeface="Arial" pitchFamily="34" charset="0"/>
              <a:buChar char="•"/>
            </a:pPr>
            <a:r>
              <a:rPr lang="en-GB" b="1" dirty="0">
                <a:solidFill>
                  <a:srgbClr val="0072C6"/>
                </a:solidFill>
                <a:latin typeface="Arial" pitchFamily="34" charset="0"/>
                <a:ea typeface="+mj-ea"/>
                <a:cs typeface="Arial" pitchFamily="34" charset="0"/>
              </a:rPr>
              <a:t>Two thirds </a:t>
            </a:r>
            <a:r>
              <a:rPr lang="en-GB" dirty="0" smtClean="0">
                <a:latin typeface="Arial" pitchFamily="34" charset="0"/>
                <a:cs typeface="Arial" pitchFamily="34" charset="0"/>
              </a:rPr>
              <a:t>of prescriptions issued in primary care are repeat prescriptions</a:t>
            </a:r>
          </a:p>
        </p:txBody>
      </p:sp>
      <p:sp>
        <p:nvSpPr>
          <p:cNvPr id="7" name="TextBox 6"/>
          <p:cNvSpPr txBox="1"/>
          <p:nvPr/>
        </p:nvSpPr>
        <p:spPr>
          <a:xfrm>
            <a:off x="378489" y="4919530"/>
            <a:ext cx="4968552" cy="923330"/>
          </a:xfrm>
          <a:prstGeom prst="rect">
            <a:avLst/>
          </a:prstGeom>
          <a:noFill/>
        </p:spPr>
        <p:txBody>
          <a:bodyPr wrap="square" rtlCol="0">
            <a:spAutoFit/>
          </a:bodyPr>
          <a:lstStyle/>
          <a:p>
            <a:pPr marL="285750" indent="-285750">
              <a:buFont typeface="Arial" pitchFamily="34" charset="0"/>
              <a:buChar char="•"/>
            </a:pPr>
            <a:r>
              <a:rPr lang="en-GB" dirty="0" smtClean="0">
                <a:latin typeface="Arial" pitchFamily="34" charset="0"/>
                <a:cs typeface="Arial" pitchFamily="34" charset="0"/>
              </a:rPr>
              <a:t>This accounts for </a:t>
            </a:r>
            <a:r>
              <a:rPr lang="en-GB" b="1" dirty="0">
                <a:solidFill>
                  <a:srgbClr val="0072C6"/>
                </a:solidFill>
                <a:latin typeface="Arial" pitchFamily="34" charset="0"/>
                <a:ea typeface="+mj-ea"/>
                <a:cs typeface="Arial" pitchFamily="34" charset="0"/>
              </a:rPr>
              <a:t>80% of NHS medicine costs </a:t>
            </a:r>
            <a:r>
              <a:rPr lang="en-GB" dirty="0" smtClean="0">
                <a:latin typeface="Arial" pitchFamily="34" charset="0"/>
                <a:cs typeface="Arial" pitchFamily="34" charset="0"/>
              </a:rPr>
              <a:t>for primary care.</a:t>
            </a:r>
          </a:p>
          <a:p>
            <a:endParaRPr lang="en-GB" dirty="0">
              <a:latin typeface="Arial" pitchFamily="34" charset="0"/>
              <a:cs typeface="Arial" pitchFamily="34" charset="0"/>
            </a:endParaRPr>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86246" y="1831175"/>
            <a:ext cx="4072204" cy="44644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027755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251520" y="1628800"/>
            <a:ext cx="8435280" cy="576064"/>
          </a:xfrm>
        </p:spPr>
        <p:txBody>
          <a:bodyPr/>
          <a:lstStyle/>
          <a:p>
            <a:r>
              <a:rPr lang="en-GB" dirty="0" smtClean="0"/>
              <a:t>NHSBSA Support – </a:t>
            </a:r>
            <a:r>
              <a:rPr lang="en-GB" dirty="0" err="1" smtClean="0"/>
              <a:t>eRD</a:t>
            </a:r>
            <a:r>
              <a:rPr lang="en-GB" dirty="0" smtClean="0"/>
              <a:t> </a:t>
            </a:r>
            <a:endParaRPr lang="en-GB" dirty="0"/>
          </a:p>
        </p:txBody>
      </p:sp>
      <p:sp>
        <p:nvSpPr>
          <p:cNvPr id="5" name="Content Placeholder 2"/>
          <p:cNvSpPr>
            <a:spLocks noGrp="1"/>
          </p:cNvSpPr>
          <p:nvPr>
            <p:ph idx="1"/>
          </p:nvPr>
        </p:nvSpPr>
        <p:spPr>
          <a:xfrm>
            <a:off x="251520" y="2276872"/>
            <a:ext cx="8435280" cy="4248472"/>
          </a:xfrm>
        </p:spPr>
        <p:txBody>
          <a:bodyPr/>
          <a:lstStyle/>
          <a:p>
            <a:r>
              <a:rPr lang="en-GB" b="1" dirty="0" err="1">
                <a:solidFill>
                  <a:srgbClr val="0072C6"/>
                </a:solidFill>
                <a:ea typeface="+mj-ea"/>
              </a:rPr>
              <a:t>eRD</a:t>
            </a:r>
            <a:r>
              <a:rPr lang="en-GB" b="1" dirty="0">
                <a:solidFill>
                  <a:srgbClr val="0072C6"/>
                </a:solidFill>
                <a:ea typeface="+mj-ea"/>
              </a:rPr>
              <a:t> Patient Flyer </a:t>
            </a:r>
            <a:r>
              <a:rPr lang="en-GB" dirty="0" smtClean="0"/>
              <a:t>– This is designed to be handed out to patients who are potentially suitable for </a:t>
            </a:r>
            <a:r>
              <a:rPr lang="en-GB" dirty="0" err="1" smtClean="0"/>
              <a:t>eRD</a:t>
            </a:r>
            <a:r>
              <a:rPr lang="en-GB" dirty="0" smtClean="0"/>
              <a:t>.</a:t>
            </a:r>
          </a:p>
          <a:p>
            <a:endParaRPr lang="en-GB" dirty="0" smtClean="0"/>
          </a:p>
          <a:p>
            <a:pPr marL="0" indent="0" algn="ctr">
              <a:buNone/>
            </a:pPr>
            <a:r>
              <a:rPr lang="en-GB" i="1" u="sng" dirty="0">
                <a:hlinkClick r:id="rId2"/>
              </a:rPr>
              <a:t>https://www.nhsbsa.nhs.uk/sites/default/files/2018-05/eRD%20leaflet%20A5%20%28V2%29%20%28Local%29%2005.2018.pdf</a:t>
            </a:r>
            <a:r>
              <a:rPr lang="en-GB" i="1" dirty="0"/>
              <a:t> </a:t>
            </a:r>
          </a:p>
          <a:p>
            <a:pPr marL="0" indent="0">
              <a:buNone/>
            </a:pPr>
            <a:endParaRPr lang="en-GB" dirty="0" smtClean="0"/>
          </a:p>
          <a:p>
            <a:endParaRPr lang="en-GB" dirty="0" smtClean="0"/>
          </a:p>
          <a:p>
            <a:endParaRPr lang="en-GB" dirty="0"/>
          </a:p>
          <a:p>
            <a:pPr marL="0" indent="0">
              <a:buNone/>
            </a:pPr>
            <a:r>
              <a:rPr lang="en-GB" i="1" dirty="0" smtClean="0"/>
              <a:t>GP practices, Dentists, Opticians and Pharmacies can order through the following link </a:t>
            </a:r>
            <a:r>
              <a:rPr lang="en-GB" b="1" i="1" u="sng" dirty="0">
                <a:hlinkClick r:id="rId3"/>
              </a:rPr>
              <a:t>www.pcse.england.nhs.uk</a:t>
            </a:r>
            <a:r>
              <a:rPr lang="en-GB" i="1" dirty="0"/>
              <a:t> </a:t>
            </a:r>
          </a:p>
          <a:p>
            <a:endParaRPr lang="en-GB" dirty="0" smtClean="0"/>
          </a:p>
          <a:p>
            <a:pPr marL="0" indent="0">
              <a:buNone/>
            </a:pPr>
            <a:r>
              <a:rPr lang="en-GB" i="1" dirty="0"/>
              <a:t>Trusts, CCGs, Local Authorities etc. can order here</a:t>
            </a:r>
            <a:r>
              <a:rPr lang="en-GB" b="1" dirty="0"/>
              <a:t> </a:t>
            </a:r>
            <a:r>
              <a:rPr lang="en-GB" b="1" i="1" u="sng" dirty="0">
                <a:hlinkClick r:id="rId4"/>
              </a:rPr>
              <a:t>www.nhsforms.co.uk</a:t>
            </a:r>
            <a:r>
              <a:rPr lang="en-GB" b="1" i="1" dirty="0"/>
              <a:t> </a:t>
            </a:r>
            <a:r>
              <a:rPr lang="en-GB" b="1" dirty="0"/>
              <a:t> </a:t>
            </a:r>
          </a:p>
          <a:p>
            <a:pPr marL="0" indent="0">
              <a:buNone/>
            </a:pPr>
            <a:endParaRPr lang="en-GB" dirty="0"/>
          </a:p>
        </p:txBody>
      </p:sp>
    </p:spTree>
    <p:extLst>
      <p:ext uri="{BB962C8B-B14F-4D97-AF65-F5344CB8AC3E}">
        <p14:creationId xmlns:p14="http://schemas.microsoft.com/office/powerpoint/2010/main" val="314628205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251520" y="1628800"/>
            <a:ext cx="8435280" cy="576064"/>
          </a:xfrm>
        </p:spPr>
        <p:txBody>
          <a:bodyPr/>
          <a:lstStyle/>
          <a:p>
            <a:r>
              <a:rPr lang="en-GB" dirty="0" smtClean="0"/>
              <a:t>NHSBSA Support – </a:t>
            </a:r>
            <a:r>
              <a:rPr lang="en-GB" dirty="0" err="1" smtClean="0"/>
              <a:t>eRD</a:t>
            </a:r>
            <a:r>
              <a:rPr lang="en-GB" dirty="0" smtClean="0"/>
              <a:t>  </a:t>
            </a:r>
            <a:endParaRPr lang="en-GB" dirty="0"/>
          </a:p>
        </p:txBody>
      </p:sp>
      <p:sp>
        <p:nvSpPr>
          <p:cNvPr id="5" name="TextBox 4"/>
          <p:cNvSpPr txBox="1"/>
          <p:nvPr/>
        </p:nvSpPr>
        <p:spPr>
          <a:xfrm>
            <a:off x="251521" y="2204864"/>
            <a:ext cx="8568952" cy="4524315"/>
          </a:xfrm>
          <a:prstGeom prst="rect">
            <a:avLst/>
          </a:prstGeom>
          <a:noFill/>
        </p:spPr>
        <p:txBody>
          <a:bodyPr wrap="square" rtlCol="0">
            <a:spAutoFit/>
          </a:bodyPr>
          <a:lstStyle/>
          <a:p>
            <a:r>
              <a:rPr lang="en-GB" b="1" dirty="0">
                <a:solidFill>
                  <a:srgbClr val="0072C6"/>
                </a:solidFill>
                <a:latin typeface="Arial" pitchFamily="34" charset="0"/>
                <a:ea typeface="+mj-ea"/>
                <a:cs typeface="Arial" pitchFamily="34" charset="0"/>
              </a:rPr>
              <a:t>NHS Numbers for patients potentially suitable for Electronic Repeat Dispensing (</a:t>
            </a:r>
            <a:r>
              <a:rPr lang="en-GB" b="1" dirty="0" err="1">
                <a:solidFill>
                  <a:srgbClr val="0072C6"/>
                </a:solidFill>
                <a:latin typeface="Arial" pitchFamily="34" charset="0"/>
                <a:ea typeface="+mj-ea"/>
                <a:cs typeface="Arial" pitchFamily="34" charset="0"/>
              </a:rPr>
              <a:t>eRD</a:t>
            </a:r>
            <a:r>
              <a:rPr lang="en-GB" b="1" dirty="0">
                <a:solidFill>
                  <a:srgbClr val="0072C6"/>
                </a:solidFill>
                <a:latin typeface="Arial" pitchFamily="34" charset="0"/>
                <a:ea typeface="+mj-ea"/>
                <a:cs typeface="Arial" pitchFamily="34" charset="0"/>
              </a:rPr>
              <a:t>) </a:t>
            </a:r>
          </a:p>
          <a:p>
            <a:endParaRPr lang="en-GB" sz="2000" b="1" dirty="0">
              <a:solidFill>
                <a:srgbClr val="005EB8"/>
              </a:solidFill>
              <a:latin typeface="Arial" pitchFamily="34" charset="0"/>
              <a:cs typeface="Arial" pitchFamily="34" charset="0"/>
            </a:endParaRPr>
          </a:p>
          <a:p>
            <a:r>
              <a:rPr lang="en-GB" dirty="0">
                <a:latin typeface="Arial" pitchFamily="34" charset="0"/>
                <a:cs typeface="Arial" pitchFamily="34" charset="0"/>
              </a:rPr>
              <a:t>To support GP Practices in maximising the benefits of the Electronic Prescription Service (EPS) and </a:t>
            </a:r>
            <a:r>
              <a:rPr lang="en-GB" dirty="0" err="1">
                <a:latin typeface="Arial" pitchFamily="34" charset="0"/>
                <a:cs typeface="Arial" pitchFamily="34" charset="0"/>
              </a:rPr>
              <a:t>eRD</a:t>
            </a:r>
            <a:r>
              <a:rPr lang="en-GB" dirty="0">
                <a:latin typeface="Arial" pitchFamily="34" charset="0"/>
                <a:cs typeface="Arial" pitchFamily="34" charset="0"/>
              </a:rPr>
              <a:t>, we can provide NHS </a:t>
            </a:r>
            <a:r>
              <a:rPr lang="en-GB" dirty="0" smtClean="0">
                <a:latin typeface="Arial" pitchFamily="34" charset="0"/>
                <a:cs typeface="Arial" pitchFamily="34" charset="0"/>
              </a:rPr>
              <a:t>numbers </a:t>
            </a:r>
            <a:r>
              <a:rPr lang="en-GB" dirty="0">
                <a:latin typeface="Arial" pitchFamily="34" charset="0"/>
                <a:cs typeface="Arial" pitchFamily="34" charset="0"/>
              </a:rPr>
              <a:t>of patients who are potentially suitable for </a:t>
            </a:r>
            <a:r>
              <a:rPr lang="en-GB" dirty="0" err="1">
                <a:latin typeface="Arial" pitchFamily="34" charset="0"/>
                <a:cs typeface="Arial" pitchFamily="34" charset="0"/>
              </a:rPr>
              <a:t>eRD</a:t>
            </a:r>
            <a:r>
              <a:rPr lang="en-GB" dirty="0">
                <a:latin typeface="Arial" pitchFamily="34" charset="0"/>
                <a:cs typeface="Arial" pitchFamily="34" charset="0"/>
              </a:rPr>
              <a:t> to practices who request this information and meet the requirements outlined on this form. </a:t>
            </a:r>
          </a:p>
          <a:p>
            <a:r>
              <a:rPr lang="en-GB" dirty="0">
                <a:latin typeface="Arial" pitchFamily="34" charset="0"/>
                <a:cs typeface="Arial" pitchFamily="34" charset="0"/>
              </a:rPr>
              <a:t>The purpose of the data we may provide in response to this request is to assist healthcare professionals with direct clinical care of patients to assess their suitability for </a:t>
            </a:r>
            <a:r>
              <a:rPr lang="en-GB" dirty="0" err="1">
                <a:latin typeface="Arial" pitchFamily="34" charset="0"/>
                <a:cs typeface="Arial" pitchFamily="34" charset="0"/>
              </a:rPr>
              <a:t>eRD</a:t>
            </a:r>
            <a:r>
              <a:rPr lang="en-GB" dirty="0">
                <a:latin typeface="Arial" pitchFamily="34" charset="0"/>
                <a:cs typeface="Arial" pitchFamily="34" charset="0"/>
              </a:rPr>
              <a:t>. If a patient is deemed suitable for </a:t>
            </a:r>
            <a:r>
              <a:rPr lang="en-GB" dirty="0" err="1">
                <a:latin typeface="Arial" pitchFamily="34" charset="0"/>
                <a:cs typeface="Arial" pitchFamily="34" charset="0"/>
              </a:rPr>
              <a:t>eRD</a:t>
            </a:r>
            <a:r>
              <a:rPr lang="en-GB" dirty="0">
                <a:latin typeface="Arial" pitchFamily="34" charset="0"/>
                <a:cs typeface="Arial" pitchFamily="34" charset="0"/>
              </a:rPr>
              <a:t> a conversation must be held with them and they should only be transferred to </a:t>
            </a:r>
            <a:r>
              <a:rPr lang="en-GB" dirty="0" err="1">
                <a:latin typeface="Arial" pitchFamily="34" charset="0"/>
                <a:cs typeface="Arial" pitchFamily="34" charset="0"/>
              </a:rPr>
              <a:t>eRD</a:t>
            </a:r>
            <a:r>
              <a:rPr lang="en-GB" dirty="0">
                <a:latin typeface="Arial" pitchFamily="34" charset="0"/>
                <a:cs typeface="Arial" pitchFamily="34" charset="0"/>
              </a:rPr>
              <a:t> with their consent. </a:t>
            </a:r>
            <a:endParaRPr lang="en-GB" dirty="0" smtClean="0">
              <a:latin typeface="Arial" pitchFamily="34" charset="0"/>
              <a:cs typeface="Arial" pitchFamily="34" charset="0"/>
            </a:endParaRPr>
          </a:p>
          <a:p>
            <a:endParaRPr lang="en-GB" b="1" dirty="0" smtClean="0">
              <a:solidFill>
                <a:srgbClr val="005EB8"/>
              </a:solidFill>
              <a:latin typeface="Arial" pitchFamily="34" charset="0"/>
              <a:cs typeface="Arial" pitchFamily="34" charset="0"/>
            </a:endParaRPr>
          </a:p>
          <a:p>
            <a:endParaRPr lang="en-GB" b="1" dirty="0">
              <a:solidFill>
                <a:srgbClr val="005EB8"/>
              </a:solidFill>
              <a:latin typeface="Arial" pitchFamily="34" charset="0"/>
              <a:cs typeface="Arial" pitchFamily="34" charset="0"/>
            </a:endParaRPr>
          </a:p>
          <a:p>
            <a:r>
              <a:rPr lang="en-GB" sz="1600" b="1" i="1" dirty="0">
                <a:solidFill>
                  <a:srgbClr val="0072C6"/>
                </a:solidFill>
                <a:latin typeface="Arial" pitchFamily="34" charset="0"/>
                <a:ea typeface="+mj-ea"/>
                <a:cs typeface="Arial" pitchFamily="34" charset="0"/>
              </a:rPr>
              <a:t>To request this information, please </a:t>
            </a:r>
            <a:r>
              <a:rPr lang="en-GB" sz="1600" b="1" i="1" dirty="0" smtClean="0">
                <a:solidFill>
                  <a:srgbClr val="0072C6"/>
                </a:solidFill>
                <a:latin typeface="Arial" pitchFamily="34" charset="0"/>
                <a:ea typeface="+mj-ea"/>
                <a:cs typeface="Arial" pitchFamily="34" charset="0"/>
              </a:rPr>
              <a:t>visit </a:t>
            </a:r>
            <a:r>
              <a:rPr lang="en-GB" sz="1600" b="1" i="1" dirty="0" smtClean="0">
                <a:solidFill>
                  <a:srgbClr val="0072C6"/>
                </a:solidFill>
                <a:latin typeface="Arial" pitchFamily="34" charset="0"/>
                <a:ea typeface="+mj-ea"/>
                <a:cs typeface="Arial" pitchFamily="34" charset="0"/>
                <a:hlinkClick r:id="rId2"/>
              </a:rPr>
              <a:t>www.nhsbsa.nhs.uk/eRD</a:t>
            </a:r>
            <a:r>
              <a:rPr lang="en-GB" sz="1600" b="1" i="1" dirty="0" smtClean="0">
                <a:solidFill>
                  <a:srgbClr val="0072C6"/>
                </a:solidFill>
                <a:latin typeface="Arial" pitchFamily="34" charset="0"/>
                <a:ea typeface="+mj-ea"/>
                <a:cs typeface="Arial" pitchFamily="34" charset="0"/>
              </a:rPr>
              <a:t> under the heading ‘Identifying suitable patients for </a:t>
            </a:r>
            <a:r>
              <a:rPr lang="en-GB" sz="1600" b="1" i="1" dirty="0" err="1" smtClean="0">
                <a:solidFill>
                  <a:srgbClr val="0072C6"/>
                </a:solidFill>
                <a:latin typeface="Arial" pitchFamily="34" charset="0"/>
                <a:ea typeface="+mj-ea"/>
                <a:cs typeface="Arial" pitchFamily="34" charset="0"/>
              </a:rPr>
              <a:t>eRD</a:t>
            </a:r>
            <a:r>
              <a:rPr lang="en-GB" sz="1600" b="1" i="1" dirty="0" smtClean="0">
                <a:solidFill>
                  <a:srgbClr val="0072C6"/>
                </a:solidFill>
                <a:latin typeface="Arial" pitchFamily="34" charset="0"/>
                <a:ea typeface="+mj-ea"/>
                <a:cs typeface="Arial" pitchFamily="34" charset="0"/>
              </a:rPr>
              <a:t>’</a:t>
            </a:r>
            <a:endParaRPr lang="en-GB" sz="1600" b="1" i="1" dirty="0">
              <a:solidFill>
                <a:srgbClr val="0072C6"/>
              </a:solidFill>
              <a:latin typeface="Arial" pitchFamily="34" charset="0"/>
              <a:ea typeface="+mj-ea"/>
              <a:cs typeface="Arial" pitchFamily="34" charset="0"/>
            </a:endParaRPr>
          </a:p>
          <a:p>
            <a:endParaRPr lang="en-GB" sz="2000" b="1" dirty="0">
              <a:solidFill>
                <a:srgbClr val="005EB8"/>
              </a:solidFill>
              <a:latin typeface="Arial" pitchFamily="34" charset="0"/>
              <a:cs typeface="Arial" pitchFamily="34" charset="0"/>
            </a:endParaRPr>
          </a:p>
        </p:txBody>
      </p:sp>
    </p:spTree>
    <p:extLst>
      <p:ext uri="{BB962C8B-B14F-4D97-AF65-F5344CB8AC3E}">
        <p14:creationId xmlns:p14="http://schemas.microsoft.com/office/powerpoint/2010/main" val="292138757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251520" y="1628800"/>
            <a:ext cx="8435280" cy="576064"/>
          </a:xfrm>
        </p:spPr>
        <p:txBody>
          <a:bodyPr/>
          <a:lstStyle/>
          <a:p>
            <a:r>
              <a:rPr lang="en-GB" dirty="0" smtClean="0"/>
              <a:t>Challenges</a:t>
            </a:r>
            <a:endParaRPr lang="en-GB" dirty="0"/>
          </a:p>
        </p:txBody>
      </p:sp>
      <p:sp>
        <p:nvSpPr>
          <p:cNvPr id="5" name="Content Placeholder 2"/>
          <p:cNvSpPr>
            <a:spLocks noGrp="1"/>
          </p:cNvSpPr>
          <p:nvPr>
            <p:ph idx="1"/>
          </p:nvPr>
        </p:nvSpPr>
        <p:spPr>
          <a:xfrm>
            <a:off x="251520" y="2780928"/>
            <a:ext cx="3672408" cy="2232248"/>
          </a:xfrm>
        </p:spPr>
        <p:txBody>
          <a:bodyPr/>
          <a:lstStyle/>
          <a:p>
            <a:pPr marL="0" indent="0">
              <a:buNone/>
            </a:pPr>
            <a:r>
              <a:rPr lang="en-GB" dirty="0" smtClean="0"/>
              <a:t>We </a:t>
            </a:r>
            <a:r>
              <a:rPr lang="en-GB" dirty="0"/>
              <a:t>would </a:t>
            </a:r>
            <a:r>
              <a:rPr lang="en-GB" dirty="0" smtClean="0"/>
              <a:t>like </a:t>
            </a:r>
            <a:r>
              <a:rPr lang="en-GB" dirty="0"/>
              <a:t>to know about additional challenges you face when looking to increase EPS use. We will take these away and discuss with </a:t>
            </a:r>
            <a:r>
              <a:rPr lang="en-GB" dirty="0" smtClean="0"/>
              <a:t>CCGs </a:t>
            </a:r>
            <a:r>
              <a:rPr lang="en-GB" dirty="0"/>
              <a:t>and NHS Digital to understand how best to support you and provide solutions.</a:t>
            </a:r>
          </a:p>
          <a:p>
            <a:pPr marL="0" indent="0">
              <a:buNone/>
            </a:pPr>
            <a:endParaRPr lang="en-GB" dirty="0"/>
          </a:p>
        </p:txBody>
      </p:sp>
      <p:pic>
        <p:nvPicPr>
          <p:cNvPr id="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44008" y="2132856"/>
            <a:ext cx="4011613" cy="3441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314050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251520" y="1628800"/>
            <a:ext cx="8435280" cy="576064"/>
          </a:xfrm>
        </p:spPr>
        <p:txBody>
          <a:bodyPr/>
          <a:lstStyle/>
          <a:p>
            <a:r>
              <a:rPr lang="en-GB" dirty="0" smtClean="0"/>
              <a:t>Agenda</a:t>
            </a:r>
            <a:endParaRPr lang="en-GB" dirty="0"/>
          </a:p>
        </p:txBody>
      </p:sp>
      <p:sp>
        <p:nvSpPr>
          <p:cNvPr id="5" name="Content Placeholder 2"/>
          <p:cNvSpPr>
            <a:spLocks noGrp="1"/>
          </p:cNvSpPr>
          <p:nvPr>
            <p:ph idx="1"/>
          </p:nvPr>
        </p:nvSpPr>
        <p:spPr>
          <a:xfrm>
            <a:off x="251520" y="2492896"/>
            <a:ext cx="5256584" cy="3024336"/>
          </a:xfrm>
        </p:spPr>
        <p:txBody>
          <a:bodyPr/>
          <a:lstStyle/>
          <a:p>
            <a:r>
              <a:rPr lang="en-GB" dirty="0" smtClean="0"/>
              <a:t>Welcome and introductions</a:t>
            </a:r>
          </a:p>
          <a:p>
            <a:r>
              <a:rPr lang="en-GB" dirty="0" smtClean="0"/>
              <a:t>The Electronic Prescription Service</a:t>
            </a:r>
          </a:p>
          <a:p>
            <a:r>
              <a:rPr lang="en-GB" dirty="0" smtClean="0"/>
              <a:t>NHSBSA offering</a:t>
            </a:r>
          </a:p>
          <a:p>
            <a:r>
              <a:rPr lang="en-GB" dirty="0"/>
              <a:t>D</a:t>
            </a:r>
            <a:r>
              <a:rPr lang="en-GB" dirty="0" smtClean="0"/>
              <a:t>ata</a:t>
            </a:r>
          </a:p>
          <a:p>
            <a:r>
              <a:rPr lang="en-GB" dirty="0" smtClean="0"/>
              <a:t>Benefits</a:t>
            </a:r>
          </a:p>
          <a:p>
            <a:r>
              <a:rPr lang="en-GB" dirty="0" smtClean="0"/>
              <a:t>NHSBSA Support (including </a:t>
            </a:r>
            <a:r>
              <a:rPr lang="en-GB" dirty="0" err="1" smtClean="0"/>
              <a:t>eRD</a:t>
            </a:r>
            <a:r>
              <a:rPr lang="en-GB" dirty="0" smtClean="0"/>
              <a:t>)</a:t>
            </a:r>
          </a:p>
          <a:p>
            <a:r>
              <a:rPr lang="en-GB" dirty="0" smtClean="0"/>
              <a:t>Challenges</a:t>
            </a:r>
          </a:p>
          <a:p>
            <a:r>
              <a:rPr lang="en-GB" dirty="0" smtClean="0"/>
              <a:t>Contact us</a:t>
            </a:r>
          </a:p>
          <a:p>
            <a:r>
              <a:rPr lang="en-GB" dirty="0" smtClean="0"/>
              <a:t>Questions</a:t>
            </a:r>
          </a:p>
        </p:txBody>
      </p:sp>
    </p:spTree>
    <p:extLst>
      <p:ext uri="{BB962C8B-B14F-4D97-AF65-F5344CB8AC3E}">
        <p14:creationId xmlns:p14="http://schemas.microsoft.com/office/powerpoint/2010/main" val="7561612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251520" y="1628800"/>
            <a:ext cx="8435280" cy="576064"/>
          </a:xfrm>
        </p:spPr>
        <p:txBody>
          <a:bodyPr/>
          <a:lstStyle/>
          <a:p>
            <a:r>
              <a:rPr lang="en-GB" dirty="0" smtClean="0"/>
              <a:t>Contact Us</a:t>
            </a:r>
            <a:endParaRPr lang="en-GB" dirty="0"/>
          </a:p>
        </p:txBody>
      </p:sp>
      <p:sp>
        <p:nvSpPr>
          <p:cNvPr id="5" name="Content Placeholder 2"/>
          <p:cNvSpPr>
            <a:spLocks noGrp="1"/>
          </p:cNvSpPr>
          <p:nvPr>
            <p:ph idx="1"/>
          </p:nvPr>
        </p:nvSpPr>
        <p:spPr>
          <a:xfrm>
            <a:off x="251520" y="2780928"/>
            <a:ext cx="8435280" cy="2880320"/>
          </a:xfrm>
        </p:spPr>
        <p:txBody>
          <a:bodyPr/>
          <a:lstStyle/>
          <a:p>
            <a:pPr marL="0" indent="0">
              <a:buNone/>
            </a:pPr>
            <a:r>
              <a:rPr lang="en-GB" dirty="0"/>
              <a:t>Visit </a:t>
            </a:r>
            <a:r>
              <a:rPr lang="en-GB" b="1" i="1" dirty="0" smtClean="0">
                <a:hlinkClick r:id="rId2"/>
              </a:rPr>
              <a:t>www.nhsbsa.nhs.uk/EPS</a:t>
            </a:r>
            <a:r>
              <a:rPr lang="en-GB" b="1" i="1" dirty="0" smtClean="0"/>
              <a:t> </a:t>
            </a:r>
            <a:r>
              <a:rPr lang="en-GB" dirty="0" smtClean="0"/>
              <a:t>or </a:t>
            </a:r>
            <a:r>
              <a:rPr lang="en-GB" dirty="0"/>
              <a:t>email us at </a:t>
            </a:r>
            <a:r>
              <a:rPr lang="en-GB" b="1" i="1" dirty="0" smtClean="0">
                <a:hlinkClick r:id="rId3"/>
              </a:rPr>
              <a:t>NHSBSA.EPSsupport@nhs.net</a:t>
            </a:r>
            <a:endParaRPr lang="en-GB" b="1" i="1" dirty="0" smtClean="0"/>
          </a:p>
          <a:p>
            <a:pPr marL="0" indent="0">
              <a:buNone/>
            </a:pPr>
            <a:endParaRPr lang="en-GB" b="1" i="1" dirty="0"/>
          </a:p>
          <a:p>
            <a:pPr marL="0" indent="0">
              <a:buNone/>
            </a:pPr>
            <a:r>
              <a:rPr lang="en-GB" dirty="0"/>
              <a:t>We’ll contact you to discuss the support you need. We may already have resources that can help you, </a:t>
            </a:r>
            <a:r>
              <a:rPr lang="en-GB" dirty="0" smtClean="0"/>
              <a:t>or we </a:t>
            </a:r>
            <a:r>
              <a:rPr lang="en-GB" dirty="0"/>
              <a:t>can work with you to develop a bespoke support package to help you achieve your targets</a:t>
            </a:r>
            <a:r>
              <a:rPr lang="en-GB" dirty="0" smtClean="0"/>
              <a:t>.</a:t>
            </a:r>
          </a:p>
          <a:p>
            <a:pPr marL="0" indent="0">
              <a:buNone/>
            </a:pPr>
            <a:endParaRPr lang="en-GB" dirty="0"/>
          </a:p>
          <a:p>
            <a:pPr marL="0" indent="0">
              <a:buNone/>
            </a:pPr>
            <a:r>
              <a:rPr lang="en-GB" dirty="0"/>
              <a:t>We’d also like to </a:t>
            </a:r>
            <a:r>
              <a:rPr lang="en-GB" dirty="0" smtClean="0"/>
              <a:t>gather </a:t>
            </a:r>
            <a:r>
              <a:rPr lang="en-GB" dirty="0"/>
              <a:t>some examples of best practice to further develop </a:t>
            </a:r>
            <a:r>
              <a:rPr lang="en-GB" dirty="0" smtClean="0"/>
              <a:t>the support </a:t>
            </a:r>
            <a:r>
              <a:rPr lang="en-GB" dirty="0"/>
              <a:t>we can offer.</a:t>
            </a:r>
          </a:p>
        </p:txBody>
      </p:sp>
    </p:spTree>
    <p:extLst>
      <p:ext uri="{BB962C8B-B14F-4D97-AF65-F5344CB8AC3E}">
        <p14:creationId xmlns:p14="http://schemas.microsoft.com/office/powerpoint/2010/main" val="39684349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251520" y="1628800"/>
            <a:ext cx="8435280" cy="576064"/>
          </a:xfrm>
        </p:spPr>
        <p:txBody>
          <a:bodyPr/>
          <a:lstStyle/>
          <a:p>
            <a:r>
              <a:rPr lang="en-GB" dirty="0" smtClean="0"/>
              <a:t>The Electronic Prescription Service</a:t>
            </a:r>
            <a:endParaRPr lang="en-GB" dirty="0"/>
          </a:p>
        </p:txBody>
      </p:sp>
      <p:sp>
        <p:nvSpPr>
          <p:cNvPr id="5" name="Content Placeholder 2"/>
          <p:cNvSpPr>
            <a:spLocks noGrp="1"/>
          </p:cNvSpPr>
          <p:nvPr>
            <p:ph idx="1"/>
          </p:nvPr>
        </p:nvSpPr>
        <p:spPr>
          <a:xfrm>
            <a:off x="251520" y="2852936"/>
            <a:ext cx="8435280" cy="2376264"/>
          </a:xfrm>
        </p:spPr>
        <p:txBody>
          <a:bodyPr/>
          <a:lstStyle/>
          <a:p>
            <a:pPr marL="0" indent="0">
              <a:buNone/>
            </a:pPr>
            <a:r>
              <a:rPr lang="en-GB" dirty="0" smtClean="0"/>
              <a:t>The Electronic Prescription Service (EPS) creates savings by making prescribing and dispensing processes more efficient while improving patient care.</a:t>
            </a:r>
          </a:p>
          <a:p>
            <a:pPr marL="0" indent="0">
              <a:buNone/>
            </a:pPr>
            <a:endParaRPr lang="en-GB" dirty="0" smtClean="0"/>
          </a:p>
          <a:p>
            <a:pPr marL="0" indent="0">
              <a:buNone/>
            </a:pPr>
            <a:endParaRPr lang="en-GB" dirty="0"/>
          </a:p>
          <a:p>
            <a:pPr marL="0" indent="0">
              <a:buNone/>
            </a:pPr>
            <a:r>
              <a:rPr lang="en-GB" dirty="0" smtClean="0"/>
              <a:t>EPS currently accounts for 63% of all primary care prescribing*, which has already created significant benefits across the NHS. If the level of EPS use reached its full potential (currently 91%), the associated benefits would be huge.</a:t>
            </a:r>
            <a:endParaRPr lang="en-GB" dirty="0"/>
          </a:p>
        </p:txBody>
      </p:sp>
      <p:sp>
        <p:nvSpPr>
          <p:cNvPr id="2" name="TextBox 1"/>
          <p:cNvSpPr txBox="1"/>
          <p:nvPr/>
        </p:nvSpPr>
        <p:spPr>
          <a:xfrm>
            <a:off x="7020272" y="6415145"/>
            <a:ext cx="2121158" cy="369332"/>
          </a:xfrm>
          <a:prstGeom prst="rect">
            <a:avLst/>
          </a:prstGeom>
          <a:noFill/>
        </p:spPr>
        <p:txBody>
          <a:bodyPr wrap="none" rtlCol="0">
            <a:spAutoFit/>
          </a:bodyPr>
          <a:lstStyle/>
          <a:p>
            <a:r>
              <a:rPr lang="en-GB" dirty="0" smtClean="0">
                <a:latin typeface="Arial" pitchFamily="34" charset="0"/>
                <a:cs typeface="Arial" pitchFamily="34" charset="0"/>
              </a:rPr>
              <a:t>*as of August 2018</a:t>
            </a:r>
            <a:endParaRPr lang="en-GB" dirty="0">
              <a:latin typeface="Arial" pitchFamily="34" charset="0"/>
              <a:cs typeface="Arial" pitchFamily="34" charset="0"/>
            </a:endParaRPr>
          </a:p>
        </p:txBody>
      </p:sp>
    </p:spTree>
    <p:extLst>
      <p:ext uri="{BB962C8B-B14F-4D97-AF65-F5344CB8AC3E}">
        <p14:creationId xmlns:p14="http://schemas.microsoft.com/office/powerpoint/2010/main" val="1463955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251520" y="1628800"/>
            <a:ext cx="8435280" cy="576064"/>
          </a:xfrm>
        </p:spPr>
        <p:txBody>
          <a:bodyPr/>
          <a:lstStyle/>
          <a:p>
            <a:r>
              <a:rPr lang="en-GB" dirty="0" smtClean="0"/>
              <a:t>NHSBSA Offering</a:t>
            </a:r>
            <a:endParaRPr lang="en-GB" dirty="0"/>
          </a:p>
        </p:txBody>
      </p:sp>
      <p:sp>
        <p:nvSpPr>
          <p:cNvPr id="5" name="Content Placeholder 2"/>
          <p:cNvSpPr>
            <a:spLocks noGrp="1"/>
          </p:cNvSpPr>
          <p:nvPr>
            <p:ph idx="1"/>
          </p:nvPr>
        </p:nvSpPr>
        <p:spPr>
          <a:xfrm>
            <a:off x="251520" y="2276872"/>
            <a:ext cx="8640960" cy="4320480"/>
          </a:xfrm>
        </p:spPr>
        <p:txBody>
          <a:bodyPr/>
          <a:lstStyle/>
          <a:p>
            <a:r>
              <a:rPr lang="en-GB" dirty="0"/>
              <a:t>We are working in collaboration with NHS Digital and are committed to supporting </a:t>
            </a:r>
            <a:r>
              <a:rPr lang="en-GB" dirty="0" smtClean="0"/>
              <a:t>CCGs, practices, pharmacies and other NHS organisations in </a:t>
            </a:r>
            <a:r>
              <a:rPr lang="en-GB" dirty="0"/>
              <a:t>maximising </a:t>
            </a:r>
            <a:r>
              <a:rPr lang="en-GB" dirty="0" smtClean="0"/>
              <a:t>their EPS </a:t>
            </a:r>
            <a:r>
              <a:rPr lang="en-GB" dirty="0"/>
              <a:t>use, delivering the best possible service to </a:t>
            </a:r>
            <a:r>
              <a:rPr lang="en-GB" dirty="0" smtClean="0"/>
              <a:t>patients</a:t>
            </a:r>
            <a:r>
              <a:rPr lang="en-GB" dirty="0"/>
              <a:t>. </a:t>
            </a:r>
            <a:endParaRPr lang="en-GB" dirty="0" smtClean="0"/>
          </a:p>
          <a:p>
            <a:pPr marL="0" indent="0">
              <a:buNone/>
            </a:pPr>
            <a:endParaRPr lang="en-GB" dirty="0" smtClean="0"/>
          </a:p>
          <a:p>
            <a:r>
              <a:rPr lang="en-GB" dirty="0" smtClean="0"/>
              <a:t>To </a:t>
            </a:r>
            <a:r>
              <a:rPr lang="en-GB" dirty="0"/>
              <a:t>help </a:t>
            </a:r>
            <a:r>
              <a:rPr lang="en-GB" dirty="0" smtClean="0"/>
              <a:t>us understand </a:t>
            </a:r>
            <a:r>
              <a:rPr lang="en-GB" dirty="0"/>
              <a:t>the support required, we </a:t>
            </a:r>
            <a:r>
              <a:rPr lang="en-GB" dirty="0" smtClean="0"/>
              <a:t>work </a:t>
            </a:r>
            <a:r>
              <a:rPr lang="en-GB" dirty="0"/>
              <a:t>on an individual basis with </a:t>
            </a:r>
            <a:r>
              <a:rPr lang="en-GB" dirty="0" smtClean="0"/>
              <a:t>practices</a:t>
            </a:r>
            <a:r>
              <a:rPr lang="en-GB" dirty="0"/>
              <a:t>, maintaining </a:t>
            </a:r>
            <a:r>
              <a:rPr lang="en-GB" dirty="0" smtClean="0"/>
              <a:t>a close </a:t>
            </a:r>
            <a:r>
              <a:rPr lang="en-GB" dirty="0"/>
              <a:t>working relationship throughout the EPS process. We can offer a range of reports and </a:t>
            </a:r>
            <a:r>
              <a:rPr lang="en-GB" dirty="0" smtClean="0"/>
              <a:t>other resources </a:t>
            </a:r>
            <a:r>
              <a:rPr lang="en-GB" dirty="0"/>
              <a:t>to help your organisation at each stage of the journey towards making the most of </a:t>
            </a:r>
            <a:r>
              <a:rPr lang="en-GB" dirty="0" smtClean="0"/>
              <a:t>EPS.</a:t>
            </a:r>
          </a:p>
          <a:p>
            <a:pPr marL="0" indent="0">
              <a:buNone/>
            </a:pPr>
            <a:endParaRPr lang="en-GB" dirty="0"/>
          </a:p>
          <a:p>
            <a:r>
              <a:rPr lang="en-GB" dirty="0" smtClean="0"/>
              <a:t>We </a:t>
            </a:r>
            <a:r>
              <a:rPr lang="en-GB" dirty="0"/>
              <a:t>have developed an EPS </a:t>
            </a:r>
            <a:r>
              <a:rPr lang="en-GB" dirty="0" smtClean="0"/>
              <a:t> Prescribing </a:t>
            </a:r>
            <a:r>
              <a:rPr lang="en-GB" dirty="0"/>
              <a:t>D</a:t>
            </a:r>
            <a:r>
              <a:rPr lang="en-GB" dirty="0" smtClean="0"/>
              <a:t>ashboard which offers key metrics </a:t>
            </a:r>
            <a:r>
              <a:rPr lang="en-GB" dirty="0"/>
              <a:t>on EPS use, electronic repeat dispensing </a:t>
            </a:r>
            <a:r>
              <a:rPr lang="en-GB" dirty="0" smtClean="0"/>
              <a:t>volumes and EPS opportunity items. </a:t>
            </a:r>
            <a:endParaRPr lang="en-GB" dirty="0"/>
          </a:p>
        </p:txBody>
      </p:sp>
    </p:spTree>
    <p:extLst>
      <p:ext uri="{BB962C8B-B14F-4D97-AF65-F5344CB8AC3E}">
        <p14:creationId xmlns:p14="http://schemas.microsoft.com/office/powerpoint/2010/main" val="32827043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251520" y="1628800"/>
            <a:ext cx="8435280" cy="576064"/>
          </a:xfrm>
        </p:spPr>
        <p:txBody>
          <a:bodyPr/>
          <a:lstStyle/>
          <a:p>
            <a:r>
              <a:rPr lang="en-GB" dirty="0" smtClean="0"/>
              <a:t>Data</a:t>
            </a:r>
            <a:endParaRPr lang="en-GB" dirty="0"/>
          </a:p>
        </p:txBody>
      </p:sp>
      <p:sp>
        <p:nvSpPr>
          <p:cNvPr id="5" name="TextBox 4"/>
          <p:cNvSpPr txBox="1"/>
          <p:nvPr/>
        </p:nvSpPr>
        <p:spPr>
          <a:xfrm>
            <a:off x="251520" y="2223987"/>
            <a:ext cx="8607262" cy="954107"/>
          </a:xfrm>
          <a:prstGeom prst="rect">
            <a:avLst/>
          </a:prstGeom>
          <a:noFill/>
        </p:spPr>
        <p:txBody>
          <a:bodyPr wrap="square" rtlCol="0">
            <a:spAutoFit/>
          </a:bodyPr>
          <a:lstStyle/>
          <a:p>
            <a:pPr algn="ctr"/>
            <a:r>
              <a:rPr lang="en-GB" dirty="0" smtClean="0">
                <a:latin typeface="Arial" pitchFamily="34" charset="0"/>
                <a:cs typeface="Arial" pitchFamily="34" charset="0"/>
              </a:rPr>
              <a:t>Our dashboards and comparators help CCGs and practices to identify </a:t>
            </a:r>
            <a:r>
              <a:rPr lang="en-GB" b="1" dirty="0">
                <a:solidFill>
                  <a:srgbClr val="0072C6"/>
                </a:solidFill>
                <a:latin typeface="Arial" pitchFamily="34" charset="0"/>
                <a:ea typeface="+mj-ea"/>
                <a:cs typeface="Arial" pitchFamily="34" charset="0"/>
              </a:rPr>
              <a:t>opportunities for increasing EPS </a:t>
            </a:r>
            <a:r>
              <a:rPr lang="en-GB" dirty="0">
                <a:latin typeface="Arial" pitchFamily="34" charset="0"/>
                <a:cs typeface="Arial" pitchFamily="34" charset="0"/>
              </a:rPr>
              <a:t>which can be found at </a:t>
            </a:r>
            <a:r>
              <a:rPr lang="en-GB" i="1" dirty="0">
                <a:solidFill>
                  <a:srgbClr val="005EB8"/>
                </a:solidFill>
                <a:latin typeface="Arial" panose="020B0604020202020204" pitchFamily="34" charset="0"/>
                <a:cs typeface="Arial" panose="020B0604020202020204" pitchFamily="34" charset="0"/>
                <a:hlinkClick r:id="rId2"/>
              </a:rPr>
              <a:t>www.nhsbsa.nhs.uk/EPSDashboard</a:t>
            </a:r>
            <a:endParaRPr lang="en-GB" dirty="0">
              <a:latin typeface="Arial" pitchFamily="34" charset="0"/>
              <a:cs typeface="Arial" pitchFamily="34" charset="0"/>
            </a:endParaRPr>
          </a:p>
        </p:txBody>
      </p:sp>
      <p:sp>
        <p:nvSpPr>
          <p:cNvPr id="6" name="TextBox 5"/>
          <p:cNvSpPr txBox="1"/>
          <p:nvPr/>
        </p:nvSpPr>
        <p:spPr>
          <a:xfrm>
            <a:off x="4538302" y="4068974"/>
            <a:ext cx="4320480" cy="923330"/>
          </a:xfrm>
          <a:prstGeom prst="rect">
            <a:avLst/>
          </a:prstGeom>
          <a:noFill/>
        </p:spPr>
        <p:txBody>
          <a:bodyPr wrap="square" rtlCol="0">
            <a:spAutoFit/>
          </a:bodyPr>
          <a:lstStyle/>
          <a:p>
            <a:r>
              <a:rPr lang="en-GB" dirty="0" smtClean="0">
                <a:latin typeface="Arial" pitchFamily="34" charset="0"/>
                <a:cs typeface="Arial" pitchFamily="34" charset="0"/>
              </a:rPr>
              <a:t>We can also discuss potential </a:t>
            </a:r>
            <a:r>
              <a:rPr lang="en-GB" b="1" dirty="0">
                <a:solidFill>
                  <a:srgbClr val="0072C6"/>
                </a:solidFill>
                <a:latin typeface="Arial" pitchFamily="34" charset="0"/>
                <a:ea typeface="+mj-ea"/>
                <a:cs typeface="Arial" pitchFamily="34" charset="0"/>
              </a:rPr>
              <a:t>admin time savings </a:t>
            </a:r>
            <a:r>
              <a:rPr lang="en-GB" dirty="0" smtClean="0">
                <a:latin typeface="Arial" pitchFamily="34" charset="0"/>
                <a:cs typeface="Arial" pitchFamily="34" charset="0"/>
              </a:rPr>
              <a:t>based on these opportunities</a:t>
            </a:r>
            <a:endParaRPr lang="en-GB" sz="2000" b="1" dirty="0">
              <a:solidFill>
                <a:srgbClr val="005EB8"/>
              </a:solidFill>
              <a:latin typeface="Arial" panose="020B0604020202020204" pitchFamily="34" charset="0"/>
              <a:cs typeface="Arial" panose="020B0604020202020204" pitchFamily="34" charset="0"/>
            </a:endParaRPr>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8935" y="3352143"/>
            <a:ext cx="3245371" cy="3525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753852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251520" y="1628800"/>
            <a:ext cx="8435280" cy="576064"/>
          </a:xfrm>
        </p:spPr>
        <p:txBody>
          <a:bodyPr/>
          <a:lstStyle/>
          <a:p>
            <a:r>
              <a:rPr lang="en-GB" dirty="0" smtClean="0"/>
              <a:t>Benefits for prescribers, patients and the wider NHS</a:t>
            </a:r>
            <a:endParaRPr lang="en-GB" dirty="0"/>
          </a:p>
        </p:txBody>
      </p:sp>
      <p:pic>
        <p:nvPicPr>
          <p:cNvPr id="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2418897"/>
            <a:ext cx="8143875" cy="3886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514493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251520" y="1628800"/>
            <a:ext cx="8435280" cy="576064"/>
          </a:xfrm>
        </p:spPr>
        <p:txBody>
          <a:bodyPr/>
          <a:lstStyle/>
          <a:p>
            <a:r>
              <a:rPr lang="en-GB" dirty="0" smtClean="0"/>
              <a:t>Benefits for prescribers, patients and the wider NHS</a:t>
            </a:r>
            <a:endParaRPr lang="en-GB" dirty="0"/>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2636912"/>
            <a:ext cx="8105775" cy="3543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789127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251520" y="1628800"/>
            <a:ext cx="8435280" cy="576064"/>
          </a:xfrm>
        </p:spPr>
        <p:txBody>
          <a:bodyPr/>
          <a:lstStyle/>
          <a:p>
            <a:r>
              <a:rPr lang="en-GB" dirty="0" smtClean="0"/>
              <a:t>Benefits for prescribers, patients and the wider NHS</a:t>
            </a:r>
            <a:endParaRPr lang="en-GB" dirty="0"/>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7687" y="2708920"/>
            <a:ext cx="8048625" cy="3143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8138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251520" y="1628800"/>
            <a:ext cx="5904656" cy="936104"/>
          </a:xfrm>
        </p:spPr>
        <p:txBody>
          <a:bodyPr/>
          <a:lstStyle/>
          <a:p>
            <a:r>
              <a:rPr lang="en-GB" dirty="0" smtClean="0"/>
              <a:t>Benefits for prescribers, patients</a:t>
            </a:r>
            <a:br>
              <a:rPr lang="en-GB" dirty="0" smtClean="0"/>
            </a:br>
            <a:r>
              <a:rPr lang="en-GB" dirty="0" smtClean="0"/>
              <a:t>and the wider NHS</a:t>
            </a:r>
            <a:endParaRPr lang="en-GB" dirty="0"/>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2492896"/>
            <a:ext cx="4367891" cy="4359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89663" y="1582014"/>
            <a:ext cx="3766919" cy="52700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91815838"/>
      </p:ext>
    </p:extLst>
  </p:cSld>
  <p:clrMapOvr>
    <a:masterClrMapping/>
  </p:clrMapOvr>
</p:sld>
</file>

<file path=ppt/theme/theme1.xml><?xml version="1.0" encoding="utf-8"?>
<a:theme xmlns:a="http://schemas.openxmlformats.org/drawingml/2006/main" name="Presentation1_v2 (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New Document" ma:contentTypeID="0x0101004E0D384B815D4E1189424FA467ED9D3F004220711C7A434149BE053160DAE98C7400CD4D6023F8945943BE0DD8A2A3AD4B9B" ma:contentTypeVersion="2" ma:contentTypeDescription="Create a  new Document" ma:contentTypeScope="" ma:versionID="dbc4f53a06288883992ee7e252573adb">
  <xsd:schema xmlns:xsd="http://www.w3.org/2001/XMLSchema" xmlns:xs="http://www.w3.org/2001/XMLSchema" xmlns:p="http://schemas.microsoft.com/office/2006/metadata/properties" xmlns:ns1="http://schemas.microsoft.com/sharepoint/v3" xmlns:ns3="a796cea8-fdf0-4c8c-8ef9-88ab01145e5c" xmlns:ns4="bb23f8f2-6f06-4ec7-b253-39f9dd04490a" targetNamespace="http://schemas.microsoft.com/office/2006/metadata/properties" ma:root="true" ma:fieldsID="0f702d95d523e23fefcb524372307427" ns1:_="" ns3:_="" ns4:_="">
    <xsd:import namespace="http://schemas.microsoft.com/sharepoint/v3"/>
    <xsd:import namespace="a796cea8-fdf0-4c8c-8ef9-88ab01145e5c"/>
    <xsd:import namespace="bb23f8f2-6f06-4ec7-b253-39f9dd04490a"/>
    <xsd:element name="properties">
      <xsd:complexType>
        <xsd:sequence>
          <xsd:element name="documentManagement">
            <xsd:complexType>
              <xsd:all>
                <xsd:element ref="ns1:PublishingExpirationDate" minOccurs="0"/>
                <xsd:element ref="ns1:PublishingStartDate" minOccurs="0"/>
                <xsd:element ref="ns3:DepartmentManagedMetadataTaxHTField0" minOccurs="0"/>
                <xsd:element ref="ns3:IntranetCategoryManagedMetadataTaxHTField0" minOccurs="0"/>
                <xsd:element ref="ns3:CategoryManagedMetadataTaxHTField0" minOccurs="0"/>
                <xsd:element ref="ns4:TaxCatchAll" minOccurs="0"/>
                <xsd:element ref="ns4:TaxCatchAllLabel" minOccurs="0"/>
                <xsd:element ref="ns3:_PrimaryOwner"/>
                <xsd:element ref="ns3:_SecondaryOwner" minOccurs="0"/>
                <xsd:element ref="ns3:_StartDateTime" minOccurs="0"/>
                <xsd:element ref="ns3:_EndDateTime"/>
                <xsd:element ref="ns3:_RequireReview" minOccurs="0"/>
                <xsd:element ref="ns3:_RetentionPeriod" minOccurs="0"/>
                <xsd:element ref="ns3:Categor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ExpirationDate" ma:index="8" nillable="true" ma:displayName="Scheduling End Date" ma:description="" ma:internalName="PublishingExpirationDate">
      <xsd:simpleType>
        <xsd:restriction base="dms:Unknown"/>
      </xsd:simpleType>
    </xsd:element>
    <xsd:element name="PublishingStartDate" ma:index="9" nillable="true" ma:displayName="Scheduling Start Date" ma:description="" ma:internalName="PublishingStart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a796cea8-fdf0-4c8c-8ef9-88ab01145e5c" elementFormDefault="qualified">
    <xsd:import namespace="http://schemas.microsoft.com/office/2006/documentManagement/types"/>
    <xsd:import namespace="http://schemas.microsoft.com/office/infopath/2007/PartnerControls"/>
    <xsd:element name="DepartmentManagedMetadataTaxHTField0" ma:index="12" ma:taxonomy="true" ma:internalName="DepartmentManagedMetadataTaxHTField0" ma:taxonomyFieldName="DepartmentManagedMetadata" ma:displayName="Department" ma:fieldId="{3c38aea0-2ec3-494f-8a94-d1400bd4ae32}" ma:sspId="5328d86d-5900-41e8-aeb3-fea0a099a623" ma:termSetId="b7912425-d886-440a-a8a2-96d6a24c3c5f" ma:anchorId="00000000-0000-0000-0000-000000000000" ma:open="false" ma:isKeyword="false">
      <xsd:complexType>
        <xsd:sequence>
          <xsd:element ref="pc:Terms" minOccurs="0" maxOccurs="1"/>
        </xsd:sequence>
      </xsd:complexType>
    </xsd:element>
    <xsd:element name="IntranetCategoryManagedMetadataTaxHTField0" ma:index="13" ma:taxonomy="true" ma:internalName="IntranetCategoryManagedMetadataTaxHTField0" ma:taxonomyFieldName="IntranetCategoryManagedMetadata" ma:displayName="Intranet Category" ma:fieldId="{302dcff4-f743-4621-90cb-4e480ef37ab7}" ma:sspId="5328d86d-5900-41e8-aeb3-fea0a099a623" ma:termSetId="0f5df3f5-1285-46ef-8613-3f575624b03a" ma:anchorId="00000000-0000-0000-0000-000000000000" ma:open="false" ma:isKeyword="false">
      <xsd:complexType>
        <xsd:sequence>
          <xsd:element ref="pc:Terms" minOccurs="0" maxOccurs="1"/>
        </xsd:sequence>
      </xsd:complexType>
    </xsd:element>
    <xsd:element name="CategoryManagedMetadataTaxHTField0" ma:index="15" ma:taxonomy="true" ma:internalName="CategoryManagedMetadataTaxHTField0" ma:taxonomyFieldName="CategoryManagedMetadata" ma:displayName="Activity" ma:default="" ma:fieldId="{d4ea7914-559b-4597-847e-9edfcc23f53c}" ma:taxonomyMulti="true" ma:sspId="5328d86d-5900-41e8-aeb3-fea0a099a623" ma:termSetId="eb35bfac-0109-4685-9924-835fd0d7f716" ma:anchorId="00000000-0000-0000-0000-000000000000" ma:open="false" ma:isKeyword="false">
      <xsd:complexType>
        <xsd:sequence>
          <xsd:element ref="pc:Terms" minOccurs="0" maxOccurs="1"/>
        </xsd:sequence>
      </xsd:complexType>
    </xsd:element>
    <xsd:element name="_PrimaryOwner" ma:index="19" ma:displayName="Content Owner" ma:list="UserInfo" ma:internalName="_PrimaryOwner">
      <xsd:complexType>
        <xsd:complexContent>
          <xsd:extension base="dms:User">
            <xsd:sequence>
              <xsd:element name="UserInfo" minOccurs="0" maxOccurs="unbounded">
                <xsd:complexType>
                  <xsd:sequence>
                    <xsd:element name="DisplayName" type="xsd:string" minOccurs="0"/>
                    <xsd:element name="AccountId" type="dms:UserId" minOccurs="0"/>
                    <xsd:element name="AccountType" type="xsd:string" minOccurs="0"/>
                  </xsd:sequence>
                </xsd:complexType>
              </xsd:element>
            </xsd:sequence>
          </xsd:extension>
        </xsd:complexContent>
      </xsd:complexType>
    </xsd:element>
    <xsd:element name="_SecondaryOwner" ma:index="20" nillable="true" ma:displayName="Secondary Content Owner" ma:list="UserInfo" ma:internalName="_Secondary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_StartDateTime" ma:index="21" nillable="true" ma:displayName="Start Date" ma:format="DateTime" ma:internalName="_StartDateTime">
      <xsd:simpleType>
        <xsd:restriction base="dms:DateTime"/>
      </xsd:simpleType>
    </xsd:element>
    <xsd:element name="_EndDateTime" ma:index="22" ma:displayName="End Date" ma:format="DateTime" ma:internalName="_EndDateTime">
      <xsd:simpleType>
        <xsd:restriction base="dms:DateTime"/>
      </xsd:simpleType>
    </xsd:element>
    <xsd:element name="_RequireReview" ma:index="23" nillable="true" ma:displayName="Review Required" ma:internalName="_RequireReview">
      <xsd:simpleType>
        <xsd:restriction base="dms:Boolean"/>
      </xsd:simpleType>
    </xsd:element>
    <xsd:element name="_RetentionPeriod" ma:index="24" nillable="true" ma:displayName="Retention Period" ma:default="7 Years" ma:format="Dropdown" ma:internalName="_RetentionPeriod">
      <xsd:simpleType>
        <xsd:restriction base="dms:Choice">
          <xsd:enumeration value="3 Months"/>
          <xsd:enumeration value="6 Months"/>
          <xsd:enumeration value="9 Months"/>
          <xsd:enumeration value="1 Year"/>
          <xsd:enumeration value="2 Years"/>
          <xsd:enumeration value="3 Years"/>
          <xsd:enumeration value="4 Years"/>
          <xsd:enumeration value="5 Years"/>
          <xsd:enumeration value="6 Years"/>
          <xsd:enumeration value="7 Years"/>
          <xsd:enumeration value="8 Years"/>
          <xsd:enumeration value="10 Years"/>
          <xsd:enumeration value="11 Years"/>
          <xsd:enumeration value="12 Years"/>
          <xsd:enumeration value="15 Years"/>
          <xsd:enumeration value="18 Years"/>
          <xsd:enumeration value="20 Years"/>
          <xsd:enumeration value="21 Years"/>
          <xsd:enumeration value="23 Years"/>
          <xsd:enumeration value="30 Years"/>
          <xsd:enumeration value="40 Years"/>
          <xsd:enumeration value="50 Years"/>
          <xsd:enumeration value="70 Years"/>
          <xsd:enumeration value="100 Years"/>
        </xsd:restriction>
      </xsd:simpleType>
    </xsd:element>
    <xsd:element name="Category" ma:index="25" nillable="true" ma:displayName="Category" ma:internalName="Category">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b23f8f2-6f06-4ec7-b253-39f9dd04490a" elementFormDefault="qualified">
    <xsd:import namespace="http://schemas.microsoft.com/office/2006/documentManagement/types"/>
    <xsd:import namespace="http://schemas.microsoft.com/office/infopath/2007/PartnerControls"/>
    <xsd:element name="TaxCatchAll" ma:index="17" nillable="true" ma:displayName="Taxonomy Catch All Column" ma:description="" ma:hidden="true" ma:list="{05fb49c3-cf5f-4a98-b2a6-6131de8ab634}" ma:internalName="TaxCatchAll" ma:showField="CatchAllData" ma:web="bb23f8f2-6f06-4ec7-b253-39f9dd04490a">
      <xsd:complexType>
        <xsd:complexContent>
          <xsd:extension base="dms:MultiChoiceLookup">
            <xsd:sequence>
              <xsd:element name="Value" type="dms:Lookup" maxOccurs="unbounded" minOccurs="0" nillable="true"/>
            </xsd:sequence>
          </xsd:extension>
        </xsd:complexContent>
      </xsd:complexType>
    </xsd:element>
    <xsd:element name="TaxCatchAllLabel" ma:index="18" nillable="true" ma:displayName="Taxonomy Catch All Column1" ma:description="" ma:hidden="true" ma:list="{05fb49c3-cf5f-4a98-b2a6-6131de8ab634}" ma:internalName="TaxCatchAllLabel" ma:readOnly="true" ma:showField="CatchAllDataLabel" ma:web="bb23f8f2-6f06-4ec7-b253-39f9dd04490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ma:index="10"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CategoryManagedMetadataTaxHTField0 xmlns="a796cea8-fdf0-4c8c-8ef9-88ab01145e5c">
      <Terms xmlns="http://schemas.microsoft.com/office/infopath/2007/PartnerControls">
        <TermInfo xmlns="http://schemas.microsoft.com/office/infopath/2007/PartnerControls">
          <TermName xmlns="http://schemas.microsoft.com/office/infopath/2007/PartnerControls">Managing Corporate Relations</TermName>
          <TermId xmlns="http://schemas.microsoft.com/office/infopath/2007/PartnerControls">bb73da66-fcad-4794-a3e9-9e30e766425c</TermId>
        </TermInfo>
      </Terms>
    </CategoryManagedMetadataTaxHTField0>
    <_RequireReview xmlns="a796cea8-fdf0-4c8c-8ef9-88ab01145e5c">true</_RequireReview>
    <IntranetCategoryManagedMetadataTaxHTField0 xmlns="a796cea8-fdf0-4c8c-8ef9-88ab01145e5c">
      <Terms xmlns="http://schemas.microsoft.com/office/infopath/2007/PartnerControls">
        <TermInfo xmlns="http://schemas.microsoft.com/office/infopath/2007/PartnerControls">
          <TermName xmlns="http://schemas.microsoft.com/office/infopath/2007/PartnerControls">Communications</TermName>
          <TermId xmlns="http://schemas.microsoft.com/office/infopath/2007/PartnerControls">3eb392b9-16a9-45d8-947f-db9d186f210d</TermId>
        </TermInfo>
      </Terms>
    </IntranetCategoryManagedMetadataTaxHTField0>
    <TaxCatchAll xmlns="bb23f8f2-6f06-4ec7-b253-39f9dd04490a">
      <Value>18</Value>
      <Value>46</Value>
      <Value>57</Value>
    </TaxCatchAll>
    <PublishingExpirationDate xmlns="http://schemas.microsoft.com/sharepoint/v3">2019-08-14T23:00:00+00:00</PublishingExpirationDate>
    <_RetentionPeriod xmlns="a796cea8-fdf0-4c8c-8ef9-88ab01145e5c">7 Years</_RetentionPeriod>
    <PublishingStartDate xmlns="http://schemas.microsoft.com/sharepoint/v3">2016-10-13T23:00:00+00:00</PublishingStartDate>
    <_StartDateTime xmlns="a796cea8-fdf0-4c8c-8ef9-88ab01145e5c" xsi:nil="true"/>
    <_EndDateTime xmlns="a796cea8-fdf0-4c8c-8ef9-88ab01145e5c">2019-08-14T23:00:00+00:00</_EndDateTime>
    <DepartmentManagedMetadataTaxHTField0 xmlns="a796cea8-fdf0-4c8c-8ef9-88ab01145e5c">
      <Terms xmlns="http://schemas.microsoft.com/office/infopath/2007/PartnerControls">
        <TermInfo xmlns="http://schemas.microsoft.com/office/infopath/2007/PartnerControls">
          <TermName xmlns="http://schemas.microsoft.com/office/infopath/2007/PartnerControls">Customer Insight and Communications</TermName>
          <TermId xmlns="http://schemas.microsoft.com/office/infopath/2007/PartnerControls">3adf1842-26d1-43aa-91a8-1f6dd431fc74</TermId>
        </TermInfo>
      </Terms>
    </DepartmentManagedMetadataTaxHTField0>
    <Category xmlns="a796cea8-fdf0-4c8c-8ef9-88ab01145e5c">Branded Templates</Category>
    <_PrimaryOwner xmlns="a796cea8-fdf0-4c8c-8ef9-88ab01145e5c">
      <UserInfo>
        <DisplayName>Nicola Ratcliffe</DisplayName>
        <AccountId>224</AccountId>
        <AccountType/>
      </UserInfo>
    </_PrimaryOwner>
    <_SecondaryOwner xmlns="a796cea8-fdf0-4c8c-8ef9-88ab01145e5c">
      <UserInfo>
        <DisplayName>Ian Tracey</DisplayName>
        <AccountId>3855</AccountId>
        <AccountType/>
      </UserInfo>
    </_SecondaryOwner>
  </documentManagement>
</p:properties>
</file>

<file path=customXml/itemProps1.xml><?xml version="1.0" encoding="utf-8"?>
<ds:datastoreItem xmlns:ds="http://schemas.openxmlformats.org/officeDocument/2006/customXml" ds:itemID="{EF62838E-A07F-47D1-ADCB-B6A71975630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a796cea8-fdf0-4c8c-8ef9-88ab01145e5c"/>
    <ds:schemaRef ds:uri="bb23f8f2-6f06-4ec7-b253-39f9dd04490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0AB3045-D28F-4F01-A686-FD2479540187}">
  <ds:schemaRefs>
    <ds:schemaRef ds:uri="http://schemas.microsoft.com/sharepoint/v3/contenttype/forms"/>
  </ds:schemaRefs>
</ds:datastoreItem>
</file>

<file path=customXml/itemProps3.xml><?xml version="1.0" encoding="utf-8"?>
<ds:datastoreItem xmlns:ds="http://schemas.openxmlformats.org/officeDocument/2006/customXml" ds:itemID="{0A1D7CC1-475B-4D5E-9921-9689CA246297}">
  <ds:schemaRefs>
    <ds:schemaRef ds:uri="http://schemas.microsoft.com/sharepoint/v3"/>
    <ds:schemaRef ds:uri="http://purl.org/dc/dcmitype/"/>
    <ds:schemaRef ds:uri="http://www.w3.org/XML/1998/namespace"/>
    <ds:schemaRef ds:uri="http://purl.org/dc/terms/"/>
    <ds:schemaRef ds:uri="http://schemas.microsoft.com/office/2006/documentManagement/types"/>
    <ds:schemaRef ds:uri="http://purl.org/dc/elements/1.1/"/>
    <ds:schemaRef ds:uri="http://schemas.openxmlformats.org/package/2006/metadata/core-properties"/>
    <ds:schemaRef ds:uri="a796cea8-fdf0-4c8c-8ef9-88ab01145e5c"/>
    <ds:schemaRef ds:uri="http://schemas.microsoft.com/office/infopath/2007/PartnerControls"/>
    <ds:schemaRef ds:uri="bb23f8f2-6f06-4ec7-b253-39f9dd04490a"/>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
  <TotalTime>237</TotalTime>
  <Words>991</Words>
  <Application>Microsoft Office PowerPoint</Application>
  <PresentationFormat>On-screen Show (4:3)</PresentationFormat>
  <Paragraphs>87</Paragraphs>
  <Slides>20</Slides>
  <Notes>2</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Presentation1_v2 (2)</vt:lpstr>
      <vt:lpstr>PowerPoint Presentation</vt:lpstr>
      <vt:lpstr>Agenda</vt:lpstr>
      <vt:lpstr>The Electronic Prescription Service</vt:lpstr>
      <vt:lpstr>NHSBSA Offering</vt:lpstr>
      <vt:lpstr>Data</vt:lpstr>
      <vt:lpstr>Benefits for prescribers, patients and the wider NHS</vt:lpstr>
      <vt:lpstr>Benefits for prescribers, patients and the wider NHS</vt:lpstr>
      <vt:lpstr>Benefits for prescribers, patients and the wider NHS</vt:lpstr>
      <vt:lpstr>Benefits for prescribers, patients and the wider NHS</vt:lpstr>
      <vt:lpstr>NHSBSA Support</vt:lpstr>
      <vt:lpstr>NHSBSA Support</vt:lpstr>
      <vt:lpstr>NHSBSA Support</vt:lpstr>
      <vt:lpstr>NHSBSA Support – System specific materials</vt:lpstr>
      <vt:lpstr>NHSBSA Support – System specific materials</vt:lpstr>
      <vt:lpstr>NHSBSA Support</vt:lpstr>
      <vt:lpstr>NHSBSA Support – eRD</vt:lpstr>
      <vt:lpstr>NHSBSA Support – eRD </vt:lpstr>
      <vt:lpstr>NHSBSA Support – eRD  </vt:lpstr>
      <vt:lpstr>Challenges</vt:lpstr>
      <vt:lpstr>Contact Us</vt:lpstr>
    </vt:vector>
  </TitlesOfParts>
  <Company>NHSBSA Pensions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NHSBSA Corporate Presentation Template</dc:title>
  <dc:creator>NRatclif</dc:creator>
  <cp:keywords>corporate, PowerPoint presentation template</cp:keywords>
  <cp:lastModifiedBy>shhar</cp:lastModifiedBy>
  <cp:revision>13</cp:revision>
  <dcterms:created xsi:type="dcterms:W3CDTF">2016-08-19T15:16:43Z</dcterms:created>
  <dcterms:modified xsi:type="dcterms:W3CDTF">2018-10-01T11:53:14Z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0x0101004E0D384B815D4E1189424FA467ED9D3F004220711C7A434149BE053160DAE98C7400CD4D6023F8945943BE0DD8A2A3AD4B9B</vt:lpwstr>
  </property>
  <property fmtid="{D5CDD505-2E9C-101B-9397-08002B2CF9AE}" pid="3" name="DepartmentManagedMetadata">
    <vt:lpwstr>46;#Customer Insight and Communications|3adf1842-26d1-43aa-91a8-1f6dd431fc74</vt:lpwstr>
  </property>
  <property fmtid="{D5CDD505-2E9C-101B-9397-08002B2CF9AE}" pid="4" name="IntranetCategoryManagedMetadata">
    <vt:lpwstr>57;#Communications|3eb392b9-16a9-45d8-947f-db9d186f210d</vt:lpwstr>
  </property>
  <property fmtid="{D5CDD505-2E9C-101B-9397-08002B2CF9AE}" pid="5" name="CategoryManagedMetadata">
    <vt:lpwstr>18;#Managing Corporate Relations|bb73da66-fcad-4794-a3e9-9e30e766425c</vt:lpwstr>
  </property>
  <property fmtid="{D5CDD505-2E9C-101B-9397-08002B2CF9AE}" pid="6" name="Gov_SecondNotification">
    <vt:lpwstr/>
  </property>
  <property fmtid="{D5CDD505-2E9C-101B-9397-08002B2CF9AE}" pid="7" name="Gov_FirstNotification">
    <vt:lpwstr/>
  </property>
  <property fmtid="{D5CDD505-2E9C-101B-9397-08002B2CF9AE}" pid="8" name="Gov_FinalNotification">
    <vt:lpwstr/>
  </property>
</Properties>
</file>