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0" r:id="rId3"/>
  </p:sldMasterIdLst>
  <p:notesMasterIdLst>
    <p:notesMasterId r:id="rId19"/>
  </p:notesMasterIdLst>
  <p:sldIdLst>
    <p:sldId id="256" r:id="rId4"/>
    <p:sldId id="338" r:id="rId5"/>
    <p:sldId id="295" r:id="rId6"/>
    <p:sldId id="296" r:id="rId7"/>
    <p:sldId id="297" r:id="rId8"/>
    <p:sldId id="333" r:id="rId9"/>
    <p:sldId id="369" r:id="rId10"/>
    <p:sldId id="340" r:id="rId11"/>
    <p:sldId id="370" r:id="rId12"/>
    <p:sldId id="371" r:id="rId13"/>
    <p:sldId id="356" r:id="rId14"/>
    <p:sldId id="342" r:id="rId15"/>
    <p:sldId id="358" r:id="rId16"/>
    <p:sldId id="366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90" autoAdjust="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CE318-8029-4904-B843-FCEBB89A325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BF217-7526-48EB-8611-F88720610A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395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0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hscic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8165"/>
            <a:ext cx="9144000" cy="3408219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2" y="338185"/>
            <a:ext cx="1198245" cy="12666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1" y="5904002"/>
            <a:ext cx="3023318" cy="78232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912000"/>
            <a:ext cx="6660312" cy="644744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4000" b="1" spc="-53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heading in 30pt Arial Bold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584001"/>
            <a:ext cx="6660312" cy="59273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Subheading in 21pt Arial Bold</a:t>
            </a:r>
            <a:endParaRPr lang="en-GB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4009" y="6000000"/>
            <a:ext cx="3924008" cy="432000"/>
          </a:xfrm>
        </p:spPr>
        <p:txBody>
          <a:bodyPr lIns="0" tIns="0" rIns="0" bIns="0">
            <a:normAutofit/>
          </a:bodyPr>
          <a:lstStyle>
            <a:lvl1pPr marL="0" indent="0" algn="r">
              <a:buNone/>
              <a:defRPr sz="20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Presented by… in 15pt Arial Bold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9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674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435280" cy="424847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963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248000"/>
            <a:ext cx="9144000" cy="561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480001"/>
            <a:ext cx="7632000" cy="706091"/>
          </a:xfrm>
        </p:spPr>
        <p:txBody>
          <a:bodyPr lIns="0" tIns="0" rIns="0" bIns="0" anchor="t">
            <a:normAutofit/>
          </a:bodyPr>
          <a:lstStyle>
            <a:lvl1pPr>
              <a:defRPr sz="4000" b="1" spc="-53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440000"/>
            <a:ext cx="7704000" cy="4581288"/>
          </a:xfrm>
        </p:spPr>
        <p:txBody>
          <a:bodyPr lIns="0" tIns="0" rIns="0" bIns="0"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 marL="1523962" indent="-304792">
              <a:buFont typeface="Wingdings" panose="05000000000000000000" pitchFamily="2" charset="2"/>
              <a:buChar char="§"/>
              <a:defRPr sz="2400">
                <a:solidFill>
                  <a:schemeClr val="accent6"/>
                </a:solidFill>
              </a:defRPr>
            </a:lvl3pPr>
            <a:lvl4pPr>
              <a:defRPr sz="2800"/>
            </a:lvl4pPr>
            <a:lvl5pPr>
              <a:defRPr sz="2333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6309321"/>
            <a:ext cx="2133600" cy="365125"/>
          </a:xfrm>
          <a:noFill/>
        </p:spPr>
        <p:txBody>
          <a:bodyPr/>
          <a:lstStyle>
            <a:lvl1pPr>
              <a:defRPr sz="1333">
                <a:solidFill>
                  <a:schemeClr val="accent6"/>
                </a:solidFill>
              </a:defRPr>
            </a:lvl1pPr>
          </a:lstStyle>
          <a:p>
            <a:fld id="{DC12C2CB-C475-442B-84C1-CBFDBCB34DB3}" type="slidenum">
              <a:rPr lang="en-GB" smtClean="0">
                <a:solidFill>
                  <a:srgbClr val="424D58"/>
                </a:solidFill>
              </a:rPr>
              <a:pPr/>
              <a:t>‹#›</a:t>
            </a:fld>
            <a:endParaRPr lang="en-GB" dirty="0">
              <a:solidFill>
                <a:srgbClr val="424D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1394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932926"/>
            <a:ext cx="6804328" cy="1200091"/>
          </a:xfrm>
        </p:spPr>
        <p:txBody>
          <a:bodyPr lIns="0" tIns="0" rIns="0" bIns="0" anchor="t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3568" y="5829267"/>
            <a:ext cx="8003232" cy="880884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>
              <a:defRPr sz="3467">
                <a:solidFill>
                  <a:schemeClr val="bg1"/>
                </a:solidFill>
              </a:defRPr>
            </a:lvl2pPr>
            <a:lvl3pPr marL="1523962" indent="-304792">
              <a:buFont typeface="Wingdings" panose="05000000000000000000" pitchFamily="2" charset="2"/>
              <a:buChar char="§"/>
              <a:defRPr sz="2933">
                <a:solidFill>
                  <a:schemeClr val="bg1"/>
                </a:solidFill>
              </a:defRPr>
            </a:lvl3pPr>
            <a:lvl4pPr>
              <a:defRPr sz="2800"/>
            </a:lvl4pPr>
            <a:lvl5pPr>
              <a:defRPr sz="2333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6309321"/>
            <a:ext cx="2133600" cy="365125"/>
          </a:xfrm>
        </p:spPr>
        <p:txBody>
          <a:bodyPr/>
          <a:lstStyle>
            <a:lvl1pPr>
              <a:defRPr sz="1333">
                <a:solidFill>
                  <a:schemeClr val="bg1"/>
                </a:solidFill>
              </a:defRPr>
            </a:lvl1pPr>
          </a:lstStyle>
          <a:p>
            <a:fld id="{4F2E129E-16B7-480B-972E-C025DBFD1D53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6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1016"/>
            <a:ext cx="9144000" cy="68592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155200"/>
            <a:ext cx="9144000" cy="1728192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5376001"/>
            <a:ext cx="6804328" cy="1200091"/>
          </a:xfrm>
        </p:spPr>
        <p:txBody>
          <a:bodyPr lIns="0" tIns="0" rIns="0" bIns="0" anchor="t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0000" y="6021290"/>
            <a:ext cx="6804000" cy="6888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>
              <a:defRPr sz="3467">
                <a:solidFill>
                  <a:schemeClr val="bg1"/>
                </a:solidFill>
              </a:defRPr>
            </a:lvl2pPr>
            <a:lvl3pPr marL="1523962" indent="-304792">
              <a:buFont typeface="Wingdings" panose="05000000000000000000" pitchFamily="2" charset="2"/>
              <a:buChar char="§"/>
              <a:defRPr sz="2933">
                <a:solidFill>
                  <a:schemeClr val="bg1"/>
                </a:solidFill>
              </a:defRPr>
            </a:lvl3pPr>
            <a:lvl4pPr>
              <a:defRPr sz="2800"/>
            </a:lvl4pPr>
            <a:lvl5pPr>
              <a:defRPr sz="2333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6309321"/>
            <a:ext cx="2133600" cy="365125"/>
          </a:xfrm>
        </p:spPr>
        <p:txBody>
          <a:bodyPr/>
          <a:lstStyle>
            <a:lvl1pPr>
              <a:defRPr sz="1333">
                <a:solidFill>
                  <a:schemeClr val="bg1"/>
                </a:solidFill>
              </a:defRPr>
            </a:lvl1pPr>
          </a:lstStyle>
          <a:p>
            <a:fld id="{4F2E129E-16B7-480B-972E-C025DBFD1D53}" type="slidenum">
              <a:rPr lang="en-GB" smtClean="0">
                <a:solidFill>
                  <a:srgbClr val="FFFFFF"/>
                </a:solidFill>
              </a:rPr>
              <a:pPr/>
              <a:t>‹#›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6820"/>
            <a:ext cx="9144000" cy="340821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796821"/>
            <a:ext cx="9144000" cy="340821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5" name="TextBox 14">
            <a:hlinkClick r:id="rId3"/>
          </p:cNvPr>
          <p:cNvSpPr txBox="1"/>
          <p:nvPr userDrawn="1"/>
        </p:nvSpPr>
        <p:spPr>
          <a:xfrm>
            <a:off x="478398" y="4454790"/>
            <a:ext cx="4669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rgbClr val="0F0F0F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6" y="1864315"/>
            <a:ext cx="60486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GB" sz="3200" b="1" dirty="0">
                <a:solidFill>
                  <a:srgbClr val="005EB8"/>
                </a:solidFill>
              </a:rPr>
              <a:t>www.digital.nhs.uk</a:t>
            </a:r>
            <a:endParaRPr lang="en-GB" sz="3200" dirty="0">
              <a:solidFill>
                <a:srgbClr val="005EB8"/>
              </a:solidFill>
            </a:endParaRPr>
          </a:p>
          <a:p>
            <a:pPr defTabSz="1219170">
              <a:lnSpc>
                <a:spcPts val="4800"/>
              </a:lnSpc>
              <a:defRPr/>
            </a:pPr>
            <a:r>
              <a:rPr lang="en-GB" sz="3200" dirty="0">
                <a:solidFill>
                  <a:srgbClr val="005EB8"/>
                </a:solidFill>
              </a:rPr>
              <a:t>     </a:t>
            </a:r>
            <a:r>
              <a:rPr lang="en-GB" sz="3200" b="1" dirty="0">
                <a:solidFill>
                  <a:srgbClr val="005EB8"/>
                </a:solidFill>
              </a:rPr>
              <a:t>@</a:t>
            </a:r>
            <a:r>
              <a:rPr lang="en-GB" sz="3200" b="1" dirty="0" err="1">
                <a:solidFill>
                  <a:srgbClr val="005EB8"/>
                </a:solidFill>
              </a:rPr>
              <a:t>nhsdigital</a:t>
            </a:r>
            <a:endParaRPr lang="en-GB" sz="3200" b="1" dirty="0">
              <a:solidFill>
                <a:srgbClr val="005EB8"/>
              </a:solidFill>
            </a:endParaRPr>
          </a:p>
          <a:p>
            <a:pPr>
              <a:lnSpc>
                <a:spcPts val="4800"/>
              </a:lnSpc>
            </a:pPr>
            <a:r>
              <a:rPr lang="en-GB" sz="3200" b="1" dirty="0">
                <a:solidFill>
                  <a:srgbClr val="005EB8"/>
                </a:solidFill>
              </a:rPr>
              <a:t>enquiries@nhsdigital.nhs.uk</a:t>
            </a:r>
          </a:p>
          <a:p>
            <a:pPr>
              <a:lnSpc>
                <a:spcPts val="4800"/>
              </a:lnSpc>
            </a:pPr>
            <a:r>
              <a:rPr lang="en-GB" sz="3200" b="1" dirty="0">
                <a:solidFill>
                  <a:srgbClr val="005EB8"/>
                </a:solidFill>
              </a:rPr>
              <a:t>0300 303 5678</a:t>
            </a:r>
            <a:endParaRPr lang="en-GB" sz="3200" dirty="0">
              <a:solidFill>
                <a:srgbClr val="005EB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5647390"/>
            <a:ext cx="3671171" cy="9499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26" y="2624027"/>
            <a:ext cx="387707" cy="516943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2" y="338185"/>
            <a:ext cx="1198245" cy="126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2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EC40FDB-5875-40DA-9336-F85269379478}" type="datetimeFigureOut">
              <a:rPr lang="en-US">
                <a:solidFill>
                  <a:srgbClr val="0F0F0F">
                    <a:tint val="75000"/>
                  </a:srgbClr>
                </a:solidFill>
              </a:rPr>
              <a:pPr>
                <a:defRPr/>
              </a:pPr>
              <a:t>1/30/2019</a:t>
            </a:fld>
            <a:endParaRPr lang="en-US">
              <a:solidFill>
                <a:srgbClr val="0F0F0F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F0F0F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7DC0A2B-CFA3-43BA-97BB-25CD4FC9E36A}" type="slidenum">
              <a:rPr lang="en-US">
                <a:solidFill>
                  <a:srgbClr val="0F0F0F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F0F0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22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68489"/>
            <a:ext cx="8134672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136904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872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72C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435280" cy="4248472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itchFamily="34" charset="0"/>
              <a:buChar char="•"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Text</a:t>
            </a:r>
          </a:p>
          <a:p>
            <a:pPr lvl="2"/>
            <a:r>
              <a:rPr lang="en-US" dirty="0" smtClean="0"/>
              <a:t>Text</a:t>
            </a:r>
          </a:p>
          <a:p>
            <a:pPr lvl="3"/>
            <a:r>
              <a:rPr lang="en-US" dirty="0" smtClean="0"/>
              <a:t>Text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298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468489"/>
            <a:ext cx="8134672" cy="110452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00674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136904" cy="16561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8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D6EA-53C1-4056-A5B8-5AF66D913895}" type="datetime1">
              <a:rPr lang="en-GB" smtClean="0">
                <a:solidFill>
                  <a:srgbClr val="0F0F0F">
                    <a:tint val="75000"/>
                  </a:srgbClr>
                </a:solidFill>
              </a:rPr>
              <a:pPr/>
              <a:t>30/01/2019</a:t>
            </a:fld>
            <a:endParaRPr lang="en-GB" dirty="0">
              <a:solidFill>
                <a:srgbClr val="0F0F0F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>
                <a:solidFill>
                  <a:srgbClr val="0F0F0F">
                    <a:tint val="75000"/>
                  </a:srgbClr>
                </a:solidFill>
              </a:rPr>
              <a:t>Click to edit master footer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29E-16B7-480B-972E-C025DBFD1D53}" type="slidenum">
              <a:rPr lang="en-GB" smtClean="0">
                <a:solidFill>
                  <a:srgbClr val="0F0F0F">
                    <a:tint val="75000"/>
                  </a:srgbClr>
                </a:solidFill>
              </a:rPr>
              <a:pPr/>
              <a:t>‹#›</a:t>
            </a:fld>
            <a:endParaRPr lang="en-GB" dirty="0">
              <a:solidFill>
                <a:srgbClr val="0F0F0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68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27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68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17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bsa.nhs.uk/sites/default/files/2018-09/eRD%20Data%20Requests%20Overview.doc" TargetMode="External"/><Relationship Id="rId2" Type="http://schemas.openxmlformats.org/officeDocument/2006/relationships/hyperlink" Target="mailto:nhsbsa.epssupport@nhs.net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nhsbsa.nhs.uk/sites/default/files/2018-10/eRD%20waiting%20room%20slides%20v2%20(Oct%202018)%20(plasma)_1.pptx" TargetMode="External"/><Relationship Id="rId5" Type="http://schemas.openxmlformats.org/officeDocument/2006/relationships/hyperlink" Target="https://www.nhsbsa.nhs.uk/sites/default/files/2018-05/eRD%20leaflet%20A5%20(V2)%20(Local)%2005.2018.pdf" TargetMode="External"/><Relationship Id="rId4" Type="http://schemas.openxmlformats.org/officeDocument/2006/relationships/hyperlink" Target="https://www.nhsbsa.nhs.uk/sites/default/files/2018-11/NHS%20Numbers%20for%20patients%20potentially%20suitable%20for%20Electronic%20Repeat%20Dispensing%20(eRD)%20request%20form%20(V2)%2011.2018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sbsa.nhs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nhsbsa.epssupport@nhs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bsa.nhs.uk/sites/default/files/2017-10/EPS%20Waiting%20Room%20Messages.pdf" TargetMode="External"/><Relationship Id="rId2" Type="http://schemas.openxmlformats.org/officeDocument/2006/relationships/hyperlink" Target="https://www.nhsbsa.nhs.uk/sites/default/files/2018-10/180711%20eps%20waiting%20room%20slides%20v4%20(Oct2018)%20(Plasma)_1.pptx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nhsbsa.nhs.uk/sites/default/files/2017-10/EPS%20letter%20templat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EPS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i="1" dirty="0">
                <a:solidFill>
                  <a:srgbClr val="005EB8"/>
                </a:solidFill>
              </a:rPr>
              <a:t>“Developing the best way forward for practices and pharmacy to maximise EPS”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78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Introduce eRD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33600"/>
            <a:ext cx="8435280" cy="3352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To support GP Practices in </a:t>
            </a:r>
            <a:r>
              <a:rPr lang="en-GB" dirty="0" smtClean="0"/>
              <a:t>getting started with </a:t>
            </a:r>
            <a:r>
              <a:rPr lang="en-GB" dirty="0" err="1" smtClean="0"/>
              <a:t>eRD</a:t>
            </a:r>
            <a:r>
              <a:rPr lang="en-GB" dirty="0" smtClean="0"/>
              <a:t> we can help identify potentially suitable patients.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</a:t>
            </a:r>
            <a:r>
              <a:rPr lang="en-GB" dirty="0"/>
              <a:t>request this information the following form should be completed and returned to </a:t>
            </a:r>
            <a:r>
              <a:rPr lang="en-GB" u="sng" dirty="0">
                <a:hlinkClick r:id="rId2"/>
              </a:rPr>
              <a:t>nhsbsa.epssupport@nhs.net</a:t>
            </a:r>
            <a:r>
              <a:rPr lang="en-GB" dirty="0"/>
              <a:t> </a:t>
            </a:r>
            <a:endParaRPr lang="en-GB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dirty="0"/>
              <a:t>Identifying suitable patients for eRD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hlinkClick r:id="rId3"/>
              </a:rPr>
              <a:t>eRD data requests overview</a:t>
            </a:r>
            <a:r>
              <a:rPr lang="en-GB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hlinkClick r:id="rId4"/>
              </a:rPr>
              <a:t>eRD data request form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help in promoting </a:t>
            </a:r>
            <a:r>
              <a:rPr lang="en-GB" dirty="0" err="1" smtClean="0"/>
              <a:t>eRD</a:t>
            </a:r>
            <a:r>
              <a:rPr lang="en-GB" dirty="0" smtClean="0"/>
              <a:t> to these and other suitable patients we have the following: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eRD patient flyer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eRD waiting room slides</a:t>
            </a:r>
            <a:r>
              <a:rPr lang="en-GB" dirty="0" smtClean="0"/>
              <a:t>  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486400"/>
            <a:ext cx="84582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Practices receiving our data in 2017/18 increased their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eRD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over 3% more than similar practices who did not get our data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That equates to a minimum of 5 hours GP time saved each month!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61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Maximise EPS and </a:t>
            </a:r>
            <a:r>
              <a:rPr lang="en-GB" dirty="0" err="1" smtClean="0"/>
              <a:t>eRD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435280" cy="4114800"/>
          </a:xfrm>
        </p:spPr>
        <p:txBody>
          <a:bodyPr/>
          <a:lstStyle/>
          <a:p>
            <a:r>
              <a:rPr lang="en-GB" dirty="0" smtClean="0"/>
              <a:t>Checking your EPS and </a:t>
            </a:r>
            <a:r>
              <a:rPr lang="en-GB" dirty="0" err="1" smtClean="0"/>
              <a:t>eRD</a:t>
            </a:r>
            <a:r>
              <a:rPr lang="en-GB" dirty="0" smtClean="0"/>
              <a:t> usage on a regular basis will help ensure you maximise </a:t>
            </a:r>
            <a:r>
              <a:rPr lang="en-GB" dirty="0" smtClean="0"/>
              <a:t>your potential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Share best </a:t>
            </a:r>
            <a:r>
              <a:rPr lang="en-GB" dirty="0" smtClean="0"/>
              <a:t>practice with other sites in your area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Use available handbooks, guides and support</a:t>
            </a:r>
          </a:p>
          <a:p>
            <a:endParaRPr lang="en-GB" dirty="0"/>
          </a:p>
          <a:p>
            <a:r>
              <a:rPr lang="en-GB" dirty="0" smtClean="0"/>
              <a:t>Inform and educate patients</a:t>
            </a:r>
          </a:p>
          <a:p>
            <a:pPr lvl="1"/>
            <a:r>
              <a:rPr lang="en-GB" dirty="0" smtClean="0"/>
              <a:t>Differentiate between other digital services </a:t>
            </a:r>
            <a:r>
              <a:rPr lang="en-GB" dirty="0" smtClean="0"/>
              <a:t>(Online access) and EPS and </a:t>
            </a:r>
            <a:r>
              <a:rPr lang="en-GB" dirty="0" err="1" smtClean="0"/>
              <a:t>eRD</a:t>
            </a:r>
            <a:endParaRPr lang="en-GB" dirty="0" smtClean="0"/>
          </a:p>
          <a:p>
            <a:pPr lvl="2"/>
            <a:r>
              <a:rPr lang="en-GB" dirty="0" smtClean="0"/>
              <a:t>Make sure patients don’t continue to order medication once on </a:t>
            </a:r>
            <a:r>
              <a:rPr lang="en-GB" dirty="0" err="1" smtClean="0"/>
              <a:t>eRD</a:t>
            </a:r>
            <a:endParaRPr lang="en-GB" dirty="0" smtClean="0"/>
          </a:p>
          <a:p>
            <a:pPr lvl="2"/>
            <a:r>
              <a:rPr lang="en-GB" dirty="0" smtClean="0"/>
              <a:t>Make sure all patients using online access are aware of 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2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33800"/>
            <a:ext cx="8435280" cy="576064"/>
          </a:xfrm>
        </p:spPr>
        <p:txBody>
          <a:bodyPr/>
          <a:lstStyle/>
          <a:p>
            <a:pPr algn="ctr"/>
            <a:r>
              <a:rPr lang="en-GB" dirty="0" smtClean="0"/>
              <a:t>NHSBSA Dispenser Support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0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EPS and </a:t>
            </a:r>
            <a:r>
              <a:rPr lang="en-GB" dirty="0" err="1" smtClean="0"/>
              <a:t>eRD</a:t>
            </a:r>
            <a:r>
              <a:rPr lang="en-GB" dirty="0" smtClean="0"/>
              <a:t> utilisation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435280" cy="4248472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TOP TIPS</a:t>
            </a:r>
          </a:p>
          <a:p>
            <a:r>
              <a:rPr lang="en-GB" dirty="0" smtClean="0"/>
              <a:t>Communication </a:t>
            </a:r>
            <a:r>
              <a:rPr lang="en-GB" dirty="0" smtClean="0"/>
              <a:t>is key between practice and pharmacy which is why we are arranging workshops </a:t>
            </a:r>
            <a:r>
              <a:rPr lang="en-GB" dirty="0" smtClean="0"/>
              <a:t>to </a:t>
            </a:r>
            <a:r>
              <a:rPr lang="en-GB" dirty="0" smtClean="0"/>
              <a:t>facilitate communication</a:t>
            </a:r>
          </a:p>
          <a:p>
            <a:endParaRPr lang="en-GB" dirty="0"/>
          </a:p>
          <a:p>
            <a:r>
              <a:rPr lang="en-GB" dirty="0" smtClean="0"/>
              <a:t>Use the prescription tracker when you need to locate EPS scripts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Promote to </a:t>
            </a:r>
            <a:r>
              <a:rPr lang="en-GB" dirty="0" smtClean="0"/>
              <a:t>patients using alternative messages based around savings EPS generates to the NHS (research recently conducted by the NHSBSA with over 800 patients suggest this is good way to increase nominations)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Identify patients potentially suitable for </a:t>
            </a:r>
            <a:r>
              <a:rPr lang="en-GB" dirty="0" err="1" smtClean="0"/>
              <a:t>eRD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do to support pharmacies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Arrange events to support pharmacists through their EPS journey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Provide materials to engage with </a:t>
            </a:r>
            <a:r>
              <a:rPr lang="en-GB" dirty="0"/>
              <a:t>patients, if we do not hold materials suitable for your needs we may be able to build specific packages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Work with system suppliers to find training materials</a:t>
            </a:r>
          </a:p>
          <a:p>
            <a:endParaRPr lang="en-GB" dirty="0"/>
          </a:p>
          <a:p>
            <a:r>
              <a:rPr lang="en-GB" dirty="0" smtClean="0"/>
              <a:t>Report on dispensing data through our dashboards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9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Staying Connected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/>
              <a:t>Twitter</a:t>
            </a:r>
            <a:r>
              <a:rPr lang="en-GB" dirty="0" smtClean="0"/>
              <a:t>: @NHSBSA</a:t>
            </a:r>
          </a:p>
          <a:p>
            <a:endParaRPr lang="en-GB" dirty="0" smtClean="0"/>
          </a:p>
          <a:p>
            <a:r>
              <a:rPr lang="en-GB" b="1" dirty="0" smtClean="0"/>
              <a:t>Website: </a:t>
            </a:r>
            <a:r>
              <a:rPr lang="en-GB" dirty="0" smtClean="0">
                <a:hlinkClick r:id="rId3"/>
              </a:rPr>
              <a:t>www.nhsbsa.nhs.uk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dirty="0" smtClean="0"/>
              <a:t>Email :</a:t>
            </a:r>
            <a:r>
              <a:rPr lang="en-GB" dirty="0" smtClean="0"/>
              <a:t> </a:t>
            </a:r>
            <a:r>
              <a:rPr lang="en-GB" dirty="0" smtClean="0">
                <a:hlinkClick r:id="rId4"/>
              </a:rPr>
              <a:t>nhsbsa.epssupport@nhs.net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760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33800"/>
            <a:ext cx="8435280" cy="576064"/>
          </a:xfrm>
        </p:spPr>
        <p:txBody>
          <a:bodyPr/>
          <a:lstStyle/>
          <a:p>
            <a:pPr algn="ctr"/>
            <a:r>
              <a:rPr lang="en-GB" dirty="0" smtClean="0"/>
              <a:t>The Benefits of EPS and </a:t>
            </a:r>
            <a:r>
              <a:rPr lang="en-GB" dirty="0" err="1" smtClean="0"/>
              <a:t>eRD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9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</p:spPr>
        <p:txBody>
          <a:bodyPr/>
          <a:lstStyle/>
          <a:p>
            <a:r>
              <a:rPr lang="en-GB" dirty="0" smtClean="0"/>
              <a:t>Benefits for prescribers, patients and the wider NHS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18897"/>
            <a:ext cx="81438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4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</p:spPr>
        <p:txBody>
          <a:bodyPr/>
          <a:lstStyle/>
          <a:p>
            <a:r>
              <a:rPr lang="en-GB" dirty="0" smtClean="0"/>
              <a:t>Benefits for prescribers, patients and the wider NHS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810577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57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435280" cy="576064"/>
          </a:xfrm>
        </p:spPr>
        <p:txBody>
          <a:bodyPr/>
          <a:lstStyle/>
          <a:p>
            <a:r>
              <a:rPr lang="en-GB" dirty="0" smtClean="0"/>
              <a:t>Benefits for prescribers, patients and the wider NHS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2708920"/>
            <a:ext cx="804862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41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for Dispensers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utomated </a:t>
            </a:r>
            <a:r>
              <a:rPr lang="en-GB" dirty="0"/>
              <a:t>downloads, making prescription processing more </a:t>
            </a:r>
            <a:r>
              <a:rPr lang="en-GB" dirty="0" smtClean="0"/>
              <a:t>efficient</a:t>
            </a:r>
          </a:p>
          <a:p>
            <a:endParaRPr lang="en-GB" dirty="0"/>
          </a:p>
          <a:p>
            <a:r>
              <a:rPr lang="en-GB" dirty="0" smtClean="0"/>
              <a:t>Less </a:t>
            </a:r>
            <a:r>
              <a:rPr lang="en-GB" dirty="0"/>
              <a:t>time spent on administration and collecting prescriptions, which means more time for helping </a:t>
            </a:r>
            <a:r>
              <a:rPr lang="en-GB" dirty="0" smtClean="0"/>
              <a:t>customers</a:t>
            </a:r>
          </a:p>
          <a:p>
            <a:endParaRPr lang="en-GB" dirty="0"/>
          </a:p>
          <a:p>
            <a:r>
              <a:rPr lang="en-GB" dirty="0"/>
              <a:t>I</a:t>
            </a:r>
            <a:r>
              <a:rPr lang="en-GB" dirty="0" smtClean="0"/>
              <a:t>mproved </a:t>
            </a:r>
            <a:r>
              <a:rPr lang="en-GB" dirty="0"/>
              <a:t>stock control and greater </a:t>
            </a:r>
            <a:r>
              <a:rPr lang="en-GB" dirty="0" smtClean="0"/>
              <a:t>accuracy</a:t>
            </a:r>
          </a:p>
          <a:p>
            <a:endParaRPr lang="en-GB" dirty="0"/>
          </a:p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prescription collection service no longer </a:t>
            </a:r>
            <a:r>
              <a:rPr lang="en-GB" dirty="0" smtClean="0"/>
              <a:t>required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between pharmacy and practices</a:t>
            </a:r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86200"/>
            <a:ext cx="224790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37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for Dispensers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Improved patient satisfaction through reduced waiting times</a:t>
            </a:r>
          </a:p>
          <a:p>
            <a:endParaRPr lang="en-GB" dirty="0" smtClean="0"/>
          </a:p>
          <a:p>
            <a:r>
              <a:rPr lang="en-GB" dirty="0" smtClean="0"/>
              <a:t>Increased </a:t>
            </a:r>
            <a:r>
              <a:rPr lang="en-GB" dirty="0"/>
              <a:t>accuracy, meaning fewer prescription </a:t>
            </a:r>
            <a:r>
              <a:rPr lang="en-GB" dirty="0" smtClean="0"/>
              <a:t>queries</a:t>
            </a:r>
          </a:p>
          <a:p>
            <a:endParaRPr lang="en-GB" dirty="0"/>
          </a:p>
          <a:p>
            <a:r>
              <a:rPr lang="en-GB" dirty="0"/>
              <a:t>L</a:t>
            </a:r>
            <a:r>
              <a:rPr lang="en-GB" dirty="0" smtClean="0"/>
              <a:t>ess </a:t>
            </a:r>
            <a:r>
              <a:rPr lang="en-GB" dirty="0"/>
              <a:t>sorting and less paper to send to NHS Prescription Services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245495"/>
            <a:ext cx="2895600" cy="226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98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733800"/>
            <a:ext cx="8435280" cy="576064"/>
          </a:xfrm>
        </p:spPr>
        <p:txBody>
          <a:bodyPr/>
          <a:lstStyle/>
          <a:p>
            <a:pPr algn="ctr"/>
            <a:r>
              <a:rPr lang="en-GB" dirty="0" smtClean="0"/>
              <a:t>NHSBSA Prescriber Support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7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Increase EPS 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F0F0F"/>
                </a:solidFill>
              </a:rPr>
              <a:t>Many patients not using EPS may not be convinced by the benefits to themselves</a:t>
            </a:r>
          </a:p>
          <a:p>
            <a:pPr marL="0" indent="0">
              <a:buNone/>
            </a:pPr>
            <a:endParaRPr lang="en-GB" dirty="0">
              <a:solidFill>
                <a:srgbClr val="0F0F0F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F0F0F"/>
                </a:solidFill>
              </a:rPr>
              <a:t>The NHSBSA has developed content specifically to engage these patients looking more at the impact to the wider </a:t>
            </a:r>
            <a:r>
              <a:rPr lang="en-GB" dirty="0" smtClean="0">
                <a:solidFill>
                  <a:srgbClr val="0F0F0F"/>
                </a:solidFill>
              </a:rPr>
              <a:t>NHS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Promote </a:t>
            </a:r>
            <a:r>
              <a:rPr lang="en-GB" dirty="0"/>
              <a:t>to patients 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hlinkClick r:id="rId2"/>
              </a:rPr>
              <a:t>waiting room slides</a:t>
            </a:r>
            <a:r>
              <a:rPr lang="en-GB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hlinkClick r:id="rId3"/>
              </a:rPr>
              <a:t>waiting room message content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>
                <a:hlinkClick r:id="rId4"/>
              </a:rPr>
              <a:t>pharmacy letter template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107806"/>
      </p:ext>
    </p:extLst>
  </p:cSld>
  <p:clrMapOvr>
    <a:masterClrMapping/>
  </p:clrMapOvr>
</p:sld>
</file>

<file path=ppt/theme/theme1.xml><?xml version="1.0" encoding="utf-8"?>
<a:theme xmlns:a="http://schemas.openxmlformats.org/drawingml/2006/main" name="HSCIC_Powepoint_v2.5_0115">
  <a:themeElements>
    <a:clrScheme name="01-NHS-DIGI-PALETTE-01">
      <a:dk1>
        <a:srgbClr val="0F0F0F"/>
      </a:dk1>
      <a:lt1>
        <a:srgbClr val="FFFFFF"/>
      </a:lt1>
      <a:dk2>
        <a:srgbClr val="033F85"/>
      </a:dk2>
      <a:lt2>
        <a:srgbClr val="F9F9F9"/>
      </a:lt2>
      <a:accent1>
        <a:srgbClr val="005EB8"/>
      </a:accent1>
      <a:accent2>
        <a:srgbClr val="84919C"/>
      </a:accent2>
      <a:accent3>
        <a:srgbClr val="003087"/>
      </a:accent3>
      <a:accent4>
        <a:srgbClr val="5EBCE8"/>
      </a:accent4>
      <a:accent5>
        <a:srgbClr val="CED1D5"/>
      </a:accent5>
      <a:accent6>
        <a:srgbClr val="424D58"/>
      </a:accent6>
      <a:hlink>
        <a:srgbClr val="003087"/>
      </a:hlink>
      <a:folHlink>
        <a:srgbClr val="7C2855"/>
      </a:folHlink>
    </a:clrScheme>
    <a:fontScheme name="Corpor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esentation1_v2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2995</TotalTime>
  <Words>501</Words>
  <Application>Microsoft Office PowerPoint</Application>
  <PresentationFormat>On-screen Show (4:3)</PresentationFormat>
  <Paragraphs>83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HSCIC_Powepoint_v2.5_0115</vt:lpstr>
      <vt:lpstr>Presentation1_v2 (2)</vt:lpstr>
      <vt:lpstr>1_Presentation1_v2 (2)</vt:lpstr>
      <vt:lpstr>EPS</vt:lpstr>
      <vt:lpstr>The Benefits of EPS and eRD</vt:lpstr>
      <vt:lpstr>Benefits for prescribers, patients and the wider NHS</vt:lpstr>
      <vt:lpstr>Benefits for prescribers, patients and the wider NHS</vt:lpstr>
      <vt:lpstr>Benefits for prescribers, patients and the wider NHS</vt:lpstr>
      <vt:lpstr>Benefits for Dispensers</vt:lpstr>
      <vt:lpstr>Benefits for Dispensers</vt:lpstr>
      <vt:lpstr>NHSBSA Prescriber Support Model</vt:lpstr>
      <vt:lpstr>Increase EPS use</vt:lpstr>
      <vt:lpstr>Introduce eRD</vt:lpstr>
      <vt:lpstr>Maximise EPS and eRD</vt:lpstr>
      <vt:lpstr>NHSBSA Dispenser Support Model</vt:lpstr>
      <vt:lpstr>EPS and eRD utilisation</vt:lpstr>
      <vt:lpstr>What we do to support pharmacies</vt:lpstr>
      <vt:lpstr>Staying Connected </vt:lpstr>
    </vt:vector>
  </TitlesOfParts>
  <Company>NHSBSA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Ogley</dc:creator>
  <cp:lastModifiedBy>Steven Ogley</cp:lastModifiedBy>
  <cp:revision>91</cp:revision>
  <dcterms:created xsi:type="dcterms:W3CDTF">2018-11-06T16:10:38Z</dcterms:created>
  <dcterms:modified xsi:type="dcterms:W3CDTF">2019-01-31T09:03:05Z</dcterms:modified>
</cp:coreProperties>
</file>