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</p:sldMasterIdLst>
  <p:notesMasterIdLst>
    <p:notesMasterId r:id="rId26"/>
  </p:notesMasterIdLst>
  <p:sldIdLst>
    <p:sldId id="256" r:id="rId4"/>
    <p:sldId id="336" r:id="rId5"/>
    <p:sldId id="293" r:id="rId6"/>
    <p:sldId id="338" r:id="rId7"/>
    <p:sldId id="295" r:id="rId8"/>
    <p:sldId id="296" r:id="rId9"/>
    <p:sldId id="297" r:id="rId10"/>
    <p:sldId id="333" r:id="rId11"/>
    <p:sldId id="369" r:id="rId12"/>
    <p:sldId id="340" r:id="rId13"/>
    <p:sldId id="344" r:id="rId14"/>
    <p:sldId id="345" r:id="rId15"/>
    <p:sldId id="346" r:id="rId16"/>
    <p:sldId id="347" r:id="rId17"/>
    <p:sldId id="348" r:id="rId18"/>
    <p:sldId id="349" r:id="rId19"/>
    <p:sldId id="354" r:id="rId20"/>
    <p:sldId id="352" r:id="rId21"/>
    <p:sldId id="355" r:id="rId22"/>
    <p:sldId id="356" r:id="rId23"/>
    <p:sldId id="288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0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D4EAC-1EA4-4034-B724-C6E4DED464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51389A-2DCE-4A51-9497-56794E94A23A}">
      <dgm:prSet phldrT="[Text]"/>
      <dgm:spPr/>
      <dgm:t>
        <a:bodyPr/>
        <a:lstStyle/>
        <a:p>
          <a:endParaRPr lang="en-GB" dirty="0">
            <a:latin typeface="Arial" pitchFamily="34" charset="0"/>
            <a:cs typeface="Arial" pitchFamily="34" charset="0"/>
          </a:endParaRPr>
        </a:p>
      </dgm:t>
    </dgm:pt>
    <dgm:pt modelId="{0ECA284A-8A9B-4E1D-9EE3-83327636FBF5}" type="parTrans" cxnId="{7B9284FF-13CB-4567-BB86-C1670E0202DE}">
      <dgm:prSet/>
      <dgm:spPr/>
      <dgm:t>
        <a:bodyPr/>
        <a:lstStyle/>
        <a:p>
          <a:endParaRPr lang="en-GB"/>
        </a:p>
      </dgm:t>
    </dgm:pt>
    <dgm:pt modelId="{25F01F0E-C8CC-4EFB-BC7F-E2D96A040EEA}" type="sibTrans" cxnId="{7B9284FF-13CB-4567-BB86-C1670E0202DE}">
      <dgm:prSet/>
      <dgm:spPr/>
      <dgm:t>
        <a:bodyPr/>
        <a:lstStyle/>
        <a:p>
          <a:endParaRPr lang="en-GB"/>
        </a:p>
      </dgm:t>
    </dgm:pt>
    <dgm:pt modelId="{B9FB4262-E40B-43F4-B4F3-2BFE07121843}">
      <dgm:prSet phldrT="[Text]"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Promote to patients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5B27F83C-7E29-4183-83E7-88A304D49F34}" type="parTrans" cxnId="{8AD06B95-5277-413E-8B3F-00726A4DD2AF}">
      <dgm:prSet/>
      <dgm:spPr/>
      <dgm:t>
        <a:bodyPr/>
        <a:lstStyle/>
        <a:p>
          <a:endParaRPr lang="en-GB"/>
        </a:p>
      </dgm:t>
    </dgm:pt>
    <dgm:pt modelId="{F433CF96-693C-4081-BC62-A7EAD77456BA}" type="sibTrans" cxnId="{8AD06B95-5277-413E-8B3F-00726A4DD2AF}">
      <dgm:prSet/>
      <dgm:spPr/>
      <dgm:t>
        <a:bodyPr/>
        <a:lstStyle/>
        <a:p>
          <a:endParaRPr lang="en-GB"/>
        </a:p>
      </dgm:t>
    </dgm:pt>
    <dgm:pt modelId="{7651555F-123E-4580-AB31-7A551E98996D}">
      <dgm:prSet phldrT="[Text]"/>
      <dgm:spPr/>
      <dgm:t>
        <a:bodyPr/>
        <a:lstStyle/>
        <a:p>
          <a:endParaRPr lang="en-GB" dirty="0">
            <a:latin typeface="Arial" pitchFamily="34" charset="0"/>
            <a:cs typeface="Arial" pitchFamily="34" charset="0"/>
          </a:endParaRPr>
        </a:p>
      </dgm:t>
    </dgm:pt>
    <dgm:pt modelId="{2104772E-C049-4E42-A39C-2242CC2D9ED1}" type="parTrans" cxnId="{3A8A3087-92A2-4D6D-A5CB-E15C3638EAFA}">
      <dgm:prSet/>
      <dgm:spPr/>
      <dgm:t>
        <a:bodyPr/>
        <a:lstStyle/>
        <a:p>
          <a:endParaRPr lang="en-GB"/>
        </a:p>
      </dgm:t>
    </dgm:pt>
    <dgm:pt modelId="{9CFC6A20-95B5-4D69-B522-C6179691EBE3}" type="sibTrans" cxnId="{3A8A3087-92A2-4D6D-A5CB-E15C3638EAFA}">
      <dgm:prSet/>
      <dgm:spPr/>
      <dgm:t>
        <a:bodyPr/>
        <a:lstStyle/>
        <a:p>
          <a:endParaRPr lang="en-GB"/>
        </a:p>
      </dgm:t>
    </dgm:pt>
    <dgm:pt modelId="{B0782A78-CFF7-40FA-8878-1663585A7EAC}">
      <dgm:prSet phldrT="[Text]" custT="1"/>
      <dgm:spPr/>
      <dgm:t>
        <a:bodyPr/>
        <a:lstStyle/>
        <a:p>
          <a:r>
            <a:rPr lang="en-GB" sz="1200" smtClean="0">
              <a:latin typeface="Arial" pitchFamily="34" charset="0"/>
              <a:cs typeface="Arial" pitchFamily="34" charset="0"/>
            </a:rPr>
            <a:t>Identify suitable </a:t>
          </a:r>
          <a:r>
            <a:rPr lang="en-GB" sz="1200" dirty="0" smtClean="0">
              <a:latin typeface="Arial" pitchFamily="34" charset="0"/>
              <a:cs typeface="Arial" pitchFamily="34" charset="0"/>
            </a:rPr>
            <a:t>patients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3D6BB60E-B551-4576-A872-B298ED5A114A}" type="parTrans" cxnId="{C232AD04-E3C5-4EFC-8CDF-6B6A5736BB0D}">
      <dgm:prSet/>
      <dgm:spPr/>
      <dgm:t>
        <a:bodyPr/>
        <a:lstStyle/>
        <a:p>
          <a:endParaRPr lang="en-GB"/>
        </a:p>
      </dgm:t>
    </dgm:pt>
    <dgm:pt modelId="{83522E6F-4C4E-4538-BD62-670C9434BC69}" type="sibTrans" cxnId="{C232AD04-E3C5-4EFC-8CDF-6B6A5736BB0D}">
      <dgm:prSet/>
      <dgm:spPr/>
      <dgm:t>
        <a:bodyPr/>
        <a:lstStyle/>
        <a:p>
          <a:endParaRPr lang="en-GB"/>
        </a:p>
      </dgm:t>
    </dgm:pt>
    <dgm:pt modelId="{027701F8-3037-414F-89C1-48705980A33C}">
      <dgm:prSet phldrT="[Text]"/>
      <dgm:spPr/>
      <dgm:t>
        <a:bodyPr/>
        <a:lstStyle/>
        <a:p>
          <a:endParaRPr lang="en-GB" dirty="0">
            <a:latin typeface="Arial" pitchFamily="34" charset="0"/>
            <a:cs typeface="Arial" pitchFamily="34" charset="0"/>
          </a:endParaRPr>
        </a:p>
      </dgm:t>
    </dgm:pt>
    <dgm:pt modelId="{B786BBC0-35CB-4DFC-8B6F-38FE6435D14E}" type="parTrans" cxnId="{189CDE39-C04E-4915-B4B0-667470A38FB8}">
      <dgm:prSet/>
      <dgm:spPr/>
      <dgm:t>
        <a:bodyPr/>
        <a:lstStyle/>
        <a:p>
          <a:endParaRPr lang="en-GB"/>
        </a:p>
      </dgm:t>
    </dgm:pt>
    <dgm:pt modelId="{54E5F12E-BE7D-4F17-9283-8A6F21E1F2B6}" type="sibTrans" cxnId="{189CDE39-C04E-4915-B4B0-667470A38FB8}">
      <dgm:prSet/>
      <dgm:spPr/>
      <dgm:t>
        <a:bodyPr/>
        <a:lstStyle/>
        <a:p>
          <a:endParaRPr lang="en-GB"/>
        </a:p>
      </dgm:t>
    </dgm:pt>
    <dgm:pt modelId="{2535E132-02F4-4CDC-98B1-DDCD349D0CD4}">
      <dgm:prSet phldrT="[Text]"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Continuous support and improvement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A74E5354-F028-4743-A496-3AB02872E742}" type="parTrans" cxnId="{858962AA-598B-4545-BC42-8B9F4EC454C1}">
      <dgm:prSet/>
      <dgm:spPr/>
      <dgm:t>
        <a:bodyPr/>
        <a:lstStyle/>
        <a:p>
          <a:endParaRPr lang="en-GB"/>
        </a:p>
      </dgm:t>
    </dgm:pt>
    <dgm:pt modelId="{D4C1E82C-6CD2-4716-A19F-2BC44DA7F7A1}" type="sibTrans" cxnId="{858962AA-598B-4545-BC42-8B9F4EC454C1}">
      <dgm:prSet/>
      <dgm:spPr/>
      <dgm:t>
        <a:bodyPr/>
        <a:lstStyle/>
        <a:p>
          <a:endParaRPr lang="en-GB"/>
        </a:p>
      </dgm:t>
    </dgm:pt>
    <dgm:pt modelId="{B8688F85-937B-46CA-BB88-2D4DC0999AC8}">
      <dgm:prSet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Efficient use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990DA9E6-48EE-498C-8EFC-4560E9B84070}" type="parTrans" cxnId="{31234E5C-B1F1-4EDD-AF73-E7F38CF2234F}">
      <dgm:prSet/>
      <dgm:spPr/>
      <dgm:t>
        <a:bodyPr/>
        <a:lstStyle/>
        <a:p>
          <a:endParaRPr lang="en-GB"/>
        </a:p>
      </dgm:t>
    </dgm:pt>
    <dgm:pt modelId="{60553EFB-01BD-424A-B2BC-69B5C602E124}" type="sibTrans" cxnId="{31234E5C-B1F1-4EDD-AF73-E7F38CF2234F}">
      <dgm:prSet/>
      <dgm:spPr/>
      <dgm:t>
        <a:bodyPr/>
        <a:lstStyle/>
        <a:p>
          <a:endParaRPr lang="en-GB"/>
        </a:p>
      </dgm:t>
    </dgm:pt>
    <dgm:pt modelId="{C3475C3F-DE6C-411D-BDE0-42FF714DCF1F}">
      <dgm:prSet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Identify and address challenges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40CAFC3B-B140-4144-8F24-C1495BCC1987}" type="parTrans" cxnId="{3226AF69-C486-499E-A90C-54D3DB0104F0}">
      <dgm:prSet/>
      <dgm:spPr/>
      <dgm:t>
        <a:bodyPr/>
        <a:lstStyle/>
        <a:p>
          <a:endParaRPr lang="en-GB"/>
        </a:p>
      </dgm:t>
    </dgm:pt>
    <dgm:pt modelId="{8BA8E5CA-6807-4C34-864C-15A4183C8B27}" type="sibTrans" cxnId="{3226AF69-C486-499E-A90C-54D3DB0104F0}">
      <dgm:prSet/>
      <dgm:spPr/>
      <dgm:t>
        <a:bodyPr/>
        <a:lstStyle/>
        <a:p>
          <a:endParaRPr lang="en-GB"/>
        </a:p>
      </dgm:t>
    </dgm:pt>
    <dgm:pt modelId="{9C29167C-428A-4D4D-BB3B-9AD328163E7A}">
      <dgm:prSet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Understand the process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3FD7358B-AEED-459D-B67D-C809C76C5985}" type="parTrans" cxnId="{7420D928-5419-4D16-A1F9-AA64FC65A475}">
      <dgm:prSet/>
      <dgm:spPr/>
      <dgm:t>
        <a:bodyPr/>
        <a:lstStyle/>
        <a:p>
          <a:endParaRPr lang="en-GB"/>
        </a:p>
      </dgm:t>
    </dgm:pt>
    <dgm:pt modelId="{0CF9538C-264D-4EF0-B8FF-430647A55441}" type="sibTrans" cxnId="{7420D928-5419-4D16-A1F9-AA64FC65A475}">
      <dgm:prSet/>
      <dgm:spPr/>
      <dgm:t>
        <a:bodyPr/>
        <a:lstStyle/>
        <a:p>
          <a:endParaRPr lang="en-GB"/>
        </a:p>
      </dgm:t>
    </dgm:pt>
    <dgm:pt modelId="{130B1ECD-2FD8-421C-972B-258ADDF2093F}">
      <dgm:prSet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Promote to patients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4CA873AC-754C-4481-B783-2EDA904461A0}" type="parTrans" cxnId="{68194322-CF10-42AD-897B-DC82897BD17E}">
      <dgm:prSet/>
      <dgm:spPr/>
      <dgm:t>
        <a:bodyPr/>
        <a:lstStyle/>
        <a:p>
          <a:endParaRPr lang="en-GB"/>
        </a:p>
      </dgm:t>
    </dgm:pt>
    <dgm:pt modelId="{DD87CFF8-16D5-4F57-929C-F038258B8A65}" type="sibTrans" cxnId="{68194322-CF10-42AD-897B-DC82897BD17E}">
      <dgm:prSet/>
      <dgm:spPr/>
      <dgm:t>
        <a:bodyPr/>
        <a:lstStyle/>
        <a:p>
          <a:endParaRPr lang="en-GB"/>
        </a:p>
      </dgm:t>
    </dgm:pt>
    <dgm:pt modelId="{21790ADD-734B-49BE-B71E-3A232560C94B}">
      <dgm:prSet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Getting started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B4CF3963-8F7F-41D7-9BE4-3EECF8412BC8}" type="parTrans" cxnId="{50202B55-A714-449B-99A3-D74168ABD37C}">
      <dgm:prSet/>
      <dgm:spPr/>
      <dgm:t>
        <a:bodyPr/>
        <a:lstStyle/>
        <a:p>
          <a:endParaRPr lang="en-GB"/>
        </a:p>
      </dgm:t>
    </dgm:pt>
    <dgm:pt modelId="{CEA795EA-F611-4873-B6BB-C4AEF641D25D}" type="sibTrans" cxnId="{50202B55-A714-449B-99A3-D74168ABD37C}">
      <dgm:prSet/>
      <dgm:spPr/>
      <dgm:t>
        <a:bodyPr/>
        <a:lstStyle/>
        <a:p>
          <a:endParaRPr lang="en-GB"/>
        </a:p>
      </dgm:t>
    </dgm:pt>
    <dgm:pt modelId="{4043B426-7D88-4FC6-9F98-C4BF9A07037E}">
      <dgm:prSet phldrT="[Text]" custT="1"/>
      <dgm:spPr/>
      <dgm:t>
        <a:bodyPr/>
        <a:lstStyle/>
        <a:p>
          <a:r>
            <a:rPr lang="en-GB" sz="1200" dirty="0" smtClean="0">
              <a:latin typeface="Arial" pitchFamily="34" charset="0"/>
              <a:cs typeface="Arial" pitchFamily="34" charset="0"/>
            </a:rPr>
            <a:t>Informing and educating patients </a:t>
          </a:r>
          <a:endParaRPr lang="en-GB" sz="1200" dirty="0">
            <a:latin typeface="Arial" pitchFamily="34" charset="0"/>
            <a:cs typeface="Arial" pitchFamily="34" charset="0"/>
          </a:endParaRPr>
        </a:p>
      </dgm:t>
    </dgm:pt>
    <dgm:pt modelId="{06840888-AB78-42BC-AFFF-53A28583CD63}" type="sibTrans" cxnId="{7FB59710-F0F3-4E68-9874-9F6A5389FD2E}">
      <dgm:prSet/>
      <dgm:spPr/>
      <dgm:t>
        <a:bodyPr/>
        <a:lstStyle/>
        <a:p>
          <a:endParaRPr lang="en-GB"/>
        </a:p>
      </dgm:t>
    </dgm:pt>
    <dgm:pt modelId="{9BC8355E-8789-4037-8EDD-9F31C1DC6B98}" type="parTrans" cxnId="{7FB59710-F0F3-4E68-9874-9F6A5389FD2E}">
      <dgm:prSet/>
      <dgm:spPr/>
      <dgm:t>
        <a:bodyPr/>
        <a:lstStyle/>
        <a:p>
          <a:endParaRPr lang="en-GB"/>
        </a:p>
      </dgm:t>
    </dgm:pt>
    <dgm:pt modelId="{D9CFF9AF-7469-480F-82E1-C9AF7ECD39B2}" type="pres">
      <dgm:prSet presAssocID="{0AED4EAC-1EA4-4034-B724-C6E4DED46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5AA1B5-0A6D-435B-846F-3A0AE85C4E33}" type="pres">
      <dgm:prSet presAssocID="{AD51389A-2DCE-4A51-9497-56794E94A23A}" presName="composite" presStyleCnt="0"/>
      <dgm:spPr/>
    </dgm:pt>
    <dgm:pt modelId="{EA99D88E-E521-454F-9977-CA0D1B025F61}" type="pres">
      <dgm:prSet presAssocID="{AD51389A-2DCE-4A51-9497-56794E94A23A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E18E86-3CFD-40A2-9389-93E544F34601}" type="pres">
      <dgm:prSet presAssocID="{AD51389A-2DCE-4A51-9497-56794E94A23A}" presName="descendantText" presStyleLbl="alignAcc1" presStyleIdx="0" presStyleCnt="3" custLinFactNeighborX="1330" custLinFactNeighborY="550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A57846-FD4F-4BB5-A180-B66E867F2CD9}" type="pres">
      <dgm:prSet presAssocID="{25F01F0E-C8CC-4EFB-BC7F-E2D96A040EEA}" presName="sp" presStyleCnt="0"/>
      <dgm:spPr/>
    </dgm:pt>
    <dgm:pt modelId="{2282AA13-40EE-4AE3-9646-CDE90BEE8C83}" type="pres">
      <dgm:prSet presAssocID="{7651555F-123E-4580-AB31-7A551E98996D}" presName="composite" presStyleCnt="0"/>
      <dgm:spPr/>
    </dgm:pt>
    <dgm:pt modelId="{01C0B688-EE0C-4545-8153-ED5E1E60F456}" type="pres">
      <dgm:prSet presAssocID="{7651555F-123E-4580-AB31-7A551E98996D}" presName="parentText" presStyleLbl="alignNode1" presStyleIdx="1" presStyleCnt="3" custAng="10800000" custScaleX="10545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38D5BC-CA8F-48C2-BF59-904B67B08B64}" type="pres">
      <dgm:prSet presAssocID="{7651555F-123E-4580-AB31-7A551E98996D}" presName="descendantText" presStyleLbl="alignAcc1" presStyleIdx="1" presStyleCnt="3" custLinFactNeighborX="454" custLinFactNeighborY="549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774D70-8D16-4981-9195-1253F1210BB8}" type="pres">
      <dgm:prSet presAssocID="{9CFC6A20-95B5-4D69-B522-C6179691EBE3}" presName="sp" presStyleCnt="0"/>
      <dgm:spPr/>
    </dgm:pt>
    <dgm:pt modelId="{CC8E7243-7B94-421D-8880-48078C6639D0}" type="pres">
      <dgm:prSet presAssocID="{027701F8-3037-414F-89C1-48705980A33C}" presName="composite" presStyleCnt="0"/>
      <dgm:spPr/>
    </dgm:pt>
    <dgm:pt modelId="{077F686E-62F4-4CE5-9E47-E35A6350A644}" type="pres">
      <dgm:prSet presAssocID="{027701F8-3037-414F-89C1-48705980A33C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8557A6-DEA3-41D8-AA04-4B7EA8D92519}" type="pres">
      <dgm:prSet presAssocID="{027701F8-3037-414F-89C1-48705980A33C}" presName="descendantText" presStyleLbl="alignAcc1" presStyleIdx="2" presStyleCnt="3" custLinFactNeighborX="111" custLinFactNeighborY="577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9CDE39-C04E-4915-B4B0-667470A38FB8}" srcId="{0AED4EAC-1EA4-4034-B724-C6E4DED464C2}" destId="{027701F8-3037-414F-89C1-48705980A33C}" srcOrd="2" destOrd="0" parTransId="{B786BBC0-35CB-4DFC-8B6F-38FE6435D14E}" sibTransId="{54E5F12E-BE7D-4F17-9283-8A6F21E1F2B6}"/>
    <dgm:cxn modelId="{50202B55-A714-449B-99A3-D74168ABD37C}" srcId="{7651555F-123E-4580-AB31-7A551E98996D}" destId="{21790ADD-734B-49BE-B71E-3A232560C94B}" srcOrd="3" destOrd="0" parTransId="{B4CF3963-8F7F-41D7-9BE4-3EECF8412BC8}" sibTransId="{CEA795EA-F611-4873-B6BB-C4AEF641D25D}"/>
    <dgm:cxn modelId="{8AD06B95-5277-413E-8B3F-00726A4DD2AF}" srcId="{AD51389A-2DCE-4A51-9497-56794E94A23A}" destId="{B9FB4262-E40B-43F4-B4F3-2BFE07121843}" srcOrd="0" destOrd="0" parTransId="{5B27F83C-7E29-4183-83E7-88A304D49F34}" sibTransId="{F433CF96-693C-4081-BC62-A7EAD77456BA}"/>
    <dgm:cxn modelId="{7420D928-5419-4D16-A1F9-AA64FC65A475}" srcId="{7651555F-123E-4580-AB31-7A551E98996D}" destId="{9C29167C-428A-4D4D-BB3B-9AD328163E7A}" srcOrd="1" destOrd="0" parTransId="{3FD7358B-AEED-459D-B67D-C809C76C5985}" sibTransId="{0CF9538C-264D-4EF0-B8FF-430647A55441}"/>
    <dgm:cxn modelId="{68096ACB-F59D-4D1A-8251-386115495894}" type="presOf" srcId="{130B1ECD-2FD8-421C-972B-258ADDF2093F}" destId="{F738D5BC-CA8F-48C2-BF59-904B67B08B64}" srcOrd="0" destOrd="2" presId="urn:microsoft.com/office/officeart/2005/8/layout/chevron2"/>
    <dgm:cxn modelId="{829FA18B-838E-49A0-811D-48DAA2EF24C1}" type="presOf" srcId="{2535E132-02F4-4CDC-98B1-DDCD349D0CD4}" destId="{A58557A6-DEA3-41D8-AA04-4B7EA8D92519}" srcOrd="0" destOrd="0" presId="urn:microsoft.com/office/officeart/2005/8/layout/chevron2"/>
    <dgm:cxn modelId="{858962AA-598B-4545-BC42-8B9F4EC454C1}" srcId="{027701F8-3037-414F-89C1-48705980A33C}" destId="{2535E132-02F4-4CDC-98B1-DDCD349D0CD4}" srcOrd="0" destOrd="0" parTransId="{A74E5354-F028-4743-A496-3AB02872E742}" sibTransId="{D4C1E82C-6CD2-4716-A19F-2BC44DA7F7A1}"/>
    <dgm:cxn modelId="{7F50D2BD-1A0E-4239-828E-52E71127C4F1}" type="presOf" srcId="{AD51389A-2DCE-4A51-9497-56794E94A23A}" destId="{EA99D88E-E521-454F-9977-CA0D1B025F61}" srcOrd="0" destOrd="0" presId="urn:microsoft.com/office/officeart/2005/8/layout/chevron2"/>
    <dgm:cxn modelId="{7B9284FF-13CB-4567-BB86-C1670E0202DE}" srcId="{0AED4EAC-1EA4-4034-B724-C6E4DED464C2}" destId="{AD51389A-2DCE-4A51-9497-56794E94A23A}" srcOrd="0" destOrd="0" parTransId="{0ECA284A-8A9B-4E1D-9EE3-83327636FBF5}" sibTransId="{25F01F0E-C8CC-4EFB-BC7F-E2D96A040EEA}"/>
    <dgm:cxn modelId="{E3471506-F40A-4E11-96A6-4BCB46DB15A7}" type="presOf" srcId="{C3475C3F-DE6C-411D-BDE0-42FF714DCF1F}" destId="{79E18E86-3CFD-40A2-9389-93E544F34601}" srcOrd="0" destOrd="2" presId="urn:microsoft.com/office/officeart/2005/8/layout/chevron2"/>
    <dgm:cxn modelId="{3226AF69-C486-499E-A90C-54D3DB0104F0}" srcId="{AD51389A-2DCE-4A51-9497-56794E94A23A}" destId="{C3475C3F-DE6C-411D-BDE0-42FF714DCF1F}" srcOrd="2" destOrd="0" parTransId="{40CAFC3B-B140-4144-8F24-C1495BCC1987}" sibTransId="{8BA8E5CA-6807-4C34-864C-15A4183C8B27}"/>
    <dgm:cxn modelId="{7FB59710-F0F3-4E68-9874-9F6A5389FD2E}" srcId="{027701F8-3037-414F-89C1-48705980A33C}" destId="{4043B426-7D88-4FC6-9F98-C4BF9A07037E}" srcOrd="1" destOrd="0" parTransId="{9BC8355E-8789-4037-8EDD-9F31C1DC6B98}" sibTransId="{06840888-AB78-42BC-AFFF-53A28583CD63}"/>
    <dgm:cxn modelId="{D9D862E8-6372-4ADB-940F-0DA3DCB1B41D}" type="presOf" srcId="{0AED4EAC-1EA4-4034-B724-C6E4DED464C2}" destId="{D9CFF9AF-7469-480F-82E1-C9AF7ECD39B2}" srcOrd="0" destOrd="0" presId="urn:microsoft.com/office/officeart/2005/8/layout/chevron2"/>
    <dgm:cxn modelId="{C232AD04-E3C5-4EFC-8CDF-6B6A5736BB0D}" srcId="{7651555F-123E-4580-AB31-7A551E98996D}" destId="{B0782A78-CFF7-40FA-8878-1663585A7EAC}" srcOrd="0" destOrd="0" parTransId="{3D6BB60E-B551-4576-A872-B298ED5A114A}" sibTransId="{83522E6F-4C4E-4538-BD62-670C9434BC69}"/>
    <dgm:cxn modelId="{31234E5C-B1F1-4EDD-AF73-E7F38CF2234F}" srcId="{AD51389A-2DCE-4A51-9497-56794E94A23A}" destId="{B8688F85-937B-46CA-BB88-2D4DC0999AC8}" srcOrd="1" destOrd="0" parTransId="{990DA9E6-48EE-498C-8EFC-4560E9B84070}" sibTransId="{60553EFB-01BD-424A-B2BC-69B5C602E124}"/>
    <dgm:cxn modelId="{68194322-CF10-42AD-897B-DC82897BD17E}" srcId="{7651555F-123E-4580-AB31-7A551E98996D}" destId="{130B1ECD-2FD8-421C-972B-258ADDF2093F}" srcOrd="2" destOrd="0" parTransId="{4CA873AC-754C-4481-B783-2EDA904461A0}" sibTransId="{DD87CFF8-16D5-4F57-929C-F038258B8A65}"/>
    <dgm:cxn modelId="{B276EA74-7AFE-4C8E-926A-A7356ACE77FF}" type="presOf" srcId="{B0782A78-CFF7-40FA-8878-1663585A7EAC}" destId="{F738D5BC-CA8F-48C2-BF59-904B67B08B64}" srcOrd="0" destOrd="0" presId="urn:microsoft.com/office/officeart/2005/8/layout/chevron2"/>
    <dgm:cxn modelId="{4B703A54-16BC-48A9-B919-212E7C32E140}" type="presOf" srcId="{7651555F-123E-4580-AB31-7A551E98996D}" destId="{01C0B688-EE0C-4545-8153-ED5E1E60F456}" srcOrd="0" destOrd="0" presId="urn:microsoft.com/office/officeart/2005/8/layout/chevron2"/>
    <dgm:cxn modelId="{568A8735-EE03-455C-8C87-009FC0A80C4B}" type="presOf" srcId="{B9FB4262-E40B-43F4-B4F3-2BFE07121843}" destId="{79E18E86-3CFD-40A2-9389-93E544F34601}" srcOrd="0" destOrd="0" presId="urn:microsoft.com/office/officeart/2005/8/layout/chevron2"/>
    <dgm:cxn modelId="{24914969-1551-4CF1-9CA9-B116431AD800}" type="presOf" srcId="{9C29167C-428A-4D4D-BB3B-9AD328163E7A}" destId="{F738D5BC-CA8F-48C2-BF59-904B67B08B64}" srcOrd="0" destOrd="1" presId="urn:microsoft.com/office/officeart/2005/8/layout/chevron2"/>
    <dgm:cxn modelId="{B6BD4005-2838-438D-AF2C-0FCBBFB624E7}" type="presOf" srcId="{B8688F85-937B-46CA-BB88-2D4DC0999AC8}" destId="{79E18E86-3CFD-40A2-9389-93E544F34601}" srcOrd="0" destOrd="1" presId="urn:microsoft.com/office/officeart/2005/8/layout/chevron2"/>
    <dgm:cxn modelId="{E36480A1-B1B2-4488-AC6E-F18027A14E6F}" type="presOf" srcId="{027701F8-3037-414F-89C1-48705980A33C}" destId="{077F686E-62F4-4CE5-9E47-E35A6350A644}" srcOrd="0" destOrd="0" presId="urn:microsoft.com/office/officeart/2005/8/layout/chevron2"/>
    <dgm:cxn modelId="{3A8A3087-92A2-4D6D-A5CB-E15C3638EAFA}" srcId="{0AED4EAC-1EA4-4034-B724-C6E4DED464C2}" destId="{7651555F-123E-4580-AB31-7A551E98996D}" srcOrd="1" destOrd="0" parTransId="{2104772E-C049-4E42-A39C-2242CC2D9ED1}" sibTransId="{9CFC6A20-95B5-4D69-B522-C6179691EBE3}"/>
    <dgm:cxn modelId="{D716DC06-24AB-4ABF-B2B2-EA89D9BEA3B2}" type="presOf" srcId="{4043B426-7D88-4FC6-9F98-C4BF9A07037E}" destId="{A58557A6-DEA3-41D8-AA04-4B7EA8D92519}" srcOrd="0" destOrd="1" presId="urn:microsoft.com/office/officeart/2005/8/layout/chevron2"/>
    <dgm:cxn modelId="{C915BB86-EF73-4B06-AC7B-80BBCFA3E431}" type="presOf" srcId="{21790ADD-734B-49BE-B71E-3A232560C94B}" destId="{F738D5BC-CA8F-48C2-BF59-904B67B08B64}" srcOrd="0" destOrd="3" presId="urn:microsoft.com/office/officeart/2005/8/layout/chevron2"/>
    <dgm:cxn modelId="{FF13CDCD-6299-43E4-B9CD-4E15AD0E6183}" type="presParOf" srcId="{D9CFF9AF-7469-480F-82E1-C9AF7ECD39B2}" destId="{DD5AA1B5-0A6D-435B-846F-3A0AE85C4E33}" srcOrd="0" destOrd="0" presId="urn:microsoft.com/office/officeart/2005/8/layout/chevron2"/>
    <dgm:cxn modelId="{35D57B53-14D6-47EF-BE0E-582E7477BF20}" type="presParOf" srcId="{DD5AA1B5-0A6D-435B-846F-3A0AE85C4E33}" destId="{EA99D88E-E521-454F-9977-CA0D1B025F61}" srcOrd="0" destOrd="0" presId="urn:microsoft.com/office/officeart/2005/8/layout/chevron2"/>
    <dgm:cxn modelId="{0A5534D1-4FE4-46D1-8332-B427CE4EF0B0}" type="presParOf" srcId="{DD5AA1B5-0A6D-435B-846F-3A0AE85C4E33}" destId="{79E18E86-3CFD-40A2-9389-93E544F34601}" srcOrd="1" destOrd="0" presId="urn:microsoft.com/office/officeart/2005/8/layout/chevron2"/>
    <dgm:cxn modelId="{9E02AC73-3323-4173-B54A-FCA28BDF2926}" type="presParOf" srcId="{D9CFF9AF-7469-480F-82E1-C9AF7ECD39B2}" destId="{44A57846-FD4F-4BB5-A180-B66E867F2CD9}" srcOrd="1" destOrd="0" presId="urn:microsoft.com/office/officeart/2005/8/layout/chevron2"/>
    <dgm:cxn modelId="{242FA4B2-F006-4516-A953-F51BAA469C9B}" type="presParOf" srcId="{D9CFF9AF-7469-480F-82E1-C9AF7ECD39B2}" destId="{2282AA13-40EE-4AE3-9646-CDE90BEE8C83}" srcOrd="2" destOrd="0" presId="urn:microsoft.com/office/officeart/2005/8/layout/chevron2"/>
    <dgm:cxn modelId="{039ED61D-0BCB-4BA3-9721-9311DFEFC2CD}" type="presParOf" srcId="{2282AA13-40EE-4AE3-9646-CDE90BEE8C83}" destId="{01C0B688-EE0C-4545-8153-ED5E1E60F456}" srcOrd="0" destOrd="0" presId="urn:microsoft.com/office/officeart/2005/8/layout/chevron2"/>
    <dgm:cxn modelId="{FCC13264-644C-4506-A2A1-C159CF853F43}" type="presParOf" srcId="{2282AA13-40EE-4AE3-9646-CDE90BEE8C83}" destId="{F738D5BC-CA8F-48C2-BF59-904B67B08B64}" srcOrd="1" destOrd="0" presId="urn:microsoft.com/office/officeart/2005/8/layout/chevron2"/>
    <dgm:cxn modelId="{852E5DA7-4220-4F27-BF3B-CA552096503D}" type="presParOf" srcId="{D9CFF9AF-7469-480F-82E1-C9AF7ECD39B2}" destId="{B9774D70-8D16-4981-9195-1253F1210BB8}" srcOrd="3" destOrd="0" presId="urn:microsoft.com/office/officeart/2005/8/layout/chevron2"/>
    <dgm:cxn modelId="{9492E482-269A-4F5B-895E-57D6DA4861E3}" type="presParOf" srcId="{D9CFF9AF-7469-480F-82E1-C9AF7ECD39B2}" destId="{CC8E7243-7B94-421D-8880-48078C6639D0}" srcOrd="4" destOrd="0" presId="urn:microsoft.com/office/officeart/2005/8/layout/chevron2"/>
    <dgm:cxn modelId="{F5F38B84-9354-4C65-BCB8-E2D8CA82D892}" type="presParOf" srcId="{CC8E7243-7B94-421D-8880-48078C6639D0}" destId="{077F686E-62F4-4CE5-9E47-E35A6350A644}" srcOrd="0" destOrd="0" presId="urn:microsoft.com/office/officeart/2005/8/layout/chevron2"/>
    <dgm:cxn modelId="{B6228918-A0A5-4150-A119-A6A4C4255F3A}" type="presParOf" srcId="{CC8E7243-7B94-421D-8880-48078C6639D0}" destId="{A58557A6-DEA3-41D8-AA04-4B7EA8D925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9D88E-E521-454F-9977-CA0D1B025F61}">
      <dsp:nvSpPr>
        <dsp:cNvPr id="0" name=""/>
        <dsp:cNvSpPr/>
      </dsp:nvSpPr>
      <dsp:spPr>
        <a:xfrm rot="16200000">
          <a:off x="-236572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>
            <a:latin typeface="Arial" pitchFamily="34" charset="0"/>
            <a:cs typeface="Arial" pitchFamily="34" charset="0"/>
          </a:endParaRPr>
        </a:p>
      </dsp:txBody>
      <dsp:txXfrm rot="-5400000">
        <a:off x="-14143" y="522165"/>
        <a:ext cx="1038004" cy="444858"/>
      </dsp:txXfrm>
    </dsp:sp>
    <dsp:sp modelId="{79E18E86-3CFD-40A2-9389-93E544F34601}">
      <dsp:nvSpPr>
        <dsp:cNvPr id="0" name=""/>
        <dsp:cNvSpPr/>
      </dsp:nvSpPr>
      <dsp:spPr>
        <a:xfrm rot="5400000">
          <a:off x="2170671" y="-599265"/>
          <a:ext cx="963860" cy="322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Promote to patients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Efficient use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Identify and address challenges</a:t>
          </a:r>
          <a:endParaRPr lang="en-GB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1038004" y="580454"/>
        <a:ext cx="3182143" cy="869756"/>
      </dsp:txXfrm>
    </dsp:sp>
    <dsp:sp modelId="{01C0B688-EE0C-4545-8153-ED5E1E60F456}">
      <dsp:nvSpPr>
        <dsp:cNvPr id="0" name=""/>
        <dsp:cNvSpPr/>
      </dsp:nvSpPr>
      <dsp:spPr>
        <a:xfrm rot="16200000">
          <a:off x="-208286" y="1484712"/>
          <a:ext cx="1482862" cy="109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-14142" y="1837856"/>
        <a:ext cx="1094575" cy="388287"/>
      </dsp:txXfrm>
    </dsp:sp>
    <dsp:sp modelId="{F738D5BC-CA8F-48C2-BF59-904B67B08B64}">
      <dsp:nvSpPr>
        <dsp:cNvPr id="0" name=""/>
        <dsp:cNvSpPr/>
      </dsp:nvSpPr>
      <dsp:spPr>
        <a:xfrm rot="5400000">
          <a:off x="2184814" y="687841"/>
          <a:ext cx="963860" cy="322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smtClean="0">
              <a:latin typeface="Arial" pitchFamily="34" charset="0"/>
              <a:cs typeface="Arial" pitchFamily="34" charset="0"/>
            </a:rPr>
            <a:t>Identify suitable </a:t>
          </a:r>
          <a:r>
            <a:rPr lang="en-GB" sz="1200" kern="1200" dirty="0" smtClean="0">
              <a:latin typeface="Arial" pitchFamily="34" charset="0"/>
              <a:cs typeface="Arial" pitchFamily="34" charset="0"/>
            </a:rPr>
            <a:t>patients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Understand the process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Promote to patients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Getting started</a:t>
          </a:r>
          <a:endParaRPr lang="en-GB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1052147" y="1867560"/>
        <a:ext cx="3182143" cy="869756"/>
      </dsp:txXfrm>
    </dsp:sp>
    <dsp:sp modelId="{077F686E-62F4-4CE5-9E47-E35A6350A644}">
      <dsp:nvSpPr>
        <dsp:cNvPr id="0" name=""/>
        <dsp:cNvSpPr/>
      </dsp:nvSpPr>
      <dsp:spPr>
        <a:xfrm rot="16200000">
          <a:off x="-236572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>
            <a:latin typeface="Arial" pitchFamily="34" charset="0"/>
            <a:cs typeface="Arial" pitchFamily="34" charset="0"/>
          </a:endParaRPr>
        </a:p>
      </dsp:txBody>
      <dsp:txXfrm rot="-5400000">
        <a:off x="-14143" y="3096976"/>
        <a:ext cx="1038004" cy="444858"/>
      </dsp:txXfrm>
    </dsp:sp>
    <dsp:sp modelId="{A58557A6-DEA3-41D8-AA04-4B7EA8D92519}">
      <dsp:nvSpPr>
        <dsp:cNvPr id="0" name=""/>
        <dsp:cNvSpPr/>
      </dsp:nvSpPr>
      <dsp:spPr>
        <a:xfrm rot="5400000">
          <a:off x="2160113" y="1967471"/>
          <a:ext cx="963860" cy="322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Continuous support and improvement</a:t>
          </a:r>
          <a:endParaRPr lang="en-GB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Arial" pitchFamily="34" charset="0"/>
              <a:cs typeface="Arial" pitchFamily="34" charset="0"/>
            </a:rPr>
            <a:t>Informing and educating patients </a:t>
          </a:r>
          <a:endParaRPr lang="en-GB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1027446" y="3147190"/>
        <a:ext cx="31821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CE318-8029-4904-B843-FCEBB89A325B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F217-7526-48EB-8611-F88720610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9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ea typeface="ヒラギノ角ゴ Pro W3" pitchFamily="-111" charset="-128"/>
              </a:rPr>
              <a:t>The NHSBSA’s services include: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>
              <a:ea typeface="ヒラギノ角ゴ Pro W3" pitchFamily="-111" charset="-128"/>
            </a:endParaRPr>
          </a:p>
          <a:p>
            <a:pPr marL="457200" lvl="1" indent="-457200">
              <a:defRPr/>
            </a:pPr>
            <a:r>
              <a:rPr lang="en-GB" dirty="0" smtClean="0"/>
              <a:t>helping patients pay for their health costs</a:t>
            </a:r>
          </a:p>
          <a:p>
            <a:pPr marL="457200" lvl="1" indent="-457200">
              <a:defRPr/>
            </a:pPr>
            <a:r>
              <a:rPr lang="en-GB" dirty="0" smtClean="0"/>
              <a:t>providing EHIC cards</a:t>
            </a:r>
          </a:p>
          <a:p>
            <a:pPr marL="457200" lvl="1" indent="-457200">
              <a:defRPr/>
            </a:pPr>
            <a:r>
              <a:rPr lang="en-GB" dirty="0" smtClean="0"/>
              <a:t>calculating reimbursement and remuneration to dispensing contractors and NHS dentists</a:t>
            </a:r>
          </a:p>
          <a:p>
            <a:pPr marL="457200" lvl="1" indent="-457200">
              <a:defRPr/>
            </a:pPr>
            <a:r>
              <a:rPr lang="en-GB" dirty="0" smtClean="0"/>
              <a:t>providing prescribing and dispensing information to the NHS</a:t>
            </a:r>
          </a:p>
          <a:p>
            <a:pPr marL="457200" lvl="1" indent="-457200">
              <a:defRPr/>
            </a:pPr>
            <a:r>
              <a:rPr lang="en-GB" dirty="0" smtClean="0"/>
              <a:t>assessing bursary claims from healthcare and social care students</a:t>
            </a:r>
          </a:p>
          <a:p>
            <a:pPr marL="457200" lvl="1" indent="-457200">
              <a:defRPr/>
            </a:pPr>
            <a:r>
              <a:rPr lang="en-GB" dirty="0" smtClean="0"/>
              <a:t>preventing and investigating fraud, and protecting NHS staff </a:t>
            </a:r>
          </a:p>
          <a:p>
            <a:pPr marL="457200" lvl="1" indent="-457200">
              <a:defRPr/>
            </a:pPr>
            <a:r>
              <a:rPr lang="en-GB" dirty="0" smtClean="0"/>
              <a:t>administering pensions for NHS staff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8CE4-F449-4202-A30D-5506A18E08B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BF217-7526-48EB-8611-F88720610A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8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(e.g. protocol alongside a data entry template that captures the way with which the patient was asked the nomination question)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BF217-7526-48EB-8611-F88720610A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Locums – Some ideas but will depend on if can be applied by practices:</a:t>
            </a:r>
          </a:p>
          <a:p>
            <a:pPr lvl="2"/>
            <a:r>
              <a:rPr lang="en-GB" dirty="0" smtClean="0"/>
              <a:t>Add roles to smartcards (as per practice policy) – regular locums</a:t>
            </a:r>
          </a:p>
          <a:p>
            <a:pPr lvl="2"/>
            <a:r>
              <a:rPr lang="en-GB" dirty="0" smtClean="0"/>
              <a:t>Re-allocation of Locum and regular GPs workload - regular GPs to do on EPS / All Scripts</a:t>
            </a:r>
          </a:p>
          <a:p>
            <a:pPr lvl="2"/>
            <a:endParaRPr lang="en-GB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: https://portal2.national.ncrs.nhs.uk/prescriptionsadmin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BF217-7526-48EB-8611-F88720610A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165"/>
            <a:ext cx="9144000" cy="340821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2" y="338185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02"/>
            <a:ext cx="3023318" cy="78232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000" b="1" spc="-5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0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9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7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63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1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4000" b="1" spc="-5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400">
                <a:solidFill>
                  <a:schemeClr val="accent6"/>
                </a:solidFill>
              </a:defRPr>
            </a:lvl3pPr>
            <a:lvl4pPr>
              <a:defRPr sz="2800"/>
            </a:lvl4pPr>
            <a:lvl5pPr>
              <a:defRPr sz="2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1"/>
            <a:ext cx="2133600" cy="365125"/>
          </a:xfrm>
          <a:noFill/>
        </p:spPr>
        <p:txBody>
          <a:bodyPr/>
          <a:lstStyle>
            <a:lvl1pPr>
              <a:defRPr sz="1333">
                <a:solidFill>
                  <a:schemeClr val="accent6"/>
                </a:solidFill>
              </a:defRPr>
            </a:lvl1pPr>
          </a:lstStyle>
          <a:p>
            <a:fld id="{DC12C2CB-C475-442B-84C1-CBFDBCB34DB3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1394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32926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5829267"/>
            <a:ext cx="8003232" cy="8808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3467">
                <a:solidFill>
                  <a:schemeClr val="bg1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333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1"/>
            <a:ext cx="2133600" cy="36512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55200"/>
            <a:ext cx="9144000" cy="17281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1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290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467">
                <a:solidFill>
                  <a:schemeClr val="bg1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333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1"/>
            <a:ext cx="2133600" cy="36512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820"/>
            <a:ext cx="9144000" cy="340821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21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398" y="4454790"/>
            <a:ext cx="466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F0F0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5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3200" b="1" dirty="0">
                <a:solidFill>
                  <a:srgbClr val="005EB8"/>
                </a:solidFill>
              </a:rPr>
              <a:t>www.digital.nhs.uk</a:t>
            </a:r>
            <a:endParaRPr lang="en-GB" sz="3200" dirty="0">
              <a:solidFill>
                <a:srgbClr val="005EB8"/>
              </a:solidFill>
            </a:endParaRPr>
          </a:p>
          <a:p>
            <a:pPr defTabSz="1219170">
              <a:lnSpc>
                <a:spcPts val="4800"/>
              </a:lnSpc>
              <a:defRPr/>
            </a:pPr>
            <a:r>
              <a:rPr lang="en-GB" sz="3200" dirty="0">
                <a:solidFill>
                  <a:srgbClr val="005EB8"/>
                </a:solidFill>
              </a:rPr>
              <a:t>     </a:t>
            </a:r>
            <a:r>
              <a:rPr lang="en-GB" sz="3200" b="1" dirty="0">
                <a:solidFill>
                  <a:srgbClr val="005EB8"/>
                </a:solidFill>
              </a:rPr>
              <a:t>@</a:t>
            </a:r>
            <a:r>
              <a:rPr lang="en-GB" sz="3200" b="1" dirty="0" err="1">
                <a:solidFill>
                  <a:srgbClr val="005EB8"/>
                </a:solidFill>
              </a:rPr>
              <a:t>nhsdigital</a:t>
            </a:r>
            <a:endParaRPr lang="en-GB" sz="3200" b="1" dirty="0">
              <a:solidFill>
                <a:srgbClr val="005EB8"/>
              </a:solidFill>
            </a:endParaRPr>
          </a:p>
          <a:p>
            <a:pPr>
              <a:lnSpc>
                <a:spcPts val="4800"/>
              </a:lnSpc>
            </a:pPr>
            <a:r>
              <a:rPr lang="en-GB" sz="3200" b="1" dirty="0">
                <a:solidFill>
                  <a:srgbClr val="005EB8"/>
                </a:solidFill>
              </a:rPr>
              <a:t>enquiries@nhsdigital.nhs.uk</a:t>
            </a:r>
          </a:p>
          <a:p>
            <a:pPr>
              <a:lnSpc>
                <a:spcPts val="4800"/>
              </a:lnSpc>
            </a:pPr>
            <a:r>
              <a:rPr lang="en-GB" sz="3200" b="1" dirty="0">
                <a:solidFill>
                  <a:srgbClr val="005EB8"/>
                </a:solidFill>
              </a:rPr>
              <a:t>0300 303 5678</a:t>
            </a:r>
            <a:endParaRPr lang="en-GB" sz="3200" dirty="0">
              <a:solidFill>
                <a:srgbClr val="005EB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0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6" y="2624027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2" y="338185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C40FDB-5875-40DA-9336-F85269379478}" type="datetimeFigureOut">
              <a:rPr lang="en-US">
                <a:solidFill>
                  <a:srgbClr val="0F0F0F">
                    <a:tint val="75000"/>
                  </a:srgbClr>
                </a:solidFill>
              </a:rPr>
              <a:pPr>
                <a:defRPr/>
              </a:pPr>
              <a:t>3/28/2019</a:t>
            </a:fld>
            <a:endParaRPr lang="en-US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DC0A2B-CFA3-43BA-97BB-25CD4FC9E36A}" type="slidenum">
              <a:rPr lang="en-US">
                <a:solidFill>
                  <a:srgbClr val="0F0F0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87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9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67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2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28/03/2019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aNeAaelAo&amp;feature=youtu.be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bsa.nhs.uk/eRD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nhsforms.co.uk/" TargetMode="External"/><Relationship Id="rId4" Type="http://schemas.openxmlformats.org/officeDocument/2006/relationships/hyperlink" Target="http://www.pcse.england.nhs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bsa.nhs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nhsbsa.epssupport@nh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Let’s talk EPS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i="1" dirty="0">
                <a:solidFill>
                  <a:srgbClr val="005EB8"/>
                </a:solidFill>
              </a:rPr>
              <a:t>“Developing the best way forward for practices and pharmacy to maximise EPS”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435280" cy="576064"/>
          </a:xfrm>
        </p:spPr>
        <p:txBody>
          <a:bodyPr/>
          <a:lstStyle/>
          <a:p>
            <a:pPr algn="ctr"/>
            <a:r>
              <a:rPr lang="en-GB" dirty="0" smtClean="0"/>
              <a:t>NHSBSA Prescriber Support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7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EPS and </a:t>
            </a:r>
            <a:r>
              <a:rPr lang="en-GB" dirty="0" err="1" smtClean="0"/>
              <a:t>eRD</a:t>
            </a:r>
            <a:r>
              <a:rPr lang="en-GB" dirty="0" smtClean="0"/>
              <a:t> journey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3785035"/>
              </p:ext>
            </p:extLst>
          </p:nvPr>
        </p:nvGraphicFramePr>
        <p:xfrm>
          <a:off x="381000" y="2209800"/>
          <a:ext cx="426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2362200"/>
            <a:ext cx="3886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Collaborate with NHS Digital, CCGs and LPCs.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We work on an individual basis with practices and pharmacies, maintaining a close working relationship throughout.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We offer a range of resources to help your organisation at each stage of the journey towards getting the most out of EPS.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We have developed both an EPS Prescribing Dashboard and Dispensing Dashboard. 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EPS use</a:t>
            </a:r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Introduce eRD</a:t>
            </a:r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Maximise EPS and eRD</a:t>
            </a:r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EPS use – Patient engagement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691" y="2127424"/>
            <a:ext cx="8282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Many 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patients not using EPS may not be convinced by the benefits to themselves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The NHSBSA has developed content specifically to engage these patients looking more at the impact to the wider NHS</a:t>
            </a:r>
          </a:p>
          <a:p>
            <a:endParaRPr lang="en-GB" sz="16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This content is available for use: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As a slide show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Waiting room messaging content 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(can also be used as text messaging content)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2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We also have other resources to help engage pharmacy and identify suitable patients for EPS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b="1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TOP TIP: 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Search for patients on repeats and send them this content via SMS (</a:t>
            </a:r>
            <a:r>
              <a:rPr lang="en-GB" sz="1600" dirty="0" err="1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iPLATO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en-GB" sz="1600" dirty="0" err="1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MJog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 ) to inform them of the EPS service </a:t>
            </a:r>
            <a:endParaRPr lang="en-GB" sz="1600" b="1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EPS use – </a:t>
            </a:r>
            <a:r>
              <a:rPr lang="en-GB" dirty="0" smtClean="0"/>
              <a:t>Nominations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691" y="2286000"/>
            <a:ext cx="85875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EPS still </a:t>
            </a:r>
            <a:r>
              <a:rPr lang="en-GB" sz="1600" b="1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relies on patient choice </a:t>
            </a: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through nomination.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Patients </a:t>
            </a:r>
            <a:r>
              <a:rPr lang="en-GB" sz="1600" b="1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must be fully informed about EPS 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before the nomination can be set on the </a:t>
            </a: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system.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Nomination 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consent </a:t>
            </a:r>
            <a:r>
              <a:rPr lang="en-GB" sz="1600" b="1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doesn't have to be in writing</a:t>
            </a: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, but you do need to </a:t>
            </a:r>
            <a:r>
              <a:rPr lang="en-GB" sz="1600" b="1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have an auditable </a:t>
            </a:r>
            <a:r>
              <a:rPr lang="en-GB" sz="1600" b="1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process.</a:t>
            </a:r>
            <a:endParaRPr lang="en-GB" sz="1600" b="1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sz="16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600" b="1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TOP </a:t>
            </a:r>
            <a:r>
              <a:rPr lang="en-GB" sz="1600" b="1" dirty="0" smtClean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TIPS:</a:t>
            </a:r>
            <a:endParaRPr lang="en-GB" sz="1600" b="1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Set monthly nomination targets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Incorporate a section on recording patient consent for EPS nominations in New Patient Registration Processes.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Set up alerts to remind GPs to speak to non-nominated patients during consultations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Encourage local pharmacy to nominate prescription collection service patients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Promote EPS and acquire nomination information on recall letters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F0F0F"/>
                </a:solidFill>
                <a:latin typeface="Arial" pitchFamily="34" charset="0"/>
                <a:cs typeface="Arial" pitchFamily="34" charset="0"/>
              </a:rPr>
              <a:t>Promote EPS to all patients using online access</a:t>
            </a:r>
          </a:p>
        </p:txBody>
      </p:sp>
    </p:spTree>
    <p:extLst>
      <p:ext uri="{BB962C8B-B14F-4D97-AF65-F5344CB8AC3E}">
        <p14:creationId xmlns:p14="http://schemas.microsoft.com/office/powerpoint/2010/main" val="1748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/>
              <a:t>Increasing EPS use – </a:t>
            </a:r>
            <a:r>
              <a:rPr lang="en-GB" dirty="0" smtClean="0"/>
              <a:t>Other </a:t>
            </a:r>
            <a:r>
              <a:rPr lang="en-GB" dirty="0"/>
              <a:t>u</a:t>
            </a:r>
            <a:r>
              <a:rPr lang="en-GB" dirty="0" smtClean="0"/>
              <a:t>seful </a:t>
            </a:r>
            <a:r>
              <a:rPr lang="en-GB" dirty="0"/>
              <a:t>t</a:t>
            </a:r>
            <a:r>
              <a:rPr lang="en-GB" dirty="0" smtClean="0"/>
              <a:t>ips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45720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Correct and consistent smartcard use</a:t>
            </a:r>
          </a:p>
          <a:p>
            <a:pPr marL="457200" lvl="1" indent="0">
              <a:buNone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Ensure no PDS mismatches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Staff </a:t>
            </a:r>
            <a:r>
              <a:rPr lang="en-GB" sz="1600" dirty="0"/>
              <a:t>training – both existing and new </a:t>
            </a:r>
            <a:r>
              <a:rPr lang="en-GB" sz="1600" dirty="0" smtClean="0"/>
              <a:t>staff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Regularly monitoring stats </a:t>
            </a: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Use searches regularly to identify suitable patients</a:t>
            </a:r>
          </a:p>
          <a:p>
            <a:pPr marL="895335"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Use </a:t>
            </a:r>
            <a:r>
              <a:rPr lang="en-GB" sz="1600" dirty="0" smtClean="0"/>
              <a:t>the </a:t>
            </a:r>
            <a:r>
              <a:rPr lang="en-GB" sz="1600" dirty="0"/>
              <a:t>EPS </a:t>
            </a:r>
            <a:r>
              <a:rPr lang="en-GB" sz="1600" dirty="0" smtClean="0"/>
              <a:t>Tracker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Use EPS for Appliances with patient consent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8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885800"/>
          </a:xfrm>
        </p:spPr>
        <p:txBody>
          <a:bodyPr/>
          <a:lstStyle/>
          <a:p>
            <a:r>
              <a:rPr lang="en-GB" dirty="0"/>
              <a:t>Increasing EPS use – </a:t>
            </a:r>
            <a:r>
              <a:rPr lang="en-GB" dirty="0" smtClean="0"/>
              <a:t>Identifying challenges &amp; addressing </a:t>
            </a:r>
            <a:r>
              <a:rPr lang="en-GB" dirty="0"/>
              <a:t>t</a:t>
            </a:r>
            <a:r>
              <a:rPr lang="en-GB" dirty="0" smtClean="0"/>
              <a:t>hese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5181600" cy="25908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Communication is key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Arrange workshops with local pharmacies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Educate and inform patients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Work with PPGs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46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Introduce </a:t>
            </a:r>
            <a:r>
              <a:rPr lang="en-GB" dirty="0" err="1" smtClean="0"/>
              <a:t>eRD</a:t>
            </a:r>
            <a:r>
              <a:rPr lang="en-GB" dirty="0" smtClean="0"/>
              <a:t> – How it works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www.youtube.com/watch?v=zzaNeAaelAo&amp;feature=youtu.be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Introduce </a:t>
            </a:r>
            <a:r>
              <a:rPr lang="en-GB" dirty="0" err="1" smtClean="0"/>
              <a:t>eRD</a:t>
            </a:r>
            <a:r>
              <a:rPr lang="en-GB" dirty="0" smtClean="0"/>
              <a:t> – Getting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435280" cy="4248472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GB" sz="1400" dirty="0"/>
              <a:t>Ensure</a:t>
            </a:r>
            <a:r>
              <a:rPr lang="en-GB" dirty="0" smtClean="0"/>
              <a:t> </a:t>
            </a:r>
            <a:r>
              <a:rPr lang="en-GB" sz="1400" dirty="0"/>
              <a:t>everybody in the practice is aware of </a:t>
            </a:r>
            <a:r>
              <a:rPr lang="en-GB" sz="1400" dirty="0" err="1"/>
              <a:t>eRD</a:t>
            </a:r>
            <a:r>
              <a:rPr lang="en-GB" sz="1400" dirty="0"/>
              <a:t> and how it </a:t>
            </a:r>
            <a:r>
              <a:rPr lang="en-GB" sz="1400" dirty="0" smtClean="0"/>
              <a:t>works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Run </a:t>
            </a:r>
            <a:r>
              <a:rPr lang="en-GB" sz="1400" dirty="0"/>
              <a:t>an </a:t>
            </a:r>
            <a:r>
              <a:rPr lang="en-GB" sz="1400" dirty="0" err="1"/>
              <a:t>eRD</a:t>
            </a:r>
            <a:r>
              <a:rPr lang="en-GB" sz="1400" dirty="0"/>
              <a:t> </a:t>
            </a:r>
            <a:r>
              <a:rPr lang="en-GB" sz="1400" dirty="0" smtClean="0"/>
              <a:t>workshop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Create/update </a:t>
            </a:r>
            <a:r>
              <a:rPr lang="en-GB" sz="1400" dirty="0"/>
              <a:t>your surgery's </a:t>
            </a:r>
            <a:r>
              <a:rPr lang="en-GB" sz="1400" dirty="0" err="1"/>
              <a:t>eRD</a:t>
            </a:r>
            <a:r>
              <a:rPr lang="en-GB" sz="1400" dirty="0"/>
              <a:t> strategy (include admin team and clinical team</a:t>
            </a:r>
            <a:r>
              <a:rPr lang="en-GB" sz="1400" dirty="0" smtClean="0"/>
              <a:t>)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Review </a:t>
            </a:r>
            <a:r>
              <a:rPr lang="en-GB" sz="1400" dirty="0"/>
              <a:t>current </a:t>
            </a:r>
            <a:r>
              <a:rPr lang="en-GB" sz="1400" dirty="0" err="1"/>
              <a:t>eRD</a:t>
            </a:r>
            <a:r>
              <a:rPr lang="en-GB" sz="1400" dirty="0"/>
              <a:t> performance and set a target </a:t>
            </a:r>
            <a:endParaRPr lang="en-GB" sz="1400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Invite </a:t>
            </a:r>
            <a:r>
              <a:rPr lang="en-GB" sz="1400" dirty="0"/>
              <a:t>local pharmacy and encourage </a:t>
            </a:r>
            <a:r>
              <a:rPr lang="en-GB" sz="1400" dirty="0" smtClean="0"/>
              <a:t>collaboration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Nominate </a:t>
            </a:r>
            <a:r>
              <a:rPr lang="en-GB" sz="1400" dirty="0"/>
              <a:t>champions for the practice and </a:t>
            </a:r>
            <a:r>
              <a:rPr lang="en-GB" sz="1400" dirty="0" smtClean="0"/>
              <a:t>pharmacy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Start </a:t>
            </a:r>
            <a:r>
              <a:rPr lang="en-GB" sz="1400" dirty="0"/>
              <a:t>slowly, identifying and engaging with patients: 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GB" sz="1400" dirty="0" smtClean="0"/>
              <a:t>At medication reviews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GB" sz="1400" dirty="0" smtClean="0"/>
              <a:t>Opportunistically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GB" sz="1400" dirty="0" smtClean="0"/>
              <a:t>By advertising throughout the surgery</a:t>
            </a:r>
          </a:p>
          <a:p>
            <a:pPr marL="857250" lvl="2" indent="-457200">
              <a:buFont typeface="Arial" pitchFamily="34" charset="0"/>
              <a:buChar char="•"/>
            </a:pPr>
            <a:endParaRPr lang="en-GB" sz="14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1400" dirty="0" smtClean="0"/>
              <a:t>Target specific conditions/regimes (hypertension/diabetes)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/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/>
          </a:p>
          <a:p>
            <a:pPr marL="457200" lvl="1" indent="-457200">
              <a:buFont typeface="Arial" pitchFamily="34" charset="0"/>
              <a:buChar char="•"/>
            </a:pP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7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Introduce </a:t>
            </a:r>
            <a:r>
              <a:rPr lang="en-GB" dirty="0" err="1" smtClean="0"/>
              <a:t>eRD</a:t>
            </a:r>
            <a:r>
              <a:rPr lang="en-GB" dirty="0" smtClean="0"/>
              <a:t> – NHSBSA data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514600"/>
            <a:ext cx="8435280" cy="2895600"/>
          </a:xfrm>
        </p:spPr>
        <p:txBody>
          <a:bodyPr/>
          <a:lstStyle/>
          <a:p>
            <a:r>
              <a:rPr lang="en-GB" sz="1600" dirty="0" smtClean="0"/>
              <a:t>To support GP practices we can provide NHS numbers for patients who are potentially suitable for </a:t>
            </a:r>
            <a:r>
              <a:rPr lang="en-GB" sz="1600" dirty="0" err="1" smtClean="0"/>
              <a:t>eRD</a:t>
            </a:r>
            <a:r>
              <a:rPr lang="en-GB" sz="1600" dirty="0" smtClean="0"/>
              <a:t>.</a:t>
            </a:r>
          </a:p>
          <a:p>
            <a:endParaRPr lang="en-GB" sz="1600" dirty="0" smtClean="0"/>
          </a:p>
          <a:p>
            <a:pPr marL="457200" lvl="2" indent="-457200">
              <a:buFont typeface="Arial" pitchFamily="34" charset="0"/>
              <a:buChar char="•"/>
            </a:pPr>
            <a:r>
              <a:rPr lang="en-GB" sz="1600" dirty="0"/>
              <a:t>This data shows “stable” patients who have had no change in their medication in at least 10 of the last 12 </a:t>
            </a:r>
            <a:r>
              <a:rPr lang="en-GB" sz="1600" dirty="0" smtClean="0"/>
              <a:t>months</a:t>
            </a:r>
          </a:p>
          <a:p>
            <a:pPr marL="457200" lvl="2" indent="-457200">
              <a:buFont typeface="Arial" pitchFamily="34" charset="0"/>
              <a:buChar char="•"/>
            </a:pPr>
            <a:endParaRPr lang="en-GB" sz="1600" dirty="0" smtClean="0"/>
          </a:p>
          <a:p>
            <a:pPr marL="457200" lvl="2" indent="-457200">
              <a:buFont typeface="Arial" pitchFamily="34" charset="0"/>
              <a:buChar char="•"/>
            </a:pPr>
            <a:r>
              <a:rPr lang="en-GB" sz="1600" dirty="0"/>
              <a:t>Information governance protocols need to be observed to receive the </a:t>
            </a:r>
            <a:r>
              <a:rPr lang="en-GB" sz="1600" dirty="0" smtClean="0"/>
              <a:t>data</a:t>
            </a:r>
          </a:p>
          <a:p>
            <a:pPr marL="457200" lvl="2" indent="-457200">
              <a:buFont typeface="Arial" pitchFamily="34" charset="0"/>
              <a:buChar char="•"/>
            </a:pPr>
            <a:endParaRPr lang="en-GB" sz="1600" dirty="0"/>
          </a:p>
          <a:p>
            <a:pPr marL="457200" lvl="2" indent="-457200">
              <a:buFont typeface="Arial" pitchFamily="34" charset="0"/>
              <a:buChar char="•"/>
            </a:pPr>
            <a:r>
              <a:rPr lang="en-GB" sz="1600" dirty="0"/>
              <a:t>To request this information, please visit </a:t>
            </a:r>
            <a:r>
              <a:rPr lang="en-GB" sz="1600" dirty="0" smtClean="0">
                <a:hlinkClick r:id="rId2"/>
              </a:rPr>
              <a:t>www.nhsbsa.nhs.uk/eRD</a:t>
            </a:r>
            <a:endParaRPr lang="en-GB" sz="1600" dirty="0" smtClean="0"/>
          </a:p>
          <a:p>
            <a:pPr marL="0" lvl="2" indent="0">
              <a:buNone/>
            </a:pP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257800"/>
            <a:ext cx="8458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Practices receiving our data in 2017/18 increased their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eRD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over 3% more than similar practices who did not get our data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That equates to a minimum of 5 hours GP time saved each month!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Introduce </a:t>
            </a:r>
            <a:r>
              <a:rPr lang="en-GB" dirty="0" err="1" smtClean="0"/>
              <a:t>eRD</a:t>
            </a:r>
            <a:r>
              <a:rPr lang="en-GB" dirty="0" smtClean="0"/>
              <a:t> – Patient engagement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8963"/>
            <a:ext cx="2358660" cy="4455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8963"/>
            <a:ext cx="2350253" cy="444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827703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NHSBSA patient flyer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200" i="1" dirty="0" smtClean="0">
                <a:latin typeface="Arial" pitchFamily="34" charset="0"/>
                <a:cs typeface="Arial" pitchFamily="34" charset="0"/>
              </a:rPr>
              <a:t>GP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practices, Dentists, Opticians and Pharmacies can order through the following link </a:t>
            </a:r>
            <a:r>
              <a:rPr lang="en-GB" sz="1200" i="1" u="sng" dirty="0">
                <a:latin typeface="Arial" pitchFamily="34" charset="0"/>
                <a:cs typeface="Arial" pitchFamily="34" charset="0"/>
                <a:hlinkClick r:id="rId4"/>
              </a:rPr>
              <a:t>www.pcse.england.nhs.uk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en-GB" sz="1200" i="1" dirty="0">
                <a:latin typeface="Arial" pitchFamily="34" charset="0"/>
                <a:cs typeface="Arial" pitchFamily="34" charset="0"/>
              </a:rPr>
              <a:t>Trusts, CCGs, Local Authorities etc. can order here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u="sng" dirty="0">
                <a:latin typeface="Arial" pitchFamily="34" charset="0"/>
                <a:cs typeface="Arial" pitchFamily="34" charset="0"/>
                <a:hlinkClick r:id="rId5"/>
              </a:rPr>
              <a:t>www.nhsforms.co.uk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Work with PPGs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Patient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6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435280" cy="576064"/>
          </a:xfrm>
        </p:spPr>
        <p:txBody>
          <a:bodyPr/>
          <a:lstStyle/>
          <a:p>
            <a:pPr algn="ctr"/>
            <a:r>
              <a:rPr lang="en-GB" dirty="0" smtClean="0"/>
              <a:t>An Introduction to NHSBSA Primary Care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Maximise EPS and </a:t>
            </a:r>
            <a:r>
              <a:rPr lang="en-GB" dirty="0" err="1" smtClean="0"/>
              <a:t>eRD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435280" cy="3505200"/>
          </a:xfrm>
        </p:spPr>
        <p:txBody>
          <a:bodyPr/>
          <a:lstStyle/>
          <a:p>
            <a:r>
              <a:rPr lang="en-GB" dirty="0" smtClean="0"/>
              <a:t>Checking your EPS and </a:t>
            </a:r>
            <a:r>
              <a:rPr lang="en-GB" dirty="0" err="1" smtClean="0"/>
              <a:t>eRD</a:t>
            </a:r>
            <a:r>
              <a:rPr lang="en-GB" dirty="0" smtClean="0"/>
              <a:t> usage on a regular basis will help ensure you maximise the potential to increase your usage</a:t>
            </a:r>
          </a:p>
          <a:p>
            <a:endParaRPr lang="en-GB" dirty="0"/>
          </a:p>
          <a:p>
            <a:r>
              <a:rPr lang="en-GB" dirty="0" smtClean="0"/>
              <a:t>Share best practice</a:t>
            </a:r>
          </a:p>
          <a:p>
            <a:endParaRPr lang="en-GB" dirty="0"/>
          </a:p>
          <a:p>
            <a:r>
              <a:rPr lang="en-GB" dirty="0" smtClean="0"/>
              <a:t>Use available handbooks, guides and support</a:t>
            </a:r>
          </a:p>
          <a:p>
            <a:endParaRPr lang="en-GB" dirty="0"/>
          </a:p>
          <a:p>
            <a:r>
              <a:rPr lang="en-GB" dirty="0" smtClean="0"/>
              <a:t>Inform and educate patients</a:t>
            </a:r>
          </a:p>
          <a:p>
            <a:pPr lvl="1"/>
            <a:r>
              <a:rPr lang="en-GB" dirty="0" smtClean="0"/>
              <a:t>Differentiate between other digital services and EPS</a:t>
            </a:r>
          </a:p>
          <a:p>
            <a:pPr lvl="1"/>
            <a:r>
              <a:rPr lang="en-GB" dirty="0" smtClean="0"/>
              <a:t>Make sure patients don’t continue to order medication once on </a:t>
            </a:r>
            <a:r>
              <a:rPr lang="en-GB" dirty="0" err="1" smtClean="0"/>
              <a:t>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2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4853880" cy="3086472"/>
          </a:xfrm>
        </p:spPr>
        <p:txBody>
          <a:bodyPr/>
          <a:lstStyle/>
          <a:p>
            <a:r>
              <a:rPr lang="en-GB" dirty="0" smtClean="0"/>
              <a:t>We </a:t>
            </a:r>
            <a:r>
              <a:rPr lang="en-GB" dirty="0"/>
              <a:t>would </a:t>
            </a:r>
            <a:r>
              <a:rPr lang="en-GB" dirty="0" smtClean="0"/>
              <a:t>like </a:t>
            </a:r>
            <a:r>
              <a:rPr lang="en-GB" dirty="0"/>
              <a:t>to know about additional challenges you face when looking to increase EPS use.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will take these away and discuss with </a:t>
            </a:r>
            <a:r>
              <a:rPr lang="en-GB" dirty="0" smtClean="0"/>
              <a:t>CCGs, LPCs </a:t>
            </a:r>
            <a:r>
              <a:rPr lang="en-GB" dirty="0"/>
              <a:t>and NHS Digital to understand how best to support you and provide solutions.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06" y="2132856"/>
            <a:ext cx="3198315" cy="27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Staying Connected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Twitter</a:t>
            </a:r>
            <a:r>
              <a:rPr lang="en-GB" dirty="0" smtClean="0"/>
              <a:t>: @NHSBSA</a:t>
            </a:r>
          </a:p>
          <a:p>
            <a:endParaRPr lang="en-GB" dirty="0" smtClean="0"/>
          </a:p>
          <a:p>
            <a:r>
              <a:rPr lang="en-GB" b="1" dirty="0" smtClean="0"/>
              <a:t>Website: </a:t>
            </a:r>
            <a:r>
              <a:rPr lang="en-GB" dirty="0" smtClean="0">
                <a:hlinkClick r:id="rId3"/>
              </a:rPr>
              <a:t>www.nhsbsa.nhs.uk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Email :</a:t>
            </a:r>
            <a:r>
              <a:rPr lang="en-GB" dirty="0" smtClean="0"/>
              <a:t> </a:t>
            </a:r>
            <a:r>
              <a:rPr lang="en-GB" dirty="0" smtClean="0">
                <a:hlinkClick r:id="rId4"/>
              </a:rPr>
              <a:t>nhsbsa.epssupport@nhs.net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60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4"/>
          <a:stretch/>
        </p:blipFill>
        <p:spPr bwMode="auto">
          <a:xfrm>
            <a:off x="179512" y="1743959"/>
            <a:ext cx="8837265" cy="487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435280" cy="576064"/>
          </a:xfrm>
        </p:spPr>
        <p:txBody>
          <a:bodyPr/>
          <a:lstStyle/>
          <a:p>
            <a:pPr algn="ctr"/>
            <a:r>
              <a:rPr lang="en-GB" dirty="0" smtClean="0"/>
              <a:t>The Benefits of EPS and </a:t>
            </a:r>
            <a:r>
              <a:rPr lang="en-GB" dirty="0" err="1" smtClean="0"/>
              <a:t>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Benefits for prescribers, patients and the wider NHS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8897"/>
            <a:ext cx="81438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Benefits for prescribers, patients and the wider NHS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1057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Benefits for prescribers, patients and the wider NHS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708920"/>
            <a:ext cx="80486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for Dispensers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utomated </a:t>
            </a:r>
            <a:r>
              <a:rPr lang="en-GB" dirty="0"/>
              <a:t>downloads, making prescription processing more </a:t>
            </a:r>
            <a:r>
              <a:rPr lang="en-GB" dirty="0" smtClean="0"/>
              <a:t>efficient</a:t>
            </a:r>
          </a:p>
          <a:p>
            <a:endParaRPr lang="en-GB" dirty="0"/>
          </a:p>
          <a:p>
            <a:r>
              <a:rPr lang="en-GB" dirty="0" smtClean="0"/>
              <a:t>Less </a:t>
            </a:r>
            <a:r>
              <a:rPr lang="en-GB" dirty="0"/>
              <a:t>time spent on administration and collecting prescriptions, which means more time for helping </a:t>
            </a:r>
            <a:r>
              <a:rPr lang="en-GB" dirty="0" smtClean="0"/>
              <a:t>customers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mproved </a:t>
            </a:r>
            <a:r>
              <a:rPr lang="en-GB" dirty="0"/>
              <a:t>stock control and greater </a:t>
            </a:r>
            <a:r>
              <a:rPr lang="en-GB" dirty="0" smtClean="0"/>
              <a:t>accuracy</a:t>
            </a:r>
          </a:p>
          <a:p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prescription collection service no longer </a:t>
            </a:r>
            <a:r>
              <a:rPr lang="en-GB" dirty="0" smtClean="0"/>
              <a:t>required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between pharmacy and practices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247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for Dispensers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Improved patient satisfaction through reduced waiting times</a:t>
            </a:r>
          </a:p>
          <a:p>
            <a:endParaRPr lang="en-GB" dirty="0" smtClean="0"/>
          </a:p>
          <a:p>
            <a:r>
              <a:rPr lang="en-GB" dirty="0" smtClean="0"/>
              <a:t>Increased </a:t>
            </a:r>
            <a:r>
              <a:rPr lang="en-GB" dirty="0"/>
              <a:t>accuracy, meaning fewer prescription </a:t>
            </a:r>
            <a:r>
              <a:rPr lang="en-GB" dirty="0" smtClean="0"/>
              <a:t>queries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ess </a:t>
            </a:r>
            <a:r>
              <a:rPr lang="en-GB" dirty="0"/>
              <a:t>sorting and less paper to send to NHS Prescription Services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45495"/>
            <a:ext cx="2895600" cy="22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998</Words>
  <Application>Microsoft Office PowerPoint</Application>
  <PresentationFormat>On-screen Show (4:3)</PresentationFormat>
  <Paragraphs>180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HSCIC_Powepoint_v2.5_0115</vt:lpstr>
      <vt:lpstr>Presentation1_v2 (2)</vt:lpstr>
      <vt:lpstr>1_Presentation1_v2 (2)</vt:lpstr>
      <vt:lpstr>Let’s talk EPS</vt:lpstr>
      <vt:lpstr>An Introduction to NHSBSA Primary Care Services</vt:lpstr>
      <vt:lpstr>PowerPoint Presentation</vt:lpstr>
      <vt:lpstr>The Benefits of EPS and eRD</vt:lpstr>
      <vt:lpstr>Benefits for prescribers, patients and the wider NHS</vt:lpstr>
      <vt:lpstr>Benefits for prescribers, patients and the wider NHS</vt:lpstr>
      <vt:lpstr>Benefits for prescribers, patients and the wider NHS</vt:lpstr>
      <vt:lpstr>Benefits for Dispensers</vt:lpstr>
      <vt:lpstr>Benefits for Dispensers</vt:lpstr>
      <vt:lpstr>NHSBSA Prescriber Support Model</vt:lpstr>
      <vt:lpstr>Your EPS and eRD journey</vt:lpstr>
      <vt:lpstr>Increasing EPS use – Patient engagement</vt:lpstr>
      <vt:lpstr>Increasing EPS use – Nominations</vt:lpstr>
      <vt:lpstr>Increasing EPS use – Other useful tips</vt:lpstr>
      <vt:lpstr>Increasing EPS use – Identifying challenges &amp; addressing these </vt:lpstr>
      <vt:lpstr>Introduce eRD – How it works</vt:lpstr>
      <vt:lpstr>Introduce eRD – Getting started</vt:lpstr>
      <vt:lpstr>Introduce eRD – NHSBSA data </vt:lpstr>
      <vt:lpstr>Introduce eRD – Patient engagement</vt:lpstr>
      <vt:lpstr>Maximise EPS and eRD</vt:lpstr>
      <vt:lpstr>Challenges</vt:lpstr>
      <vt:lpstr>Staying Connected </vt:lpstr>
    </vt:vector>
  </TitlesOfParts>
  <Company>NHSBSA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Ogley</dc:creator>
  <cp:lastModifiedBy>shhar</cp:lastModifiedBy>
  <cp:revision>92</cp:revision>
  <dcterms:created xsi:type="dcterms:W3CDTF">2018-11-06T16:10:38Z</dcterms:created>
  <dcterms:modified xsi:type="dcterms:W3CDTF">2019-03-28T09:34:55Z</dcterms:modified>
</cp:coreProperties>
</file>