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</p:sldMasterIdLst>
  <p:notesMasterIdLst>
    <p:notesMasterId r:id="rId23"/>
  </p:notesMasterIdLst>
  <p:sldIdLst>
    <p:sldId id="256" r:id="rId4"/>
    <p:sldId id="336" r:id="rId5"/>
    <p:sldId id="293" r:id="rId6"/>
    <p:sldId id="338" r:id="rId7"/>
    <p:sldId id="295" r:id="rId8"/>
    <p:sldId id="296" r:id="rId9"/>
    <p:sldId id="297" r:id="rId10"/>
    <p:sldId id="333" r:id="rId11"/>
    <p:sldId id="369" r:id="rId12"/>
    <p:sldId id="342" r:id="rId13"/>
    <p:sldId id="358" r:id="rId14"/>
    <p:sldId id="359" r:id="rId15"/>
    <p:sldId id="360" r:id="rId16"/>
    <p:sldId id="361" r:id="rId17"/>
    <p:sldId id="315" r:id="rId18"/>
    <p:sldId id="366" r:id="rId19"/>
    <p:sldId id="367" r:id="rId20"/>
    <p:sldId id="288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0" autoAdjust="0"/>
  </p:normalViewPr>
  <p:slideViewPr>
    <p:cSldViewPr>
      <p:cViewPr>
        <p:scale>
          <a:sx n="107" d="100"/>
          <a:sy n="107" d="100"/>
        </p:scale>
        <p:origin x="-8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CE318-8029-4904-B843-FCEBB89A325B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F217-7526-48EB-8611-F88720610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9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ea typeface="ヒラギノ角ゴ Pro W3" pitchFamily="-111" charset="-128"/>
              </a:rPr>
              <a:t>The NHSBSA’s services include: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>
              <a:ea typeface="ヒラギノ角ゴ Pro W3" pitchFamily="-111" charset="-128"/>
            </a:endParaRPr>
          </a:p>
          <a:p>
            <a:pPr marL="457200" lvl="1" indent="-457200">
              <a:defRPr/>
            </a:pPr>
            <a:r>
              <a:rPr lang="en-GB" dirty="0" smtClean="0"/>
              <a:t>helping patients pay for their health costs</a:t>
            </a:r>
          </a:p>
          <a:p>
            <a:pPr marL="457200" lvl="1" indent="-457200">
              <a:defRPr/>
            </a:pPr>
            <a:r>
              <a:rPr lang="en-GB" dirty="0" smtClean="0"/>
              <a:t>providing EHIC cards</a:t>
            </a:r>
          </a:p>
          <a:p>
            <a:pPr marL="457200" lvl="1" indent="-457200">
              <a:defRPr/>
            </a:pPr>
            <a:r>
              <a:rPr lang="en-GB" dirty="0" smtClean="0"/>
              <a:t>calculating reimbursement and remuneration to dispensing contractors and NHS dentists</a:t>
            </a:r>
          </a:p>
          <a:p>
            <a:pPr marL="457200" lvl="1" indent="-457200">
              <a:defRPr/>
            </a:pPr>
            <a:r>
              <a:rPr lang="en-GB" dirty="0" smtClean="0"/>
              <a:t>providing prescribing and dispensing information to the NHS</a:t>
            </a:r>
          </a:p>
          <a:p>
            <a:pPr marL="457200" lvl="1" indent="-457200">
              <a:defRPr/>
            </a:pPr>
            <a:r>
              <a:rPr lang="en-GB" dirty="0" smtClean="0"/>
              <a:t>assessing bursary claims from healthcare and social care students</a:t>
            </a:r>
          </a:p>
          <a:p>
            <a:pPr marL="457200" lvl="1" indent="-457200">
              <a:defRPr/>
            </a:pPr>
            <a:r>
              <a:rPr lang="en-GB" dirty="0" smtClean="0"/>
              <a:t>preventing and investigating fraud, and protecting NHS staff </a:t>
            </a:r>
          </a:p>
          <a:p>
            <a:pPr marL="457200" lvl="1" indent="-457200">
              <a:defRPr/>
            </a:pPr>
            <a:r>
              <a:rPr lang="en-GB" dirty="0" smtClean="0"/>
              <a:t>administering pensions for NHS staff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8CE4-F449-4202-A30D-5506A18E08B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You don’t need to send tokens that are automatically age exempt (i.e. for patients below the age of 16 or over 60) to NHS Prescription Services.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Tick both boxes on the submission document if you’re submitting ETP tokens and EPS release 2 claim messages.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BF217-7526-48EB-8611-F88720610A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Electronic </a:t>
            </a:r>
            <a:r>
              <a:rPr lang="en-GB" dirty="0" smtClean="0"/>
              <a:t>Reimbursement Endorsement Messages (EREM) </a:t>
            </a:r>
            <a:r>
              <a:rPr lang="en-GB" dirty="0" smtClean="0"/>
              <a:t>don’t need to be sent all together at the end of the month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you can send them in real time, at the end of the day, in batches or weekly.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We must receive by the 5</a:t>
            </a:r>
            <a:r>
              <a:rPr lang="en-GB" baseline="30000" dirty="0" smtClean="0"/>
              <a:t>th</a:t>
            </a:r>
            <a:r>
              <a:rPr lang="en-GB" dirty="0" smtClean="0"/>
              <a:t> of the month following the DN being sent to be paid in the correct month.</a:t>
            </a:r>
          </a:p>
          <a:p>
            <a:pPr eaLnBrk="1" hangingPunct="1"/>
            <a:r>
              <a:rPr lang="en-GB" sz="1200" dirty="0" smtClean="0"/>
              <a:t>If a DN is sent in August and the </a:t>
            </a:r>
            <a:r>
              <a:rPr lang="en-GB" sz="1200" dirty="0" smtClean="0"/>
              <a:t>EREM</a:t>
            </a:r>
            <a:r>
              <a:rPr lang="en-GB" sz="1200" baseline="0" dirty="0" smtClean="0"/>
              <a:t> </a:t>
            </a:r>
            <a:r>
              <a:rPr lang="en-GB" sz="1200" dirty="0" smtClean="0"/>
              <a:t>is </a:t>
            </a:r>
            <a:r>
              <a:rPr lang="en-GB" sz="1200" dirty="0" smtClean="0"/>
              <a:t>received by 5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September, payment will be made  in August. However if the item is dispensed in August but the </a:t>
            </a:r>
            <a:r>
              <a:rPr lang="en-GB" sz="1200" dirty="0" smtClean="0"/>
              <a:t>EREM </a:t>
            </a:r>
            <a:r>
              <a:rPr lang="en-GB" sz="1200" dirty="0" smtClean="0"/>
              <a:t>is not received until 6th September, payment will be made in September.</a:t>
            </a:r>
          </a:p>
          <a:p>
            <a:pPr eaLnBrk="1" hangingPunct="1"/>
            <a:endParaRPr lang="en-GB" sz="1200" dirty="0" smtClean="0"/>
          </a:p>
          <a:p>
            <a:pPr eaLnBrk="1" hangingPunct="1"/>
            <a:r>
              <a:rPr lang="en-GB" sz="1200" dirty="0" smtClean="0"/>
              <a:t>However .. if an item is dispensed on 1st September the dispense notification must also be sent on 1st September. However, even if the corresponding </a:t>
            </a:r>
            <a:r>
              <a:rPr lang="en-GB" sz="1200" dirty="0" smtClean="0"/>
              <a:t>EREM </a:t>
            </a:r>
            <a:r>
              <a:rPr lang="en-GB" sz="1200" dirty="0" smtClean="0"/>
              <a:t>is sent to NHS Prescription Services on or before 5 September, payment will be made for September and not for August.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BF217-7526-48EB-8611-F88720610A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5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 prescription details are returned if it isn’t clear what has been dispensed or if a price is endorsed, it isn’t clear what this relates to.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Prescriptions may referred back for a product is any part of the Tariff, so will also cover Appliances, Specials, ACBS list etc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See hand out with ‘referred reasons’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The majority of our returns are missing packs, price and suppliers. We also return a lot of appliances which are not listed in </a:t>
            </a:r>
            <a:r>
              <a:rPr lang="en-GB" dirty="0" err="1" smtClean="0"/>
              <a:t>dm+d</a:t>
            </a:r>
            <a:r>
              <a:rPr lang="en-GB" dirty="0" smtClean="0"/>
              <a:t>, and we require a brand. For example, pen needles and eye drops.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0DE5AC-09BB-4E0D-A1A3-36230C684119}" type="slidenum">
              <a:rPr lang="en-GB" smtClean="0">
                <a:solidFill>
                  <a:prstClr val="black"/>
                </a:solidFill>
              </a:rPr>
              <a:pPr eaLnBrk="1" hangingPunct="1"/>
              <a:t>15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165"/>
            <a:ext cx="9144000" cy="340821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2" y="338185"/>
            <a:ext cx="1198245" cy="1266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1" y="5904002"/>
            <a:ext cx="3023318" cy="78232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12000"/>
            <a:ext cx="6660312" cy="64474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4000" b="1" spc="-53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584001"/>
            <a:ext cx="6660312" cy="5927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9" y="6000000"/>
            <a:ext cx="3924008" cy="432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7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963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8000"/>
            <a:ext cx="9144000" cy="56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80001"/>
            <a:ext cx="7632000" cy="706091"/>
          </a:xfrm>
        </p:spPr>
        <p:txBody>
          <a:bodyPr lIns="0" tIns="0" rIns="0" bIns="0" anchor="t">
            <a:normAutofit/>
          </a:bodyPr>
          <a:lstStyle>
            <a:lvl1pPr>
              <a:defRPr sz="4000" b="1" spc="-5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40000"/>
            <a:ext cx="7704000" cy="4581288"/>
          </a:xfrm>
        </p:spPr>
        <p:txBody>
          <a:bodyPr lIns="0" tIns="0" rIns="0" bIns="0"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400">
                <a:solidFill>
                  <a:schemeClr val="accent6"/>
                </a:solidFill>
              </a:defRPr>
            </a:lvl3pPr>
            <a:lvl4pPr>
              <a:defRPr sz="2800"/>
            </a:lvl4pPr>
            <a:lvl5pPr>
              <a:defRPr sz="2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1"/>
            <a:ext cx="2133600" cy="365125"/>
          </a:xfrm>
          <a:noFill/>
        </p:spPr>
        <p:txBody>
          <a:bodyPr/>
          <a:lstStyle>
            <a:lvl1pPr>
              <a:defRPr sz="1333">
                <a:solidFill>
                  <a:schemeClr val="accent6"/>
                </a:solidFill>
              </a:defRPr>
            </a:lvl1pPr>
          </a:lstStyle>
          <a:p>
            <a:fld id="{DC12C2CB-C475-442B-84C1-CBFDBCB34DB3}" type="slidenum">
              <a:rPr lang="en-GB" smtClean="0">
                <a:solidFill>
                  <a:srgbClr val="424D58"/>
                </a:solidFill>
              </a:rPr>
              <a:pPr/>
              <a:t>‹#›</a:t>
            </a:fld>
            <a:endParaRPr lang="en-GB" dirty="0">
              <a:solidFill>
                <a:srgbClr val="424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1394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32926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5829267"/>
            <a:ext cx="8003232" cy="8808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3467">
                <a:solidFill>
                  <a:schemeClr val="bg1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333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1"/>
            <a:ext cx="2133600" cy="36512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016"/>
            <a:ext cx="9144000" cy="685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155200"/>
            <a:ext cx="9144000" cy="17281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5376001"/>
            <a:ext cx="6804328" cy="1200091"/>
          </a:xfrm>
        </p:spPr>
        <p:txBody>
          <a:bodyPr lIns="0" tIns="0" rIns="0" bIns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6021290"/>
            <a:ext cx="6804000" cy="6888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467">
                <a:solidFill>
                  <a:schemeClr val="bg1"/>
                </a:solidFill>
              </a:defRPr>
            </a:lvl2pPr>
            <a:lvl3pPr marL="1523962" indent="-304792"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333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309321"/>
            <a:ext cx="2133600" cy="36512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820"/>
            <a:ext cx="9144000" cy="340821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796821"/>
            <a:ext cx="9144000" cy="34082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FFFFFF"/>
              </a:solidFill>
            </a:endParaRPr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398" y="4454790"/>
            <a:ext cx="466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F0F0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864315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3200" b="1" dirty="0">
                <a:solidFill>
                  <a:srgbClr val="005EB8"/>
                </a:solidFill>
              </a:rPr>
              <a:t>www.digital.nhs.uk</a:t>
            </a:r>
            <a:endParaRPr lang="en-GB" sz="3200" dirty="0">
              <a:solidFill>
                <a:srgbClr val="005EB8"/>
              </a:solidFill>
            </a:endParaRPr>
          </a:p>
          <a:p>
            <a:pPr defTabSz="1219170">
              <a:lnSpc>
                <a:spcPts val="4800"/>
              </a:lnSpc>
              <a:defRPr/>
            </a:pPr>
            <a:r>
              <a:rPr lang="en-GB" sz="3200" dirty="0">
                <a:solidFill>
                  <a:srgbClr val="005EB8"/>
                </a:solidFill>
              </a:rPr>
              <a:t>     </a:t>
            </a:r>
            <a:r>
              <a:rPr lang="en-GB" sz="3200" b="1" dirty="0">
                <a:solidFill>
                  <a:srgbClr val="005EB8"/>
                </a:solidFill>
              </a:rPr>
              <a:t>@</a:t>
            </a:r>
            <a:r>
              <a:rPr lang="en-GB" sz="3200" b="1" dirty="0" err="1">
                <a:solidFill>
                  <a:srgbClr val="005EB8"/>
                </a:solidFill>
              </a:rPr>
              <a:t>nhsdigital</a:t>
            </a:r>
            <a:endParaRPr lang="en-GB" sz="3200" b="1" dirty="0">
              <a:solidFill>
                <a:srgbClr val="005EB8"/>
              </a:solidFill>
            </a:endParaRPr>
          </a:p>
          <a:p>
            <a:pPr>
              <a:lnSpc>
                <a:spcPts val="4800"/>
              </a:lnSpc>
            </a:pPr>
            <a:r>
              <a:rPr lang="en-GB" sz="3200" b="1" dirty="0">
                <a:solidFill>
                  <a:srgbClr val="005EB8"/>
                </a:solidFill>
              </a:rPr>
              <a:t>enquiries@nhsdigital.nhs.uk</a:t>
            </a:r>
          </a:p>
          <a:p>
            <a:pPr>
              <a:lnSpc>
                <a:spcPts val="4800"/>
              </a:lnSpc>
            </a:pPr>
            <a:r>
              <a:rPr lang="en-GB" sz="3200" b="1" dirty="0">
                <a:solidFill>
                  <a:srgbClr val="005EB8"/>
                </a:solidFill>
              </a:rPr>
              <a:t>0300 303 5678</a:t>
            </a:r>
            <a:endParaRPr lang="en-GB" sz="3200" dirty="0">
              <a:solidFill>
                <a:srgbClr val="005EB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647390"/>
            <a:ext cx="3671171" cy="949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6" y="2624027"/>
            <a:ext cx="387707" cy="516943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2" y="338185"/>
            <a:ext cx="1198245" cy="12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C40FDB-5875-40DA-9336-F85269379478}" type="datetimeFigureOut">
              <a:rPr lang="en-US">
                <a:solidFill>
                  <a:srgbClr val="0F0F0F">
                    <a:tint val="75000"/>
                  </a:srgbClr>
                </a:solidFill>
              </a:rPr>
              <a:pPr>
                <a:defRPr/>
              </a:pPr>
              <a:t>9/23/2019</a:t>
            </a:fld>
            <a:endParaRPr lang="en-US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DC0A2B-CFA3-43BA-97BB-25CD4FC9E36A}" type="slidenum">
              <a:rPr lang="en-US">
                <a:solidFill>
                  <a:srgbClr val="0F0F0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87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2C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9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68489"/>
            <a:ext cx="8134672" cy="1104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674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136904" cy="16561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2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23/09/2019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bsa.nhs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nhsbsa.epssupport@nh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Let’s talk EPS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i="1" dirty="0">
                <a:solidFill>
                  <a:srgbClr val="005EB8"/>
                </a:solidFill>
              </a:rPr>
              <a:t>“Developing the best way forward for practices and pharmacy to maximise EPS”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435280" cy="576064"/>
          </a:xfrm>
        </p:spPr>
        <p:txBody>
          <a:bodyPr/>
          <a:lstStyle/>
          <a:p>
            <a:pPr algn="ctr"/>
            <a:r>
              <a:rPr lang="en-GB" dirty="0" smtClean="0"/>
              <a:t>NHSBSA Dispenser Support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0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 and </a:t>
            </a:r>
            <a:r>
              <a:rPr lang="en-GB" dirty="0" err="1" smtClean="0"/>
              <a:t>eRD</a:t>
            </a:r>
            <a:r>
              <a:rPr lang="en-GB" dirty="0" smtClean="0"/>
              <a:t> utilisation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35280" cy="4248472"/>
          </a:xfrm>
        </p:spPr>
        <p:txBody>
          <a:bodyPr/>
          <a:lstStyle/>
          <a:p>
            <a:r>
              <a:rPr lang="en-GB" dirty="0" smtClean="0"/>
              <a:t>Communication is key between practice and pharmacy which is why we are arranging workshops such as this to facilitate communication</a:t>
            </a:r>
          </a:p>
          <a:p>
            <a:endParaRPr lang="en-GB" dirty="0"/>
          </a:p>
          <a:p>
            <a:r>
              <a:rPr lang="en-GB" dirty="0" smtClean="0"/>
              <a:t>The prescription tracker is a key component of EPS as electronic prescriptions can’t get lost</a:t>
            </a:r>
          </a:p>
          <a:p>
            <a:endParaRPr lang="en-GB" dirty="0"/>
          </a:p>
          <a:p>
            <a:r>
              <a:rPr lang="en-GB" dirty="0" smtClean="0"/>
              <a:t>Promote to patients using NHSBSA messaging, if we do not hold materials suitable for your needs we may be able to build specific packages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Identify patients potentially suitable for </a:t>
            </a:r>
            <a:r>
              <a:rPr lang="en-GB" dirty="0" err="1" smtClean="0"/>
              <a:t>eRD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are also working closely with system </a:t>
            </a:r>
            <a:r>
              <a:rPr lang="en-GB" dirty="0" smtClean="0"/>
              <a:t>suppliers for Pharmacy 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process prescriptions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3841" y="2667000"/>
            <a:ext cx="4679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2007 we redesigned our systems to ensure that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would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 able to accept electronic prescriptions</a:t>
            </a:r>
          </a:p>
          <a:p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We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scanners and intelligent character recognition software (ICR) to read a lot of the information on paper prescriptions we need to calculate payments. </a:t>
            </a: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en-GB" dirty="0">
                <a:latin typeface="Arial" pitchFamily="34" charset="0"/>
                <a:cs typeface="Arial" pitchFamily="34" charset="0"/>
              </a:rPr>
              <a:t>follow the rules set out in the NHS England and Wales Drug Tariff for both paper and EPS forms</a:t>
            </a:r>
          </a:p>
          <a:p>
            <a:pPr>
              <a:buFont typeface="Arial" charset="0"/>
              <a:buChar char="•"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9" descr="\\BSAPRMIFIS01.NHSBSA.NHS.UK\profiles\cadoh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7277"/>
            <a:ext cx="360040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\\BSAPRMIFIS01.NHSBSA.NHS.UK\profiles\cadoh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7674"/>
            <a:ext cx="3283538" cy="24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prescriptions and tokens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435280" cy="3276600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endParaRPr lang="en-GB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>
              <a:buFont typeface="Arial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Tokens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are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scanned for exemption purposes, there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is no need to submit tokens that are automatically age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exempt. We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use the exemption / charge paid status that you have submitted in your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Electronic Reimbursement Endorsement Message (EREM)</a:t>
            </a: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>
              <a:buFont typeface="Arial" charset="0"/>
              <a:buChar char="•"/>
            </a:pP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>
              <a:buFont typeface="Arial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Ensure all patient information  regarding exemption or charge paid is set up in your system before you send the Dispense Notification when the patient collects their medication - some systems default to ‘chargeable’ status</a:t>
            </a:r>
          </a:p>
          <a:p>
            <a:pPr marL="457200" lvl="1" indent="-457200">
              <a:buFont typeface="Arial" charset="0"/>
              <a:buChar char="•"/>
            </a:pP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>
              <a:buFont typeface="Arial" charset="0"/>
              <a:buChar char="•"/>
            </a:pPr>
            <a:endParaRPr lang="en-GB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10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 claiming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161425" cy="294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250825" y="1628775"/>
            <a:ext cx="843597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200" dirty="0" smtClean="0">
                <a:latin typeface="Arial" charset="0"/>
                <a:cs typeface="Arial" charset="0"/>
              </a:rPr>
              <a:t>EPS v Paper returns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2819400"/>
            <a:ext cx="8435975" cy="342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Only around 0.05% of all EPS items are referred back to contractors compared to around 0.17% of paper items</a:t>
            </a:r>
          </a:p>
          <a:p>
            <a:pPr>
              <a:buFont typeface="Arial" charset="0"/>
              <a:buChar char="•"/>
            </a:pPr>
            <a:endParaRPr lang="en-GB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The majority of returns are due to missing packs, prices and suppliers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latin typeface="Arial" charset="0"/>
                <a:cs typeface="Arial" charset="0"/>
              </a:rPr>
              <a:t>As items prescribed via EPS must match the DM+D listing, this also avoids the return of a lot of appliances and handwritten items</a:t>
            </a:r>
          </a:p>
          <a:p>
            <a:pPr>
              <a:buFont typeface="Arial" charset="0"/>
              <a:buChar char="•"/>
            </a:pPr>
            <a:endParaRPr lang="en-GB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to support pharmacies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Arrange events such as this to engage with practices</a:t>
            </a:r>
          </a:p>
          <a:p>
            <a:endParaRPr lang="en-GB" dirty="0"/>
          </a:p>
          <a:p>
            <a:r>
              <a:rPr lang="en-GB" dirty="0" smtClean="0"/>
              <a:t>Provide materials to engage with patients</a:t>
            </a:r>
          </a:p>
          <a:p>
            <a:endParaRPr lang="en-GB" dirty="0"/>
          </a:p>
          <a:p>
            <a:r>
              <a:rPr lang="en-GB" dirty="0" smtClean="0"/>
              <a:t>Work with system suppliers to find training materials</a:t>
            </a:r>
          </a:p>
          <a:p>
            <a:endParaRPr lang="en-GB" dirty="0"/>
          </a:p>
          <a:p>
            <a:r>
              <a:rPr lang="en-GB" dirty="0" smtClean="0"/>
              <a:t>Report on dispensing data through our dashboards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9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Pharmacies &amp; </a:t>
            </a:r>
            <a:r>
              <a:rPr lang="en-GB" dirty="0" err="1" smtClean="0"/>
              <a:t>eRD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3600"/>
            <a:ext cx="8587680" cy="3657600"/>
          </a:xfrm>
        </p:spPr>
        <p:txBody>
          <a:bodyPr>
            <a:noAutofit/>
          </a:bodyPr>
          <a:lstStyle/>
          <a:p>
            <a:r>
              <a:rPr lang="en-GB" dirty="0" smtClean="0"/>
              <a:t>Contractual obligation to ask 4 questions on </a:t>
            </a:r>
            <a:r>
              <a:rPr lang="en-GB" dirty="0" err="1" smtClean="0"/>
              <a:t>eRD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Have </a:t>
            </a:r>
            <a:r>
              <a:rPr lang="en-GB" dirty="0"/>
              <a:t>you seen any Health Professional </a:t>
            </a:r>
            <a:r>
              <a:rPr lang="en-GB" dirty="0" smtClean="0"/>
              <a:t>since </a:t>
            </a:r>
            <a:r>
              <a:rPr lang="en-GB" dirty="0"/>
              <a:t>your last repeat was supplied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Have </a:t>
            </a:r>
            <a:r>
              <a:rPr lang="en-GB" dirty="0"/>
              <a:t>you recently started taking any new medicines either on prescription or that you have bought over the counter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Have </a:t>
            </a:r>
            <a:r>
              <a:rPr lang="en-GB" dirty="0"/>
              <a:t>you been having any problems with your medication or experiencing any side effects</a:t>
            </a:r>
            <a:r>
              <a:rPr lang="en-GB" dirty="0" smtClean="0"/>
              <a:t>?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 smtClean="0"/>
              <a:t>Are </a:t>
            </a:r>
            <a:r>
              <a:rPr lang="en-GB" dirty="0"/>
              <a:t>there any items on your repeat prescription that you don’t need this month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3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4853880" cy="3086472"/>
          </a:xfrm>
        </p:spPr>
        <p:txBody>
          <a:bodyPr/>
          <a:lstStyle/>
          <a:p>
            <a:r>
              <a:rPr lang="en-GB" dirty="0" smtClean="0"/>
              <a:t>We </a:t>
            </a:r>
            <a:r>
              <a:rPr lang="en-GB" dirty="0"/>
              <a:t>would </a:t>
            </a:r>
            <a:r>
              <a:rPr lang="en-GB" dirty="0" smtClean="0"/>
              <a:t>like </a:t>
            </a:r>
            <a:r>
              <a:rPr lang="en-GB" dirty="0"/>
              <a:t>to know about additional challenges you face when looking to increase EPS use.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will take these away and discuss with </a:t>
            </a:r>
            <a:r>
              <a:rPr lang="en-GB" dirty="0" smtClean="0"/>
              <a:t>CCGs, LPCs </a:t>
            </a:r>
            <a:r>
              <a:rPr lang="en-GB" dirty="0"/>
              <a:t>and NHS Digital to understand how best to support you and provide solutions.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06" y="2132856"/>
            <a:ext cx="3198315" cy="27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Staying Connected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Twitter</a:t>
            </a:r>
            <a:r>
              <a:rPr lang="en-GB" dirty="0" smtClean="0"/>
              <a:t>: @NHSBSA</a:t>
            </a:r>
          </a:p>
          <a:p>
            <a:endParaRPr lang="en-GB" dirty="0" smtClean="0"/>
          </a:p>
          <a:p>
            <a:r>
              <a:rPr lang="en-GB" b="1" dirty="0" smtClean="0"/>
              <a:t>Website: </a:t>
            </a:r>
            <a:r>
              <a:rPr lang="en-GB" dirty="0" smtClean="0">
                <a:hlinkClick r:id="rId3"/>
              </a:rPr>
              <a:t>www.nhsbsa.nhs.uk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Email :</a:t>
            </a:r>
            <a:r>
              <a:rPr lang="en-GB" dirty="0" smtClean="0"/>
              <a:t> </a:t>
            </a:r>
            <a:r>
              <a:rPr lang="en-GB" dirty="0" smtClean="0">
                <a:hlinkClick r:id="rId4"/>
              </a:rPr>
              <a:t>nhsbsa.epssupport@nhs.net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60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435280" cy="576064"/>
          </a:xfrm>
        </p:spPr>
        <p:txBody>
          <a:bodyPr/>
          <a:lstStyle/>
          <a:p>
            <a:pPr algn="ctr"/>
            <a:r>
              <a:rPr lang="en-GB" dirty="0" smtClean="0"/>
              <a:t>An Introduction to NHSBSA Primary Care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4"/>
          <a:stretch/>
        </p:blipFill>
        <p:spPr bwMode="auto">
          <a:xfrm>
            <a:off x="179512" y="1743959"/>
            <a:ext cx="8837265" cy="487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435280" cy="576064"/>
          </a:xfrm>
        </p:spPr>
        <p:txBody>
          <a:bodyPr/>
          <a:lstStyle/>
          <a:p>
            <a:pPr algn="ctr"/>
            <a:r>
              <a:rPr lang="en-GB" dirty="0" smtClean="0"/>
              <a:t>The Benefits of EPS and </a:t>
            </a:r>
            <a:r>
              <a:rPr lang="en-GB" dirty="0" err="1" smtClean="0"/>
              <a:t>eRD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Benefits for prescribers, patients and the wider NHS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8897"/>
            <a:ext cx="81438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Benefits for prescribers, patients and the wider NHS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1057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35280" cy="576064"/>
          </a:xfrm>
        </p:spPr>
        <p:txBody>
          <a:bodyPr/>
          <a:lstStyle/>
          <a:p>
            <a:r>
              <a:rPr lang="en-GB" dirty="0" smtClean="0"/>
              <a:t>Benefits for prescribers, patients and the wider NHS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2708920"/>
            <a:ext cx="80486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for Dispensers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utomated </a:t>
            </a:r>
            <a:r>
              <a:rPr lang="en-GB" dirty="0"/>
              <a:t>downloads, making prescription processing more </a:t>
            </a:r>
            <a:r>
              <a:rPr lang="en-GB" dirty="0" smtClean="0"/>
              <a:t>efficient</a:t>
            </a:r>
          </a:p>
          <a:p>
            <a:endParaRPr lang="en-GB" dirty="0"/>
          </a:p>
          <a:p>
            <a:r>
              <a:rPr lang="en-GB" dirty="0" smtClean="0"/>
              <a:t>Less </a:t>
            </a:r>
            <a:r>
              <a:rPr lang="en-GB" dirty="0"/>
              <a:t>time spent on administration and collecting prescriptions, which means more time for helping </a:t>
            </a:r>
            <a:r>
              <a:rPr lang="en-GB" dirty="0" smtClean="0"/>
              <a:t>customers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mproved </a:t>
            </a:r>
            <a:r>
              <a:rPr lang="en-GB" dirty="0"/>
              <a:t>stock control and greater </a:t>
            </a:r>
            <a:r>
              <a:rPr lang="en-GB" dirty="0" smtClean="0"/>
              <a:t>accuracy</a:t>
            </a:r>
          </a:p>
          <a:p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prescription collection service no longer </a:t>
            </a:r>
            <a:r>
              <a:rPr lang="en-GB" dirty="0" smtClean="0"/>
              <a:t>required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between pharmacy and practices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247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for Dispensers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Improved patient satisfaction through reduced waiting times</a:t>
            </a:r>
          </a:p>
          <a:p>
            <a:endParaRPr lang="en-GB" dirty="0" smtClean="0"/>
          </a:p>
          <a:p>
            <a:r>
              <a:rPr lang="en-GB" dirty="0" smtClean="0"/>
              <a:t>Increased </a:t>
            </a:r>
            <a:r>
              <a:rPr lang="en-GB" dirty="0"/>
              <a:t>accuracy, meaning fewer prescription </a:t>
            </a:r>
            <a:r>
              <a:rPr lang="en-GB" dirty="0" smtClean="0"/>
              <a:t>queries</a:t>
            </a:r>
          </a:p>
          <a:p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ess </a:t>
            </a:r>
            <a:r>
              <a:rPr lang="en-GB" dirty="0"/>
              <a:t>sorting and less paper to send to NHS Prescription Services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45495"/>
            <a:ext cx="2895600" cy="22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1_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971</Words>
  <Application>Microsoft Office PowerPoint</Application>
  <PresentationFormat>On-screen Show (4:3)</PresentationFormat>
  <Paragraphs>111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HSCIC_Powepoint_v2.5_0115</vt:lpstr>
      <vt:lpstr>Presentation1_v2 (2)</vt:lpstr>
      <vt:lpstr>1_Presentation1_v2 (2)</vt:lpstr>
      <vt:lpstr>Let’s talk EPS</vt:lpstr>
      <vt:lpstr>An Introduction to NHSBSA Primary Care Services</vt:lpstr>
      <vt:lpstr>PowerPoint Presentation</vt:lpstr>
      <vt:lpstr>The Benefits of EPS and eRD</vt:lpstr>
      <vt:lpstr>Benefits for prescribers, patients and the wider NHS</vt:lpstr>
      <vt:lpstr>Benefits for prescribers, patients and the wider NHS</vt:lpstr>
      <vt:lpstr>Benefits for prescribers, patients and the wider NHS</vt:lpstr>
      <vt:lpstr>Benefits for Dispensers</vt:lpstr>
      <vt:lpstr>Benefits for Dispensers</vt:lpstr>
      <vt:lpstr>NHSBSA Dispenser Support Model</vt:lpstr>
      <vt:lpstr>EPS and eRD utilisation</vt:lpstr>
      <vt:lpstr>How we process prescriptions</vt:lpstr>
      <vt:lpstr>Electronic prescriptions and tokens</vt:lpstr>
      <vt:lpstr>Electronic claiming</vt:lpstr>
      <vt:lpstr>EPS v Paper returns</vt:lpstr>
      <vt:lpstr>What we do to support pharmacies</vt:lpstr>
      <vt:lpstr>Pharmacies &amp; eRD</vt:lpstr>
      <vt:lpstr>Challenges</vt:lpstr>
      <vt:lpstr>Staying Connected </vt:lpstr>
    </vt:vector>
  </TitlesOfParts>
  <Company>NHSBSA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Ogley</dc:creator>
  <cp:lastModifiedBy>Lois Ruddick</cp:lastModifiedBy>
  <cp:revision>94</cp:revision>
  <dcterms:created xsi:type="dcterms:W3CDTF">2018-11-06T16:10:38Z</dcterms:created>
  <dcterms:modified xsi:type="dcterms:W3CDTF">2019-09-23T14:05:40Z</dcterms:modified>
</cp:coreProperties>
</file>