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sldIdLst>
    <p:sldId id="256" r:id="rId6"/>
    <p:sldId id="261" r:id="rId7"/>
    <p:sldId id="258" r:id="rId8"/>
    <p:sldId id="259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29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2468490"/>
            <a:ext cx="7918648" cy="110452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1">
                <a:solidFill>
                  <a:srgbClr val="0072C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3645024"/>
            <a:ext cx="7920880" cy="165618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aseline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2690" cy="1700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603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91264" cy="576064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rgbClr val="0072C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112568"/>
          </a:xfrm>
          <a:prstGeom prst="rect">
            <a:avLst/>
          </a:prstGeom>
        </p:spPr>
        <p:txBody>
          <a:bodyPr/>
          <a:lstStyle>
            <a:lvl1pPr marL="457200" indent="-457200">
              <a:buFont typeface="Arial" pitchFamily="34" charset="0"/>
              <a:buChar char="•"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Text</a:t>
            </a:r>
          </a:p>
          <a:p>
            <a:pPr lvl="2"/>
            <a:r>
              <a:rPr lang="en-US"/>
              <a:t>Text</a:t>
            </a:r>
          </a:p>
          <a:p>
            <a:pPr lvl="3"/>
            <a:r>
              <a:rPr lang="en-US"/>
              <a:t>Text</a:t>
            </a:r>
          </a:p>
          <a:p>
            <a:pPr lvl="4"/>
            <a:endParaRPr lang="en-US"/>
          </a:p>
        </p:txBody>
      </p:sp>
      <p:cxnSp>
        <p:nvCxnSpPr>
          <p:cNvPr id="4" name="Straight Connector 3"/>
          <p:cNvCxnSpPr/>
          <p:nvPr userDrawn="1"/>
        </p:nvCxnSpPr>
        <p:spPr>
          <a:xfrm flipH="1">
            <a:off x="323528" y="6381328"/>
            <a:ext cx="8496944" cy="0"/>
          </a:xfrm>
          <a:prstGeom prst="line">
            <a:avLst/>
          </a:prstGeom>
          <a:ln w="28575">
            <a:solidFill>
              <a:srgbClr val="005E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 userDrawn="1"/>
        </p:nvSpPr>
        <p:spPr>
          <a:xfrm>
            <a:off x="4479862" y="6464369"/>
            <a:ext cx="4484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NHS Business Services Authority</a:t>
            </a:r>
            <a:r>
              <a:rPr lang="en-GB" sz="120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GB" sz="1200" baseline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catalyst for better health</a:t>
            </a:r>
          </a:p>
        </p:txBody>
      </p:sp>
    </p:spTree>
    <p:extLst>
      <p:ext uri="{BB962C8B-B14F-4D97-AF65-F5344CB8AC3E}">
        <p14:creationId xmlns:p14="http://schemas.microsoft.com/office/powerpoint/2010/main" val="3011967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059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2676" y="2876736"/>
            <a:ext cx="7918648" cy="1104527"/>
          </a:xfrm>
        </p:spPr>
        <p:txBody>
          <a:bodyPr lIns="91440" tIns="45720" rIns="91440" bIns="45720" anchor="t">
            <a:normAutofit fontScale="90000"/>
          </a:bodyPr>
          <a:lstStyle/>
          <a:p>
            <a:r>
              <a:rPr lang="en-GB" sz="3600" dirty="0">
                <a:solidFill>
                  <a:srgbClr val="005EB8"/>
                </a:solidFill>
                <a:latin typeface="Arial" charset="0"/>
                <a:cs typeface="Arial" charset="0"/>
              </a:rPr>
              <a:t>Orthodontic Clinical Monitoring and Reporting - Outcomes</a:t>
            </a:r>
            <a:endParaRPr lang="en-GB" dirty="0">
              <a:solidFill>
                <a:srgbClr val="005EB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543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D7405-4E44-5D4A-69C4-560A02B19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E91D1BB-25E0-F9F4-59AF-DE06DC50E8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3359029"/>
              </p:ext>
            </p:extLst>
          </p:nvPr>
        </p:nvGraphicFramePr>
        <p:xfrm>
          <a:off x="724744" y="1818904"/>
          <a:ext cx="7632848" cy="2736303"/>
        </p:xfrm>
        <a:graphic>
          <a:graphicData uri="http://schemas.openxmlformats.org/drawingml/2006/table">
            <a:tbl>
              <a:tblPr firstRow="1" firstCol="1" bandRow="1"/>
              <a:tblGrid>
                <a:gridCol w="10530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417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80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Category</a:t>
                      </a:r>
                      <a:endParaRPr lang="en-GB" sz="1200" dirty="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Description</a:t>
                      </a:r>
                      <a:endParaRPr lang="en-GB" sz="1200" dirty="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Expected interval (months)</a:t>
                      </a:r>
                      <a:endParaRPr lang="en-GB" sz="1200" dirty="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776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Red risk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Unsatisfactory, requiring further investigation. Commissioners will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arrange an urgent discussion with the provider.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Amber risk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Satisfactory, but where reservations were expressed for the provider to mitigate with appropriate action.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Green risk 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Good, satisfying all relevant criteria.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3349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7"/>
            <a:ext cx="8291264" cy="950937"/>
          </a:xfrm>
        </p:spPr>
        <p:txBody>
          <a:bodyPr lIns="91440" tIns="45720" rIns="91440" bIns="45720" anchor="t"/>
          <a:lstStyle/>
          <a:p>
            <a:r>
              <a:rPr lang="en-GB" dirty="0"/>
              <a:t>OCA Reporting Outcomes by number of cases – January 10 to April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i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075CF34-24FE-8B20-B382-9E5A8E7E99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2" y="1647440"/>
            <a:ext cx="8715375" cy="406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06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7"/>
            <a:ext cx="8291264" cy="950937"/>
          </a:xfrm>
        </p:spPr>
        <p:txBody>
          <a:bodyPr lIns="91440" tIns="45720" rIns="91440" bIns="45720" anchor="t"/>
          <a:lstStyle/>
          <a:p>
            <a:r>
              <a:rPr lang="en-GB" dirty="0"/>
              <a:t>OCA Reporting Outcomes by percentage of cases – January 10 to April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i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91109A5-090A-8779-857F-5D081FE9B2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718" y="1576003"/>
            <a:ext cx="8724900" cy="421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447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7"/>
            <a:ext cx="8291264" cy="950937"/>
          </a:xfrm>
        </p:spPr>
        <p:txBody>
          <a:bodyPr lIns="91440" tIns="45720" rIns="91440" bIns="45720" anchor="t"/>
          <a:lstStyle/>
          <a:p>
            <a:r>
              <a:rPr lang="en-GB" dirty="0"/>
              <a:t>Overall OCA Reporting Outcomes by percentage of cases – 2010 to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i="1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95D59F5-98F0-77EB-3DD1-271ABF740B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968" y="1686950"/>
            <a:ext cx="7772400" cy="4046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511964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1_v2 (2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haredContentType xmlns="Microsoft.SharePoint.Taxonomy.ContentTypeSync" SourceId="02b69053-c3fb-47ab-9000-5ac769dc75f2" ContentTypeId="0x01010055C4C391005F454B924806F95DCEBD26" PreviousValue="false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HReview xmlns="2799d30d-6731-4efe-ac9b-c4895a8828d9">2021-07-22T11:54:37+00:00</MHReview>
    <MHReviewFrequency xmlns="2799d30d-6731-4efe-ac9b-c4895a8828d9">12</MHReviewFrequency>
    <j49536f02d6e465e96fcfb704917b760 xmlns="2799d30d-6731-4efe-ac9b-c4895a8828d9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Communications and Marketing</TermName>
          <TermId xmlns="http://schemas.microsoft.com/office/infopath/2007/PartnerControls">08088193-41ae-4630-9e22-b6f5a964e91c</TermId>
        </TermInfo>
      </Terms>
    </j49536f02d6e465e96fcfb704917b760>
    <TaxCatchAll xmlns="2799d30d-6731-4efe-ac9b-c4895a8828d9">
      <Value>1</Value>
    </TaxCatchAll>
    <n6f1df5ba73a43faaba1546a07d2fb96 xmlns="2799d30d-6731-4efe-ac9b-c4895a8828d9">
      <Terms xmlns="http://schemas.microsoft.com/office/infopath/2007/PartnerControls"/>
    </n6f1df5ba73a43faaba1546a07d2fb96>
    <MHDocumentOwner xmlns="2799d30d-6731-4efe-ac9b-c4895a8828d9">
      <UserInfo>
        <DisplayName/>
        <AccountId xsi:nil="true"/>
        <AccountType/>
      </UserInfo>
    </MHDocumentOwner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 - My Hub" ma:contentTypeID="0x01010055C4C391005F454B924806F95DCEBD2600D109E18C4F92D1459AC10AF145455B7B" ma:contentTypeVersion="44" ma:contentTypeDescription="My Hub Document, creates document with letter head and ability to add site columns information. See the Info pane in Word" ma:contentTypeScope="" ma:versionID="7dd60175d8283b1979a047f32d1dd8a3">
  <xsd:schema xmlns:xsd="http://www.w3.org/2001/XMLSchema" xmlns:xs="http://www.w3.org/2001/XMLSchema" xmlns:p="http://schemas.microsoft.com/office/2006/metadata/properties" xmlns:ns2="2799d30d-6731-4efe-ac9b-c4895a8828d9" targetNamespace="http://schemas.microsoft.com/office/2006/metadata/properties" ma:root="true" ma:fieldsID="daf2ab30ddd7b38d37edd986c49360e4" ns2:_="">
    <xsd:import namespace="2799d30d-6731-4efe-ac9b-c4895a8828d9"/>
    <xsd:element name="properties">
      <xsd:complexType>
        <xsd:sequence>
          <xsd:element name="documentManagement">
            <xsd:complexType>
              <xsd:all>
                <xsd:element ref="ns2:MHDocumentOwner" minOccurs="0"/>
                <xsd:element ref="ns2:MHReview" minOccurs="0"/>
                <xsd:element ref="ns2:MHReviewFrequency" minOccurs="0"/>
                <xsd:element ref="ns2:TaxCatchAll" minOccurs="0"/>
                <xsd:element ref="ns2:TaxCatchAllLabel" minOccurs="0"/>
                <xsd:element ref="ns2:j49536f02d6e465e96fcfb704917b760" minOccurs="0"/>
                <xsd:element ref="ns2:n6f1df5ba73a43faaba1546a07d2fb96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99d30d-6731-4efe-ac9b-c4895a8828d9" elementFormDefault="qualified">
    <xsd:import namespace="http://schemas.microsoft.com/office/2006/documentManagement/types"/>
    <xsd:import namespace="http://schemas.microsoft.com/office/infopath/2007/PartnerControls"/>
    <xsd:element name="MHDocumentOwner" ma:index="4" nillable="true" ma:displayName="Document Owner" ma:description="Person or Group that will be responsible for reviewing the document" ma:list="UserInfo" ma:SearchPeopleOnly="false" ma:SharePointGroup="0" ma:internalName="MHDocument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HReview" ma:index="5" nillable="true" ma:displayName="Reviewed" ma:default="[today]" ma:description="Update with the latest review date" ma:format="DateOnly" ma:internalName="MHReview">
      <xsd:simpleType>
        <xsd:restriction base="dms:DateTime"/>
      </xsd:simpleType>
    </xsd:element>
    <xsd:element name="MHReviewFrequency" ma:index="6" nillable="true" ma:displayName="Review Frequency (Months)" ma:default="12" ma:description="Select the frequency in months that the item should be reviewed. This will then update the Next Review Date column." ma:format="Dropdown" ma:internalName="MHReviewFrequency">
      <xsd:simpleType>
        <xsd:restriction base="dms:Choice">
          <xsd:enumeration value="1"/>
          <xsd:enumeration value="3"/>
          <xsd:enumeration value="6"/>
          <xsd:enumeration value="12"/>
          <xsd:enumeration value="18"/>
          <xsd:enumeration value="24"/>
        </xsd:restriction>
      </xsd:simpleType>
    </xsd:element>
    <xsd:element name="TaxCatchAll" ma:index="9" nillable="true" ma:displayName="Taxonomy Catch All Column" ma:hidden="true" ma:list="{4d6dd504-5753-4cac-afbb-6f7f437f4199}" ma:internalName="TaxCatchAll" ma:showField="CatchAllData" ma:web="697db444-1911-414a-8549-72cde716918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4d6dd504-5753-4cac-afbb-6f7f437f4199}" ma:internalName="TaxCatchAllLabel" ma:readOnly="true" ma:showField="CatchAllDataLabel" ma:web="697db444-1911-414a-8549-72cde716918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j49536f02d6e465e96fcfb704917b760" ma:index="16" nillable="true" ma:taxonomy="true" ma:internalName="j49536f02d6e465e96fcfb704917b760" ma:taxonomyFieldName="MHArea" ma:displayName="My Hub Area" ma:default="1;#Communications and Marketing|08088193-41ae-4630-9e22-b6f5a964e91c" ma:fieldId="{349536f0-2d6e-465e-96fc-fb704917b760}" ma:sspId="02b69053-c3fb-47ab-9000-5ac769dc75f2" ma:termSetId="73b3d9f8-1e86-4c26-a30d-8033ca34ed0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6f1df5ba73a43faaba1546a07d2fb96" ma:index="17" nillable="true" ma:taxonomy="true" ma:internalName="n6f1df5ba73a43faaba1546a07d2fb96" ma:taxonomyFieldName="MHCategory" ma:displayName="My Hub Category" ma:default="" ma:fieldId="{76f1df5b-a73a-43fa-aba1-546a07d2fb96}" ma:sspId="02b69053-c3fb-47ab-9000-5ac769dc75f2" ma:termSetId="daac3af0-a546-4308-9d7e-e4e4a968dc8c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CB91C81-2EF9-4263-A588-86DDBF20EA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B90B11F-826C-485C-A6B9-7F2E8CE000D1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42F9F237-140F-40CA-8C3D-7161D83AC9FB}">
  <ds:schemaRefs>
    <ds:schemaRef ds:uri="2799d30d-6731-4efe-ac9b-c4895a8828d9"/>
    <ds:schemaRef ds:uri="49819d0c-0743-4b74-9f11-f0e4cb8e8d2f"/>
    <ds:schemaRef ds:uri="bbb999f1-6609-429d-acab-d76fc1f2cb2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2835271F-E563-4ED3-AA81-2C7EF1BFDEE7}">
  <ds:schemaRefs>
    <ds:schemaRef ds:uri="2799d30d-6731-4efe-ac9b-c4895a8828d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</TotalTime>
  <Words>101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Presentation1_v2 (2)</vt:lpstr>
      <vt:lpstr>Orthodontic Clinical Monitoring and Reporting - Outcomes</vt:lpstr>
      <vt:lpstr>Key</vt:lpstr>
      <vt:lpstr>OCA Reporting Outcomes by number of cases – January 10 to April 2022</vt:lpstr>
      <vt:lpstr>OCA Reporting Outcomes by percentage of cases – January 10 to April 2022</vt:lpstr>
      <vt:lpstr>Overall OCA Reporting Outcomes by percentage of cases – 2010 to 2022</vt:lpstr>
    </vt:vector>
  </TitlesOfParts>
  <Company>NHSBSA Pensions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NRatclif</dc:creator>
  <cp:lastModifiedBy>Mark Murray</cp:lastModifiedBy>
  <cp:revision>8</cp:revision>
  <dcterms:created xsi:type="dcterms:W3CDTF">2016-08-19T15:16:43Z</dcterms:created>
  <dcterms:modified xsi:type="dcterms:W3CDTF">2023-01-18T12:31:41Z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0x01010055C4C391005F454B924806F95DCEBD2600D109E18C4F92D1459AC10AF145455B7B</vt:lpwstr>
  </property>
  <property fmtid="{D5CDD505-2E9C-101B-9397-08002B2CF9AE}" pid="3" name="Order">
    <vt:r8>100</vt:r8>
  </property>
  <property fmtid="{D5CDD505-2E9C-101B-9397-08002B2CF9AE}" pid="4" name="MHArea">
    <vt:lpwstr>1;#Communications and Marketing|08088193-41ae-4630-9e22-b6f5a964e91c</vt:lpwstr>
  </property>
  <property fmtid="{D5CDD505-2E9C-101B-9397-08002B2CF9AE}" pid="5" name="MHCategory">
    <vt:lpwstr/>
  </property>
  <property fmtid="{D5CDD505-2E9C-101B-9397-08002B2CF9AE}" pid="6" name="IntranetCategory">
    <vt:lpwstr/>
  </property>
  <property fmtid="{D5CDD505-2E9C-101B-9397-08002B2CF9AE}" pid="7" name="o3a3c54fcb954df5bc9a110c60848d6a">
    <vt:lpwstr/>
  </property>
</Properties>
</file>