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352" r:id="rId5"/>
    <p:sldId id="344" r:id="rId6"/>
    <p:sldId id="355" r:id="rId7"/>
    <p:sldId id="346" r:id="rId8"/>
    <p:sldId id="356" r:id="rId9"/>
    <p:sldId id="354" r:id="rId10"/>
    <p:sldId id="357" r:id="rId11"/>
    <p:sldId id="35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C9A845-E7EA-3E56-BD4D-85427A5D343E}" name="Jenny Houghton" initials="JH" userId="S::JENHO@NHSBSA.NHS.UK::9e172390-f806-4731-90e6-655122eb3961" providerId="AD"/>
  <p188:author id="{84D3D46C-41A7-7F69-8220-A5E0ABDCFDB0}" name="Grant Burnip" initials="GB" userId="S::gabur@NHSBSA.NHS.UK::466e6188-21bb-4310-8a3e-dde53e55e955" providerId="AD"/>
  <p188:author id="{15EE3C76-856E-C426-909B-16815D2D4FE5}" name="Samantha Murphy" initials="SM" userId="S::MURSA@NHSBSA.NHS.UK::827816d6-98e9-4662-a97f-44762f17d061" providerId="AD"/>
  <p188:author id="{5E8E3797-C032-F4B3-BE8C-F6EB4B1D7F3A}" name="Tej Gadhia" initials="TG" userId="S::TEJGA@NHSBSA.NHS.UK::41618d75-8fca-444b-9927-4d89e75291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330072"/>
    <a:srgbClr val="78BE20"/>
    <a:srgbClr val="FFB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E4E44-F305-4E18-BF71-BDA74D55020C}" v="9" dt="2023-08-07T11:00:53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78" autoAdjust="0"/>
  </p:normalViewPr>
  <p:slideViewPr>
    <p:cSldViewPr>
      <p:cViewPr varScale="1">
        <p:scale>
          <a:sx n="100" d="100"/>
          <a:sy n="100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Watson" userId="bd673614-fa17-42bf-9c05-d6e8bdc02e80" providerId="ADAL" clId="{D99E4E44-F305-4E18-BF71-BDA74D55020C}"/>
    <pc:docChg chg="modSld">
      <pc:chgData name="Laura Watson" userId="bd673614-fa17-42bf-9c05-d6e8bdc02e80" providerId="ADAL" clId="{D99E4E44-F305-4E18-BF71-BDA74D55020C}" dt="2023-08-07T11:00:53.205" v="6" actId="2711"/>
      <pc:docMkLst>
        <pc:docMk/>
      </pc:docMkLst>
      <pc:sldChg chg="modSp">
        <pc:chgData name="Laura Watson" userId="bd673614-fa17-42bf-9c05-d6e8bdc02e80" providerId="ADAL" clId="{D99E4E44-F305-4E18-BF71-BDA74D55020C}" dt="2023-08-07T11:00:39.363" v="3" actId="2711"/>
        <pc:sldMkLst>
          <pc:docMk/>
          <pc:sldMk cId="965179065" sldId="259"/>
        </pc:sldMkLst>
        <pc:spChg chg="mod">
          <ac:chgData name="Laura Watson" userId="bd673614-fa17-42bf-9c05-d6e8bdc02e80" providerId="ADAL" clId="{D99E4E44-F305-4E18-BF71-BDA74D55020C}" dt="2023-08-07T11:00:39.363" v="3" actId="2711"/>
          <ac:spMkLst>
            <pc:docMk/>
            <pc:sldMk cId="965179065" sldId="259"/>
            <ac:spMk id="9" creationId="{5727DB0E-AB5C-464A-B250-3E75BEF95F2B}"/>
          </ac:spMkLst>
        </pc:spChg>
      </pc:sldChg>
      <pc:sldChg chg="modSp">
        <pc:chgData name="Laura Watson" userId="bd673614-fa17-42bf-9c05-d6e8bdc02e80" providerId="ADAL" clId="{D99E4E44-F305-4E18-BF71-BDA74D55020C}" dt="2023-08-07T11:00:53.205" v="6" actId="2711"/>
        <pc:sldMkLst>
          <pc:docMk/>
          <pc:sldMk cId="295597118" sldId="357"/>
        </pc:sldMkLst>
        <pc:spChg chg="mod">
          <ac:chgData name="Laura Watson" userId="bd673614-fa17-42bf-9c05-d6e8bdc02e80" providerId="ADAL" clId="{D99E4E44-F305-4E18-BF71-BDA74D55020C}" dt="2023-08-07T11:00:53.205" v="6" actId="2711"/>
          <ac:spMkLst>
            <pc:docMk/>
            <pc:sldMk cId="295597118" sldId="357"/>
            <ac:spMk id="23" creationId="{E94ADE6A-A2E0-4055-B20E-DBDFC5F2E7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976E1-F83C-4B95-9FA2-882A3592A276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95779-3A07-4F5A-9A64-0030BE238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5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439D7-49D1-4078-9F76-D9F689749D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63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D1C9-2092-45C8-B035-B3948CCC32E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1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D1C9-2092-45C8-B035-B3948CCC32E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904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D1C9-2092-45C8-B035-B3948CCC32E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775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D1C9-2092-45C8-B035-B3948CCC32E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927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D1C9-2092-45C8-B035-B3948CCC32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916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57D1C9-2092-45C8-B035-B3948CCC32E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095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439D7-49D1-4078-9F76-D9F689749D3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34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2690" cy="1700783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11BF92C-CB6B-4137-9126-64F3819FA827}"/>
              </a:ext>
            </a:extLst>
          </p:cNvPr>
          <p:cNvGrpSpPr/>
          <p:nvPr userDrawn="1"/>
        </p:nvGrpSpPr>
        <p:grpSpPr>
          <a:xfrm>
            <a:off x="0" y="6633352"/>
            <a:ext cx="9144432" cy="224648"/>
            <a:chOff x="0" y="0"/>
            <a:chExt cx="9144432" cy="224648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BDBD15A-15B3-4959-90E4-852751FA52C4}"/>
                </a:ext>
              </a:extLst>
            </p:cNvPr>
            <p:cNvSpPr/>
            <p:nvPr userDrawn="1"/>
          </p:nvSpPr>
          <p:spPr>
            <a:xfrm>
              <a:off x="0" y="0"/>
              <a:ext cx="9144000" cy="224648"/>
            </a:xfrm>
            <a:prstGeom prst="roundRect">
              <a:avLst>
                <a:gd name="adj" fmla="val 0"/>
              </a:avLst>
            </a:prstGeom>
            <a:solidFill>
              <a:srgbClr val="78BE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E2D5259-3709-4DCE-9F8D-7CE125D53393}"/>
                </a:ext>
              </a:extLst>
            </p:cNvPr>
            <p:cNvSpPr/>
            <p:nvPr userDrawn="1"/>
          </p:nvSpPr>
          <p:spPr>
            <a:xfrm>
              <a:off x="8460432" y="1448"/>
              <a:ext cx="684000" cy="223200"/>
            </a:xfrm>
            <a:prstGeom prst="roundRect">
              <a:avLst>
                <a:gd name="adj" fmla="val 0"/>
              </a:avLst>
            </a:prstGeom>
            <a:solidFill>
              <a:srgbClr val="FFB8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12568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3"/>
            <a:r>
              <a:rPr lang="en-US" dirty="0"/>
              <a:t>Text</a:t>
            </a:r>
          </a:p>
          <a:p>
            <a:pPr lvl="4"/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323528" y="6381328"/>
            <a:ext cx="8496944" cy="0"/>
          </a:xfrm>
          <a:prstGeom prst="line">
            <a:avLst/>
          </a:prstGeom>
          <a:ln w="2857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4479862" y="6464369"/>
            <a:ext cx="4484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Business Services Authority</a:t>
            </a:r>
            <a:r>
              <a:rPr lang="en-GB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200" baseline="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 for better health</a:t>
            </a:r>
          </a:p>
        </p:txBody>
      </p:sp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6EE9C02-C3BB-497E-ACC7-5BE5A50CCDCB}"/>
              </a:ext>
            </a:extLst>
          </p:cNvPr>
          <p:cNvCxnSpPr/>
          <p:nvPr userDrawn="1"/>
        </p:nvCxnSpPr>
        <p:spPr>
          <a:xfrm flipH="1">
            <a:off x="323528" y="6381328"/>
            <a:ext cx="8496944" cy="0"/>
          </a:xfrm>
          <a:prstGeom prst="line">
            <a:avLst/>
          </a:prstGeom>
          <a:ln w="2857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169F54D-9DF3-41A9-8B79-22D708E4328C}"/>
              </a:ext>
            </a:extLst>
          </p:cNvPr>
          <p:cNvSpPr txBox="1"/>
          <p:nvPr userDrawn="1"/>
        </p:nvSpPr>
        <p:spPr>
          <a:xfrm>
            <a:off x="4479862" y="6464369"/>
            <a:ext cx="4484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Business Services Authority</a:t>
            </a:r>
            <a:r>
              <a:rPr lang="en-GB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200" baseline="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 for better health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65F143C-B48F-417B-83D7-01EFE9ACE10D}"/>
              </a:ext>
            </a:extLst>
          </p:cNvPr>
          <p:cNvGrpSpPr/>
          <p:nvPr userDrawn="1"/>
        </p:nvGrpSpPr>
        <p:grpSpPr>
          <a:xfrm>
            <a:off x="0" y="0"/>
            <a:ext cx="9144432" cy="224648"/>
            <a:chOff x="0" y="0"/>
            <a:chExt cx="9144432" cy="22464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D49585A-796F-4F76-A2B7-6F114DFB74AE}"/>
                </a:ext>
              </a:extLst>
            </p:cNvPr>
            <p:cNvSpPr/>
            <p:nvPr userDrawn="1"/>
          </p:nvSpPr>
          <p:spPr>
            <a:xfrm>
              <a:off x="0" y="0"/>
              <a:ext cx="9144000" cy="224648"/>
            </a:xfrm>
            <a:prstGeom prst="roundRect">
              <a:avLst>
                <a:gd name="adj" fmla="val 0"/>
              </a:avLst>
            </a:prstGeom>
            <a:solidFill>
              <a:srgbClr val="78BE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C8EA241-56D8-460D-9624-F16FF001285D}"/>
                </a:ext>
              </a:extLst>
            </p:cNvPr>
            <p:cNvSpPr/>
            <p:nvPr userDrawn="1"/>
          </p:nvSpPr>
          <p:spPr>
            <a:xfrm>
              <a:off x="8460432" y="1448"/>
              <a:ext cx="684000" cy="223200"/>
            </a:xfrm>
            <a:prstGeom prst="roundRect">
              <a:avLst>
                <a:gd name="adj" fmla="val 0"/>
              </a:avLst>
            </a:prstGeom>
            <a:solidFill>
              <a:srgbClr val="FFB8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Rectangle: Single Corner Snipped 6">
            <a:extLst>
              <a:ext uri="{FF2B5EF4-FFF2-40B4-BE49-F238E27FC236}">
                <a16:creationId xmlns:a16="http://schemas.microsoft.com/office/drawing/2014/main" id="{B8739B6D-72F9-4EAE-A894-77E75C73AE33}"/>
              </a:ext>
            </a:extLst>
          </p:cNvPr>
          <p:cNvSpPr/>
          <p:nvPr userDrawn="1"/>
        </p:nvSpPr>
        <p:spPr>
          <a:xfrm>
            <a:off x="0" y="224648"/>
            <a:ext cx="4211960" cy="6633351"/>
          </a:xfrm>
          <a:prstGeom prst="snip1Rect">
            <a:avLst>
              <a:gd name="adj" fmla="val 0"/>
            </a:avLst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7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hyperlink" Target="https://www.nhsbsa.nhs.uk/our-policies/privacy/nhs-dental-services-privacy-noti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ataprotection@nhsbsa.nhs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sbsa.nhs.uk/our-policies/privacy/nhs-dental-services-privacy-notic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hyperlink" Target="mailto:dataprotection@nhsbsa.nhs.uk" TargetMode="External"/><Relationship Id="rId4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38167E-6FE2-48D4-915D-F93BD8F6BAA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96652" y="1976382"/>
            <a:ext cx="7918648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NHS Dental Services -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 notice</a:t>
            </a:r>
            <a:endParaRPr lang="en-GB" sz="36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6129E2-8336-49C3-82D2-3FC17EA11200}"/>
              </a:ext>
            </a:extLst>
          </p:cNvPr>
          <p:cNvSpPr/>
          <p:nvPr/>
        </p:nvSpPr>
        <p:spPr>
          <a:xfrm>
            <a:off x="467544" y="3025698"/>
            <a:ext cx="3410016" cy="84609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A4B19A-7868-4A2F-904E-0285CE7414B4}"/>
              </a:ext>
            </a:extLst>
          </p:cNvPr>
          <p:cNvSpPr/>
          <p:nvPr/>
        </p:nvSpPr>
        <p:spPr>
          <a:xfrm>
            <a:off x="467544" y="3951059"/>
            <a:ext cx="2880320" cy="84609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466B5E-AB88-4CC8-BB59-823232CB6584}"/>
              </a:ext>
            </a:extLst>
          </p:cNvPr>
          <p:cNvSpPr/>
          <p:nvPr/>
        </p:nvSpPr>
        <p:spPr>
          <a:xfrm>
            <a:off x="467544" y="4887163"/>
            <a:ext cx="3960440" cy="846093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08B545-03B1-4378-BCEF-B187121E6888}"/>
              </a:ext>
            </a:extLst>
          </p:cNvPr>
          <p:cNvSpPr txBox="1"/>
          <p:nvPr/>
        </p:nvSpPr>
        <p:spPr>
          <a:xfrm>
            <a:off x="538481" y="2991418"/>
            <a:ext cx="34100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b="0" dirty="0">
                <a:solidFill>
                  <a:schemeClr val="bg1"/>
                </a:solidFill>
                <a:latin typeface="Arial Black" panose="020B0A04020102020204" pitchFamily="34" charset="0"/>
              </a:rPr>
              <a:t>How we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3FB1BA-94B6-4388-836D-AC16D7414945}"/>
              </a:ext>
            </a:extLst>
          </p:cNvPr>
          <p:cNvSpPr txBox="1"/>
          <p:nvPr/>
        </p:nvSpPr>
        <p:spPr>
          <a:xfrm>
            <a:off x="538480" y="3933056"/>
            <a:ext cx="34100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b="0" dirty="0">
                <a:solidFill>
                  <a:schemeClr val="bg1"/>
                </a:solidFill>
                <a:latin typeface="Arial Black" panose="020B0A04020102020204" pitchFamily="34" charset="0"/>
              </a:rPr>
              <a:t>handle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7E85A9-C2CB-40C5-82A7-3651C1251CB9}"/>
              </a:ext>
            </a:extLst>
          </p:cNvPr>
          <p:cNvSpPr txBox="1"/>
          <p:nvPr/>
        </p:nvSpPr>
        <p:spPr>
          <a:xfrm>
            <a:off x="546264" y="4797152"/>
            <a:ext cx="40335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b="0" dirty="0">
                <a:solidFill>
                  <a:schemeClr val="bg1"/>
                </a:solidFill>
                <a:latin typeface="Arial Black" panose="020B0A04020102020204" pitchFamily="34" charset="0"/>
              </a:rPr>
              <a:t>your data</a:t>
            </a:r>
            <a:r>
              <a:rPr lang="en-GB" sz="5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en-GB" sz="5400" dirty="0">
              <a:solidFill>
                <a:schemeClr val="bg1"/>
              </a:solidFill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316A032-2BB5-437F-B811-7974F875A0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264" y="2826036"/>
            <a:ext cx="3093714" cy="309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0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2650244"/>
            <a:ext cx="3960440" cy="1825929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Who we are</a:t>
            </a:r>
            <a:endParaRPr lang="en-GB" sz="6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980B9B-7B0D-4F6C-964E-6894EF12C163}"/>
              </a:ext>
            </a:extLst>
          </p:cNvPr>
          <p:cNvSpPr txBox="1"/>
          <p:nvPr/>
        </p:nvSpPr>
        <p:spPr>
          <a:xfrm>
            <a:off x="4673674" y="1450814"/>
            <a:ext cx="414233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20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make sure that your dentist gets paid </a:t>
            </a:r>
            <a:r>
              <a:rPr lang="en-GB" sz="2000" dirty="0">
                <a:solidFill>
                  <a:srgbClr val="005E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providing NHS services and l</a:t>
            </a:r>
            <a:r>
              <a:rPr lang="en-GB" sz="20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ooking after you</a:t>
            </a:r>
            <a:r>
              <a:rPr lang="en-GB" sz="2000" dirty="0">
                <a:solidFill>
                  <a:srgbClr val="005E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 descr="Tooth with solid fill">
            <a:extLst>
              <a:ext uri="{FF2B5EF4-FFF2-40B4-BE49-F238E27FC236}">
                <a16:creationId xmlns:a16="http://schemas.microsoft.com/office/drawing/2014/main" id="{EE3BE0A6-AEC8-473F-8F04-F00B65FF0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619672" y="1483710"/>
            <a:ext cx="1206353" cy="1206353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5DB6097-C645-4F6C-A1C3-9B6417935EF8}"/>
              </a:ext>
            </a:extLst>
          </p:cNvPr>
          <p:cNvSpPr/>
          <p:nvPr/>
        </p:nvSpPr>
        <p:spPr>
          <a:xfrm>
            <a:off x="8474005" y="1448"/>
            <a:ext cx="684000" cy="223200"/>
          </a:xfrm>
          <a:prstGeom prst="roundRect">
            <a:avLst>
              <a:gd name="adj" fmla="val 0"/>
            </a:avLst>
          </a:prstGeom>
          <a:solidFill>
            <a:srgbClr val="FF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DD8167-AEFE-4219-93E5-6E407B007B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85" y="3439073"/>
            <a:ext cx="3564000" cy="2974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3942E5-FA73-4D01-83FD-D67BE5C2B397}"/>
              </a:ext>
            </a:extLst>
          </p:cNvPr>
          <p:cNvSpPr txBox="1"/>
          <p:nvPr/>
        </p:nvSpPr>
        <p:spPr>
          <a:xfrm>
            <a:off x="400674" y="4667295"/>
            <a:ext cx="3348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are the NHS Business Services Authority and we support the rest of the NHS to provide care.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EFC3D8-E2B8-4732-BF62-BBD70CAAF1DE}"/>
              </a:ext>
            </a:extLst>
          </p:cNvPr>
          <p:cNvSpPr/>
          <p:nvPr/>
        </p:nvSpPr>
        <p:spPr>
          <a:xfrm>
            <a:off x="278832" y="4606419"/>
            <a:ext cx="3591857" cy="1486878"/>
          </a:xfrm>
          <a:prstGeom prst="rect">
            <a:avLst/>
          </a:prstGeom>
          <a:noFill/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68FE75D6-2171-4060-9534-5F7DD631F7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466" y="3031880"/>
            <a:ext cx="3168352" cy="314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7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7504" y="2492896"/>
            <a:ext cx="4121688" cy="1934161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do we collect this information?</a:t>
            </a:r>
            <a:br>
              <a:rPr lang="en-GB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en-GB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75C9A8-EB8C-43D8-9EB8-2CE0A254A22F}"/>
              </a:ext>
            </a:extLst>
          </p:cNvPr>
          <p:cNvSpPr txBox="1"/>
          <p:nvPr/>
        </p:nvSpPr>
        <p:spPr>
          <a:xfrm>
            <a:off x="4644008" y="878095"/>
            <a:ext cx="4032008" cy="2636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dirty="0">
                <a:solidFill>
                  <a:srgbClr val="005E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help us make sure that NHS services are being provided in the best possible way for everyone, the law requires us to hold some information about you. </a:t>
            </a:r>
          </a:p>
          <a:p>
            <a:pPr>
              <a:spcAft>
                <a:spcPts val="80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known as collecting information under our public task.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Document with solid fill">
            <a:extLst>
              <a:ext uri="{FF2B5EF4-FFF2-40B4-BE49-F238E27FC236}">
                <a16:creationId xmlns:a16="http://schemas.microsoft.com/office/drawing/2014/main" id="{AB183ABE-9BF2-43C9-AECF-5D575147FA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565171" y="1088735"/>
            <a:ext cx="1206353" cy="12063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B4EDD7-BFC6-45BF-84EC-436FE1EDBB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649189"/>
            <a:ext cx="3827322" cy="319392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00573DA0-6C9C-47BB-AA27-677722EB77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005066"/>
            <a:ext cx="3243113" cy="238966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127674-C64A-488D-957C-3C65352DFC00}"/>
              </a:ext>
            </a:extLst>
          </p:cNvPr>
          <p:cNvCxnSpPr/>
          <p:nvPr/>
        </p:nvCxnSpPr>
        <p:spPr>
          <a:xfrm flipH="1">
            <a:off x="323528" y="6381328"/>
            <a:ext cx="8496944" cy="0"/>
          </a:xfrm>
          <a:prstGeom prst="line">
            <a:avLst/>
          </a:prstGeom>
          <a:ln w="2857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03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2204864"/>
            <a:ext cx="3767684" cy="3240360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The information held about you</a:t>
            </a:r>
            <a:endParaRPr lang="en-GB" sz="6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9D9E03-7748-420D-B34C-05C69A9BD9E4}"/>
              </a:ext>
            </a:extLst>
          </p:cNvPr>
          <p:cNvSpPr txBox="1"/>
          <p:nvPr/>
        </p:nvSpPr>
        <p:spPr>
          <a:xfrm>
            <a:off x="4644448" y="869419"/>
            <a:ext cx="4032008" cy="3888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hold information about: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name, address and date of birth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dental practice that looks after you 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you visited the dentist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care you received </a:t>
            </a:r>
            <a:b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(this could include a brace</a:t>
            </a:r>
            <a:b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might have had</a:t>
            </a:r>
            <a:b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fitted or any fillings</a:t>
            </a:r>
            <a:b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have)</a:t>
            </a:r>
          </a:p>
        </p:txBody>
      </p:sp>
      <p:pic>
        <p:nvPicPr>
          <p:cNvPr id="8" name="Graphic 7" descr="User with solid fill">
            <a:extLst>
              <a:ext uri="{FF2B5EF4-FFF2-40B4-BE49-F238E27FC236}">
                <a16:creationId xmlns:a16="http://schemas.microsoft.com/office/drawing/2014/main" id="{DE0517E9-25B9-41FF-9CBD-6F1F8020D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547664" y="998511"/>
            <a:ext cx="1206353" cy="1206353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FC984F7-A46E-4596-942C-97FE5647B5FC}"/>
              </a:ext>
            </a:extLst>
          </p:cNvPr>
          <p:cNvSpPr/>
          <p:nvPr/>
        </p:nvSpPr>
        <p:spPr>
          <a:xfrm>
            <a:off x="8474005" y="1448"/>
            <a:ext cx="684000" cy="223200"/>
          </a:xfrm>
          <a:prstGeom prst="roundRect">
            <a:avLst>
              <a:gd name="adj" fmla="val 0"/>
            </a:avLst>
          </a:prstGeom>
          <a:solidFill>
            <a:srgbClr val="FF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D93077-9E2F-4CB4-80D0-B7A6E4AB6A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85184"/>
            <a:ext cx="3636000" cy="303427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F92D62E-827C-4D69-BE69-4CE7FB583B7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081" y="4462769"/>
            <a:ext cx="1586291" cy="18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E7D7E248-863B-420E-9BF1-35907CFBFCE8}"/>
              </a:ext>
            </a:extLst>
          </p:cNvPr>
          <p:cNvSpPr txBox="1">
            <a:spLocks/>
          </p:cNvSpPr>
          <p:nvPr/>
        </p:nvSpPr>
        <p:spPr>
          <a:xfrm>
            <a:off x="179512" y="2276872"/>
            <a:ext cx="3888432" cy="385925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we use your information</a:t>
            </a:r>
            <a:endParaRPr lang="en-GB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8A6CC8-FE31-4308-8501-6B7368CE0365}"/>
              </a:ext>
            </a:extLst>
          </p:cNvPr>
          <p:cNvSpPr txBox="1"/>
          <p:nvPr/>
        </p:nvSpPr>
        <p:spPr>
          <a:xfrm>
            <a:off x="4644008" y="896228"/>
            <a:ext cx="4105951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use your information to: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 your dentist according to the treatment you’ve had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sure that NHS services are giving everyone the best care</a:t>
            </a:r>
          </a:p>
          <a:p>
            <a:pPr>
              <a:spcAft>
                <a:spcPts val="800"/>
              </a:spcAft>
            </a:pPr>
            <a:endParaRPr lang="en-GB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could also use your information to check for errors and to write to you with questions about your visit to the dentist.</a:t>
            </a:r>
          </a:p>
          <a:p>
            <a:pPr>
              <a:spcAft>
                <a:spcPts val="800"/>
              </a:spcAft>
            </a:pPr>
            <a:endParaRPr lang="en-GB" sz="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keep your information safe on computer systems that meet security and industry standards. </a:t>
            </a:r>
          </a:p>
        </p:txBody>
      </p:sp>
      <p:pic>
        <p:nvPicPr>
          <p:cNvPr id="7" name="Graphic 6" descr="Information with solid fill">
            <a:extLst>
              <a:ext uri="{FF2B5EF4-FFF2-40B4-BE49-F238E27FC236}">
                <a16:creationId xmlns:a16="http://schemas.microsoft.com/office/drawing/2014/main" id="{494DEC77-EE87-4BC6-B67E-8B525123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65447" y="1070519"/>
            <a:ext cx="1206353" cy="1206353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C7DC206-9526-4CEC-9BAB-DE8C2707BAEC}"/>
              </a:ext>
            </a:extLst>
          </p:cNvPr>
          <p:cNvSpPr/>
          <p:nvPr/>
        </p:nvSpPr>
        <p:spPr>
          <a:xfrm>
            <a:off x="8474005" y="1448"/>
            <a:ext cx="684000" cy="223200"/>
          </a:xfrm>
          <a:prstGeom prst="roundRect">
            <a:avLst>
              <a:gd name="adj" fmla="val 0"/>
            </a:avLst>
          </a:prstGeom>
          <a:solidFill>
            <a:srgbClr val="FF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0BA04D-173C-40F7-8804-8738ADB479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9120"/>
            <a:ext cx="3492000" cy="29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2348880"/>
            <a:ext cx="3600400" cy="2808312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Who we share your data with</a:t>
            </a:r>
            <a:endParaRPr lang="en-GB" sz="6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4ADE6A-A2E0-4055-B20E-DBDFC5F2E730}"/>
              </a:ext>
            </a:extLst>
          </p:cNvPr>
          <p:cNvSpPr txBox="1"/>
          <p:nvPr/>
        </p:nvSpPr>
        <p:spPr>
          <a:xfrm>
            <a:off x="4644008" y="873432"/>
            <a:ext cx="40320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Sometimes we have to share your personal data to do our work. We’re very careful about how we do this.</a:t>
            </a:r>
          </a:p>
        </p:txBody>
      </p:sp>
      <p:pic>
        <p:nvPicPr>
          <p:cNvPr id="7" name="Graphic 6" descr="Folder Search with solid fill">
            <a:extLst>
              <a:ext uri="{FF2B5EF4-FFF2-40B4-BE49-F238E27FC236}">
                <a16:creationId xmlns:a16="http://schemas.microsoft.com/office/drawing/2014/main" id="{8877E8DF-19C3-41AA-BA97-B97C1797CF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547664" y="1070519"/>
            <a:ext cx="1206353" cy="12063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348AD4-43FB-410D-A1F6-6F11959B74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9120"/>
            <a:ext cx="3168000" cy="264375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62CFFDB-A4A6-4AF4-B4FF-827B56EE90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492896"/>
            <a:ext cx="1944216" cy="22327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1D4B00-BFD8-45E6-9347-6E841814A636}"/>
              </a:ext>
            </a:extLst>
          </p:cNvPr>
          <p:cNvSpPr txBox="1"/>
          <p:nvPr/>
        </p:nvSpPr>
        <p:spPr>
          <a:xfrm>
            <a:off x="6588224" y="2743059"/>
            <a:ext cx="23364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a list of who we could share your information with on our 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Privacy Notice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If you need to, ask someone to help you access this list.</a:t>
            </a:r>
          </a:p>
        </p:txBody>
      </p:sp>
    </p:spTree>
    <p:extLst>
      <p:ext uri="{BB962C8B-B14F-4D97-AF65-F5344CB8AC3E}">
        <p14:creationId xmlns:p14="http://schemas.microsoft.com/office/powerpoint/2010/main" val="107054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2060848"/>
            <a:ext cx="3744416" cy="3382582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How long do we keep your information for?</a:t>
            </a:r>
            <a:endParaRPr lang="en-GB" sz="6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4ADE6A-A2E0-4055-B20E-DBDFC5F2E730}"/>
              </a:ext>
            </a:extLst>
          </p:cNvPr>
          <p:cNvSpPr txBox="1"/>
          <p:nvPr/>
        </p:nvSpPr>
        <p:spPr>
          <a:xfrm>
            <a:off x="4644007" y="890905"/>
            <a:ext cx="4165069" cy="4842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usually keep your information for </a:t>
            </a:r>
            <a:r>
              <a:rPr lang="en-GB" sz="2000" b="1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eight years </a:t>
            </a:r>
            <a:r>
              <a:rPr lang="en-GB" sz="20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the date of your visit to the dentist. </a:t>
            </a:r>
          </a:p>
          <a:p>
            <a:pPr>
              <a:spcAft>
                <a:spcPts val="800"/>
              </a:spcAft>
            </a:pPr>
            <a:endParaRPr lang="en-GB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may keep your information longer if you have visited a dental practice that is under a different set of rules, known as Dental Contract Reform.</a:t>
            </a:r>
            <a:r>
              <a:rPr lang="en-GB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800"/>
              </a:spcAft>
            </a:pPr>
            <a:endParaRPr lang="en-GB" sz="1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you, your parent or carer want to know more about how long we keep your information for, please email our data protection officer at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dataprotection@nhsbsa.nhs.uk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>
              <a:solidFill>
                <a:srgbClr val="005EB8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Daily calendar with solid fill">
            <a:extLst>
              <a:ext uri="{FF2B5EF4-FFF2-40B4-BE49-F238E27FC236}">
                <a16:creationId xmlns:a16="http://schemas.microsoft.com/office/drawing/2014/main" id="{919EC5BC-1107-4C84-B91A-075433E41D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3745" y="710479"/>
            <a:ext cx="1206353" cy="12063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D431A7-55CB-449A-9784-971D463219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17232"/>
            <a:ext cx="3492000" cy="29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512" y="2564904"/>
            <a:ext cx="3600400" cy="2520280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Know your rights</a:t>
            </a:r>
            <a:endParaRPr lang="en-GB" sz="6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4ADE6A-A2E0-4055-B20E-DBDFC5F2E730}"/>
              </a:ext>
            </a:extLst>
          </p:cNvPr>
          <p:cNvSpPr txBox="1"/>
          <p:nvPr/>
        </p:nvSpPr>
        <p:spPr>
          <a:xfrm>
            <a:off x="4523300" y="900003"/>
            <a:ext cx="421196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have rights over your personal information. These rights include: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knowing what information we have about you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asking to see or have a copy of your information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correcting any information that is wrong, and more</a:t>
            </a:r>
          </a:p>
          <a:p>
            <a:pPr>
              <a:spcAft>
                <a:spcPts val="800"/>
              </a:spcAft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a </a:t>
            </a:r>
            <a:r>
              <a:rPr lang="en-GB" sz="2000" u="sng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 list of your rights on our privacy page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please, if you need to, ask someone to help you with this. </a:t>
            </a:r>
          </a:p>
        </p:txBody>
      </p:sp>
      <p:pic>
        <p:nvPicPr>
          <p:cNvPr id="7" name="Graphic 6" descr="Shield Tick with solid fill">
            <a:extLst>
              <a:ext uri="{FF2B5EF4-FFF2-40B4-BE49-F238E27FC236}">
                <a16:creationId xmlns:a16="http://schemas.microsoft.com/office/drawing/2014/main" id="{5B0E2844-5287-4797-9B58-45234B2430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47664" y="1214535"/>
            <a:ext cx="1206353" cy="12063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00304D-2CF8-4334-867F-21216F20F1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77072"/>
            <a:ext cx="3240000" cy="2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4539230B-3BDA-4646-B8D8-3B83A3BFF011}"/>
              </a:ext>
            </a:extLst>
          </p:cNvPr>
          <p:cNvSpPr>
            <a:spLocks/>
          </p:cNvSpPr>
          <p:nvPr/>
        </p:nvSpPr>
        <p:spPr>
          <a:xfrm>
            <a:off x="0" y="188640"/>
            <a:ext cx="9144000" cy="6696744"/>
          </a:xfrm>
          <a:prstGeom prst="snip1Rect">
            <a:avLst>
              <a:gd name="adj" fmla="val 0"/>
            </a:avLst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51720" y="981150"/>
            <a:ext cx="4752528" cy="8636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z="4400" dirty="0">
                <a:solidFill>
                  <a:schemeClr val="bg1"/>
                </a:solidFill>
                <a:latin typeface="Arial Black" panose="020B0A04020102020204" pitchFamily="34" charset="0"/>
              </a:rPr>
              <a:t>Get in touch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CDE751-4626-423D-B6A8-54E87DB6D7F5}"/>
              </a:ext>
            </a:extLst>
          </p:cNvPr>
          <p:cNvSpPr txBox="1">
            <a:spLocks/>
          </p:cNvSpPr>
          <p:nvPr/>
        </p:nvSpPr>
        <p:spPr>
          <a:xfrm>
            <a:off x="251520" y="1484784"/>
            <a:ext cx="8640960" cy="4970241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pic>
        <p:nvPicPr>
          <p:cNvPr id="8" name="Graphic 7" descr="Envelope with solid fill">
            <a:extLst>
              <a:ext uri="{FF2B5EF4-FFF2-40B4-BE49-F238E27FC236}">
                <a16:creationId xmlns:a16="http://schemas.microsoft.com/office/drawing/2014/main" id="{86EE4585-5F45-4E74-8A64-C17FF05BB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814" y="742287"/>
            <a:ext cx="1606593" cy="160659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9B3C707-CF33-4F2F-A5A9-B3C4DDA5D8D3}"/>
              </a:ext>
            </a:extLst>
          </p:cNvPr>
          <p:cNvSpPr/>
          <p:nvPr/>
        </p:nvSpPr>
        <p:spPr>
          <a:xfrm>
            <a:off x="3635896" y="5551040"/>
            <a:ext cx="5094312" cy="542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27DB0E-AB5C-464A-B250-3E75BEF95F2B}"/>
              </a:ext>
            </a:extLst>
          </p:cNvPr>
          <p:cNvSpPr txBox="1"/>
          <p:nvPr/>
        </p:nvSpPr>
        <p:spPr>
          <a:xfrm>
            <a:off x="3761655" y="3025209"/>
            <a:ext cx="4968553" cy="2959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want to know more about the personal information we have of yours, or if you want to raise a question with us then please just ask. </a:t>
            </a:r>
          </a:p>
          <a:p>
            <a:pPr>
              <a:spcAft>
                <a:spcPts val="800"/>
              </a:spcAft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are </a:t>
            </a:r>
            <a:r>
              <a:rPr lang="en-GB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 13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parent or carer would need to do this for you, however, if you are </a:t>
            </a:r>
            <a:r>
              <a:rPr lang="en-GB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 13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then you can write to our data protection officer at: </a:t>
            </a:r>
          </a:p>
          <a:p>
            <a:pPr>
              <a:spcAft>
                <a:spcPts val="800"/>
              </a:spcAft>
            </a:pPr>
            <a:br>
              <a:rPr lang="en-GB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dataprotection@nhsbsa.nhs.uk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200" b="1" dirty="0">
              <a:solidFill>
                <a:srgbClr val="005EB8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8957B3-0E20-412D-8E7D-5A632629AF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701" y="1761875"/>
            <a:ext cx="3672000" cy="226965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98083EDD-FC6B-446D-AA50-3B835B4E219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2592288" cy="301078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0794C33-978C-4F16-81E9-554C639EF6BD}"/>
              </a:ext>
            </a:extLst>
          </p:cNvPr>
          <p:cNvSpPr/>
          <p:nvPr/>
        </p:nvSpPr>
        <p:spPr>
          <a:xfrm>
            <a:off x="3635896" y="2909161"/>
            <a:ext cx="5094312" cy="3184135"/>
          </a:xfrm>
          <a:prstGeom prst="rect">
            <a:avLst/>
          </a:prstGeom>
          <a:noFill/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6CBDA65-16FB-4531-A59C-74F14BDA6A2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913">
            <a:off x="6787295" y="673275"/>
            <a:ext cx="1658956" cy="165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7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4FCC07D6116E4A9FF6E3344637203B" ma:contentTypeVersion="17" ma:contentTypeDescription="Create a new document." ma:contentTypeScope="" ma:versionID="f71796b602b80457822dd18bc36f5331">
  <xsd:schema xmlns:xsd="http://www.w3.org/2001/XMLSchema" xmlns:xs="http://www.w3.org/2001/XMLSchema" xmlns:p="http://schemas.microsoft.com/office/2006/metadata/properties" xmlns:ns2="49819d0c-0743-4b74-9f11-f0e4cb8e8d2f" xmlns:ns3="bbb999f1-6609-429d-acab-d76fc1f2cb20" xmlns:ns4="2799d30d-6731-4efe-ac9b-c4895a8828d9" targetNamespace="http://schemas.microsoft.com/office/2006/metadata/properties" ma:root="true" ma:fieldsID="85c25ee418faaa996f57fe81d631ec95" ns2:_="" ns3:_="" ns4:_="">
    <xsd:import namespace="49819d0c-0743-4b74-9f11-f0e4cb8e8d2f"/>
    <xsd:import namespace="bbb999f1-6609-429d-acab-d76fc1f2cb20"/>
    <xsd:import namespace="2799d30d-6731-4efe-ac9b-c4895a8828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19d0c-0743-4b74-9f11-f0e4cb8e8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b69053-c3fb-47ab-9000-5ac769dc75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999f1-6609-429d-acab-d76fc1f2c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9d30d-6731-4efe-ac9b-c4895a8828d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0384036-01bb-42fa-bed3-5269fb1d2319}" ma:internalName="TaxCatchAll" ma:showField="CatchAllData" ma:web="bbb999f1-6609-429d-acab-d76fc1f2cb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99d30d-6731-4efe-ac9b-c4895a8828d9" xsi:nil="true"/>
    <lcf76f155ced4ddcb4097134ff3c332f xmlns="49819d0c-0743-4b74-9f11-f0e4cb8e8d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CB91C81-2EF9-4263-A588-86DDBF20EA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3B8844-2E58-431F-9C95-64FE96D2E4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819d0c-0743-4b74-9f11-f0e4cb8e8d2f"/>
    <ds:schemaRef ds:uri="bbb999f1-6609-429d-acab-d76fc1f2cb20"/>
    <ds:schemaRef ds:uri="2799d30d-6731-4efe-ac9b-c4895a8828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F9F237-140F-40CA-8C3D-7161D83AC9FB}">
  <ds:schemaRefs>
    <ds:schemaRef ds:uri="http://schemas.microsoft.com/office/2006/metadata/properties"/>
    <ds:schemaRef ds:uri="http://purl.org/dc/elements/1.1/"/>
    <ds:schemaRef ds:uri="2799d30d-6731-4efe-ac9b-c4895a8828d9"/>
    <ds:schemaRef ds:uri="http://www.w3.org/XML/1998/namespace"/>
    <ds:schemaRef ds:uri="49819d0c-0743-4b74-9f11-f0e4cb8e8d2f"/>
    <ds:schemaRef ds:uri="http://schemas.openxmlformats.org/package/2006/metadata/core-properties"/>
    <ds:schemaRef ds:uri="http://schemas.microsoft.com/office/2006/documentManagement/types"/>
    <ds:schemaRef ds:uri="bbb999f1-6609-429d-acab-d76fc1f2cb20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</TotalTime>
  <Words>528</Words>
  <Application>Microsoft Office PowerPoint</Application>
  <PresentationFormat>On-screen Show (4:3)</PresentationFormat>
  <Paragraphs>53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Symbol</vt:lpstr>
      <vt:lpstr>Presentation1_v2 (2)</vt:lpstr>
      <vt:lpstr>NHS Dental Services - Privacy notice</vt:lpstr>
      <vt:lpstr>Who we are</vt:lpstr>
      <vt:lpstr>Why do we collect this information?  </vt:lpstr>
      <vt:lpstr>The information held about you</vt:lpstr>
      <vt:lpstr>PowerPoint Presentation</vt:lpstr>
      <vt:lpstr>Who we share your data with</vt:lpstr>
      <vt:lpstr>How long do we keep your information for?</vt:lpstr>
      <vt:lpstr>Know your rights</vt:lpstr>
      <vt:lpstr>Get in touch</vt:lpstr>
    </vt:vector>
  </TitlesOfParts>
  <Company>NHSBSA Pensions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NRatclif</dc:creator>
  <cp:lastModifiedBy>Laura Watson</cp:lastModifiedBy>
  <cp:revision>404</cp:revision>
  <dcterms:created xsi:type="dcterms:W3CDTF">2016-08-19T15:16:43Z</dcterms:created>
  <dcterms:modified xsi:type="dcterms:W3CDTF">2023-08-07T11:00:55Z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0x010100B54FCC07D6116E4A9FF6E3344637203B</vt:lpwstr>
  </property>
  <property fmtid="{D5CDD505-2E9C-101B-9397-08002B2CF9AE}" pid="3" name="Order">
    <vt:r8>100</vt:r8>
  </property>
  <property fmtid="{D5CDD505-2E9C-101B-9397-08002B2CF9AE}" pid="4" name="MHArea">
    <vt:lpwstr>1;#Communications and Marketing|08088193-41ae-4630-9e22-b6f5a964e91c</vt:lpwstr>
  </property>
  <property fmtid="{D5CDD505-2E9C-101B-9397-08002B2CF9AE}" pid="5" name="MHCategory">
    <vt:lpwstr/>
  </property>
  <property fmtid="{D5CDD505-2E9C-101B-9397-08002B2CF9AE}" pid="6" name="IntranetCategory">
    <vt:lpwstr/>
  </property>
  <property fmtid="{D5CDD505-2E9C-101B-9397-08002B2CF9AE}" pid="7" name="o3a3c54fcb954df5bc9a110c60848d6a">
    <vt:lpwstr/>
  </property>
  <property fmtid="{D5CDD505-2E9C-101B-9397-08002B2CF9AE}" pid="8" name="MediaServiceImageTags">
    <vt:lpwstr/>
  </property>
</Properties>
</file>