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9.xml" ContentType="application/vnd.openxmlformats-officedocument.themeOverride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6"/>
  </p:notesMasterIdLst>
  <p:sldIdLst>
    <p:sldId id="377" r:id="rId4"/>
    <p:sldId id="258" r:id="rId5"/>
    <p:sldId id="259" r:id="rId6"/>
    <p:sldId id="276" r:id="rId7"/>
    <p:sldId id="277" r:id="rId8"/>
    <p:sldId id="278" r:id="rId9"/>
    <p:sldId id="281" r:id="rId10"/>
    <p:sldId id="279" r:id="rId11"/>
    <p:sldId id="280" r:id="rId12"/>
    <p:sldId id="282" r:id="rId13"/>
    <p:sldId id="261" r:id="rId14"/>
    <p:sldId id="61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B6E6"/>
    <a:srgbClr val="003087"/>
    <a:srgbClr val="78B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5F4569-5E50-412F-9B02-C45995CBEBE7}" v="56" dt="2023-07-24T13:32:26.7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nhsbsauk.sharepoint.com/teams/CustomerInsightandMI1499/Shared%20Documents/General/0%20-%20PRIMARY%20CARE%20SERVICES/Dental/DENTAL/DENTAL%20PATIENT%20SURVEYS%20(WALES)/General%20Patient%20Survey%20Wales%20analysis%2022_23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https://nhsbsauk.sharepoint.com/teams/CustomerInsightandMI1499/Shared%20Documents/General/0%20-%20PRIMARY%20CARE%20SERVICES/Dental/DENTAL/DENTAL%20PATIENT%20SURVEYS%20(WALES)/Wales%20Reports%20Apr%2022_%20Mar%2023/General%20Patient%20Survey%20Wales%20analysis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../embeddings/oleObject3.bin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https://nhsbsauk.sharepoint.com/teams/CustomerInsightandMI1499/Shared%20Documents/General/0%20-%20PRIMARY%20CARE%20SERVICES/Dental/DENTAL/DENTAL%20PATIENT%20SURVEYS%20(WALES)/Wales%20Reports%20Apr%2022_%20Mar%2023/General%20Patient%20Survey%20Wales%20analysis" TargetMode="External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https://nhsbsauk.sharepoint.com/teams/CustomerInsightandMI1499/Shared%20Documents/General/0%20-%20PRIMARY%20CARE%20SERVICES/Dental/DENTAL/DENTAL%20PATIENT%20SURVEYS%20(WALES)/Wales%20Reports%20Apr%2022_%20Mar%2023/General%20Patient%20Survey%20Wales%20analysi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https://nhsbsauk.sharepoint.com/teams/CustomerInsightandMI1499/Shared%20Documents/General/0%20-%20PRIMARY%20CARE%20SERVICES/Dental/DENTAL/DENTAL%20PATIENT%20SURVEYS%20(WALES)/GENERAL%20PATIENT%20SURVEY%20WALES/General%20Patient%20Survey%20Wales%20analysis%202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../embeddings/oleObject4.bin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../embeddings/oleObject5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nhsbsauk.sharepoint.com/teams/CustomerInsightandMI1499/Shared%20Documents/General/0%20-%20PRIMARY%20CARE%20SERVICES/Dental/DENTAL/DENTAL%20PATIENT%20SURVEYS%20(WALES)/General%20Patient%20Survey%20Wales%20analysis%2022_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nhsbsauk.sharepoint.com/teams/CustomerInsightandMI1499/Shared%20Documents/General/0%20-%20PRIMARY%20CARE%20SERVICES/Dental/DENTAL/DENTAL%20PATIENT%20SURVEYS%20(WALES)/General%20Patient%20Survey%20Wales%20analysis%2022_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nhsbsauk.sharepoint.com/teams/CustomerInsightandMI1499/Shared%20Documents/General/0%20-%20PRIMARY%20CARE%20SERVICES/Dental/DENTAL/DENTAL%20PATIENT%20SURVEYS%20(WALES)/Wales%20Reports%20Apr%2022_%20Mar%2023/General%20Patient%20Survey%20Wales%20analysi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https://nhsbsauk.sharepoint.com/teams/CustomerInsightandMI1499/Shared%20Documents/General/0%20-%20PRIMARY%20CARE%20SERVICES/Dental/DENTAL/DENTAL%20PATIENT%20SURVEYS%20(WALES)/Wales%20Reports%20Apr%2022_%20Mar%2023/General%20Patient%20Survey%20Wales%20analysis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https://nhsbsauk.sharepoint.com/teams/CustomerInsightandMI1499/Shared%20Documents/General/0%20-%20PRIMARY%20CARE%20SERVICES/Dental/DENTAL/DENTAL%20PATIENT%20SURVEYS%20(WALES)/Wales%20Reports%20Apr%2022_%20Mar%2023/General%20Patient%20Survey%20Wales%20analysi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../embeddings/oleObject2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nhsbsauk.sharepoint.com/teams/CustomerInsightandMI1499/Shared%20Documents/General/0%20-%20PRIMARY%20CARE%20SERVICES/Dental/DENTAL/DENTAL%20PATIENT%20SURVEYS%20(WALES)/Wales%20Reports%20Apr%2022_%20Mar%2023/General%20Patient%20Survey%20Wales%20analysi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600" b="1" i="0" u="none" strike="noStrike" baseline="0" dirty="0">
                <a:effectLst/>
              </a:rPr>
              <a:t>I was involved as much as I wanted to be in decisions made about my dental treatment</a:t>
            </a:r>
            <a:r>
              <a:rPr lang="en-GB" sz="1600" b="1" i="0" u="none" strike="noStrike" baseline="0" dirty="0"/>
              <a:t> </a:t>
            </a:r>
            <a:endParaRPr lang="en-GB" b="1" dirty="0"/>
          </a:p>
        </c:rich>
      </c:tx>
      <c:layout>
        <c:manualLayout>
          <c:xMode val="edge"/>
          <c:yMode val="edge"/>
          <c:x val="0.12230191938255486"/>
          <c:y val="8.60619296091548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275579301128465"/>
          <c:y val="0.26399439025415655"/>
          <c:w val="0.72314260775525063"/>
          <c:h val="0.61324933939637105"/>
        </c:manualLayout>
      </c:layout>
      <c:barChart>
        <c:barDir val="bar"/>
        <c:grouping val="percentStacked"/>
        <c:varyColors val="0"/>
        <c:ser>
          <c:idx val="3"/>
          <c:order val="0"/>
          <c:tx>
            <c:strRef>
              <c:f>Sheet1!$U$4</c:f>
              <c:strCache>
                <c:ptCount val="1"/>
                <c:pt idx="0">
                  <c:v>Agree or strongly agree</c:v>
                </c:pt>
              </c:strCache>
            </c:strRef>
          </c:tx>
          <c:spPr>
            <a:solidFill>
              <a:srgbClr val="0030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(Sheet1!$T$5:$T$6,Sheet1!$T$8)</c:f>
              <c:strCache>
                <c:ptCount val="3"/>
                <c:pt idx="0">
                  <c:v>UDA contract (4034)</c:v>
                </c:pt>
                <c:pt idx="1">
                  <c:v>Contract reform (26632)</c:v>
                </c:pt>
                <c:pt idx="2">
                  <c:v>Overall (30666)</c:v>
                </c:pt>
              </c:strCache>
              <c:extLst/>
            </c:strRef>
          </c:cat>
          <c:val>
            <c:numRef>
              <c:f>(Sheet1!$U$5:$U$6,Sheet1!$U$8)</c:f>
              <c:numCache>
                <c:formatCode>0%</c:formatCode>
                <c:ptCount val="3"/>
                <c:pt idx="0">
                  <c:v>0.93604362915220629</c:v>
                </c:pt>
                <c:pt idx="1">
                  <c:v>0.90894412736557528</c:v>
                </c:pt>
                <c:pt idx="2">
                  <c:v>0.91250896758625188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4111-464E-9760-B9953C50CC19}"/>
            </c:ext>
          </c:extLst>
        </c:ser>
        <c:ser>
          <c:idx val="2"/>
          <c:order val="1"/>
          <c:tx>
            <c:strRef>
              <c:f>Sheet1!$V$4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rgbClr val="00A2B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(Sheet1!$T$5:$T$6,Sheet1!$T$8)</c:f>
              <c:strCache>
                <c:ptCount val="3"/>
                <c:pt idx="0">
                  <c:v>UDA contract (4034)</c:v>
                </c:pt>
                <c:pt idx="1">
                  <c:v>Contract reform (26632)</c:v>
                </c:pt>
                <c:pt idx="2">
                  <c:v>Overall (30666)</c:v>
                </c:pt>
              </c:strCache>
              <c:extLst/>
            </c:strRef>
          </c:cat>
          <c:val>
            <c:numRef>
              <c:f>(Sheet1!$V$5:$V$6,Sheet1!$V$8)</c:f>
              <c:numCache>
                <c:formatCode>0%</c:formatCode>
                <c:ptCount val="3"/>
                <c:pt idx="0">
                  <c:v>4.5364402578086264E-2</c:v>
                </c:pt>
                <c:pt idx="1">
                  <c:v>6.2180835085611293E-2</c:v>
                </c:pt>
                <c:pt idx="2">
                  <c:v>5.9968694971629821E-2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4111-464E-9760-B9953C50CC19}"/>
            </c:ext>
          </c:extLst>
        </c:ser>
        <c:ser>
          <c:idx val="0"/>
          <c:order val="2"/>
          <c:tx>
            <c:strRef>
              <c:f>Sheet1!$W$4</c:f>
              <c:strCache>
                <c:ptCount val="1"/>
                <c:pt idx="0">
                  <c:v>Disagree or Strongly disagree</c:v>
                </c:pt>
              </c:strCache>
            </c:strRef>
          </c:tx>
          <c:spPr>
            <a:solidFill>
              <a:srgbClr val="0072CE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2C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111-464E-9760-B9953C50CC1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(Sheet1!$T$5:$T$6,Sheet1!$T$8)</c:f>
              <c:strCache>
                <c:ptCount val="3"/>
                <c:pt idx="0">
                  <c:v>UDA contract (4034)</c:v>
                </c:pt>
                <c:pt idx="1">
                  <c:v>Contract reform (26632)</c:v>
                </c:pt>
                <c:pt idx="2">
                  <c:v>Overall (30666)</c:v>
                </c:pt>
              </c:strCache>
              <c:extLst/>
            </c:strRef>
          </c:cat>
          <c:val>
            <c:numRef>
              <c:f>(Sheet1!$W$5:$W$6,Sheet1!$W$8)</c:f>
              <c:numCache>
                <c:formatCode>0%</c:formatCode>
                <c:ptCount val="3"/>
                <c:pt idx="0">
                  <c:v>1.8591968269707486E-2</c:v>
                </c:pt>
                <c:pt idx="1">
                  <c:v>2.8875037548813459E-2</c:v>
                </c:pt>
                <c:pt idx="2">
                  <c:v>2.7522337442118308E-2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4111-464E-9760-B9953C50CC1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5"/>
        <c:overlap val="100"/>
        <c:axId val="645672048"/>
        <c:axId val="488800336"/>
        <c:extLst/>
      </c:barChart>
      <c:catAx>
        <c:axId val="64567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88800336"/>
        <c:crosses val="autoZero"/>
        <c:auto val="1"/>
        <c:lblAlgn val="ctr"/>
        <c:lblOffset val="100"/>
        <c:noMultiLvlLbl val="0"/>
      </c:catAx>
      <c:valAx>
        <c:axId val="488800336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645672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'[General Patient Survey Wales analysis 22_23 MO.xlsx]Sheet1'!$J$152</c:f>
              <c:strCache>
                <c:ptCount val="1"/>
                <c:pt idx="0">
                  <c:v>Contract Reform</c:v>
                </c:pt>
              </c:strCache>
            </c:strRef>
          </c:tx>
          <c:spPr>
            <a:solidFill>
              <a:srgbClr val="003087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7F-4A22-A5BC-22545BFEE090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17F-4A22-A5BC-22545BFEE090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7F-4A22-A5BC-22545BFEE09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7F-4A22-A5BC-22545BFEE0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 MO.xlsx]Sheet1'!$K$151:$L$151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 MO.xlsx]Sheet1'!$K$152:$L$152</c:f>
              <c:numCache>
                <c:formatCode>0%</c:formatCod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F-48AF-BB51-769CF882D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 i="0" u="none" strike="noStrike" kern="1200" spc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you given advice on how to improve/manage any identified issues?</a:t>
            </a:r>
          </a:p>
        </c:rich>
      </c:tx>
      <c:layout>
        <c:manualLayout>
          <c:xMode val="edge"/>
          <c:yMode val="edge"/>
          <c:x val="0.10792700915127768"/>
          <c:y val="6.10202803291403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6017137589786876"/>
          <c:y val="0.22187510036230315"/>
          <c:w val="0.41025214905412088"/>
          <c:h val="0.68856745977858214"/>
        </c:manualLayout>
      </c:layout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3F-49EE-980B-76179D7AA164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43F-49EE-980B-76179D7AA164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3F-49EE-980B-76179D7AA164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3F-49EE-980B-76179D7AA1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22_23.xlsx]Sheet1'!$N$148:$N$149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22_23.xlsx]Sheet1'!$O$148:$O$149</c:f>
              <c:numCache>
                <c:formatCode>0%</c:formatCode>
                <c:ptCount val="2"/>
                <c:pt idx="0">
                  <c:v>3.5458468656849221E-2</c:v>
                </c:pt>
                <c:pt idx="1">
                  <c:v>0.96454153134315079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3F-49EE-980B-76179D7AA1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72967901974143545"/>
          <c:y val="0.54086702408922871"/>
          <c:w val="7.4145870203067427E-2"/>
          <c:h val="0.123812753466182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'[General Patient Survey Wales analysis 22_23 MO.xlsx]Sheet1'!$O$140:$O$141</c:f>
              <c:strCache>
                <c:ptCount val="2"/>
                <c:pt idx="0">
                  <c:v>Column Labels</c:v>
                </c:pt>
                <c:pt idx="1">
                  <c:v>N</c:v>
                </c:pt>
              </c:strCache>
            </c:strRef>
          </c:tx>
          <c:spPr>
            <a:solidFill>
              <a:srgbClr val="003087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4C-4267-9A74-FE35D987039D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4C-4267-9A74-FE35D987039D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4C-4267-9A74-FE35D987039D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4C-4267-9A74-FE35D98703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 MO.xlsx]Sheet1'!$N$142:$N$143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 MO.xlsx]Sheet1'!$O$142:$O$143</c:f>
              <c:numCache>
                <c:formatCode>0%</c:formatCode>
                <c:ptCount val="2"/>
                <c:pt idx="0">
                  <c:v>3.4345625451916127E-2</c:v>
                </c:pt>
                <c:pt idx="1">
                  <c:v>0.96565437454808389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4D-48D5-AE92-856ACDA6C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'[General Patient Survey Wales analysis 22_23 MO.xlsx]Sheet1'!$P$140:$P$141</c15:sqref>
                        </c15:formulaRef>
                      </c:ext>
                    </c:extLst>
                    <c:strCache>
                      <c:ptCount val="2"/>
                      <c:pt idx="0">
                        <c:v>Column Labels</c:v>
                      </c:pt>
                      <c:pt idx="1">
                        <c:v>Y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5-BD4C-4267-9A74-FE35D987039D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7-BD4C-4267-9A74-FE35D987039D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'[General Patient Survey Wales analysis 22_23 MO.xlsx]Sheet1'!$N$142:$N$143</c15:sqref>
                        </c15:formulaRef>
                      </c:ext>
                    </c:extLst>
                    <c:strCache>
                      <c:ptCount val="2"/>
                      <c:pt idx="0">
                        <c:v>No</c:v>
                      </c:pt>
                      <c:pt idx="1">
                        <c:v>Yes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'[General Patient Survey Wales analysis 22_23 MO.xlsx]Sheet1'!$P$142:$P$143</c15:sqref>
                        </c15:formulaRef>
                      </c:ext>
                    </c:extLst>
                    <c:numCache>
                      <c:formatCode>0%</c:formatCode>
                      <c:ptCount val="2"/>
                      <c:pt idx="0">
                        <c:v>3.5614631424077926E-2</c:v>
                      </c:pt>
                      <c:pt idx="1">
                        <c:v>0.96438536857592205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4E4D-48D5-AE92-856ACDA6CFA9}"/>
                  </c:ext>
                </c:extLst>
              </c15:ser>
            </c15:filteredPieSeries>
          </c:ext>
        </c:extLst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1"/>
          <c:order val="1"/>
          <c:tx>
            <c:strRef>
              <c:f>'[General Patient Survey Wales analysis 22_23 MO.xlsx]Sheet1'!$P$140:$P$141</c:f>
              <c:strCache>
                <c:ptCount val="2"/>
                <c:pt idx="0">
                  <c:v>Column Labels</c:v>
                </c:pt>
                <c:pt idx="1">
                  <c:v>Y</c:v>
                </c:pt>
              </c:strCache>
            </c:strRef>
          </c:tx>
          <c:spPr>
            <a:solidFill>
              <a:srgbClr val="41B6E6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82-4B59-88B0-31936C5B5216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82-4B59-88B0-31936C5B52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 MO.xlsx]Sheet1'!$N$142:$N$143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 MO.xlsx]Sheet1'!$P$142:$P$143</c:f>
              <c:numCache>
                <c:formatCode>0%</c:formatCode>
                <c:ptCount val="2"/>
                <c:pt idx="0">
                  <c:v>3.5614631424077926E-2</c:v>
                </c:pt>
                <c:pt idx="1">
                  <c:v>0.96438536857592205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82-4B59-88B0-31936C5B52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3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'[General Patient Survey Wales analysis 22_23 MO.xlsx]Sheet1'!$O$140:$O$141</c15:sqref>
                        </c15:formulaRef>
                      </c:ext>
                    </c:extLst>
                    <c:strCache>
                      <c:ptCount val="2"/>
                      <c:pt idx="0">
                        <c:v>Column Labels</c:v>
                      </c:pt>
                      <c:pt idx="1">
                        <c:v>N</c:v>
                      </c:pt>
                    </c:strCache>
                  </c:strRef>
                </c:tx>
                <c:spPr>
                  <a:solidFill>
                    <a:srgbClr val="003087"/>
                  </a:solidFill>
                  <a:ln>
                    <a:noFill/>
                  </a:ln>
                </c:spPr>
                <c:dPt>
                  <c:idx val="0"/>
                  <c:bubble3D val="0"/>
                  <c:spPr>
                    <a:solidFill>
                      <a:srgbClr val="003087"/>
                    </a:solidFill>
                    <a:ln w="19050"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6-0582-4B59-88B0-31936C5B5216}"/>
                    </c:ext>
                  </c:extLst>
                </c:dPt>
                <c:dPt>
                  <c:idx val="1"/>
                  <c:bubble3D val="0"/>
                  <c:spPr>
                    <a:solidFill>
                      <a:srgbClr val="41B6E6"/>
                    </a:solidFill>
                    <a:ln w="19050"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8-0582-4B59-88B0-31936C5B5216}"/>
                    </c:ext>
                  </c:extLst>
                </c:dPt>
                <c:dLbls>
                  <c:dLbl>
                    <c:idx val="0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6-0582-4B59-88B0-31936C5B5216}"/>
                      </c:ext>
                    </c:extLst>
                  </c:dLbl>
                  <c:dLbl>
                    <c:idx val="1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8-0582-4B59-88B0-31936C5B5216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'[General Patient Survey Wales analysis 22_23 MO.xlsx]Sheet1'!$N$142:$N$143</c15:sqref>
                        </c15:formulaRef>
                      </c:ext>
                    </c:extLst>
                    <c:strCache>
                      <c:ptCount val="2"/>
                      <c:pt idx="0">
                        <c:v>No</c:v>
                      </c:pt>
                      <c:pt idx="1">
                        <c:v>Yes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'[General Patient Survey Wales analysis 22_23 MO.xlsx]Sheet1'!$O$142:$O$143</c15:sqref>
                        </c15:formulaRef>
                      </c:ext>
                    </c:extLst>
                    <c:numCache>
                      <c:formatCode>0%</c:formatCode>
                      <c:ptCount val="2"/>
                      <c:pt idx="0">
                        <c:v>3.4345625451916127E-2</c:v>
                      </c:pt>
                      <c:pt idx="1">
                        <c:v>0.96565437454808389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0582-4B59-88B0-31936C5B5216}"/>
                  </c:ext>
                </c:extLst>
              </c15:ser>
            </c15:filteredPieSeries>
          </c:ext>
        </c:extLst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spc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you made aware of the consequences for your dental health if action was not taken?</a:t>
            </a:r>
          </a:p>
        </c:rich>
      </c:tx>
      <c:layout>
        <c:manualLayout>
          <c:xMode val="edge"/>
          <c:yMode val="edge"/>
          <c:x val="0.10068665606346372"/>
          <c:y val="0.11419836345652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6555637213770278"/>
          <c:y val="0.25255848009557214"/>
          <c:w val="0.38079208863957165"/>
          <c:h val="0.65932868318624993"/>
        </c:manualLayout>
      </c:layout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D72-412C-A879-8BDA214131D8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D72-412C-A879-8BDA214131D8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72-412C-A879-8BDA214131D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72-412C-A879-8BDA214131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22_23.xlsx]Sheet1'!$N$148:$N$149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22_23.xlsx]Sheet1'!$O$148:$O$149</c:f>
              <c:numCache>
                <c:formatCode>0%</c:formatCode>
                <c:ptCount val="2"/>
                <c:pt idx="0">
                  <c:v>8.5052008608321378E-2</c:v>
                </c:pt>
                <c:pt idx="1">
                  <c:v>0.91494799139167859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72-412C-A879-8BDA21413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461874392849411"/>
          <c:y val="0.49449920998882424"/>
          <c:w val="7.3019655987938525E-2"/>
          <c:h val="0.125787249348080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'[General Patient Survey Wales analysis 22_23 MO.xlsx]Sheet1 (2)'!$B$165</c:f>
              <c:strCache>
                <c:ptCount val="1"/>
                <c:pt idx="0">
                  <c:v>UDA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BC9-4572-9633-08BE7A1B3C76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BC9-4572-9633-08BE7A1B3C76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C9-4572-9633-08BE7A1B3C7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C9-4572-9633-08BE7A1B3C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 MO.xlsx]Sheet1 (2)'!$A$166:$A$167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 MO.xlsx]Sheet1 (2)'!$B$166:$B$167</c:f>
              <c:numCache>
                <c:formatCode>0%</c:formatCode>
                <c:ptCount val="2"/>
                <c:pt idx="0">
                  <c:v>7.0000000000000007E-2</c:v>
                </c:pt>
                <c:pt idx="1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C9-4572-9633-08BE7A1B3C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1"/>
          <c:order val="1"/>
          <c:tx>
            <c:strRef>
              <c:f>'[General Patient Survey Wales analysis 22_23 MO.xlsx]Sheet1 (2)'!$C$165</c:f>
              <c:strCache>
                <c:ptCount val="1"/>
                <c:pt idx="0">
                  <c:v>Reform</c:v>
                </c:pt>
              </c:strCache>
            </c:strRef>
          </c:tx>
          <c:spPr>
            <a:solidFill>
              <a:srgbClr val="41B6E6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568-42F3-BE5C-3925F1A8D161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568-42F3-BE5C-3925F1A8D1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 MO.xlsx]Sheet1 (2)'!$A$166:$A$167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 MO.xlsx]Sheet1 (2)'!$C$166:$C$167</c:f>
              <c:numCache>
                <c:formatCode>0%</c:formatCode>
                <c:ptCount val="2"/>
                <c:pt idx="0">
                  <c:v>0.09</c:v>
                </c:pt>
                <c:pt idx="1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68-42F3-BE5C-3925F1A8D1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'[General Patient Survey Wales analysis 22_23 MO.xlsx]Sheet1 (2)'!$B$165</c15:sqref>
                        </c15:formulaRef>
                      </c:ext>
                    </c:extLst>
                    <c:strCache>
                      <c:ptCount val="1"/>
                      <c:pt idx="0">
                        <c:v>UDA</c:v>
                      </c:pt>
                    </c:strCache>
                  </c:strRef>
                </c:tx>
                <c:spPr>
                  <a:ln>
                    <a:noFill/>
                  </a:ln>
                </c:spPr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6-9568-42F3-BE5C-3925F1A8D161}"/>
                    </c:ext>
                  </c:extLst>
                </c:dPt>
                <c:dPt>
                  <c:idx val="1"/>
                  <c:bubble3D val="0"/>
                  <c:spPr>
                    <a:solidFill>
                      <a:srgbClr val="41B6E6"/>
                    </a:solidFill>
                    <a:ln w="19050"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8-9568-42F3-BE5C-3925F1A8D161}"/>
                    </c:ext>
                  </c:extLst>
                </c:dPt>
                <c:dLbls>
                  <c:dLbl>
                    <c:idx val="0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6-9568-42F3-BE5C-3925F1A8D161}"/>
                      </c:ext>
                    </c:extLst>
                  </c:dLbl>
                  <c:dLbl>
                    <c:idx val="1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8-9568-42F3-BE5C-3925F1A8D161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'[General Patient Survey Wales analysis 22_23 MO.xlsx]Sheet1 (2)'!$A$166:$A$167</c15:sqref>
                        </c15:formulaRef>
                      </c:ext>
                    </c:extLst>
                    <c:strCache>
                      <c:ptCount val="2"/>
                      <c:pt idx="0">
                        <c:v>No</c:v>
                      </c:pt>
                      <c:pt idx="1">
                        <c:v>Yes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'[General Patient Survey Wales analysis 22_23 MO.xlsx]Sheet1 (2)'!$B$166:$B$167</c15:sqref>
                        </c15:formulaRef>
                      </c:ext>
                    </c:extLst>
                    <c:numCache>
                      <c:formatCode>0%</c:formatCode>
                      <c:ptCount val="2"/>
                      <c:pt idx="0">
                        <c:v>7.0000000000000007E-2</c:v>
                      </c:pt>
                      <c:pt idx="1">
                        <c:v>0.93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9568-42F3-BE5C-3925F1A8D161}"/>
                  </c:ext>
                </c:extLst>
              </c15:ser>
            </c15:filteredPieSeries>
          </c:ext>
        </c:extLst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600" b="1" i="0" u="none" strike="noStrike" baseline="0" dirty="0">
                <a:effectLst/>
              </a:rPr>
              <a:t>I am satisfied with the distance I have to travel to my dental practice</a:t>
            </a:r>
            <a:endParaRPr lang="en-GB" b="1" dirty="0"/>
          </a:p>
        </c:rich>
      </c:tx>
      <c:layout>
        <c:manualLayout>
          <c:xMode val="edge"/>
          <c:yMode val="edge"/>
          <c:x val="0.12857409215043267"/>
          <c:y val="0.11863892489093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5601671423592191"/>
          <c:y val="0.26399439025415655"/>
          <c:w val="0.58988172319309218"/>
          <c:h val="0.61324933939637105"/>
        </c:manualLayout>
      </c:layout>
      <c:barChart>
        <c:barDir val="bar"/>
        <c:grouping val="percentStacked"/>
        <c:varyColors val="0"/>
        <c:ser>
          <c:idx val="3"/>
          <c:order val="0"/>
          <c:tx>
            <c:strRef>
              <c:f>Sheet1!$U$19</c:f>
              <c:strCache>
                <c:ptCount val="1"/>
                <c:pt idx="0">
                  <c:v>Agree or strongly agree</c:v>
                </c:pt>
              </c:strCache>
            </c:strRef>
          </c:tx>
          <c:spPr>
            <a:solidFill>
              <a:srgbClr val="0030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(Sheet1!$T$20:$T$21,Sheet1!$T$23)</c:f>
              <c:strCache>
                <c:ptCount val="3"/>
                <c:pt idx="0">
                  <c:v>UDA contract (4045)</c:v>
                </c:pt>
                <c:pt idx="1">
                  <c:v>Contract reform (26642)</c:v>
                </c:pt>
                <c:pt idx="2">
                  <c:v>Overall (30687)</c:v>
                </c:pt>
              </c:strCache>
              <c:extLst/>
            </c:strRef>
          </c:cat>
          <c:val>
            <c:numRef>
              <c:f>(Sheet1!$U$20:$U$21,Sheet1!$U$23)</c:f>
              <c:numCache>
                <c:formatCode>0%</c:formatCode>
                <c:ptCount val="3"/>
                <c:pt idx="0">
                  <c:v>0.92262051915945609</c:v>
                </c:pt>
                <c:pt idx="1">
                  <c:v>0.91115531866976962</c:v>
                </c:pt>
                <c:pt idx="2">
                  <c:v>0.91266660149248868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4D3-482E-A652-80F298F45D6A}"/>
            </c:ext>
          </c:extLst>
        </c:ser>
        <c:ser>
          <c:idx val="2"/>
          <c:order val="1"/>
          <c:tx>
            <c:strRef>
              <c:f>Sheet1!$V$19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rgbClr val="00A2B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(Sheet1!$T$20:$T$21,Sheet1!$T$23)</c:f>
              <c:strCache>
                <c:ptCount val="3"/>
                <c:pt idx="0">
                  <c:v>UDA contract (4045)</c:v>
                </c:pt>
                <c:pt idx="1">
                  <c:v>Contract reform (26642)</c:v>
                </c:pt>
                <c:pt idx="2">
                  <c:v>Overall (30687)</c:v>
                </c:pt>
              </c:strCache>
              <c:extLst/>
            </c:strRef>
          </c:cat>
          <c:val>
            <c:numRef>
              <c:f>(Sheet1!$V$20:$V$21,Sheet1!$V$23)</c:f>
              <c:numCache>
                <c:formatCode>0%</c:formatCode>
                <c:ptCount val="3"/>
                <c:pt idx="0">
                  <c:v>3.3868974042027197E-2</c:v>
                </c:pt>
                <c:pt idx="1">
                  <c:v>4.4853989940695144E-2</c:v>
                </c:pt>
                <c:pt idx="2">
                  <c:v>4.3406002541792943E-2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84D3-482E-A652-80F298F45D6A}"/>
            </c:ext>
          </c:extLst>
        </c:ser>
        <c:ser>
          <c:idx val="0"/>
          <c:order val="2"/>
          <c:tx>
            <c:strRef>
              <c:f>Sheet1!$W$19</c:f>
              <c:strCache>
                <c:ptCount val="1"/>
                <c:pt idx="0">
                  <c:v>Disagree or Strongly disagree</c:v>
                </c:pt>
              </c:strCache>
            </c:strRef>
          </c:tx>
          <c:spPr>
            <a:solidFill>
              <a:srgbClr val="0072CE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2C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4D3-482E-A652-80F298F45D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(Sheet1!$T$20:$T$21,Sheet1!$T$23)</c:f>
              <c:strCache>
                <c:ptCount val="3"/>
                <c:pt idx="0">
                  <c:v>UDA contract (4045)</c:v>
                </c:pt>
                <c:pt idx="1">
                  <c:v>Contract reform (26642)</c:v>
                </c:pt>
                <c:pt idx="2">
                  <c:v>Overall (30687)</c:v>
                </c:pt>
              </c:strCache>
              <c:extLst/>
            </c:strRef>
          </c:cat>
          <c:val>
            <c:numRef>
              <c:f>(Sheet1!$W$20:$W$21,Sheet1!$W$23)</c:f>
              <c:numCache>
                <c:formatCode>0%</c:formatCode>
                <c:ptCount val="3"/>
                <c:pt idx="0">
                  <c:v>4.3510506798516688E-2</c:v>
                </c:pt>
                <c:pt idx="1">
                  <c:v>4.3990691389535319E-2</c:v>
                </c:pt>
                <c:pt idx="2">
                  <c:v>4.3927395965718381E-2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84D3-482E-A652-80F298F45D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5"/>
        <c:overlap val="100"/>
        <c:axId val="645672048"/>
        <c:axId val="488800336"/>
        <c:extLst/>
      </c:barChart>
      <c:catAx>
        <c:axId val="64567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88800336"/>
        <c:crosses val="autoZero"/>
        <c:auto val="1"/>
        <c:lblAlgn val="ctr"/>
        <c:lblOffset val="100"/>
        <c:noMultiLvlLbl val="0"/>
      </c:catAx>
      <c:valAx>
        <c:axId val="488800336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645672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600" b="1" i="0" u="none" strike="noStrike" baseline="0" dirty="0">
                <a:effectLst/>
              </a:rPr>
              <a:t>I was able to book an appointment at a convenient time that suited my schedule</a:t>
            </a:r>
            <a:endParaRPr lang="en-GB" b="1" dirty="0"/>
          </a:p>
        </c:rich>
      </c:tx>
      <c:layout>
        <c:manualLayout>
          <c:xMode val="edge"/>
          <c:yMode val="edge"/>
          <c:x val="0.16743394602864159"/>
          <c:y val="0.125331146072095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5601671423592191"/>
          <c:y val="0.26399439025415655"/>
          <c:w val="0.58988172319309218"/>
          <c:h val="0.61324933939637105"/>
        </c:manualLayout>
      </c:layout>
      <c:barChart>
        <c:barDir val="bar"/>
        <c:grouping val="percentStacked"/>
        <c:varyColors val="0"/>
        <c:ser>
          <c:idx val="3"/>
          <c:order val="0"/>
          <c:tx>
            <c:strRef>
              <c:f>Sheet1!$U$31</c:f>
              <c:strCache>
                <c:ptCount val="1"/>
                <c:pt idx="0">
                  <c:v>Agree or strongly agree</c:v>
                </c:pt>
              </c:strCache>
            </c:strRef>
          </c:tx>
          <c:spPr>
            <a:solidFill>
              <a:srgbClr val="0030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(Sheet1!$T$32:$T$33,Sheet1!$T$35)</c:f>
              <c:strCache>
                <c:ptCount val="3"/>
                <c:pt idx="0">
                  <c:v>UDA contract (4062)</c:v>
                </c:pt>
                <c:pt idx="1">
                  <c:v>Contract reform (26820)</c:v>
                </c:pt>
                <c:pt idx="2">
                  <c:v>Overall (30882)</c:v>
                </c:pt>
              </c:strCache>
              <c:extLst/>
            </c:strRef>
          </c:cat>
          <c:val>
            <c:numRef>
              <c:f>(Sheet1!$U$32:$U$33,Sheet1!$U$35)</c:f>
              <c:numCache>
                <c:formatCode>0%</c:formatCode>
                <c:ptCount val="3"/>
                <c:pt idx="0">
                  <c:v>0.91752831117676026</c:v>
                </c:pt>
                <c:pt idx="1">
                  <c:v>0.85518269947800141</c:v>
                </c:pt>
                <c:pt idx="2">
                  <c:v>0.86338320056991136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C65-4624-AE19-691D73023183}"/>
            </c:ext>
          </c:extLst>
        </c:ser>
        <c:ser>
          <c:idx val="2"/>
          <c:order val="1"/>
          <c:tx>
            <c:strRef>
              <c:f>Sheet1!$V$31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rgbClr val="00A2B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(Sheet1!$T$32:$T$33,Sheet1!$T$35)</c:f>
              <c:strCache>
                <c:ptCount val="3"/>
                <c:pt idx="0">
                  <c:v>UDA contract (4062)</c:v>
                </c:pt>
                <c:pt idx="1">
                  <c:v>Contract reform (26820)</c:v>
                </c:pt>
                <c:pt idx="2">
                  <c:v>Overall (30882)</c:v>
                </c:pt>
              </c:strCache>
              <c:extLst/>
            </c:strRef>
          </c:cat>
          <c:val>
            <c:numRef>
              <c:f>(Sheet1!$V$32:$V$33,Sheet1!$V$35)</c:f>
              <c:numCache>
                <c:formatCode>0%</c:formatCode>
                <c:ptCount val="3"/>
                <c:pt idx="0">
                  <c:v>4.554406696208764E-2</c:v>
                </c:pt>
                <c:pt idx="1">
                  <c:v>6.9574944071588374E-2</c:v>
                </c:pt>
                <c:pt idx="2">
                  <c:v>6.6414092351531631E-2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C65-4624-AE19-691D73023183}"/>
            </c:ext>
          </c:extLst>
        </c:ser>
        <c:ser>
          <c:idx val="0"/>
          <c:order val="2"/>
          <c:tx>
            <c:strRef>
              <c:f>Sheet1!$W$31</c:f>
              <c:strCache>
                <c:ptCount val="1"/>
                <c:pt idx="0">
                  <c:v>Disagree or Strongly disagree</c:v>
                </c:pt>
              </c:strCache>
            </c:strRef>
          </c:tx>
          <c:spPr>
            <a:solidFill>
              <a:srgbClr val="0072CE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2C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C65-4624-AE19-691D7302318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(Sheet1!$T$32:$T$33,Sheet1!$T$35)</c:f>
              <c:strCache>
                <c:ptCount val="3"/>
                <c:pt idx="0">
                  <c:v>UDA contract (4062)</c:v>
                </c:pt>
                <c:pt idx="1">
                  <c:v>Contract reform (26820)</c:v>
                </c:pt>
                <c:pt idx="2">
                  <c:v>Overall (30882)</c:v>
                </c:pt>
              </c:strCache>
              <c:extLst/>
            </c:strRef>
          </c:cat>
          <c:val>
            <c:numRef>
              <c:f>(Sheet1!$W$32:$W$33,Sheet1!$W$35)</c:f>
              <c:numCache>
                <c:formatCode>0%</c:formatCode>
                <c:ptCount val="3"/>
                <c:pt idx="0">
                  <c:v>3.6927621861152143E-2</c:v>
                </c:pt>
                <c:pt idx="1">
                  <c:v>7.5242356450410136E-2</c:v>
                </c:pt>
                <c:pt idx="2">
                  <c:v>7.0202707078557094E-2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7C65-4624-AE19-691D7302318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5"/>
        <c:overlap val="100"/>
        <c:axId val="645672048"/>
        <c:axId val="488800336"/>
        <c:extLst/>
      </c:barChart>
      <c:catAx>
        <c:axId val="64567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88800336"/>
        <c:crosses val="autoZero"/>
        <c:auto val="1"/>
        <c:lblAlgn val="ctr"/>
        <c:lblOffset val="100"/>
        <c:noMultiLvlLbl val="0"/>
      </c:catAx>
      <c:valAx>
        <c:axId val="488800336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645672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spc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you provided with information in a way that you could understand?</a:t>
            </a:r>
          </a:p>
        </c:rich>
      </c:tx>
      <c:layout>
        <c:manualLayout>
          <c:xMode val="edge"/>
          <c:yMode val="edge"/>
          <c:x val="0.10233105446119996"/>
          <c:y val="9.44377305861473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'[General Patient Survey Wales analysis 22_23 MO.xlsx]Sheet1'!$P$124</c:f>
              <c:strCache>
                <c:ptCount val="1"/>
                <c:pt idx="0">
                  <c:v>Y</c:v>
                </c:pt>
              </c:strCache>
            </c:strRef>
          </c:tx>
          <c:spPr>
            <a:solidFill>
              <a:srgbClr val="003087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1C-43E7-A8FB-90C503E4BCBE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31C-43E7-A8FB-90C503E4BCBE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1C-43E7-A8FB-90C503E4BCBE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1C-43E7-A8FB-90C503E4BC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 MO.xlsx]Sheet1'!$N$125:$N$126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 MO.xlsx]Sheet1'!$P$125:$P$126</c:f>
              <c:numCache>
                <c:formatCode>0%</c:formatCode>
                <c:ptCount val="2"/>
                <c:pt idx="0">
                  <c:v>1.3766575564328374E-2</c:v>
                </c:pt>
                <c:pt idx="1">
                  <c:v>0.98623342443567164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1C-43E7-A8FB-90C503E4BC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'[General Patient Survey Wales analysis 22_23 MO.xlsx]Sheet1'!$P$124</c:f>
              <c:strCache>
                <c:ptCount val="1"/>
                <c:pt idx="0">
                  <c:v>Y</c:v>
                </c:pt>
              </c:strCache>
            </c:strRef>
          </c:tx>
          <c:spPr>
            <a:solidFill>
              <a:srgbClr val="003087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F2F-4ABD-9D06-4DF85ABF6DA8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F2F-4ABD-9D06-4DF85ABF6DA8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2F-4ABD-9D06-4DF85ABF6DA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2F-4ABD-9D06-4DF85ABF6D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 MO.xlsx]Sheet1'!$N$125:$N$126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 MO.xlsx]Sheet1'!$P$125:$P$126</c:f>
              <c:numCache>
                <c:formatCode>0%</c:formatCode>
                <c:ptCount val="2"/>
                <c:pt idx="0">
                  <c:v>1.3766575564328374E-2</c:v>
                </c:pt>
                <c:pt idx="1">
                  <c:v>0.98623342443567164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2F-4ABD-9D06-4DF85ABF6D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'[General Patient Survey Wales analysis 22_23 MO.xlsx]Sheet1'!$P$124</c:f>
              <c:strCache>
                <c:ptCount val="1"/>
                <c:pt idx="0">
                  <c:v>Y</c:v>
                </c:pt>
              </c:strCache>
            </c:strRef>
          </c:tx>
          <c:spPr>
            <a:solidFill>
              <a:srgbClr val="003087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2E-4317-8DC7-F1772BFCB5D6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2E-4317-8DC7-F1772BFCB5D6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2E-4317-8DC7-F1772BFCB5D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2E-4317-8DC7-F1772BFCB5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 MO.xlsx]Sheet1'!$N$125:$N$126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 MO.xlsx]Sheet1'!$P$125:$P$126</c:f>
              <c:numCache>
                <c:formatCode>0%</c:formatCode>
                <c:ptCount val="2"/>
                <c:pt idx="0">
                  <c:v>1.3766575564328374E-2</c:v>
                </c:pt>
                <c:pt idx="1">
                  <c:v>0.98623342443567164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2E-4317-8DC7-F1772BFCB5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3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 i="0" u="none" strike="noStrike" kern="1200" spc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the dentist discuss any risk(s) or area(s) for improvement with your dental health?</a:t>
            </a:r>
          </a:p>
        </c:rich>
      </c:tx>
      <c:layout>
        <c:manualLayout>
          <c:xMode val="edge"/>
          <c:yMode val="edge"/>
          <c:x val="0.1056549260551515"/>
          <c:y val="4.25964936859771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rgbClr val="003087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891-49E7-9369-8F1B0A79BE56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891-49E7-9369-8F1B0A79BE56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91-49E7-9369-8F1B0A79BE5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91-49E7-9369-8F1B0A79BE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22_23.xlsx]Sheet1'!$N$148:$N$149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22_23.xlsx]Sheet1'!$O$148:$O$149</c:f>
              <c:numCache>
                <c:formatCode>0%</c:formatCode>
                <c:ptCount val="2"/>
                <c:pt idx="0">
                  <c:v>0.2108419447738438</c:v>
                </c:pt>
                <c:pt idx="1">
                  <c:v>0.78915805522615623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91-49E7-9369-8F1B0A79BE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342497156872292"/>
          <c:y val="0.50220957823121404"/>
          <c:w val="7.3610045982159089E-2"/>
          <c:h val="0.11751327163027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'[General Patient Survey Wales analysis 22_23 MO.xlsx]Sheet1'!$J$149</c:f>
              <c:strCache>
                <c:ptCount val="1"/>
                <c:pt idx="0">
                  <c:v>UDA contract</c:v>
                </c:pt>
              </c:strCache>
            </c:strRef>
          </c:tx>
          <c:spPr>
            <a:solidFill>
              <a:srgbClr val="41B6E6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30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8-4553-B661-6168FE366B92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8-4553-B661-6168FE366B92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A8-4553-B661-6168FE366B92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A8-4553-B661-6168FE366B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'[General Patient Survey Wales analysis 22_23 MO.xlsx]Sheet1'!$K$148:$L$148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'[General Patient Survey Wales analysis 22_23 MO.xlsx]Sheet1'!$K$149:$L$149</c:f>
              <c:numCache>
                <c:formatCode>0%</c:formatCode>
                <c:ptCount val="2"/>
                <c:pt idx="0">
                  <c:v>0.25</c:v>
                </c:pt>
                <c:pt idx="1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A8-4553-B661-6168FE366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55A81-48C2-425B-AECD-27967AEA6E93}" type="datetimeFigureOut"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AF66E-7B18-41B6-9093-6749C96043D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20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AA397A-5738-40A0-8F3B-E40A6F23CCA5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249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D45D85-CA3E-4770-BF12-D189A4F95FC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42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96759A-22DC-4FED-9C98-FB4B352644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072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96759A-22DC-4FED-9C98-FB4B3526446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21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96759A-22DC-4FED-9C98-FB4B3526446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89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96759A-22DC-4FED-9C98-FB4B3526446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481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403" y="2468491"/>
            <a:ext cx="10558197" cy="110452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403" y="3645024"/>
            <a:ext cx="10561173" cy="16561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1FC8FA-1593-D4DC-D96A-F71ED1BCCB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6958"/>
            <a:ext cx="12192000" cy="227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60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404664"/>
            <a:ext cx="11055019" cy="576064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1124744"/>
            <a:ext cx="11055019" cy="5112568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Text</a:t>
            </a:r>
          </a:p>
          <a:p>
            <a:pPr lvl="2"/>
            <a:r>
              <a:rPr lang="en-US"/>
              <a:t>Text</a:t>
            </a:r>
          </a:p>
          <a:p>
            <a:pPr lvl="3"/>
            <a:r>
              <a:rPr lang="en-US"/>
              <a:t>Text</a:t>
            </a:r>
          </a:p>
          <a:p>
            <a:pPr lvl="4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431371" y="6381328"/>
            <a:ext cx="11329259" cy="0"/>
          </a:xfrm>
          <a:prstGeom prst="line">
            <a:avLst/>
          </a:prstGeom>
          <a:ln w="28575"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7408545" y="6453336"/>
            <a:ext cx="4484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Business Services Authority</a:t>
            </a:r>
            <a:r>
              <a:rPr lang="en-GB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200" baseline="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catalyst for better health</a:t>
            </a:r>
          </a:p>
        </p:txBody>
      </p:sp>
    </p:spTree>
    <p:extLst>
      <p:ext uri="{BB962C8B-B14F-4D97-AF65-F5344CB8AC3E}">
        <p14:creationId xmlns:p14="http://schemas.microsoft.com/office/powerpoint/2010/main" val="301196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59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13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image" Target="../media/image13.sv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chart" Target="../charts/char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chart" Target="../charts/char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46A33412-A7D7-E755-8CB3-84986DB935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39673" y="2458980"/>
            <a:ext cx="1048180" cy="3550711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15A2701-1FAF-4C37-4691-783967B704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35783" y="2336310"/>
            <a:ext cx="1324934" cy="3726377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14776F77-8121-FC6D-D48E-A9767DF2DB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072244" y="2584400"/>
            <a:ext cx="987894" cy="3680920"/>
          </a:xfrm>
          <a:prstGeom prst="rect">
            <a:avLst/>
          </a:prstGeom>
        </p:spPr>
      </p:pic>
      <p:sp>
        <p:nvSpPr>
          <p:cNvPr id="2" name="Title 4">
            <a:extLst>
              <a:ext uri="{FF2B5EF4-FFF2-40B4-BE49-F238E27FC236}">
                <a16:creationId xmlns:a16="http://schemas.microsoft.com/office/drawing/2014/main" id="{0724D4D4-5B6F-6157-FBC5-EF9CFD34D857}"/>
              </a:ext>
            </a:extLst>
          </p:cNvPr>
          <p:cNvSpPr txBox="1">
            <a:spLocks/>
          </p:cNvSpPr>
          <p:nvPr/>
        </p:nvSpPr>
        <p:spPr>
          <a:xfrm>
            <a:off x="875558" y="2458980"/>
            <a:ext cx="6618802" cy="83576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 kern="1200">
                <a:solidFill>
                  <a:srgbClr val="0072C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4800" dirty="0">
                <a:ea typeface="Calibri" panose="020F0502020204030204" pitchFamily="34" charset="0"/>
              </a:rPr>
              <a:t>NHS Dental Services</a:t>
            </a:r>
            <a:br>
              <a:rPr lang="en-GB" sz="4800" dirty="0">
                <a:ea typeface="Calibri" panose="020F0502020204030204" pitchFamily="34" charset="0"/>
              </a:rPr>
            </a:br>
            <a:endParaRPr lang="en-GB" sz="4800" dirty="0">
              <a:ea typeface="Calibri" panose="020F0502020204030204" pitchFamily="34" charset="0"/>
            </a:endParaRP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8E239335-2200-733D-FD0A-4D8F574668DB}"/>
              </a:ext>
            </a:extLst>
          </p:cNvPr>
          <p:cNvSpPr txBox="1">
            <a:spLocks/>
          </p:cNvSpPr>
          <p:nvPr/>
        </p:nvSpPr>
        <p:spPr>
          <a:xfrm>
            <a:off x="875558" y="3558138"/>
            <a:ext cx="5469452" cy="230048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b="1" dirty="0">
                <a:solidFill>
                  <a:schemeClr val="tx1"/>
                </a:solidFill>
                <a:ea typeface="Calibri" panose="020F0502020204030204" pitchFamily="34" charset="0"/>
              </a:rPr>
              <a:t>Wales general patient survey results</a:t>
            </a:r>
            <a:br>
              <a:rPr lang="en-GB" sz="3200" b="1" dirty="0">
                <a:solidFill>
                  <a:schemeClr val="tx1"/>
                </a:solidFill>
                <a:ea typeface="Calibri" panose="020F0502020204030204" pitchFamily="34" charset="0"/>
              </a:rPr>
            </a:br>
            <a:endParaRPr lang="en-GB" sz="1400" b="1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</a:rPr>
              <a:t>April 2022 – March 2023</a:t>
            </a:r>
            <a:endParaRPr lang="en-GB" sz="3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06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48F65-60DA-E7D9-22EE-79787D31F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71" y="393573"/>
            <a:ext cx="6266277" cy="679544"/>
          </a:xfrm>
        </p:spPr>
        <p:txBody>
          <a:bodyPr lIns="91440" tIns="45720" rIns="91440" bIns="45720" anchor="t"/>
          <a:lstStyle/>
          <a:p>
            <a:r>
              <a:rPr lang="en-GB" dirty="0">
                <a:latin typeface="Arial"/>
                <a:cs typeface="Arial"/>
              </a:rPr>
              <a:t>Satisfaction with quality of NHS dentistry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8FFB7-961B-F72E-8C05-3DC00F40A8D3}"/>
              </a:ext>
            </a:extLst>
          </p:cNvPr>
          <p:cNvSpPr txBox="1"/>
          <p:nvPr/>
        </p:nvSpPr>
        <p:spPr>
          <a:xfrm>
            <a:off x="6732067" y="1104437"/>
            <a:ext cx="5089864" cy="52014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ea typeface="Calibri"/>
                <a:cs typeface="Calibri"/>
              </a:rPr>
              <a:t>Overall, 93% of patients reported that they were satisfied with the quality of NHS dentistry that they experienced.</a:t>
            </a:r>
          </a:p>
          <a:p>
            <a:pPr marL="285750" indent="-285750">
              <a:buFont typeface="Arial"/>
              <a:buChar char="•"/>
            </a:pPr>
            <a:endParaRPr lang="en-US" sz="1600" dirty="0">
              <a:latin typeface="Arial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Scores above 90% are classed as very high customer satisfaction.​</a:t>
            </a:r>
          </a:p>
          <a:p>
            <a:pPr marL="285750" indent="-285750">
              <a:buFont typeface="Arial"/>
              <a:buChar char="•"/>
            </a:pPr>
            <a:endParaRPr lang="en-US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latin typeface="Arial"/>
                <a:ea typeface="+mn-lt"/>
                <a:cs typeface="+mn-lt"/>
              </a:rPr>
              <a:t>Satisfaction is calculated in line with the NHSBSA reporting practices, where scores of 7 or above are classed as being 'satisfied' and positive indicators.</a:t>
            </a:r>
            <a:endParaRPr lang="en-US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Overall, a statistically significant higher percentage of respondents in practices under UDA practices reported being satisfied with the quality of NHS dentistry than those in contract reform practices.</a:t>
            </a:r>
          </a:p>
          <a:p>
            <a:endParaRPr lang="en-US" sz="2000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latin typeface="Arial"/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E09529-10FE-6E85-A11B-566B54B17B6C}"/>
              </a:ext>
            </a:extLst>
          </p:cNvPr>
          <p:cNvSpPr txBox="1"/>
          <p:nvPr/>
        </p:nvSpPr>
        <p:spPr>
          <a:xfrm>
            <a:off x="2713828" y="3161485"/>
            <a:ext cx="257036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Arial"/>
                <a:ea typeface="Calibri"/>
                <a:cs typeface="Calibri"/>
              </a:rPr>
              <a:t>Base size: 31,318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18CA865-3D85-2B04-087E-D5F0B31A83AD}"/>
              </a:ext>
            </a:extLst>
          </p:cNvPr>
          <p:cNvSpPr txBox="1">
            <a:spLocks/>
          </p:cNvSpPr>
          <p:nvPr/>
        </p:nvSpPr>
        <p:spPr>
          <a:xfrm>
            <a:off x="4221208" y="3523047"/>
            <a:ext cx="3867887" cy="67954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72C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600" dirty="0">
                <a:latin typeface="Arial"/>
                <a:cs typeface="Arial"/>
              </a:rPr>
              <a:t>Contract Reform</a:t>
            </a:r>
            <a:br>
              <a:rPr lang="en-GB" sz="1600" dirty="0">
                <a:latin typeface="Arial"/>
                <a:cs typeface="Arial"/>
              </a:rPr>
            </a:br>
            <a:endParaRPr lang="en-US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AE8819-489E-894E-71A7-817254D2BFF5}"/>
              </a:ext>
            </a:extLst>
          </p:cNvPr>
          <p:cNvSpPr txBox="1">
            <a:spLocks/>
          </p:cNvSpPr>
          <p:nvPr/>
        </p:nvSpPr>
        <p:spPr>
          <a:xfrm>
            <a:off x="1156477" y="3579424"/>
            <a:ext cx="3623476" cy="490078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72C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600" dirty="0">
                <a:latin typeface="Arial"/>
                <a:cs typeface="Arial"/>
              </a:rPr>
              <a:t>UDA Contract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9649E6-B6F0-233D-1608-4F8D1A187A2F}"/>
              </a:ext>
            </a:extLst>
          </p:cNvPr>
          <p:cNvSpPr txBox="1"/>
          <p:nvPr/>
        </p:nvSpPr>
        <p:spPr>
          <a:xfrm>
            <a:off x="4261531" y="5964929"/>
            <a:ext cx="247053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Arial"/>
                <a:ea typeface="Calibri"/>
                <a:cs typeface="Calibri"/>
              </a:rPr>
              <a:t>Base size: 27,197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DD7B4B-624C-25FF-1DA4-C77DCD28CF32}"/>
              </a:ext>
            </a:extLst>
          </p:cNvPr>
          <p:cNvSpPr txBox="1"/>
          <p:nvPr/>
        </p:nvSpPr>
        <p:spPr>
          <a:xfrm>
            <a:off x="1212529" y="5990629"/>
            <a:ext cx="241468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Base size: 4,121</a:t>
            </a:r>
          </a:p>
        </p:txBody>
      </p:sp>
      <p:pic>
        <p:nvPicPr>
          <p:cNvPr id="10" name="Picture 12" descr="Table&#10;&#10;Description automatically generated">
            <a:extLst>
              <a:ext uri="{FF2B5EF4-FFF2-40B4-BE49-F238E27FC236}">
                <a16:creationId xmlns:a16="http://schemas.microsoft.com/office/drawing/2014/main" id="{6EDDF409-DC90-3885-A500-67965989A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294" y="5166161"/>
            <a:ext cx="5382918" cy="10283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2D10CD3-7A89-495A-0061-51EFC4E029AD}"/>
              </a:ext>
            </a:extLst>
          </p:cNvPr>
          <p:cNvGrpSpPr/>
          <p:nvPr/>
        </p:nvGrpSpPr>
        <p:grpSpPr>
          <a:xfrm>
            <a:off x="2528155" y="1073117"/>
            <a:ext cx="2066617" cy="2028517"/>
            <a:chOff x="448855" y="1101471"/>
            <a:chExt cx="2066617" cy="202851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1FCD30F-44D5-1A8C-997F-1AA293439271}"/>
                </a:ext>
              </a:extLst>
            </p:cNvPr>
            <p:cNvSpPr/>
            <p:nvPr/>
          </p:nvSpPr>
          <p:spPr>
            <a:xfrm>
              <a:off x="448855" y="1101471"/>
              <a:ext cx="2028517" cy="2028517"/>
            </a:xfrm>
            <a:prstGeom prst="ellipse">
              <a:avLst/>
            </a:prstGeom>
            <a:solidFill>
              <a:srgbClr val="0096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0054B8"/>
                </a:solidFill>
              </a:endParaRPr>
            </a:p>
          </p:txBody>
        </p:sp>
        <p:sp>
          <p:nvSpPr>
            <p:cNvPr id="15" name="Content Placeholder 2">
              <a:extLst>
                <a:ext uri="{FF2B5EF4-FFF2-40B4-BE49-F238E27FC236}">
                  <a16:creationId xmlns:a16="http://schemas.microsoft.com/office/drawing/2014/main" id="{240EDFFD-521C-B5A0-F140-8BEEE184F281}"/>
                </a:ext>
              </a:extLst>
            </p:cNvPr>
            <p:cNvSpPr txBox="1">
              <a:spLocks/>
            </p:cNvSpPr>
            <p:nvPr/>
          </p:nvSpPr>
          <p:spPr>
            <a:xfrm>
              <a:off x="500380" y="1489790"/>
              <a:ext cx="2015092" cy="955927"/>
            </a:xfrm>
            <a:prstGeom prst="rect">
              <a:avLst/>
            </a:prstGeom>
          </p:spPr>
          <p:txBody>
            <a:bodyPr/>
            <a:lstStyle>
              <a:lvl1pPr marL="457200" indent="-4572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60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93%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23F63FC-49A8-0A7D-75F6-D2AFC63A0BF8}"/>
                </a:ext>
              </a:extLst>
            </p:cNvPr>
            <p:cNvSpPr txBox="1"/>
            <p:nvPr/>
          </p:nvSpPr>
          <p:spPr>
            <a:xfrm>
              <a:off x="615388" y="2418276"/>
              <a:ext cx="170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satisfied</a:t>
              </a:r>
              <a:endParaRPr lang="en-GB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30F0EC9-BC05-5E6A-C9C6-D41CE449DCDC}"/>
              </a:ext>
            </a:extLst>
          </p:cNvPr>
          <p:cNvGrpSpPr/>
          <p:nvPr/>
        </p:nvGrpSpPr>
        <p:grpSpPr>
          <a:xfrm>
            <a:off x="4034994" y="3875342"/>
            <a:ext cx="2066617" cy="2028517"/>
            <a:chOff x="448855" y="1101471"/>
            <a:chExt cx="2066617" cy="2028517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60971FC-4314-4852-63C3-6C584CF0DA0E}"/>
                </a:ext>
              </a:extLst>
            </p:cNvPr>
            <p:cNvSpPr/>
            <p:nvPr/>
          </p:nvSpPr>
          <p:spPr>
            <a:xfrm>
              <a:off x="448855" y="1101471"/>
              <a:ext cx="2028517" cy="2028517"/>
            </a:xfrm>
            <a:prstGeom prst="ellipse">
              <a:avLst/>
            </a:prstGeom>
            <a:solidFill>
              <a:srgbClr val="0096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0054B8"/>
                </a:solidFill>
              </a:endParaRPr>
            </a:p>
          </p:txBody>
        </p:sp>
        <p:sp>
          <p:nvSpPr>
            <p:cNvPr id="19" name="Content Placeholder 2">
              <a:extLst>
                <a:ext uri="{FF2B5EF4-FFF2-40B4-BE49-F238E27FC236}">
                  <a16:creationId xmlns:a16="http://schemas.microsoft.com/office/drawing/2014/main" id="{268A99FF-1C6E-F1BB-7C2A-4EB102E60AFF}"/>
                </a:ext>
              </a:extLst>
            </p:cNvPr>
            <p:cNvSpPr txBox="1">
              <a:spLocks/>
            </p:cNvSpPr>
            <p:nvPr/>
          </p:nvSpPr>
          <p:spPr>
            <a:xfrm>
              <a:off x="500380" y="1489790"/>
              <a:ext cx="2015092" cy="955927"/>
            </a:xfrm>
            <a:prstGeom prst="rect">
              <a:avLst/>
            </a:prstGeom>
          </p:spPr>
          <p:txBody>
            <a:bodyPr/>
            <a:lstStyle>
              <a:lvl1pPr marL="457200" indent="-4572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60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92%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F8B84B-B2E9-E626-5CCA-B1D957AE6A54}"/>
                </a:ext>
              </a:extLst>
            </p:cNvPr>
            <p:cNvSpPr txBox="1"/>
            <p:nvPr/>
          </p:nvSpPr>
          <p:spPr>
            <a:xfrm>
              <a:off x="615388" y="2418276"/>
              <a:ext cx="170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satisfied</a:t>
              </a:r>
              <a:endParaRPr lang="en-GB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0C0FDD-4E81-4B65-8099-E560883C568E}"/>
              </a:ext>
            </a:extLst>
          </p:cNvPr>
          <p:cNvGrpSpPr/>
          <p:nvPr/>
        </p:nvGrpSpPr>
        <p:grpSpPr>
          <a:xfrm>
            <a:off x="989944" y="3962112"/>
            <a:ext cx="2066617" cy="2028517"/>
            <a:chOff x="448855" y="1101471"/>
            <a:chExt cx="2066617" cy="2028517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107744D-3316-872D-8C9E-70293142BC75}"/>
                </a:ext>
              </a:extLst>
            </p:cNvPr>
            <p:cNvSpPr/>
            <p:nvPr/>
          </p:nvSpPr>
          <p:spPr>
            <a:xfrm>
              <a:off x="448855" y="1101471"/>
              <a:ext cx="2028517" cy="2028517"/>
            </a:xfrm>
            <a:prstGeom prst="ellipse">
              <a:avLst/>
            </a:prstGeom>
            <a:solidFill>
              <a:srgbClr val="0096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0054B8"/>
                </a:solidFill>
              </a:endParaRPr>
            </a:p>
          </p:txBody>
        </p:sp>
        <p:sp>
          <p:nvSpPr>
            <p:cNvPr id="23" name="Content Placeholder 2">
              <a:extLst>
                <a:ext uri="{FF2B5EF4-FFF2-40B4-BE49-F238E27FC236}">
                  <a16:creationId xmlns:a16="http://schemas.microsoft.com/office/drawing/2014/main" id="{6CAE0AD1-B63A-487A-5A2F-21D9C8F33C55}"/>
                </a:ext>
              </a:extLst>
            </p:cNvPr>
            <p:cNvSpPr txBox="1">
              <a:spLocks/>
            </p:cNvSpPr>
            <p:nvPr/>
          </p:nvSpPr>
          <p:spPr>
            <a:xfrm>
              <a:off x="500380" y="1489790"/>
              <a:ext cx="2015092" cy="955927"/>
            </a:xfrm>
            <a:prstGeom prst="rect">
              <a:avLst/>
            </a:prstGeom>
          </p:spPr>
          <p:txBody>
            <a:bodyPr/>
            <a:lstStyle>
              <a:lvl1pPr marL="457200" indent="-4572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60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95%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47F3B7D-0E09-4C6B-0A6A-DCAF98A1BCBA}"/>
                </a:ext>
              </a:extLst>
            </p:cNvPr>
            <p:cNvSpPr txBox="1"/>
            <p:nvPr/>
          </p:nvSpPr>
          <p:spPr>
            <a:xfrm>
              <a:off x="615388" y="2418276"/>
              <a:ext cx="170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satisfied</a:t>
              </a:r>
              <a:endParaRPr lang="en-GB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FBF2079-D52D-EB1B-F4AA-450B7508A25B}"/>
              </a:ext>
            </a:extLst>
          </p:cNvPr>
          <p:cNvGrpSpPr/>
          <p:nvPr/>
        </p:nvGrpSpPr>
        <p:grpSpPr>
          <a:xfrm>
            <a:off x="6760348" y="1169389"/>
            <a:ext cx="216024" cy="216024"/>
            <a:chOff x="483478" y="1556792"/>
            <a:chExt cx="216024" cy="216024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EE1A943-52A3-5672-8AE0-98F9B76AF67C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7" name="Graphic 26" descr="Checkmark with solid fill">
              <a:extLst>
                <a:ext uri="{FF2B5EF4-FFF2-40B4-BE49-F238E27FC236}">
                  <a16:creationId xmlns:a16="http://schemas.microsoft.com/office/drawing/2014/main" id="{4F92ACD2-8CBB-50F8-1284-FF4E1B6EE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6187701-B728-E740-5673-8A5DECA1F6B8}"/>
              </a:ext>
            </a:extLst>
          </p:cNvPr>
          <p:cNvGrpSpPr/>
          <p:nvPr/>
        </p:nvGrpSpPr>
        <p:grpSpPr>
          <a:xfrm>
            <a:off x="6744414" y="2144633"/>
            <a:ext cx="216024" cy="216024"/>
            <a:chOff x="483478" y="1556792"/>
            <a:chExt cx="216024" cy="21602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096B080-CAC4-2371-CC76-F939ECC503F0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0" name="Graphic 29" descr="Checkmark with solid fill">
              <a:extLst>
                <a:ext uri="{FF2B5EF4-FFF2-40B4-BE49-F238E27FC236}">
                  <a16:creationId xmlns:a16="http://schemas.microsoft.com/office/drawing/2014/main" id="{D3B22FCA-CBD0-C3B8-0232-5B9A65D6D4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D032DD5-F722-E50F-E875-6FC2AB9C07F0}"/>
              </a:ext>
            </a:extLst>
          </p:cNvPr>
          <p:cNvGrpSpPr/>
          <p:nvPr/>
        </p:nvGrpSpPr>
        <p:grpSpPr>
          <a:xfrm>
            <a:off x="6744414" y="2870670"/>
            <a:ext cx="216024" cy="216024"/>
            <a:chOff x="483478" y="1556792"/>
            <a:chExt cx="216024" cy="216024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B13AFCB-95B6-E09A-9758-43193CA87CD8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3" name="Graphic 32" descr="Checkmark with solid fill">
              <a:extLst>
                <a:ext uri="{FF2B5EF4-FFF2-40B4-BE49-F238E27FC236}">
                  <a16:creationId xmlns:a16="http://schemas.microsoft.com/office/drawing/2014/main" id="{209E9E4E-14F4-0AC1-7BC2-2329D2F347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EDF848A-A9FA-C265-974C-07828EE80627}"/>
              </a:ext>
            </a:extLst>
          </p:cNvPr>
          <p:cNvGrpSpPr/>
          <p:nvPr/>
        </p:nvGrpSpPr>
        <p:grpSpPr>
          <a:xfrm>
            <a:off x="6751086" y="3841201"/>
            <a:ext cx="216024" cy="216024"/>
            <a:chOff x="483478" y="1556792"/>
            <a:chExt cx="216024" cy="216024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5B4FF93-287A-FCE6-155B-6D9E97B85E0C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6" name="Graphic 35" descr="Checkmark with solid fill">
              <a:extLst>
                <a:ext uri="{FF2B5EF4-FFF2-40B4-BE49-F238E27FC236}">
                  <a16:creationId xmlns:a16="http://schemas.microsoft.com/office/drawing/2014/main" id="{B656E68B-840E-5AF6-985A-46039A6110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1709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48F65-60DA-E7D9-22EE-79787D31F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615" y="349551"/>
            <a:ext cx="4782287" cy="679544"/>
          </a:xfrm>
        </p:spPr>
        <p:txBody>
          <a:bodyPr lIns="91440" tIns="45720" rIns="91440" bIns="45720" anchor="t"/>
          <a:lstStyle/>
          <a:p>
            <a:r>
              <a:rPr lang="en-GB" dirty="0">
                <a:latin typeface="Arial"/>
                <a:cs typeface="Arial"/>
              </a:rPr>
              <a:t>Overall satisfaction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8FFB7-961B-F72E-8C05-3DC00F40A8D3}"/>
              </a:ext>
            </a:extLst>
          </p:cNvPr>
          <p:cNvSpPr txBox="1"/>
          <p:nvPr/>
        </p:nvSpPr>
        <p:spPr>
          <a:xfrm>
            <a:off x="7105149" y="1566252"/>
            <a:ext cx="4388593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ea typeface="Calibri"/>
                <a:cs typeface="Calibri"/>
              </a:rPr>
              <a:t>Overall, 94% of patients reported that they were satisfied with their overall dental experience.</a:t>
            </a:r>
          </a:p>
          <a:p>
            <a:pPr marL="285750" indent="-285750">
              <a:buFont typeface="Arial"/>
              <a:buChar char="•"/>
            </a:pPr>
            <a:endParaRPr lang="en-US" sz="1600" dirty="0">
              <a:latin typeface="Arial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Scores above 90% are classed as very high customer satisfaction.​</a:t>
            </a:r>
          </a:p>
          <a:p>
            <a:endParaRPr lang="en-US" sz="1600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There is small, but statistically significant, difference in the percentage of patients satisfied with their overall dental experience from patients in UDA practices over contract reform practices.</a:t>
            </a:r>
            <a:endParaRPr lang="en-US" sz="1600" dirty="0"/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latin typeface="Arial"/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E09529-10FE-6E85-A11B-566B54B17B6C}"/>
              </a:ext>
            </a:extLst>
          </p:cNvPr>
          <p:cNvSpPr txBox="1"/>
          <p:nvPr/>
        </p:nvSpPr>
        <p:spPr>
          <a:xfrm>
            <a:off x="2528619" y="3051086"/>
            <a:ext cx="25582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Arial"/>
                <a:ea typeface="Calibri"/>
                <a:cs typeface="Calibri"/>
              </a:rPr>
              <a:t>Base size: 31,318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18CA865-3D85-2B04-087E-D5F0B31A83AD}"/>
              </a:ext>
            </a:extLst>
          </p:cNvPr>
          <p:cNvSpPr txBox="1">
            <a:spLocks/>
          </p:cNvSpPr>
          <p:nvPr/>
        </p:nvSpPr>
        <p:spPr>
          <a:xfrm>
            <a:off x="3958144" y="3445892"/>
            <a:ext cx="3867887" cy="67954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72C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600" dirty="0">
                <a:latin typeface="Arial"/>
                <a:cs typeface="Arial"/>
              </a:rPr>
              <a:t>Contract Reform</a:t>
            </a:r>
            <a:br>
              <a:rPr lang="en-GB" sz="1600" dirty="0">
                <a:latin typeface="Arial"/>
                <a:cs typeface="Arial"/>
              </a:rPr>
            </a:br>
            <a:endParaRPr lang="en-US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AE8819-489E-894E-71A7-817254D2BFF5}"/>
              </a:ext>
            </a:extLst>
          </p:cNvPr>
          <p:cNvSpPr txBox="1">
            <a:spLocks/>
          </p:cNvSpPr>
          <p:nvPr/>
        </p:nvSpPr>
        <p:spPr>
          <a:xfrm>
            <a:off x="1055107" y="3499138"/>
            <a:ext cx="3606376" cy="688952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72C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600" dirty="0">
                <a:latin typeface="Arial"/>
                <a:cs typeface="Arial"/>
              </a:rPr>
              <a:t>UDA Contract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9649E6-B6F0-233D-1608-4F8D1A187A2F}"/>
              </a:ext>
            </a:extLst>
          </p:cNvPr>
          <p:cNvSpPr txBox="1"/>
          <p:nvPr/>
        </p:nvSpPr>
        <p:spPr>
          <a:xfrm>
            <a:off x="4124677" y="5891445"/>
            <a:ext cx="245887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Arial"/>
                <a:ea typeface="Calibri"/>
                <a:cs typeface="Calibri"/>
              </a:rPr>
              <a:t>Base size: 27,197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DD7B4B-624C-25FF-1DA4-C77DCD28CF32}"/>
              </a:ext>
            </a:extLst>
          </p:cNvPr>
          <p:cNvSpPr txBox="1"/>
          <p:nvPr/>
        </p:nvSpPr>
        <p:spPr>
          <a:xfrm>
            <a:off x="1081738" y="5919684"/>
            <a:ext cx="240328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Base size: 4,121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4875B8-D379-3090-0E2B-C14359060F62}"/>
              </a:ext>
            </a:extLst>
          </p:cNvPr>
          <p:cNvGrpSpPr/>
          <p:nvPr/>
        </p:nvGrpSpPr>
        <p:grpSpPr>
          <a:xfrm>
            <a:off x="2411197" y="1013385"/>
            <a:ext cx="2066617" cy="2028517"/>
            <a:chOff x="448855" y="1101471"/>
            <a:chExt cx="2066617" cy="2028517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0873388-E9E7-6114-9B6D-3B769524D2ED}"/>
                </a:ext>
              </a:extLst>
            </p:cNvPr>
            <p:cNvSpPr/>
            <p:nvPr/>
          </p:nvSpPr>
          <p:spPr>
            <a:xfrm>
              <a:off x="448855" y="1101471"/>
              <a:ext cx="2028517" cy="2028517"/>
            </a:xfrm>
            <a:prstGeom prst="ellipse">
              <a:avLst/>
            </a:prstGeom>
            <a:solidFill>
              <a:srgbClr val="0096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0054B8"/>
                </a:solidFill>
              </a:endParaRPr>
            </a:p>
          </p:txBody>
        </p:sp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C4235016-0890-65BC-7D2D-911B93894969}"/>
                </a:ext>
              </a:extLst>
            </p:cNvPr>
            <p:cNvSpPr txBox="1">
              <a:spLocks/>
            </p:cNvSpPr>
            <p:nvPr/>
          </p:nvSpPr>
          <p:spPr>
            <a:xfrm>
              <a:off x="500380" y="1489790"/>
              <a:ext cx="2015092" cy="955927"/>
            </a:xfrm>
            <a:prstGeom prst="rect">
              <a:avLst/>
            </a:prstGeom>
          </p:spPr>
          <p:txBody>
            <a:bodyPr/>
            <a:lstStyle>
              <a:lvl1pPr marL="457200" indent="-4572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60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94%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9C6AC0-BD9F-9E3E-EEF1-1C7B1B13273E}"/>
                </a:ext>
              </a:extLst>
            </p:cNvPr>
            <p:cNvSpPr txBox="1"/>
            <p:nvPr/>
          </p:nvSpPr>
          <p:spPr>
            <a:xfrm>
              <a:off x="615388" y="2418276"/>
              <a:ext cx="170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satisfied</a:t>
              </a:r>
              <a:endParaRPr lang="en-GB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C427535-BB84-470E-5D55-24991EED8EA0}"/>
              </a:ext>
            </a:extLst>
          </p:cNvPr>
          <p:cNvGrpSpPr/>
          <p:nvPr/>
        </p:nvGrpSpPr>
        <p:grpSpPr>
          <a:xfrm>
            <a:off x="3958144" y="3788930"/>
            <a:ext cx="2066617" cy="2028517"/>
            <a:chOff x="448855" y="1101471"/>
            <a:chExt cx="2066617" cy="2028517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3465C3E-A415-25B1-4BF1-3C2028C3EBD1}"/>
                </a:ext>
              </a:extLst>
            </p:cNvPr>
            <p:cNvSpPr/>
            <p:nvPr/>
          </p:nvSpPr>
          <p:spPr>
            <a:xfrm>
              <a:off x="448855" y="1101471"/>
              <a:ext cx="2028517" cy="2028517"/>
            </a:xfrm>
            <a:prstGeom prst="ellipse">
              <a:avLst/>
            </a:prstGeom>
            <a:solidFill>
              <a:srgbClr val="0096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0054B8"/>
                </a:solidFill>
              </a:endParaRPr>
            </a:p>
          </p:txBody>
        </p:sp>
        <p:sp>
          <p:nvSpPr>
            <p:cNvPr id="18" name="Content Placeholder 2">
              <a:extLst>
                <a:ext uri="{FF2B5EF4-FFF2-40B4-BE49-F238E27FC236}">
                  <a16:creationId xmlns:a16="http://schemas.microsoft.com/office/drawing/2014/main" id="{E7CD123C-07F0-6110-7B1F-E944741B9400}"/>
                </a:ext>
              </a:extLst>
            </p:cNvPr>
            <p:cNvSpPr txBox="1">
              <a:spLocks/>
            </p:cNvSpPr>
            <p:nvPr/>
          </p:nvSpPr>
          <p:spPr>
            <a:xfrm>
              <a:off x="500380" y="1489790"/>
              <a:ext cx="2015092" cy="955927"/>
            </a:xfrm>
            <a:prstGeom prst="rect">
              <a:avLst/>
            </a:prstGeom>
          </p:spPr>
          <p:txBody>
            <a:bodyPr/>
            <a:lstStyle>
              <a:lvl1pPr marL="457200" indent="-4572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60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94%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3BD5578-8253-6D2A-7180-1F78A61D643C}"/>
                </a:ext>
              </a:extLst>
            </p:cNvPr>
            <p:cNvSpPr txBox="1"/>
            <p:nvPr/>
          </p:nvSpPr>
          <p:spPr>
            <a:xfrm>
              <a:off x="615388" y="2418276"/>
              <a:ext cx="170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satisfied</a:t>
              </a:r>
              <a:endParaRPr lang="en-GB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07B977D-A8D6-B5C7-53D5-3062A6C6539B}"/>
              </a:ext>
            </a:extLst>
          </p:cNvPr>
          <p:cNvGrpSpPr/>
          <p:nvPr/>
        </p:nvGrpSpPr>
        <p:grpSpPr>
          <a:xfrm>
            <a:off x="902089" y="3845469"/>
            <a:ext cx="2066617" cy="2028517"/>
            <a:chOff x="448855" y="1101471"/>
            <a:chExt cx="2066617" cy="2028517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DD17AF0-1A9C-4AF1-273E-47826178EE01}"/>
                </a:ext>
              </a:extLst>
            </p:cNvPr>
            <p:cNvSpPr/>
            <p:nvPr/>
          </p:nvSpPr>
          <p:spPr>
            <a:xfrm>
              <a:off x="448855" y="1101471"/>
              <a:ext cx="2028517" cy="2028517"/>
            </a:xfrm>
            <a:prstGeom prst="ellipse">
              <a:avLst/>
            </a:prstGeom>
            <a:solidFill>
              <a:srgbClr val="0096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0054B8"/>
                </a:solidFill>
              </a:endParaRPr>
            </a:p>
          </p:txBody>
        </p:sp>
        <p:sp>
          <p:nvSpPr>
            <p:cNvPr id="22" name="Content Placeholder 2">
              <a:extLst>
                <a:ext uri="{FF2B5EF4-FFF2-40B4-BE49-F238E27FC236}">
                  <a16:creationId xmlns:a16="http://schemas.microsoft.com/office/drawing/2014/main" id="{D9E522B1-FBB3-028B-19DA-480BC180B947}"/>
                </a:ext>
              </a:extLst>
            </p:cNvPr>
            <p:cNvSpPr txBox="1">
              <a:spLocks/>
            </p:cNvSpPr>
            <p:nvPr/>
          </p:nvSpPr>
          <p:spPr>
            <a:xfrm>
              <a:off x="500380" y="1489790"/>
              <a:ext cx="2015092" cy="955927"/>
            </a:xfrm>
            <a:prstGeom prst="rect">
              <a:avLst/>
            </a:prstGeom>
          </p:spPr>
          <p:txBody>
            <a:bodyPr/>
            <a:lstStyle>
              <a:lvl1pPr marL="457200" indent="-4572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1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60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95%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5211D12-A1D0-F1CB-C500-25F2871A57B3}"/>
                </a:ext>
              </a:extLst>
            </p:cNvPr>
            <p:cNvSpPr txBox="1"/>
            <p:nvPr/>
          </p:nvSpPr>
          <p:spPr>
            <a:xfrm>
              <a:off x="615388" y="2418276"/>
              <a:ext cx="170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Arial"/>
                  <a:ea typeface="Calibri"/>
                  <a:cs typeface="Calibri"/>
                </a:rPr>
                <a:t>satisfied</a:t>
              </a:r>
              <a:endParaRPr lang="en-GB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6940229-E8F4-C2DF-6A79-C45BEB54B978}"/>
              </a:ext>
            </a:extLst>
          </p:cNvPr>
          <p:cNvGrpSpPr/>
          <p:nvPr/>
        </p:nvGrpSpPr>
        <p:grpSpPr>
          <a:xfrm>
            <a:off x="7143249" y="1634068"/>
            <a:ext cx="216024" cy="216024"/>
            <a:chOff x="483478" y="1556792"/>
            <a:chExt cx="216024" cy="216024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4471E51-F388-5AA9-53AD-DB2F2D6F32A7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6" name="Graphic 25" descr="Checkmark with solid fill">
              <a:extLst>
                <a:ext uri="{FF2B5EF4-FFF2-40B4-BE49-F238E27FC236}">
                  <a16:creationId xmlns:a16="http://schemas.microsoft.com/office/drawing/2014/main" id="{242592D8-8FD9-E0D9-29AE-1CA1EA16F6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8408B38-5C6A-87F1-AEA0-57B4A0A4410D}"/>
              </a:ext>
            </a:extLst>
          </p:cNvPr>
          <p:cNvGrpSpPr/>
          <p:nvPr/>
        </p:nvGrpSpPr>
        <p:grpSpPr>
          <a:xfrm>
            <a:off x="7128386" y="2591510"/>
            <a:ext cx="216024" cy="216024"/>
            <a:chOff x="483478" y="1556792"/>
            <a:chExt cx="216024" cy="21602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DB6C8B1-4B27-574A-AABD-82FC54969EE0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9" name="Graphic 28" descr="Checkmark with solid fill">
              <a:extLst>
                <a:ext uri="{FF2B5EF4-FFF2-40B4-BE49-F238E27FC236}">
                  <a16:creationId xmlns:a16="http://schemas.microsoft.com/office/drawing/2014/main" id="{C0A1A2C3-822A-9CC6-1FB8-4A0A7A720C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C349AC9-27E0-7098-BCEA-EBE19D2B9D69}"/>
              </a:ext>
            </a:extLst>
          </p:cNvPr>
          <p:cNvGrpSpPr/>
          <p:nvPr/>
        </p:nvGrpSpPr>
        <p:grpSpPr>
          <a:xfrm>
            <a:off x="7133716" y="3325840"/>
            <a:ext cx="216024" cy="216024"/>
            <a:chOff x="483478" y="1556792"/>
            <a:chExt cx="216024" cy="216024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0D1DCFE-01B0-9554-143B-26BA477E608A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2" name="Graphic 31" descr="Checkmark with solid fill">
              <a:extLst>
                <a:ext uri="{FF2B5EF4-FFF2-40B4-BE49-F238E27FC236}">
                  <a16:creationId xmlns:a16="http://schemas.microsoft.com/office/drawing/2014/main" id="{F00B6C28-3646-6378-6696-998C0CA11D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9325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07901-B356-441D-A04E-F5929F4DC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Any questions</a:t>
            </a:r>
            <a:endParaRPr lang="en-GB" dirty="0">
              <a:solidFill>
                <a:srgbClr val="0070C0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0568AA0-3B3F-7808-3900-C8E29D448B3B}"/>
              </a:ext>
            </a:extLst>
          </p:cNvPr>
          <p:cNvGrpSpPr/>
          <p:nvPr/>
        </p:nvGrpSpPr>
        <p:grpSpPr>
          <a:xfrm>
            <a:off x="1829182" y="817057"/>
            <a:ext cx="8451415" cy="5440998"/>
            <a:chOff x="611560" y="980728"/>
            <a:chExt cx="7992888" cy="5186264"/>
          </a:xfrm>
        </p:grpSpPr>
        <p:pic>
          <p:nvPicPr>
            <p:cNvPr id="4" name="Graphic 3" descr="Questions with solid fill">
              <a:extLst>
                <a:ext uri="{FF2B5EF4-FFF2-40B4-BE49-F238E27FC236}">
                  <a16:creationId xmlns:a16="http://schemas.microsoft.com/office/drawing/2014/main" id="{CDD5FD34-8B4F-1442-6D56-29EE3A262A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79712" y="980728"/>
              <a:ext cx="5186264" cy="5186264"/>
            </a:xfrm>
            <a:prstGeom prst="rect">
              <a:avLst/>
            </a:prstGeom>
          </p:spPr>
        </p:pic>
        <p:pic>
          <p:nvPicPr>
            <p:cNvPr id="5" name="Graphic 4" descr="Badge Question Mark with solid fill">
              <a:extLst>
                <a:ext uri="{FF2B5EF4-FFF2-40B4-BE49-F238E27FC236}">
                  <a16:creationId xmlns:a16="http://schemas.microsoft.com/office/drawing/2014/main" id="{5245F028-1630-DF96-1178-714C78AC7B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1560" y="2780928"/>
              <a:ext cx="1660336" cy="1660336"/>
            </a:xfrm>
            <a:prstGeom prst="rect">
              <a:avLst/>
            </a:prstGeom>
          </p:spPr>
        </p:pic>
        <p:pic>
          <p:nvPicPr>
            <p:cNvPr id="6" name="Graphic 5" descr="Badge Question Mark with solid fill">
              <a:extLst>
                <a:ext uri="{FF2B5EF4-FFF2-40B4-BE49-F238E27FC236}">
                  <a16:creationId xmlns:a16="http://schemas.microsoft.com/office/drawing/2014/main" id="{D5F14908-4EB3-37CE-31CE-061D44A3A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944112" y="2920792"/>
              <a:ext cx="1660336" cy="16603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302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E321F5-5A94-8A2D-53D9-628696A3C343}"/>
              </a:ext>
            </a:extLst>
          </p:cNvPr>
          <p:cNvSpPr/>
          <p:nvPr/>
        </p:nvSpPr>
        <p:spPr>
          <a:xfrm>
            <a:off x="0" y="2128509"/>
            <a:ext cx="12192000" cy="3955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>
                <a:latin typeface="Arial"/>
                <a:cs typeface="Arial"/>
              </a:rPr>
              <a:t>Introduction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1F1787-105E-4855-B210-6B53E42CA2AF}"/>
              </a:ext>
            </a:extLst>
          </p:cNvPr>
          <p:cNvSpPr txBox="1"/>
          <p:nvPr/>
        </p:nvSpPr>
        <p:spPr>
          <a:xfrm>
            <a:off x="922564" y="2313737"/>
            <a:ext cx="10731050" cy="39395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The survey is distributed on a weekly basis to patients who have received dental treatment in Wales over the last six weeks. </a:t>
            </a:r>
            <a:endParaRPr lang="en-GB" dirty="0">
              <a:latin typeface="Arial"/>
              <a:ea typeface="Calibri"/>
              <a:cs typeface="Calibri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Between 1 April 2022 and 31 March 2023, the survey collected 32,229 responses overall.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This report compares patient experiences between those who attended a dental practice under contract reform or UDA contract.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Percentages in this report are rounded and so may not always add up to 100%.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Statistical tests were carried out on the data. Reference to statistical significance indicates that we are confident at a 95% level that the differences between the two contracts are actual and not as a result of chance. 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557964-2D12-EE9C-0FCC-23A75069CA29}"/>
              </a:ext>
            </a:extLst>
          </p:cNvPr>
          <p:cNvSpPr txBox="1"/>
          <p:nvPr/>
        </p:nvSpPr>
        <p:spPr>
          <a:xfrm>
            <a:off x="527382" y="1035579"/>
            <a:ext cx="90411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Arial"/>
                <a:cs typeface="Arial"/>
              </a:rPr>
              <a:t>The Welsh Dental Patient Survey contains nine questions designed to measure patients’ experiences at their dental practice, as well as demographic questions about patients' personal characteristics. </a:t>
            </a:r>
            <a:endParaRPr lang="en-GB" b="1" dirty="0">
              <a:latin typeface="Arial"/>
              <a:ea typeface="Calibri"/>
              <a:cs typeface="Calibri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29095E2-8613-FCFC-B2C7-469C500450D7}"/>
              </a:ext>
            </a:extLst>
          </p:cNvPr>
          <p:cNvGrpSpPr/>
          <p:nvPr/>
        </p:nvGrpSpPr>
        <p:grpSpPr>
          <a:xfrm>
            <a:off x="9825278" y="248732"/>
            <a:ext cx="1794977" cy="1794977"/>
            <a:chOff x="10234363" y="707671"/>
            <a:chExt cx="1631216" cy="1631216"/>
          </a:xfrm>
        </p:grpSpPr>
        <p:pic>
          <p:nvPicPr>
            <p:cNvPr id="8" name="Graphic 7" descr="Clipboard with solid fill">
              <a:extLst>
                <a:ext uri="{FF2B5EF4-FFF2-40B4-BE49-F238E27FC236}">
                  <a16:creationId xmlns:a16="http://schemas.microsoft.com/office/drawing/2014/main" id="{802D9A8C-8819-0DCE-EEA0-71D4AC9D35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234363" y="707671"/>
              <a:ext cx="1631216" cy="1631216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E1FAD41-356D-2EEA-785F-FC36C562B63A}"/>
                </a:ext>
              </a:extLst>
            </p:cNvPr>
            <p:cNvSpPr/>
            <p:nvPr/>
          </p:nvSpPr>
          <p:spPr>
            <a:xfrm>
              <a:off x="10720552" y="1332186"/>
              <a:ext cx="646386" cy="78828"/>
            </a:xfrm>
            <a:prstGeom prst="rect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6CF23BD-7300-A272-4051-A5FAFBB71D3E}"/>
                </a:ext>
              </a:extLst>
            </p:cNvPr>
            <p:cNvSpPr/>
            <p:nvPr/>
          </p:nvSpPr>
          <p:spPr>
            <a:xfrm>
              <a:off x="10720552" y="1489676"/>
              <a:ext cx="646386" cy="78828"/>
            </a:xfrm>
            <a:prstGeom prst="rect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5B72FB-3C63-CD97-35BC-8C0B925FA3CF}"/>
                </a:ext>
              </a:extLst>
            </p:cNvPr>
            <p:cNvSpPr/>
            <p:nvPr/>
          </p:nvSpPr>
          <p:spPr>
            <a:xfrm>
              <a:off x="10720552" y="1668187"/>
              <a:ext cx="646386" cy="78828"/>
            </a:xfrm>
            <a:prstGeom prst="rect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03AC68-DA9F-0B64-0254-408A71CA07C3}"/>
                </a:ext>
              </a:extLst>
            </p:cNvPr>
            <p:cNvSpPr/>
            <p:nvPr/>
          </p:nvSpPr>
          <p:spPr>
            <a:xfrm>
              <a:off x="10720552" y="1851519"/>
              <a:ext cx="646386" cy="78828"/>
            </a:xfrm>
            <a:prstGeom prst="rect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3" name="Graphic 12" descr="Play with solid fill">
            <a:extLst>
              <a:ext uri="{FF2B5EF4-FFF2-40B4-BE49-F238E27FC236}">
                <a16:creationId xmlns:a16="http://schemas.microsoft.com/office/drawing/2014/main" id="{51503C7E-9ED6-3281-CB39-421345B469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562524" y="2313737"/>
            <a:ext cx="360040" cy="360040"/>
          </a:xfrm>
          <a:prstGeom prst="rect">
            <a:avLst/>
          </a:prstGeom>
        </p:spPr>
      </p:pic>
      <p:pic>
        <p:nvPicPr>
          <p:cNvPr id="14" name="Graphic 13" descr="Play with solid fill">
            <a:extLst>
              <a:ext uri="{FF2B5EF4-FFF2-40B4-BE49-F238E27FC236}">
                <a16:creationId xmlns:a16="http://schemas.microsoft.com/office/drawing/2014/main" id="{D1856F93-2704-2ABB-B57A-38D6DAC567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566606" y="3123799"/>
            <a:ext cx="360040" cy="360040"/>
          </a:xfrm>
          <a:prstGeom prst="rect">
            <a:avLst/>
          </a:prstGeom>
        </p:spPr>
      </p:pic>
      <p:pic>
        <p:nvPicPr>
          <p:cNvPr id="15" name="Graphic 14" descr="Play with solid fill">
            <a:extLst>
              <a:ext uri="{FF2B5EF4-FFF2-40B4-BE49-F238E27FC236}">
                <a16:creationId xmlns:a16="http://schemas.microsoft.com/office/drawing/2014/main" id="{7CCF41EC-9269-D409-434E-113CB4F8DB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562524" y="3695331"/>
            <a:ext cx="360040" cy="360040"/>
          </a:xfrm>
          <a:prstGeom prst="rect">
            <a:avLst/>
          </a:prstGeom>
        </p:spPr>
      </p:pic>
      <p:pic>
        <p:nvPicPr>
          <p:cNvPr id="16" name="Graphic 15" descr="Play with solid fill">
            <a:extLst>
              <a:ext uri="{FF2B5EF4-FFF2-40B4-BE49-F238E27FC236}">
                <a16:creationId xmlns:a16="http://schemas.microsoft.com/office/drawing/2014/main" id="{0BFCE99D-F98A-47E3-4C04-AEC2F6B657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562524" y="4505393"/>
            <a:ext cx="360040" cy="360040"/>
          </a:xfrm>
          <a:prstGeom prst="rect">
            <a:avLst/>
          </a:prstGeom>
        </p:spPr>
      </p:pic>
      <p:pic>
        <p:nvPicPr>
          <p:cNvPr id="17" name="Graphic 16" descr="Play with solid fill">
            <a:extLst>
              <a:ext uri="{FF2B5EF4-FFF2-40B4-BE49-F238E27FC236}">
                <a16:creationId xmlns:a16="http://schemas.microsoft.com/office/drawing/2014/main" id="{FCAC170B-EC1F-470C-407B-A78717A663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562524" y="5050661"/>
            <a:ext cx="3600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3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48F65-60DA-E7D9-22EE-79787D31F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60" y="471383"/>
            <a:ext cx="8291264" cy="576064"/>
          </a:xfrm>
        </p:spPr>
        <p:txBody>
          <a:bodyPr lIns="91440" tIns="45720" rIns="91440" bIns="45720" anchor="t"/>
          <a:lstStyle/>
          <a:p>
            <a:r>
              <a:rPr lang="en-GB" dirty="0">
                <a:latin typeface="Arial"/>
                <a:cs typeface="Arial"/>
              </a:rPr>
              <a:t>Patient experiences – involvement 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F131E3-5D4E-48EC-74A9-6C48E187C7FB}"/>
              </a:ext>
            </a:extLst>
          </p:cNvPr>
          <p:cNvSpPr txBox="1"/>
          <p:nvPr/>
        </p:nvSpPr>
        <p:spPr>
          <a:xfrm>
            <a:off x="7623165" y="1824799"/>
            <a:ext cx="4062808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Calibri"/>
                <a:cs typeface="Calibri"/>
              </a:rPr>
              <a:t>Overall, 91% of patients reported being involved in decisions made about their dental care as much as they wanted to be.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/>
                <a:ea typeface="Calibri"/>
                <a:cs typeface="Calibri"/>
              </a:rPr>
              <a:t>There was a statistically significant difference found, </a:t>
            </a:r>
            <a:r>
              <a:rPr lang="en-US" dirty="0">
                <a:latin typeface="Arial"/>
                <a:ea typeface="Calibri"/>
                <a:cs typeface="Calibri"/>
              </a:rPr>
              <a:t>where a higher percentage of patients at UDA practices reported being involved in these decisions than those in contract reform practices.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/>
              <a:ea typeface="Calibri"/>
              <a:cs typeface="Calibri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540CFC7-9750-40B8-5C19-6F5E17B749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8231074"/>
              </p:ext>
            </p:extLst>
          </p:nvPr>
        </p:nvGraphicFramePr>
        <p:xfrm>
          <a:off x="506027" y="1287144"/>
          <a:ext cx="6986726" cy="4157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CB2A0490-FC3C-0A3E-F792-8FDBAD7267C4}"/>
              </a:ext>
            </a:extLst>
          </p:cNvPr>
          <p:cNvGrpSpPr/>
          <p:nvPr/>
        </p:nvGrpSpPr>
        <p:grpSpPr>
          <a:xfrm>
            <a:off x="7641229" y="1954305"/>
            <a:ext cx="216024" cy="216024"/>
            <a:chOff x="483478" y="1556792"/>
            <a:chExt cx="216024" cy="21602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C7762B3-5642-3C59-77FA-ED836AEA2CE7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Graphic 4" descr="Checkmark with solid fill">
              <a:extLst>
                <a:ext uri="{FF2B5EF4-FFF2-40B4-BE49-F238E27FC236}">
                  <a16:creationId xmlns:a16="http://schemas.microsoft.com/office/drawing/2014/main" id="{02D20FCD-72B9-06C0-DDDC-47225B4270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FC1828F-9443-210D-A1AB-2C9B4F01AEC7}"/>
              </a:ext>
            </a:extLst>
          </p:cNvPr>
          <p:cNvGrpSpPr/>
          <p:nvPr/>
        </p:nvGrpSpPr>
        <p:grpSpPr>
          <a:xfrm>
            <a:off x="7643431" y="3258024"/>
            <a:ext cx="216024" cy="216024"/>
            <a:chOff x="483478" y="1556792"/>
            <a:chExt cx="216024" cy="216024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BAE1805-DC65-28A6-5E70-83F3CD07E86B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Graphic 9" descr="Checkmark with solid fill">
              <a:extLst>
                <a:ext uri="{FF2B5EF4-FFF2-40B4-BE49-F238E27FC236}">
                  <a16:creationId xmlns:a16="http://schemas.microsoft.com/office/drawing/2014/main" id="{10C1C425-BF7A-26E0-C9F9-0B5444B3C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697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B974468-9A57-184D-207E-C4112A36CDC1}"/>
              </a:ext>
            </a:extLst>
          </p:cNvPr>
          <p:cNvSpPr txBox="1"/>
          <p:nvPr/>
        </p:nvSpPr>
        <p:spPr>
          <a:xfrm>
            <a:off x="7666616" y="1997839"/>
            <a:ext cx="431087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Calibri"/>
                <a:cs typeface="Calibri"/>
              </a:rPr>
              <a:t>Overall, 91% of patients reported being satisfied with their travel distance to their dental practice.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/>
                <a:ea typeface="Calibri"/>
                <a:cs typeface="Calibri"/>
              </a:rPr>
              <a:t>There was a statistically significant difference found, where a </a:t>
            </a:r>
            <a:r>
              <a:rPr lang="en-US" dirty="0">
                <a:latin typeface="Arial"/>
                <a:ea typeface="Calibri"/>
                <a:cs typeface="Calibri"/>
              </a:rPr>
              <a:t>higher percentage of patients at UDA practices reported being satisfied with the distance travelled than those in contract reform practices.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/>
              <a:ea typeface="Calibri"/>
              <a:cs typeface="Calibri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E03DC6-2423-BA17-9564-227E425A9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25" y="461677"/>
            <a:ext cx="4412048" cy="576262"/>
          </a:xfrm>
        </p:spPr>
        <p:txBody>
          <a:bodyPr lIns="91440" tIns="45720" rIns="91440" bIns="45720" anchor="t"/>
          <a:lstStyle/>
          <a:p>
            <a:r>
              <a:rPr lang="en-GB" dirty="0">
                <a:latin typeface="Arial"/>
                <a:cs typeface="Arial"/>
              </a:rPr>
              <a:t>Patient experiences - travel</a:t>
            </a:r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CD5B143-F4FC-4F68-AC44-8D7B1F5F85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8699"/>
              </p:ext>
            </p:extLst>
          </p:nvPr>
        </p:nvGraphicFramePr>
        <p:xfrm>
          <a:off x="118694" y="941033"/>
          <a:ext cx="7294160" cy="4699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A70B8BCD-6E5D-6DCF-F5D0-73A6E00318B3}"/>
              </a:ext>
            </a:extLst>
          </p:cNvPr>
          <p:cNvGrpSpPr/>
          <p:nvPr/>
        </p:nvGrpSpPr>
        <p:grpSpPr>
          <a:xfrm>
            <a:off x="7666616" y="2088236"/>
            <a:ext cx="216024" cy="216024"/>
            <a:chOff x="483478" y="1556792"/>
            <a:chExt cx="216024" cy="21602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FC4B4FA-342E-BA45-B186-80CC14A508F9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" name="Graphic 3" descr="Checkmark with solid fill">
              <a:extLst>
                <a:ext uri="{FF2B5EF4-FFF2-40B4-BE49-F238E27FC236}">
                  <a16:creationId xmlns:a16="http://schemas.microsoft.com/office/drawing/2014/main" id="{3AC46B83-4C3E-53E6-8901-AEA9017F05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BB7BC36-8734-6322-2F69-73A172175340}"/>
              </a:ext>
            </a:extLst>
          </p:cNvPr>
          <p:cNvGrpSpPr/>
          <p:nvPr/>
        </p:nvGrpSpPr>
        <p:grpSpPr>
          <a:xfrm>
            <a:off x="7654642" y="3168634"/>
            <a:ext cx="216024" cy="216024"/>
            <a:chOff x="483478" y="1556792"/>
            <a:chExt cx="216024" cy="21602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B776505-2E97-7539-6050-F0B3C23B167C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Graphic 9" descr="Checkmark with solid fill">
              <a:extLst>
                <a:ext uri="{FF2B5EF4-FFF2-40B4-BE49-F238E27FC236}">
                  <a16:creationId xmlns:a16="http://schemas.microsoft.com/office/drawing/2014/main" id="{E754488D-4C1C-F808-96C7-5BA95E86F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192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6BC63BC-4E72-7AC0-E1F3-DEB369BA7A9A}"/>
              </a:ext>
            </a:extLst>
          </p:cNvPr>
          <p:cNvSpPr txBox="1"/>
          <p:nvPr/>
        </p:nvSpPr>
        <p:spPr>
          <a:xfrm>
            <a:off x="7558747" y="1944219"/>
            <a:ext cx="421341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Calibri"/>
                <a:cs typeface="Calibri"/>
              </a:rPr>
              <a:t>Overall, 86% of patients were able to book a convenient dental appointment.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/>
                <a:ea typeface="Calibri"/>
                <a:cs typeface="Calibri"/>
              </a:rPr>
              <a:t>There was a statistically significant difference found, where a </a:t>
            </a:r>
            <a:r>
              <a:rPr lang="en-US" dirty="0">
                <a:latin typeface="Arial"/>
                <a:ea typeface="Calibri"/>
                <a:cs typeface="Calibri"/>
              </a:rPr>
              <a:t>higher percentage of </a:t>
            </a:r>
            <a:r>
              <a:rPr lang="en-US">
                <a:latin typeface="Arial"/>
                <a:ea typeface="Calibri"/>
                <a:cs typeface="Calibri"/>
              </a:rPr>
              <a:t>patients at </a:t>
            </a:r>
            <a:r>
              <a:rPr lang="en-US" dirty="0">
                <a:latin typeface="Arial"/>
                <a:ea typeface="Calibri"/>
                <a:cs typeface="Calibri"/>
              </a:rPr>
              <a:t>practices with a </a:t>
            </a:r>
            <a:r>
              <a:rPr lang="en-US">
                <a:latin typeface="Arial"/>
                <a:ea typeface="Calibri"/>
                <a:cs typeface="Calibri"/>
              </a:rPr>
              <a:t>UDA contract </a:t>
            </a:r>
            <a:r>
              <a:rPr lang="en-US" dirty="0">
                <a:latin typeface="Arial"/>
                <a:ea typeface="Calibri"/>
                <a:cs typeface="Calibri"/>
              </a:rPr>
              <a:t>reported being able to book an appointment at a convenient time than those in contract reform practices.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/>
              <a:ea typeface="Calibri"/>
              <a:cs typeface="Calibri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6EB7A7A-99C0-6623-5CE6-4E2A3B357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809" y="438010"/>
            <a:ext cx="11055350" cy="576262"/>
          </a:xfrm>
        </p:spPr>
        <p:txBody>
          <a:bodyPr lIns="91440" tIns="45720" rIns="91440" bIns="45720" anchor="t"/>
          <a:lstStyle/>
          <a:p>
            <a:r>
              <a:rPr lang="en-GB" dirty="0">
                <a:latin typeface="Arial"/>
                <a:cs typeface="Arial"/>
              </a:rPr>
              <a:t>Patient experiences – booking </a:t>
            </a:r>
            <a:endParaRPr lang="en-GB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F64ACC3-2DAF-4CD4-92C9-BB4A755316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3041708"/>
              </p:ext>
            </p:extLst>
          </p:nvPr>
        </p:nvGraphicFramePr>
        <p:xfrm>
          <a:off x="64482" y="922364"/>
          <a:ext cx="7179697" cy="5013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2EF0293-F77D-D2E0-6F3F-BAD0A61CA2CD}"/>
              </a:ext>
            </a:extLst>
          </p:cNvPr>
          <p:cNvGrpSpPr/>
          <p:nvPr/>
        </p:nvGrpSpPr>
        <p:grpSpPr>
          <a:xfrm>
            <a:off x="7600901" y="2013329"/>
            <a:ext cx="216024" cy="216024"/>
            <a:chOff x="483478" y="1556792"/>
            <a:chExt cx="216024" cy="21602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9BC554CB-5622-BFC6-5F52-C84BE0416D1F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" name="Graphic 3" descr="Checkmark with solid fill">
              <a:extLst>
                <a:ext uri="{FF2B5EF4-FFF2-40B4-BE49-F238E27FC236}">
                  <a16:creationId xmlns:a16="http://schemas.microsoft.com/office/drawing/2014/main" id="{C4FB92C1-49EB-CA00-F565-76C611D2E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08C09E7-CC86-7E35-12DF-5E8E1DA27724}"/>
              </a:ext>
            </a:extLst>
          </p:cNvPr>
          <p:cNvGrpSpPr/>
          <p:nvPr/>
        </p:nvGrpSpPr>
        <p:grpSpPr>
          <a:xfrm>
            <a:off x="7584967" y="3150917"/>
            <a:ext cx="216024" cy="216024"/>
            <a:chOff x="483478" y="1556792"/>
            <a:chExt cx="216024" cy="21602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9384241-92CE-5F66-E59F-F825A1BEE679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Checkmark with solid fill">
              <a:extLst>
                <a:ext uri="{FF2B5EF4-FFF2-40B4-BE49-F238E27FC236}">
                  <a16:creationId xmlns:a16="http://schemas.microsoft.com/office/drawing/2014/main" id="{BF227EE3-A24F-00D7-D714-178E6CF9A2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5744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48F65-60DA-E7D9-22EE-79787D31F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821" y="405594"/>
            <a:ext cx="8291264" cy="576064"/>
          </a:xfrm>
        </p:spPr>
        <p:txBody>
          <a:bodyPr lIns="91440" tIns="45720" rIns="91440" bIns="45720" anchor="t"/>
          <a:lstStyle/>
          <a:p>
            <a:r>
              <a:rPr lang="en-GB" dirty="0">
                <a:latin typeface="Arial"/>
                <a:cs typeface="Arial"/>
              </a:rPr>
              <a:t>How patients understood the information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A3CC8F-D226-A370-1B0F-607F70EBAD77}"/>
              </a:ext>
            </a:extLst>
          </p:cNvPr>
          <p:cNvSpPr txBox="1"/>
          <p:nvPr/>
        </p:nvSpPr>
        <p:spPr>
          <a:xfrm>
            <a:off x="6958466" y="2328188"/>
            <a:ext cx="49117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Calibri"/>
                <a:cs typeface="Calibri"/>
              </a:rPr>
              <a:t>Overall, 99% of patients reported being provided with information that they could understand.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Calibri"/>
                <a:cs typeface="Calibri"/>
              </a:rPr>
              <a:t>There were no statistically significant differences reported by patients in UDA contract practices and reform contract practices.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47BA11-8B5A-5001-950D-10701870DC82}"/>
              </a:ext>
            </a:extLst>
          </p:cNvPr>
          <p:cNvSpPr txBox="1"/>
          <p:nvPr/>
        </p:nvSpPr>
        <p:spPr>
          <a:xfrm>
            <a:off x="960781" y="3482350"/>
            <a:ext cx="181983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Base size: 22,520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3A0AAA-0539-BBF7-76B2-39688DD0EF1B}"/>
              </a:ext>
            </a:extLst>
          </p:cNvPr>
          <p:cNvSpPr txBox="1"/>
          <p:nvPr/>
        </p:nvSpPr>
        <p:spPr>
          <a:xfrm>
            <a:off x="4196302" y="5858949"/>
            <a:ext cx="229606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Arial"/>
                <a:ea typeface="Calibri"/>
                <a:cs typeface="Calibri"/>
              </a:rPr>
              <a:t>Contract Reform 19,758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90BF1A-C643-44A9-E6C1-11D032B784C3}"/>
              </a:ext>
            </a:extLst>
          </p:cNvPr>
          <p:cNvSpPr txBox="1"/>
          <p:nvPr/>
        </p:nvSpPr>
        <p:spPr>
          <a:xfrm>
            <a:off x="1473306" y="5932601"/>
            <a:ext cx="181983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Arial"/>
                <a:ea typeface="Calibri"/>
                <a:cs typeface="Calibri"/>
              </a:rPr>
              <a:t>UDA: 2,762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361F667-C3DB-8536-E946-6CBD500A50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789902"/>
              </p:ext>
            </p:extLst>
          </p:nvPr>
        </p:nvGraphicFramePr>
        <p:xfrm>
          <a:off x="488821" y="763482"/>
          <a:ext cx="6425547" cy="3630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6B631B3-B5A4-05A7-B8CA-02B70DF933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334832"/>
              </p:ext>
            </p:extLst>
          </p:nvPr>
        </p:nvGraphicFramePr>
        <p:xfrm>
          <a:off x="3242830" y="4023080"/>
          <a:ext cx="3715636" cy="2069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3D05FCF-BB87-4FB7-C151-4E6860CFBF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6495415"/>
              </p:ext>
            </p:extLst>
          </p:nvPr>
        </p:nvGraphicFramePr>
        <p:xfrm>
          <a:off x="287595" y="4023080"/>
          <a:ext cx="3715636" cy="2069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3F31E592-5FEE-DC89-C946-617BA635EC93}"/>
              </a:ext>
            </a:extLst>
          </p:cNvPr>
          <p:cNvGrpSpPr/>
          <p:nvPr/>
        </p:nvGrpSpPr>
        <p:grpSpPr>
          <a:xfrm>
            <a:off x="7007582" y="2369201"/>
            <a:ext cx="216024" cy="216024"/>
            <a:chOff x="483478" y="1556792"/>
            <a:chExt cx="216024" cy="21602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AF84CF-64BA-0BE9-88E6-41092ACE8BB6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Graphic 9" descr="Checkmark with solid fill">
              <a:extLst>
                <a:ext uri="{FF2B5EF4-FFF2-40B4-BE49-F238E27FC236}">
                  <a16:creationId xmlns:a16="http://schemas.microsoft.com/office/drawing/2014/main" id="{AC9DEA78-1EBC-529B-D4DC-051BABED7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2AB5580-D226-6E89-D91B-9D7D56E2DAED}"/>
              </a:ext>
            </a:extLst>
          </p:cNvPr>
          <p:cNvGrpSpPr/>
          <p:nvPr/>
        </p:nvGrpSpPr>
        <p:grpSpPr>
          <a:xfrm>
            <a:off x="7007582" y="3530006"/>
            <a:ext cx="216024" cy="216024"/>
            <a:chOff x="483478" y="1556792"/>
            <a:chExt cx="216024" cy="21602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63259D1-E08E-6944-C379-247466D6DFEA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Graphic 14" descr="Checkmark with solid fill">
              <a:extLst>
                <a:ext uri="{FF2B5EF4-FFF2-40B4-BE49-F238E27FC236}">
                  <a16:creationId xmlns:a16="http://schemas.microsoft.com/office/drawing/2014/main" id="{3BAA3C40-E4E0-9079-EB91-C7FDF9C683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449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DB97CEB-6C96-8D67-033E-B157A616E9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932475"/>
              </p:ext>
            </p:extLst>
          </p:nvPr>
        </p:nvGraphicFramePr>
        <p:xfrm>
          <a:off x="-875888" y="3947861"/>
          <a:ext cx="3698402" cy="2276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289FC09-420D-6C4F-2561-2D2F8DFC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79" y="422918"/>
            <a:ext cx="6800388" cy="576064"/>
          </a:xfrm>
        </p:spPr>
        <p:txBody>
          <a:bodyPr/>
          <a:lstStyle/>
          <a:p>
            <a:r>
              <a:rPr lang="en-GB" dirty="0"/>
              <a:t>Patient reported areas for improvement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83F35-128D-4797-1DB0-B448E66EF05D}"/>
              </a:ext>
            </a:extLst>
          </p:cNvPr>
          <p:cNvSpPr txBox="1"/>
          <p:nvPr/>
        </p:nvSpPr>
        <p:spPr>
          <a:xfrm>
            <a:off x="6811295" y="1813173"/>
            <a:ext cx="4891884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/>
                <a:ea typeface="Calibri"/>
                <a:cs typeface="Calibri"/>
              </a:rPr>
              <a:t>Overall, 79% of patients reported discussing any risks or areas for improvement with their dental health.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/>
                <a:ea typeface="Calibri"/>
                <a:cs typeface="Calibri"/>
              </a:rPr>
              <a:t>There was a statistically significant difference found, where more patients in practices under contract reform reported having these discussions than those in practices with a UDA contract.</a:t>
            </a:r>
          </a:p>
          <a:p>
            <a:endParaRPr lang="en-US" sz="2400" dirty="0">
              <a:latin typeface="Arial"/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47943D-E046-44A0-6B43-6110B0BF9FA6}"/>
              </a:ext>
            </a:extLst>
          </p:cNvPr>
          <p:cNvSpPr txBox="1"/>
          <p:nvPr/>
        </p:nvSpPr>
        <p:spPr>
          <a:xfrm>
            <a:off x="889877" y="1687328"/>
            <a:ext cx="181983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Overall: 29,515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D22893-D239-EFBF-C1B8-A578532193FE}"/>
              </a:ext>
            </a:extLst>
          </p:cNvPr>
          <p:cNvSpPr txBox="1"/>
          <p:nvPr/>
        </p:nvSpPr>
        <p:spPr>
          <a:xfrm>
            <a:off x="1217527" y="6075640"/>
            <a:ext cx="218113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Arial"/>
                <a:ea typeface="Calibri"/>
                <a:cs typeface="Calibri"/>
              </a:rPr>
              <a:t>UDA: 3,851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2140C-7D84-4980-BB55-5E6881AFD1D1}"/>
              </a:ext>
            </a:extLst>
          </p:cNvPr>
          <p:cNvSpPr txBox="1"/>
          <p:nvPr/>
        </p:nvSpPr>
        <p:spPr>
          <a:xfrm>
            <a:off x="3583333" y="6035291"/>
            <a:ext cx="3214491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Arial"/>
                <a:ea typeface="Calibri"/>
                <a:cs typeface="Calibri"/>
              </a:rPr>
              <a:t>Contract Reform: 25,664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0081D6E-3C16-F46D-06E4-C2DCF7171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9903159"/>
              </p:ext>
            </p:extLst>
          </p:nvPr>
        </p:nvGraphicFramePr>
        <p:xfrm>
          <a:off x="605336" y="1008694"/>
          <a:ext cx="5955993" cy="3740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DB97CEB-6C96-8D67-033E-B157A616E9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4856486"/>
              </p:ext>
            </p:extLst>
          </p:nvPr>
        </p:nvGraphicFramePr>
        <p:xfrm>
          <a:off x="-128739" y="4092460"/>
          <a:ext cx="3857061" cy="2232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59A0B32-0CC8-62FE-FEDF-4618247196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986920"/>
              </p:ext>
            </p:extLst>
          </p:nvPr>
        </p:nvGraphicFramePr>
        <p:xfrm>
          <a:off x="3072480" y="4074315"/>
          <a:ext cx="3299649" cy="2210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1617D13B-4D1C-DF63-51EA-99492C5A673C}"/>
              </a:ext>
            </a:extLst>
          </p:cNvPr>
          <p:cNvGrpSpPr/>
          <p:nvPr/>
        </p:nvGrpSpPr>
        <p:grpSpPr>
          <a:xfrm>
            <a:off x="6845870" y="1887093"/>
            <a:ext cx="216024" cy="216024"/>
            <a:chOff x="483478" y="1556792"/>
            <a:chExt cx="216024" cy="21602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3DD85C9-0971-2931-16FA-4CD05B0A9CB4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Graphic 12" descr="Checkmark with solid fill">
              <a:extLst>
                <a:ext uri="{FF2B5EF4-FFF2-40B4-BE49-F238E27FC236}">
                  <a16:creationId xmlns:a16="http://schemas.microsoft.com/office/drawing/2014/main" id="{8ED11AEE-403F-B657-A4B9-FD0F40FB9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77C113-B8E2-5C0A-3B2B-6FAB306910F0}"/>
              </a:ext>
            </a:extLst>
          </p:cNvPr>
          <p:cNvGrpSpPr/>
          <p:nvPr/>
        </p:nvGrpSpPr>
        <p:grpSpPr>
          <a:xfrm>
            <a:off x="6845870" y="3185857"/>
            <a:ext cx="216024" cy="216024"/>
            <a:chOff x="483478" y="1556792"/>
            <a:chExt cx="216024" cy="21602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5117374-7AC0-FAC0-21EC-08D5D15B4524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Graphic 15" descr="Checkmark with solid fill">
              <a:extLst>
                <a:ext uri="{FF2B5EF4-FFF2-40B4-BE49-F238E27FC236}">
                  <a16:creationId xmlns:a16="http://schemas.microsoft.com/office/drawing/2014/main" id="{A4F9A816-1892-A691-22C5-9FB59A46A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146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9FC09-420D-6C4F-2561-2D2F8DFC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37" y="420917"/>
            <a:ext cx="11055019" cy="576064"/>
          </a:xfrm>
        </p:spPr>
        <p:txBody>
          <a:bodyPr/>
          <a:lstStyle/>
          <a:p>
            <a:r>
              <a:rPr lang="en-GB" dirty="0"/>
              <a:t>Providing advice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83F35-128D-4797-1DB0-B448E66EF05D}"/>
              </a:ext>
            </a:extLst>
          </p:cNvPr>
          <p:cNvSpPr txBox="1"/>
          <p:nvPr/>
        </p:nvSpPr>
        <p:spPr>
          <a:xfrm>
            <a:off x="6613451" y="1987105"/>
            <a:ext cx="5213738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/>
                <a:ea typeface="Calibri"/>
                <a:cs typeface="Calibri"/>
              </a:rPr>
              <a:t>Overall, 96% of patients reported being provided with advice on improving/managing any issues identified.</a:t>
            </a:r>
          </a:p>
          <a:p>
            <a:endParaRPr lang="en-US" sz="2000" dirty="0">
              <a:solidFill>
                <a:srgbClr val="FF0000"/>
              </a:solidFill>
              <a:latin typeface="Arial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/>
                <a:ea typeface="Calibri"/>
                <a:cs typeface="Calibri"/>
              </a:rPr>
              <a:t>There were no statistically significant differences reported by patients in UDA contract practices and reform contract practices.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latin typeface="Arial"/>
              <a:ea typeface="Calibri"/>
              <a:cs typeface="Calibri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0081D6E-3C16-F46D-06E4-C2DCF7171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597191"/>
              </p:ext>
            </p:extLst>
          </p:nvPr>
        </p:nvGraphicFramePr>
        <p:xfrm>
          <a:off x="542444" y="832754"/>
          <a:ext cx="6637106" cy="3954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D47943D-E046-44A0-6B43-6110B0BF9FA6}"/>
              </a:ext>
            </a:extLst>
          </p:cNvPr>
          <p:cNvSpPr txBox="1"/>
          <p:nvPr/>
        </p:nvSpPr>
        <p:spPr>
          <a:xfrm>
            <a:off x="712321" y="3519906"/>
            <a:ext cx="181983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Overall: 22,477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D22893-D239-EFBF-C1B8-A578532193FE}"/>
              </a:ext>
            </a:extLst>
          </p:cNvPr>
          <p:cNvSpPr txBox="1"/>
          <p:nvPr/>
        </p:nvSpPr>
        <p:spPr>
          <a:xfrm>
            <a:off x="1051358" y="6110991"/>
            <a:ext cx="2312451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UDA: 2,766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2140C-7D84-4980-BB55-5E6881AFD1D1}"/>
              </a:ext>
            </a:extLst>
          </p:cNvPr>
          <p:cNvSpPr txBox="1"/>
          <p:nvPr/>
        </p:nvSpPr>
        <p:spPr>
          <a:xfrm>
            <a:off x="3730028" y="6110991"/>
            <a:ext cx="297673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Contract reform: 19,711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3CFD8EA7-BEC0-4A5A-86B2-45DE2E0E9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150711"/>
              </p:ext>
            </p:extLst>
          </p:nvPr>
        </p:nvGraphicFramePr>
        <p:xfrm>
          <a:off x="364811" y="4298922"/>
          <a:ext cx="2860212" cy="204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96CFA9B-E1E4-DF16-A188-FFE9A52300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3638344"/>
              </p:ext>
            </p:extLst>
          </p:nvPr>
        </p:nvGraphicFramePr>
        <p:xfrm>
          <a:off x="3225023" y="4224685"/>
          <a:ext cx="3605752" cy="211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7758EA36-A84E-3DD8-DF3E-F6E9C2C647F4}"/>
              </a:ext>
            </a:extLst>
          </p:cNvPr>
          <p:cNvGrpSpPr/>
          <p:nvPr/>
        </p:nvGrpSpPr>
        <p:grpSpPr>
          <a:xfrm>
            <a:off x="6614751" y="2088978"/>
            <a:ext cx="216024" cy="216024"/>
            <a:chOff x="483478" y="1556792"/>
            <a:chExt cx="216024" cy="21602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769DB11-2633-91C3-DB9E-05AAB907ADA4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Graphic 4" descr="Checkmark with solid fill">
              <a:extLst>
                <a:ext uri="{FF2B5EF4-FFF2-40B4-BE49-F238E27FC236}">
                  <a16:creationId xmlns:a16="http://schemas.microsoft.com/office/drawing/2014/main" id="{1E7B497B-A677-D0D4-C36F-FA58FD4E8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D0AD8DC-6518-AF7B-4387-F534C2AFF7A3}"/>
              </a:ext>
            </a:extLst>
          </p:cNvPr>
          <p:cNvGrpSpPr/>
          <p:nvPr/>
        </p:nvGrpSpPr>
        <p:grpSpPr>
          <a:xfrm>
            <a:off x="6631129" y="3284823"/>
            <a:ext cx="216024" cy="216024"/>
            <a:chOff x="483478" y="1556792"/>
            <a:chExt cx="216024" cy="21602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00CB124-3E17-621F-4D81-3B52A0DB94AD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Graphic 14" descr="Checkmark with solid fill">
              <a:extLst>
                <a:ext uri="{FF2B5EF4-FFF2-40B4-BE49-F238E27FC236}">
                  <a16:creationId xmlns:a16="http://schemas.microsoft.com/office/drawing/2014/main" id="{F535C819-552B-99B5-ABAD-57E787970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033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9FC09-420D-6C4F-2561-2D2F8DFC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946" y="397154"/>
            <a:ext cx="7644181" cy="576064"/>
          </a:xfrm>
        </p:spPr>
        <p:txBody>
          <a:bodyPr/>
          <a:lstStyle/>
          <a:p>
            <a:r>
              <a:rPr lang="en-GB" dirty="0"/>
              <a:t>Patient awareness of dental health consequences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83F35-128D-4797-1DB0-B448E66EF05D}"/>
              </a:ext>
            </a:extLst>
          </p:cNvPr>
          <p:cNvSpPr txBox="1"/>
          <p:nvPr/>
        </p:nvSpPr>
        <p:spPr>
          <a:xfrm>
            <a:off x="6478772" y="1951672"/>
            <a:ext cx="516625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Calibri"/>
                <a:cs typeface="Calibri"/>
              </a:rPr>
              <a:t>Overall, 91% of patients reported that they </a:t>
            </a:r>
            <a:r>
              <a:rPr lang="en-GB" dirty="0">
                <a:latin typeface="Arial"/>
                <a:ea typeface="Calibri"/>
                <a:cs typeface="Calibri"/>
              </a:rPr>
              <a:t>were made aware of the consequences for their dental health if action was not taken.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800" dirty="0">
                <a:latin typeface="Arial"/>
                <a:ea typeface="Calibri"/>
                <a:cs typeface="Calibri"/>
              </a:rPr>
              <a:t>A statistically significant higher percentage of respondents in UDA practices reported </a:t>
            </a:r>
            <a:r>
              <a:rPr lang="en-US" dirty="0">
                <a:latin typeface="Arial"/>
                <a:ea typeface="Calibri"/>
                <a:cs typeface="Calibri"/>
              </a:rPr>
              <a:t>having these discussions than those in contract reform practices.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latin typeface="Arial"/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47943D-E046-44A0-6B43-6110B0BF9FA6}"/>
              </a:ext>
            </a:extLst>
          </p:cNvPr>
          <p:cNvSpPr txBox="1"/>
          <p:nvPr/>
        </p:nvSpPr>
        <p:spPr>
          <a:xfrm>
            <a:off x="779120" y="3827172"/>
            <a:ext cx="181983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Overall: 22,304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D22893-D239-EFBF-C1B8-A578532193FE}"/>
              </a:ext>
            </a:extLst>
          </p:cNvPr>
          <p:cNvSpPr txBox="1"/>
          <p:nvPr/>
        </p:nvSpPr>
        <p:spPr>
          <a:xfrm>
            <a:off x="122173" y="6018925"/>
            <a:ext cx="181983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UDA: 2,750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2140C-7D84-4980-BB55-5E6881AFD1D1}"/>
              </a:ext>
            </a:extLst>
          </p:cNvPr>
          <p:cNvSpPr txBox="1"/>
          <p:nvPr/>
        </p:nvSpPr>
        <p:spPr>
          <a:xfrm>
            <a:off x="3224215" y="5943120"/>
            <a:ext cx="221869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/>
                <a:ea typeface="Calibri"/>
                <a:cs typeface="Calibri"/>
              </a:rPr>
              <a:t>Contract reform: 19,554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20081D6E-3C16-F46D-06E4-C2DCF7171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796610"/>
              </p:ext>
            </p:extLst>
          </p:nvPr>
        </p:nvGraphicFramePr>
        <p:xfrm>
          <a:off x="354453" y="685186"/>
          <a:ext cx="6739473" cy="389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3F01170-FC10-49C9-160C-58C4144939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353703"/>
              </p:ext>
            </p:extLst>
          </p:nvPr>
        </p:nvGraphicFramePr>
        <p:xfrm>
          <a:off x="656946" y="4094649"/>
          <a:ext cx="2681555" cy="215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2E3A591-9BCA-F8C6-9ACA-B75FD5AE5C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75989"/>
              </p:ext>
            </p:extLst>
          </p:nvPr>
        </p:nvGraphicFramePr>
        <p:xfrm>
          <a:off x="3724190" y="4094649"/>
          <a:ext cx="2236242" cy="215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891ED8A5-42BF-A8EE-DB8A-AD115D44C369}"/>
              </a:ext>
            </a:extLst>
          </p:cNvPr>
          <p:cNvGrpSpPr/>
          <p:nvPr/>
        </p:nvGrpSpPr>
        <p:grpSpPr>
          <a:xfrm>
            <a:off x="6529691" y="2076159"/>
            <a:ext cx="216024" cy="216024"/>
            <a:chOff x="483478" y="1556792"/>
            <a:chExt cx="216024" cy="21602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6D3091E-877B-F056-49A3-9AF41205C12D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10" descr="Checkmark with solid fill">
              <a:extLst>
                <a:ext uri="{FF2B5EF4-FFF2-40B4-BE49-F238E27FC236}">
                  <a16:creationId xmlns:a16="http://schemas.microsoft.com/office/drawing/2014/main" id="{70822075-4C6E-9458-293C-8448874B7A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34CFB3E-A3DF-A792-C611-F0E217FB50F4}"/>
              </a:ext>
            </a:extLst>
          </p:cNvPr>
          <p:cNvGrpSpPr/>
          <p:nvPr/>
        </p:nvGrpSpPr>
        <p:grpSpPr>
          <a:xfrm>
            <a:off x="6529691" y="3110823"/>
            <a:ext cx="216024" cy="216024"/>
            <a:chOff x="483478" y="1556792"/>
            <a:chExt cx="216024" cy="21602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20C5C8A-581B-56B8-758E-98EA5BD633E4}"/>
                </a:ext>
              </a:extLst>
            </p:cNvPr>
            <p:cNvSpPr/>
            <p:nvPr/>
          </p:nvSpPr>
          <p:spPr>
            <a:xfrm>
              <a:off x="483478" y="1556792"/>
              <a:ext cx="216024" cy="216024"/>
            </a:xfrm>
            <a:prstGeom prst="ellipse">
              <a:avLst/>
            </a:prstGeom>
            <a:solidFill>
              <a:srgbClr val="005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Graphic 14" descr="Checkmark with solid fill">
              <a:extLst>
                <a:ext uri="{FF2B5EF4-FFF2-40B4-BE49-F238E27FC236}">
                  <a16:creationId xmlns:a16="http://schemas.microsoft.com/office/drawing/2014/main" id="{4330059E-D4F4-00D9-FF2B-5D52A54DB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499856" y="1588112"/>
              <a:ext cx="183712" cy="183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4985865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_v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7A98ACA5020C4D9F58D5A96D879311" ma:contentTypeVersion="15" ma:contentTypeDescription="Create a new document." ma:contentTypeScope="" ma:versionID="5bda34d40a511683e5ef92711bd91b31">
  <xsd:schema xmlns:xsd="http://www.w3.org/2001/XMLSchema" xmlns:xs="http://www.w3.org/2001/XMLSchema" xmlns:p="http://schemas.microsoft.com/office/2006/metadata/properties" xmlns:ns2="b39a563c-9aeb-4c47-9ebe-f788546db632" xmlns:ns3="273608db-6668-4128-9d1f-f160c27e8c8e" xmlns:ns4="2799d30d-6731-4efe-ac9b-c4895a8828d9" targetNamespace="http://schemas.microsoft.com/office/2006/metadata/properties" ma:root="true" ma:fieldsID="3ef65067b38ae3f4436fe1f467f182f3" ns2:_="" ns3:_="" ns4:_="">
    <xsd:import namespace="b39a563c-9aeb-4c47-9ebe-f788546db632"/>
    <xsd:import namespace="273608db-6668-4128-9d1f-f160c27e8c8e"/>
    <xsd:import namespace="2799d30d-6731-4efe-ac9b-c4895a8828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9a563c-9aeb-4c47-9ebe-f788546db6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2b69053-c3fb-47ab-9000-5ac769dc75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3608db-6668-4128-9d1f-f160c27e8c8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9d30d-6731-4efe-ac9b-c4895a8828d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d04298f9-fcfe-45dc-af1f-d9fa5cf534ea}" ma:internalName="TaxCatchAll" ma:showField="CatchAllData" ma:web="273608db-6668-4128-9d1f-f160c27e8c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42234C-4142-4CBF-A9D6-9DB67B2AF3FD}">
  <ds:schemaRefs>
    <ds:schemaRef ds:uri="273608db-6668-4128-9d1f-f160c27e8c8e"/>
    <ds:schemaRef ds:uri="2799d30d-6731-4efe-ac9b-c4895a8828d9"/>
    <ds:schemaRef ds:uri="b39a563c-9aeb-4c47-9ebe-f788546db63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26A30ED-5735-46B0-80DB-34A4187514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881</Words>
  <Application>Microsoft Office PowerPoint</Application>
  <PresentationFormat>Widescreen</PresentationFormat>
  <Paragraphs>107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Presentation1_v2 (2)</vt:lpstr>
      <vt:lpstr>PowerPoint Presentation</vt:lpstr>
      <vt:lpstr>Introduction</vt:lpstr>
      <vt:lpstr>Patient experiences – involvement </vt:lpstr>
      <vt:lpstr>Patient experiences - travel</vt:lpstr>
      <vt:lpstr>Patient experiences – booking </vt:lpstr>
      <vt:lpstr>How patients understood the information</vt:lpstr>
      <vt:lpstr>Patient reported areas for improvement</vt:lpstr>
      <vt:lpstr>Providing advice</vt:lpstr>
      <vt:lpstr>Patient awareness of dental health consequences</vt:lpstr>
      <vt:lpstr>Satisfaction with quality of NHS dentistry</vt:lpstr>
      <vt:lpstr>Overall satisfaction</vt:lpstr>
      <vt:lpstr>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Grant Burnip</dc:creator>
  <cp:lastModifiedBy>Grant Burnip</cp:lastModifiedBy>
  <cp:revision>3</cp:revision>
  <dcterms:created xsi:type="dcterms:W3CDTF">2023-06-20T10:47:35Z</dcterms:created>
  <dcterms:modified xsi:type="dcterms:W3CDTF">2024-10-01T13:48:26Z</dcterms:modified>
</cp:coreProperties>
</file>