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22"/>
  </p:notesMasterIdLst>
  <p:sldIdLst>
    <p:sldId id="256" r:id="rId6"/>
    <p:sldId id="287" r:id="rId7"/>
    <p:sldId id="307" r:id="rId8"/>
    <p:sldId id="292" r:id="rId9"/>
    <p:sldId id="296" r:id="rId10"/>
    <p:sldId id="304" r:id="rId11"/>
    <p:sldId id="305" r:id="rId12"/>
    <p:sldId id="299" r:id="rId13"/>
    <p:sldId id="306" r:id="rId14"/>
    <p:sldId id="298" r:id="rId15"/>
    <p:sldId id="300" r:id="rId16"/>
    <p:sldId id="302" r:id="rId17"/>
    <p:sldId id="312" r:id="rId18"/>
    <p:sldId id="310" r:id="rId19"/>
    <p:sldId id="309"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917300-8B74-9C63-4917-7B6E3D500E5A}" name="Donna Bojang" initials="DB" userId="S::doboj@nhsbsa.nhs.uk::633eef1b-755b-45f2-86c9-851638b9f5bc" providerId="AD"/>
  <p188:author id="{F3D3FC19-F0F9-9DD3-D15C-1DF5480FDE78}" name="Megan O'Neil" initials="MO" userId="S::MEGON@NHSBSA.NHS.UK::489becd1-b922-4793-a4c6-98b1c5e5a97f" providerId="AD"/>
  <p188:author id="{26AA1851-4965-8C19-04CA-46B30818C4F6}" name="Megan O'Neil" initials="MO" userId="S::megon@nhsbsa.nhs.uk::489becd1-b922-4793-a4c6-98b1c5e5a97f" providerId="AD"/>
  <p188:author id="{CEF99A72-54E6-E3F5-F89F-0E758576DCBD}" name="Helen Crawford-Kort" initials="HC" userId="S::HELCK@NHSBSA.NHS.UK::7c95366e-cdb8-4d49-ac64-6d2ff94acb9f" providerId="AD"/>
  <p188:author id="{38C4EB90-7038-0190-D67B-FA0D45DFA4A9}" name="Charlotte Batey" initials="CB" userId="S::chbat@nhsbsa.nhs.uk::04950355-ebbb-4a7f-b11d-e3145e4c937f" providerId="AD"/>
  <p188:author id="{3D0B78AB-1D96-7388-7781-17313D99F0E3}" name="Donna Bojang" initials="DB" userId="S::DOBOJ@NHSBSA.NHS.UK::633eef1b-755b-45f2-86c9-851638b9f5bc" providerId="AD"/>
  <p188:author id="{C9A03EC8-564F-61D7-4F78-14C541B362A7}" name="Gemma Watson" initials="" userId="S::GEMWA@NHSBSA.NHS.UK::024f9372-17c7-4402-a5e8-1a91fe37edea" providerId="AD"/>
  <p188:author id="{ECFB06D4-461D-D0C0-7F26-6835E0BC045F}" name="Charlotte Batey" initials="CB" userId="S::CHBAT@nhsbsa.nhs.uk::04950355-ebbb-4a7f-b11d-e3145e4c937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1B6E6"/>
    <a:srgbClr val="005EB8"/>
    <a:srgbClr val="66C4EB"/>
    <a:srgbClr val="5C98D1"/>
    <a:srgbClr val="8DD3F0"/>
    <a:srgbClr val="97BDE1"/>
    <a:srgbClr val="66CE4B"/>
    <a:srgbClr val="5C981D"/>
    <a:srgbClr val="9CC7CE"/>
    <a:srgbClr val="768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5BB94-681D-41DC-B93F-57C2C13E8E1B}" v="240" dt="2024-09-12T12:50:24.441"/>
    <p1510:client id="{E21EE66E-9CAF-4590-8117-8F0DFCFA86E4}" v="10" dt="2024-09-12T14:19:33.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Watson" userId="024f9372-17c7-4402-a5e8-1a91fe37edea" providerId="ADAL" clId="{D69A09DB-1BA8-4538-9AB8-690C506D5630}"/>
    <pc:docChg chg="modSld">
      <pc:chgData name="Gemma Watson" userId="024f9372-17c7-4402-a5e8-1a91fe37edea" providerId="ADAL" clId="{D69A09DB-1BA8-4538-9AB8-690C506D5630}" dt="2024-09-11T09:32:38.760" v="80"/>
      <pc:docMkLst>
        <pc:docMk/>
      </pc:docMkLst>
      <pc:sldChg chg="modSp">
        <pc:chgData name="Gemma Watson" userId="024f9372-17c7-4402-a5e8-1a91fe37edea" providerId="ADAL" clId="{D69A09DB-1BA8-4538-9AB8-690C506D5630}" dt="2024-09-11T09:32:38.760" v="80"/>
        <pc:sldMkLst>
          <pc:docMk/>
          <pc:sldMk cId="25792214" sldId="298"/>
        </pc:sldMkLst>
        <pc:graphicFrameChg chg="mod">
          <ac:chgData name="Gemma Watson" userId="024f9372-17c7-4402-a5e8-1a91fe37edea" providerId="ADAL" clId="{D69A09DB-1BA8-4538-9AB8-690C506D5630}" dt="2024-09-11T09:32:38.760" v="80"/>
          <ac:graphicFrameMkLst>
            <pc:docMk/>
            <pc:sldMk cId="25792214" sldId="298"/>
            <ac:graphicFrameMk id="10" creationId="{9321B82E-F6C1-E32C-9449-0BE8574DADC8}"/>
          </ac:graphicFrameMkLst>
        </pc:graphicFrameChg>
      </pc:sldChg>
      <pc:sldChg chg="modSp mod">
        <pc:chgData name="Gemma Watson" userId="024f9372-17c7-4402-a5e8-1a91fe37edea" providerId="ADAL" clId="{D69A09DB-1BA8-4538-9AB8-690C506D5630}" dt="2024-09-11T09:19:29.552" v="42"/>
        <pc:sldMkLst>
          <pc:docMk/>
          <pc:sldMk cId="3416012488" sldId="304"/>
        </pc:sldMkLst>
        <pc:graphicFrameChg chg="mod">
          <ac:chgData name="Gemma Watson" userId="024f9372-17c7-4402-a5e8-1a91fe37edea" providerId="ADAL" clId="{D69A09DB-1BA8-4538-9AB8-690C506D5630}" dt="2024-09-11T09:19:29.552" v="42"/>
          <ac:graphicFrameMkLst>
            <pc:docMk/>
            <pc:sldMk cId="3416012488" sldId="304"/>
            <ac:graphicFrameMk id="4" creationId="{DCE3A8AB-90AC-0534-B5A1-4B1BB8E9FC0E}"/>
          </ac:graphicFrameMkLst>
        </pc:graphicFrameChg>
      </pc:sldChg>
      <pc:sldChg chg="modSp mod">
        <pc:chgData name="Gemma Watson" userId="024f9372-17c7-4402-a5e8-1a91fe37edea" providerId="ADAL" clId="{D69A09DB-1BA8-4538-9AB8-690C506D5630}" dt="2024-09-11T09:29:06.011" v="69"/>
        <pc:sldMkLst>
          <pc:docMk/>
          <pc:sldMk cId="4093414947" sldId="305"/>
        </pc:sldMkLst>
        <pc:graphicFrameChg chg="mod">
          <ac:chgData name="Gemma Watson" userId="024f9372-17c7-4402-a5e8-1a91fe37edea" providerId="ADAL" clId="{D69A09DB-1BA8-4538-9AB8-690C506D5630}" dt="2024-09-11T09:29:06.011" v="69"/>
          <ac:graphicFrameMkLst>
            <pc:docMk/>
            <pc:sldMk cId="4093414947" sldId="305"/>
            <ac:graphicFrameMk id="9" creationId="{A38E3AF2-0DAA-3433-FC44-8B1060E45266}"/>
          </ac:graphicFrameMkLst>
        </pc:graphicFrameChg>
      </pc:sldChg>
    </pc:docChg>
  </pc:docChgLst>
  <pc:docChgLst>
    <pc:chgData name="Gemma Watson" userId="024f9372-17c7-4402-a5e8-1a91fe37edea" providerId="ADAL" clId="{E21EE66E-9CAF-4590-8117-8F0DFCFA86E4}"/>
    <pc:docChg chg="modSld">
      <pc:chgData name="Gemma Watson" userId="024f9372-17c7-4402-a5e8-1a91fe37edea" providerId="ADAL" clId="{E21EE66E-9CAF-4590-8117-8F0DFCFA86E4}" dt="2024-09-12T14:19:33.128" v="35"/>
      <pc:docMkLst>
        <pc:docMk/>
      </pc:docMkLst>
      <pc:sldChg chg="modSp">
        <pc:chgData name="Gemma Watson" userId="024f9372-17c7-4402-a5e8-1a91fe37edea" providerId="ADAL" clId="{E21EE66E-9CAF-4590-8117-8F0DFCFA86E4}" dt="2024-09-12T13:33:56.499" v="2"/>
        <pc:sldMkLst>
          <pc:docMk/>
          <pc:sldMk cId="484135220" sldId="292"/>
        </pc:sldMkLst>
        <pc:graphicFrameChg chg="mod">
          <ac:chgData name="Gemma Watson" userId="024f9372-17c7-4402-a5e8-1a91fe37edea" providerId="ADAL" clId="{E21EE66E-9CAF-4590-8117-8F0DFCFA86E4}" dt="2024-09-12T13:33:56.499" v="2"/>
          <ac:graphicFrameMkLst>
            <pc:docMk/>
            <pc:sldMk cId="484135220" sldId="292"/>
            <ac:graphicFrameMk id="14" creationId="{CE183676-7EA6-51CA-0037-F14B5A9A0FBF}"/>
          </ac:graphicFrameMkLst>
        </pc:graphicFrameChg>
      </pc:sldChg>
      <pc:sldChg chg="modSp">
        <pc:chgData name="Gemma Watson" userId="024f9372-17c7-4402-a5e8-1a91fe37edea" providerId="ADAL" clId="{E21EE66E-9CAF-4590-8117-8F0DFCFA86E4}" dt="2024-09-12T13:34:05.095" v="3"/>
        <pc:sldMkLst>
          <pc:docMk/>
          <pc:sldMk cId="250797847" sldId="296"/>
        </pc:sldMkLst>
        <pc:graphicFrameChg chg="mod">
          <ac:chgData name="Gemma Watson" userId="024f9372-17c7-4402-a5e8-1a91fe37edea" providerId="ADAL" clId="{E21EE66E-9CAF-4590-8117-8F0DFCFA86E4}" dt="2024-09-12T13:34:05.095" v="3"/>
          <ac:graphicFrameMkLst>
            <pc:docMk/>
            <pc:sldMk cId="250797847" sldId="296"/>
            <ac:graphicFrameMk id="7" creationId="{87E84CEF-2BEA-8B99-05C8-0C466113EEF5}"/>
          </ac:graphicFrameMkLst>
        </pc:graphicFrameChg>
      </pc:sldChg>
      <pc:sldChg chg="modSp">
        <pc:chgData name="Gemma Watson" userId="024f9372-17c7-4402-a5e8-1a91fe37edea" providerId="ADAL" clId="{E21EE66E-9CAF-4590-8117-8F0DFCFA86E4}" dt="2024-09-12T14:19:33.128" v="35"/>
        <pc:sldMkLst>
          <pc:docMk/>
          <pc:sldMk cId="25792214" sldId="298"/>
        </pc:sldMkLst>
        <pc:graphicFrameChg chg="mod">
          <ac:chgData name="Gemma Watson" userId="024f9372-17c7-4402-a5e8-1a91fe37edea" providerId="ADAL" clId="{E21EE66E-9CAF-4590-8117-8F0DFCFA86E4}" dt="2024-09-12T14:19:23.287" v="34" actId="207"/>
          <ac:graphicFrameMkLst>
            <pc:docMk/>
            <pc:sldMk cId="25792214" sldId="298"/>
            <ac:graphicFrameMk id="4" creationId="{0B40C80D-EB34-1E99-A7D5-DC2A27AE1010}"/>
          </ac:graphicFrameMkLst>
        </pc:graphicFrameChg>
        <pc:graphicFrameChg chg="mod">
          <ac:chgData name="Gemma Watson" userId="024f9372-17c7-4402-a5e8-1a91fe37edea" providerId="ADAL" clId="{E21EE66E-9CAF-4590-8117-8F0DFCFA86E4}" dt="2024-09-12T14:19:33.128" v="35"/>
          <ac:graphicFrameMkLst>
            <pc:docMk/>
            <pc:sldMk cId="25792214" sldId="298"/>
            <ac:graphicFrameMk id="7" creationId="{2C87E647-05A3-6DC8-7EB5-E2D7F50242F1}"/>
          </ac:graphicFrameMkLst>
        </pc:graphicFrameChg>
      </pc:sldChg>
      <pc:sldChg chg="modSp">
        <pc:chgData name="Gemma Watson" userId="024f9372-17c7-4402-a5e8-1a91fe37edea" providerId="ADAL" clId="{E21EE66E-9CAF-4590-8117-8F0DFCFA86E4}" dt="2024-09-12T13:36:00.440" v="11"/>
        <pc:sldMkLst>
          <pc:docMk/>
          <pc:sldMk cId="3416012488" sldId="304"/>
        </pc:sldMkLst>
        <pc:graphicFrameChg chg="mod">
          <ac:chgData name="Gemma Watson" userId="024f9372-17c7-4402-a5e8-1a91fe37edea" providerId="ADAL" clId="{E21EE66E-9CAF-4590-8117-8F0DFCFA86E4}" dt="2024-09-12T13:36:00.440" v="11"/>
          <ac:graphicFrameMkLst>
            <pc:docMk/>
            <pc:sldMk cId="3416012488" sldId="304"/>
            <ac:graphicFrameMk id="6" creationId="{ACCA5FCE-E334-8926-496F-7F279F814530}"/>
          </ac:graphicFrameMkLst>
        </pc:graphicFrameChg>
      </pc:sldChg>
      <pc:sldChg chg="modSp">
        <pc:chgData name="Gemma Watson" userId="024f9372-17c7-4402-a5e8-1a91fe37edea" providerId="ADAL" clId="{E21EE66E-9CAF-4590-8117-8F0DFCFA86E4}" dt="2024-09-12T13:37:20.147" v="22"/>
        <pc:sldMkLst>
          <pc:docMk/>
          <pc:sldMk cId="4093414947" sldId="305"/>
        </pc:sldMkLst>
        <pc:graphicFrameChg chg="mod">
          <ac:chgData name="Gemma Watson" userId="024f9372-17c7-4402-a5e8-1a91fe37edea" providerId="ADAL" clId="{E21EE66E-9CAF-4590-8117-8F0DFCFA86E4}" dt="2024-09-12T13:37:20.147" v="22"/>
          <ac:graphicFrameMkLst>
            <pc:docMk/>
            <pc:sldMk cId="4093414947" sldId="305"/>
            <ac:graphicFrameMk id="3" creationId="{1AD30FBA-03E9-3858-3BBA-9B0527C78C8A}"/>
          </ac:graphicFrameMkLst>
        </pc:graphicFrameChg>
      </pc:sldChg>
    </pc:docChg>
  </pc:docChgLst>
  <pc:docChgLst>
    <pc:chgData name="Paul Farrow" userId="d49b1c56-d84c-421e-891d-c7b05b5eb995" providerId="ADAL" clId="{4375BB94-681D-41DC-B93F-57C2C13E8E1B}"/>
    <pc:docChg chg="custSel addSld delSld modSld sldOrd">
      <pc:chgData name="Paul Farrow" userId="d49b1c56-d84c-421e-891d-c7b05b5eb995" providerId="ADAL" clId="{4375BB94-681D-41DC-B93F-57C2C13E8E1B}" dt="2024-09-12T12:50:18.992" v="363" actId="14100"/>
      <pc:docMkLst>
        <pc:docMk/>
      </pc:docMkLst>
      <pc:sldChg chg="addSp delSp modSp add del mod ord">
        <pc:chgData name="Paul Farrow" userId="d49b1c56-d84c-421e-891d-c7b05b5eb995" providerId="ADAL" clId="{4375BB94-681D-41DC-B93F-57C2C13E8E1B}" dt="2024-09-12T12:11:38.461" v="162" actId="27918"/>
        <pc:sldMkLst>
          <pc:docMk/>
          <pc:sldMk cId="484135220" sldId="292"/>
        </pc:sldMkLst>
        <pc:spChg chg="del">
          <ac:chgData name="Paul Farrow" userId="d49b1c56-d84c-421e-891d-c7b05b5eb995" providerId="ADAL" clId="{4375BB94-681D-41DC-B93F-57C2C13E8E1B}" dt="2024-09-12T12:06:30.117" v="151" actId="478"/>
          <ac:spMkLst>
            <pc:docMk/>
            <pc:sldMk cId="484135220" sldId="292"/>
            <ac:spMk id="3" creationId="{171A2967-FE09-BAEA-EDA0-32E35576FA65}"/>
          </ac:spMkLst>
        </pc:spChg>
        <pc:spChg chg="add del mod">
          <ac:chgData name="Paul Farrow" userId="d49b1c56-d84c-421e-891d-c7b05b5eb995" providerId="ADAL" clId="{4375BB94-681D-41DC-B93F-57C2C13E8E1B}" dt="2024-09-12T12:00:30.748" v="135" actId="478"/>
          <ac:spMkLst>
            <pc:docMk/>
            <pc:sldMk cId="484135220" sldId="292"/>
            <ac:spMk id="6" creationId="{AB2A6CFE-0D01-57FE-F72D-2BC0B7B7C5AD}"/>
          </ac:spMkLst>
        </pc:spChg>
        <pc:graphicFrameChg chg="del">
          <ac:chgData name="Paul Farrow" userId="d49b1c56-d84c-421e-891d-c7b05b5eb995" providerId="ADAL" clId="{4375BB94-681D-41DC-B93F-57C2C13E8E1B}" dt="2024-09-12T12:00:28.503" v="134" actId="478"/>
          <ac:graphicFrameMkLst>
            <pc:docMk/>
            <pc:sldMk cId="484135220" sldId="292"/>
            <ac:graphicFrameMk id="4" creationId="{EAFFDA4F-3CB3-1FD3-C099-1325F832804C}"/>
          </ac:graphicFrameMkLst>
        </pc:graphicFrameChg>
        <pc:graphicFrameChg chg="add del mod">
          <ac:chgData name="Paul Farrow" userId="d49b1c56-d84c-421e-891d-c7b05b5eb995" providerId="ADAL" clId="{4375BB94-681D-41DC-B93F-57C2C13E8E1B}" dt="2024-09-12T12:00:47.398" v="141" actId="478"/>
          <ac:graphicFrameMkLst>
            <pc:docMk/>
            <pc:sldMk cId="484135220" sldId="292"/>
            <ac:graphicFrameMk id="10" creationId="{1AD182B7-7F0F-895A-3E79-BD0EB0BAF292}"/>
          </ac:graphicFrameMkLst>
        </pc:graphicFrameChg>
        <pc:graphicFrameChg chg="add del mod">
          <ac:chgData name="Paul Farrow" userId="d49b1c56-d84c-421e-891d-c7b05b5eb995" providerId="ADAL" clId="{4375BB94-681D-41DC-B93F-57C2C13E8E1B}" dt="2024-09-12T12:06:15.921" v="147" actId="478"/>
          <ac:graphicFrameMkLst>
            <pc:docMk/>
            <pc:sldMk cId="484135220" sldId="292"/>
            <ac:graphicFrameMk id="13" creationId="{3C64CC6B-24A9-7E8E-B288-2DF39CCC8A9B}"/>
          </ac:graphicFrameMkLst>
        </pc:graphicFrameChg>
        <pc:graphicFrameChg chg="add mod">
          <ac:chgData name="Paul Farrow" userId="d49b1c56-d84c-421e-891d-c7b05b5eb995" providerId="ADAL" clId="{4375BB94-681D-41DC-B93F-57C2C13E8E1B}" dt="2024-09-12T12:11:16.174" v="159" actId="20577"/>
          <ac:graphicFrameMkLst>
            <pc:docMk/>
            <pc:sldMk cId="484135220" sldId="292"/>
            <ac:graphicFrameMk id="14" creationId="{CE183676-7EA6-51CA-0037-F14B5A9A0FBF}"/>
          </ac:graphicFrameMkLst>
        </pc:graphicFrameChg>
      </pc:sldChg>
      <pc:sldChg chg="addSp delSp modSp add del mod ord">
        <pc:chgData name="Paul Farrow" userId="d49b1c56-d84c-421e-891d-c7b05b5eb995" providerId="ADAL" clId="{4375BB94-681D-41DC-B93F-57C2C13E8E1B}" dt="2024-09-12T12:21:09.118" v="175" actId="14100"/>
        <pc:sldMkLst>
          <pc:docMk/>
          <pc:sldMk cId="250797847" sldId="296"/>
        </pc:sldMkLst>
        <pc:spChg chg="add del mod">
          <ac:chgData name="Paul Farrow" userId="d49b1c56-d84c-421e-891d-c7b05b5eb995" providerId="ADAL" clId="{4375BB94-681D-41DC-B93F-57C2C13E8E1B}" dt="2024-09-12T12:20:12.992" v="166" actId="478"/>
          <ac:spMkLst>
            <pc:docMk/>
            <pc:sldMk cId="250797847" sldId="296"/>
            <ac:spMk id="5" creationId="{54075356-89EF-D606-A7EA-4F7C62C9C820}"/>
          </ac:spMkLst>
        </pc:spChg>
        <pc:graphicFrameChg chg="del">
          <ac:chgData name="Paul Farrow" userId="d49b1c56-d84c-421e-891d-c7b05b5eb995" providerId="ADAL" clId="{4375BB94-681D-41DC-B93F-57C2C13E8E1B}" dt="2024-09-12T12:20:06.384" v="165" actId="478"/>
          <ac:graphicFrameMkLst>
            <pc:docMk/>
            <pc:sldMk cId="250797847" sldId="296"/>
            <ac:graphicFrameMk id="6" creationId="{8338E6DD-DBB3-6346-477D-D243CB073F78}"/>
          </ac:graphicFrameMkLst>
        </pc:graphicFrameChg>
        <pc:graphicFrameChg chg="add mod">
          <ac:chgData name="Paul Farrow" userId="d49b1c56-d84c-421e-891d-c7b05b5eb995" providerId="ADAL" clId="{4375BB94-681D-41DC-B93F-57C2C13E8E1B}" dt="2024-09-12T12:21:09.118" v="175" actId="14100"/>
          <ac:graphicFrameMkLst>
            <pc:docMk/>
            <pc:sldMk cId="250797847" sldId="296"/>
            <ac:graphicFrameMk id="7" creationId="{87E84CEF-2BEA-8B99-05C8-0C466113EEF5}"/>
          </ac:graphicFrameMkLst>
        </pc:graphicFrameChg>
      </pc:sldChg>
      <pc:sldChg chg="addSp delSp modSp add del mod">
        <pc:chgData name="Paul Farrow" userId="d49b1c56-d84c-421e-891d-c7b05b5eb995" providerId="ADAL" clId="{4375BB94-681D-41DC-B93F-57C2C13E8E1B}" dt="2024-09-12T12:38:06.795" v="299"/>
        <pc:sldMkLst>
          <pc:docMk/>
          <pc:sldMk cId="25792214" sldId="298"/>
        </pc:sldMkLst>
        <pc:graphicFrameChg chg="add mod">
          <ac:chgData name="Paul Farrow" userId="d49b1c56-d84c-421e-891d-c7b05b5eb995" providerId="ADAL" clId="{4375BB94-681D-41DC-B93F-57C2C13E8E1B}" dt="2024-09-12T12:38:06.795" v="299"/>
          <ac:graphicFrameMkLst>
            <pc:docMk/>
            <pc:sldMk cId="25792214" sldId="298"/>
            <ac:graphicFrameMk id="4" creationId="{0B40C80D-EB34-1E99-A7D5-DC2A27AE1010}"/>
          </ac:graphicFrameMkLst>
        </pc:graphicFrameChg>
        <pc:graphicFrameChg chg="add mod">
          <ac:chgData name="Paul Farrow" userId="d49b1c56-d84c-421e-891d-c7b05b5eb995" providerId="ADAL" clId="{4375BB94-681D-41DC-B93F-57C2C13E8E1B}" dt="2024-09-12T12:37:33.036" v="298" actId="207"/>
          <ac:graphicFrameMkLst>
            <pc:docMk/>
            <pc:sldMk cId="25792214" sldId="298"/>
            <ac:graphicFrameMk id="7" creationId="{2C87E647-05A3-6DC8-7EB5-E2D7F50242F1}"/>
          </ac:graphicFrameMkLst>
        </pc:graphicFrameChg>
        <pc:graphicFrameChg chg="del">
          <ac:chgData name="Paul Farrow" userId="d49b1c56-d84c-421e-891d-c7b05b5eb995" providerId="ADAL" clId="{4375BB94-681D-41DC-B93F-57C2C13E8E1B}" dt="2024-09-12T12:31:41.789" v="243" actId="478"/>
          <ac:graphicFrameMkLst>
            <pc:docMk/>
            <pc:sldMk cId="25792214" sldId="298"/>
            <ac:graphicFrameMk id="8" creationId="{C1CCA860-A08D-4CDC-8340-DB68AD6EC665}"/>
          </ac:graphicFrameMkLst>
        </pc:graphicFrameChg>
        <pc:graphicFrameChg chg="del">
          <ac:chgData name="Paul Farrow" userId="d49b1c56-d84c-421e-891d-c7b05b5eb995" providerId="ADAL" clId="{4375BB94-681D-41DC-B93F-57C2C13E8E1B}" dt="2024-09-12T12:31:38.152" v="242" actId="478"/>
          <ac:graphicFrameMkLst>
            <pc:docMk/>
            <pc:sldMk cId="25792214" sldId="298"/>
            <ac:graphicFrameMk id="10" creationId="{9321B82E-F6C1-E32C-9449-0BE8574DADC8}"/>
          </ac:graphicFrameMkLst>
        </pc:graphicFrameChg>
      </pc:sldChg>
      <pc:sldChg chg="addSp delSp modSp add del mod ord">
        <pc:chgData name="Paul Farrow" userId="d49b1c56-d84c-421e-891d-c7b05b5eb995" providerId="ADAL" clId="{4375BB94-681D-41DC-B93F-57C2C13E8E1B}" dt="2024-09-12T12:29:02.735" v="226"/>
        <pc:sldMkLst>
          <pc:docMk/>
          <pc:sldMk cId="2423237870" sldId="299"/>
        </pc:sldMkLst>
        <pc:spChg chg="del">
          <ac:chgData name="Paul Farrow" userId="d49b1c56-d84c-421e-891d-c7b05b5eb995" providerId="ADAL" clId="{4375BB94-681D-41DC-B93F-57C2C13E8E1B}" dt="2024-09-12T12:26:22.176" v="209" actId="478"/>
          <ac:spMkLst>
            <pc:docMk/>
            <pc:sldMk cId="2423237870" sldId="299"/>
            <ac:spMk id="3" creationId="{74062E33-3D9D-72E8-0E21-7357BEC3A96D}"/>
          </ac:spMkLst>
        </pc:spChg>
        <pc:spChg chg="add del mod">
          <ac:chgData name="Paul Farrow" userId="d49b1c56-d84c-421e-891d-c7b05b5eb995" providerId="ADAL" clId="{4375BB94-681D-41DC-B93F-57C2C13E8E1B}" dt="2024-09-12T12:26:18.672" v="208" actId="478"/>
          <ac:spMkLst>
            <pc:docMk/>
            <pc:sldMk cId="2423237870" sldId="299"/>
            <ac:spMk id="6" creationId="{5E3B1C88-E6D4-5EEB-64FD-11C0AB5C0CFE}"/>
          </ac:spMkLst>
        </pc:spChg>
        <pc:graphicFrameChg chg="del">
          <ac:chgData name="Paul Farrow" userId="d49b1c56-d84c-421e-891d-c7b05b5eb995" providerId="ADAL" clId="{4375BB94-681D-41DC-B93F-57C2C13E8E1B}" dt="2024-09-12T12:26:16.548" v="207" actId="478"/>
          <ac:graphicFrameMkLst>
            <pc:docMk/>
            <pc:sldMk cId="2423237870" sldId="299"/>
            <ac:graphicFrameMk id="4" creationId="{DCE3A8AB-90AC-0534-B5A1-4B1BB8E9FC0E}"/>
          </ac:graphicFrameMkLst>
        </pc:graphicFrameChg>
        <pc:graphicFrameChg chg="add mod">
          <ac:chgData name="Paul Farrow" userId="d49b1c56-d84c-421e-891d-c7b05b5eb995" providerId="ADAL" clId="{4375BB94-681D-41DC-B93F-57C2C13E8E1B}" dt="2024-09-12T12:29:02.735" v="226"/>
          <ac:graphicFrameMkLst>
            <pc:docMk/>
            <pc:sldMk cId="2423237870" sldId="299"/>
            <ac:graphicFrameMk id="9" creationId="{92A8938D-52AF-A7E5-7874-7F3443F1E3F3}"/>
          </ac:graphicFrameMkLst>
        </pc:graphicFrameChg>
      </pc:sldChg>
      <pc:sldChg chg="addSp delSp modSp add del mod">
        <pc:chgData name="Paul Farrow" userId="d49b1c56-d84c-421e-891d-c7b05b5eb995" providerId="ADAL" clId="{4375BB94-681D-41DC-B93F-57C2C13E8E1B}" dt="2024-09-12T12:44:10.828" v="348"/>
        <pc:sldMkLst>
          <pc:docMk/>
          <pc:sldMk cId="2373807411" sldId="300"/>
        </pc:sldMkLst>
        <pc:spChg chg="add del mod">
          <ac:chgData name="Paul Farrow" userId="d49b1c56-d84c-421e-891d-c7b05b5eb995" providerId="ADAL" clId="{4375BB94-681D-41DC-B93F-57C2C13E8E1B}" dt="2024-09-12T12:38:38.709" v="302" actId="478"/>
          <ac:spMkLst>
            <pc:docMk/>
            <pc:sldMk cId="2373807411" sldId="300"/>
            <ac:spMk id="4" creationId="{AAE29AAE-76A5-1A9A-1A75-1C0004F2B90E}"/>
          </ac:spMkLst>
        </pc:spChg>
        <pc:graphicFrameChg chg="del">
          <ac:chgData name="Paul Farrow" userId="d49b1c56-d84c-421e-891d-c7b05b5eb995" providerId="ADAL" clId="{4375BB94-681D-41DC-B93F-57C2C13E8E1B}" dt="2024-09-12T12:38:35.956" v="301" actId="478"/>
          <ac:graphicFrameMkLst>
            <pc:docMk/>
            <pc:sldMk cId="2373807411" sldId="300"/>
            <ac:graphicFrameMk id="8" creationId="{C44C894F-509C-50F9-0DA0-ED3879C8842B}"/>
          </ac:graphicFrameMkLst>
        </pc:graphicFrameChg>
        <pc:graphicFrameChg chg="add mod">
          <ac:chgData name="Paul Farrow" userId="d49b1c56-d84c-421e-891d-c7b05b5eb995" providerId="ADAL" clId="{4375BB94-681D-41DC-B93F-57C2C13E8E1B}" dt="2024-09-12T12:44:10.828" v="348"/>
          <ac:graphicFrameMkLst>
            <pc:docMk/>
            <pc:sldMk cId="2373807411" sldId="300"/>
            <ac:graphicFrameMk id="9" creationId="{9748947E-0623-4915-72F3-9B163F336058}"/>
          </ac:graphicFrameMkLst>
        </pc:graphicFrameChg>
      </pc:sldChg>
      <pc:sldChg chg="addSp delSp modSp add del mod">
        <pc:chgData name="Paul Farrow" userId="d49b1c56-d84c-421e-891d-c7b05b5eb995" providerId="ADAL" clId="{4375BB94-681D-41DC-B93F-57C2C13E8E1B}" dt="2024-09-12T12:50:18.992" v="363" actId="14100"/>
        <pc:sldMkLst>
          <pc:docMk/>
          <pc:sldMk cId="1457771699" sldId="302"/>
        </pc:sldMkLst>
        <pc:spChg chg="add del mod">
          <ac:chgData name="Paul Farrow" userId="d49b1c56-d84c-421e-891d-c7b05b5eb995" providerId="ADAL" clId="{4375BB94-681D-41DC-B93F-57C2C13E8E1B}" dt="2024-09-12T12:44:42.994" v="351" actId="478"/>
          <ac:spMkLst>
            <pc:docMk/>
            <pc:sldMk cId="1457771699" sldId="302"/>
            <ac:spMk id="4" creationId="{2CAB2841-BABC-DC7C-CA26-9C9578CB4094}"/>
          </ac:spMkLst>
        </pc:spChg>
        <pc:graphicFrameChg chg="add mod">
          <ac:chgData name="Paul Farrow" userId="d49b1c56-d84c-421e-891d-c7b05b5eb995" providerId="ADAL" clId="{4375BB94-681D-41DC-B93F-57C2C13E8E1B}" dt="2024-09-12T12:50:18.992" v="363" actId="14100"/>
          <ac:graphicFrameMkLst>
            <pc:docMk/>
            <pc:sldMk cId="1457771699" sldId="302"/>
            <ac:graphicFrameMk id="6" creationId="{712D9416-DC96-1AF6-3A3E-99C9C06C0D08}"/>
          </ac:graphicFrameMkLst>
        </pc:graphicFrameChg>
        <pc:graphicFrameChg chg="del">
          <ac:chgData name="Paul Farrow" userId="d49b1c56-d84c-421e-891d-c7b05b5eb995" providerId="ADAL" clId="{4375BB94-681D-41DC-B93F-57C2C13E8E1B}" dt="2024-09-12T12:44:39.909" v="350" actId="478"/>
          <ac:graphicFrameMkLst>
            <pc:docMk/>
            <pc:sldMk cId="1457771699" sldId="302"/>
            <ac:graphicFrameMk id="8" creationId="{C44C894F-509C-50F9-0DA0-ED3879C8842B}"/>
          </ac:graphicFrameMkLst>
        </pc:graphicFrameChg>
      </pc:sldChg>
      <pc:sldChg chg="addSp delSp modSp add del mod">
        <pc:chgData name="Paul Farrow" userId="d49b1c56-d84c-421e-891d-c7b05b5eb995" providerId="ADAL" clId="{4375BB94-681D-41DC-B93F-57C2C13E8E1B}" dt="2024-09-12T12:23:55.288" v="189" actId="207"/>
        <pc:sldMkLst>
          <pc:docMk/>
          <pc:sldMk cId="3416012488" sldId="304"/>
        </pc:sldMkLst>
        <pc:spChg chg="del">
          <ac:chgData name="Paul Farrow" userId="d49b1c56-d84c-421e-891d-c7b05b5eb995" providerId="ADAL" clId="{4375BB94-681D-41DC-B93F-57C2C13E8E1B}" dt="2024-09-12T12:21:57.328" v="180" actId="478"/>
          <ac:spMkLst>
            <pc:docMk/>
            <pc:sldMk cId="3416012488" sldId="304"/>
            <ac:spMk id="2" creationId="{1385DEE7-B09C-2D17-FE55-837B19445A21}"/>
          </ac:spMkLst>
        </pc:spChg>
        <pc:spChg chg="add del mod">
          <ac:chgData name="Paul Farrow" userId="d49b1c56-d84c-421e-891d-c7b05b5eb995" providerId="ADAL" clId="{4375BB94-681D-41DC-B93F-57C2C13E8E1B}" dt="2024-09-12T12:21:50.580" v="178" actId="478"/>
          <ac:spMkLst>
            <pc:docMk/>
            <pc:sldMk cId="3416012488" sldId="304"/>
            <ac:spMk id="5" creationId="{283F3D08-C511-6A2F-7E9F-770BAAFF4B1F}"/>
          </ac:spMkLst>
        </pc:spChg>
        <pc:graphicFrameChg chg="del">
          <ac:chgData name="Paul Farrow" userId="d49b1c56-d84c-421e-891d-c7b05b5eb995" providerId="ADAL" clId="{4375BB94-681D-41DC-B93F-57C2C13E8E1B}" dt="2024-09-12T12:21:40.014" v="177" actId="478"/>
          <ac:graphicFrameMkLst>
            <pc:docMk/>
            <pc:sldMk cId="3416012488" sldId="304"/>
            <ac:graphicFrameMk id="4" creationId="{DCE3A8AB-90AC-0534-B5A1-4B1BB8E9FC0E}"/>
          </ac:graphicFrameMkLst>
        </pc:graphicFrameChg>
        <pc:graphicFrameChg chg="add mod">
          <ac:chgData name="Paul Farrow" userId="d49b1c56-d84c-421e-891d-c7b05b5eb995" providerId="ADAL" clId="{4375BB94-681D-41DC-B93F-57C2C13E8E1B}" dt="2024-09-12T12:23:55.288" v="189" actId="207"/>
          <ac:graphicFrameMkLst>
            <pc:docMk/>
            <pc:sldMk cId="3416012488" sldId="304"/>
            <ac:graphicFrameMk id="6" creationId="{ACCA5FCE-E334-8926-496F-7F279F814530}"/>
          </ac:graphicFrameMkLst>
        </pc:graphicFrameChg>
      </pc:sldChg>
      <pc:sldChg chg="addSp delSp modSp add del mod">
        <pc:chgData name="Paul Farrow" userId="d49b1c56-d84c-421e-891d-c7b05b5eb995" providerId="ADAL" clId="{4375BB94-681D-41DC-B93F-57C2C13E8E1B}" dt="2024-09-12T12:25:25.089" v="202" actId="27918"/>
        <pc:sldMkLst>
          <pc:docMk/>
          <pc:sldMk cId="4093414947" sldId="305"/>
        </pc:sldMkLst>
        <pc:spChg chg="del">
          <ac:chgData name="Paul Farrow" userId="d49b1c56-d84c-421e-891d-c7b05b5eb995" providerId="ADAL" clId="{4375BB94-681D-41DC-B93F-57C2C13E8E1B}" dt="2024-09-12T12:24:32.900" v="194" actId="478"/>
          <ac:spMkLst>
            <pc:docMk/>
            <pc:sldMk cId="4093414947" sldId="305"/>
            <ac:spMk id="2" creationId="{F7573C79-7CE9-07DE-5859-D838C4A1CA98}"/>
          </ac:spMkLst>
        </pc:spChg>
        <pc:graphicFrameChg chg="add mod">
          <ac:chgData name="Paul Farrow" userId="d49b1c56-d84c-421e-891d-c7b05b5eb995" providerId="ADAL" clId="{4375BB94-681D-41DC-B93F-57C2C13E8E1B}" dt="2024-09-12T12:24:51.016" v="197" actId="20577"/>
          <ac:graphicFrameMkLst>
            <pc:docMk/>
            <pc:sldMk cId="4093414947" sldId="305"/>
            <ac:graphicFrameMk id="3" creationId="{1AD30FBA-03E9-3858-3BBA-9B0527C78C8A}"/>
          </ac:graphicFrameMkLst>
        </pc:graphicFrameChg>
        <pc:graphicFrameChg chg="del">
          <ac:chgData name="Paul Farrow" userId="d49b1c56-d84c-421e-891d-c7b05b5eb995" providerId="ADAL" clId="{4375BB94-681D-41DC-B93F-57C2C13E8E1B}" dt="2024-09-12T12:24:24.645" v="191" actId="478"/>
          <ac:graphicFrameMkLst>
            <pc:docMk/>
            <pc:sldMk cId="4093414947" sldId="305"/>
            <ac:graphicFrameMk id="9" creationId="{A38E3AF2-0DAA-3433-FC44-8B1060E45266}"/>
          </ac:graphicFrameMkLst>
        </pc:graphicFrameChg>
      </pc:sldChg>
      <pc:sldChg chg="addSp delSp modSp add del mod">
        <pc:chgData name="Paul Farrow" userId="d49b1c56-d84c-421e-891d-c7b05b5eb995" providerId="ADAL" clId="{4375BB94-681D-41DC-B93F-57C2C13E8E1B}" dt="2024-09-12T12:31:13.960" v="240" actId="14100"/>
        <pc:sldMkLst>
          <pc:docMk/>
          <pc:sldMk cId="3032390576" sldId="306"/>
        </pc:sldMkLst>
        <pc:spChg chg="del">
          <ac:chgData name="Paul Farrow" userId="d49b1c56-d84c-421e-891d-c7b05b5eb995" providerId="ADAL" clId="{4375BB94-681D-41DC-B93F-57C2C13E8E1B}" dt="2024-09-12T12:29:42.583" v="229" actId="478"/>
          <ac:spMkLst>
            <pc:docMk/>
            <pc:sldMk cId="3032390576" sldId="306"/>
            <ac:spMk id="3" creationId="{AA81FB4E-33A6-6558-755E-2994A1DEC679}"/>
          </ac:spMkLst>
        </pc:spChg>
        <pc:graphicFrameChg chg="add mod">
          <ac:chgData name="Paul Farrow" userId="d49b1c56-d84c-421e-891d-c7b05b5eb995" providerId="ADAL" clId="{4375BB94-681D-41DC-B93F-57C2C13E8E1B}" dt="2024-09-12T12:31:13.960" v="240" actId="14100"/>
          <ac:graphicFrameMkLst>
            <pc:docMk/>
            <pc:sldMk cId="3032390576" sldId="306"/>
            <ac:graphicFrameMk id="4" creationId="{1311852B-BE5A-E7A9-5DFA-C6CFFE542D4E}"/>
          </ac:graphicFrameMkLst>
        </pc:graphicFrameChg>
        <pc:graphicFrameChg chg="del">
          <ac:chgData name="Paul Farrow" userId="d49b1c56-d84c-421e-891d-c7b05b5eb995" providerId="ADAL" clId="{4375BB94-681D-41DC-B93F-57C2C13E8E1B}" dt="2024-09-12T12:29:37.202" v="228" actId="478"/>
          <ac:graphicFrameMkLst>
            <pc:docMk/>
            <pc:sldMk cId="3032390576" sldId="306"/>
            <ac:graphicFrameMk id="6" creationId="{6836C069-7C68-8407-903C-505C0EB65AA1}"/>
          </ac:graphicFrameMkLst>
        </pc:graphicFrameChg>
      </pc:sldChg>
      <pc:sldChg chg="addSp delSp modSp add del mod ord">
        <pc:chgData name="Paul Farrow" userId="d49b1c56-d84c-421e-891d-c7b05b5eb995" providerId="ADAL" clId="{4375BB94-681D-41DC-B93F-57C2C13E8E1B}" dt="2024-09-12T11:46:19.204" v="131" actId="207"/>
        <pc:sldMkLst>
          <pc:docMk/>
          <pc:sldMk cId="4041811065" sldId="307"/>
        </pc:sldMkLst>
        <pc:graphicFrameChg chg="del">
          <ac:chgData name="Paul Farrow" userId="d49b1c56-d84c-421e-891d-c7b05b5eb995" providerId="ADAL" clId="{4375BB94-681D-41DC-B93F-57C2C13E8E1B}" dt="2024-09-12T11:29:12.976" v="4" actId="478"/>
          <ac:graphicFrameMkLst>
            <pc:docMk/>
            <pc:sldMk cId="4041811065" sldId="307"/>
            <ac:graphicFrameMk id="7" creationId="{E8E15AB5-5A62-0675-F274-0CF721F40694}"/>
          </ac:graphicFrameMkLst>
        </pc:graphicFrameChg>
        <pc:graphicFrameChg chg="add mod">
          <ac:chgData name="Paul Farrow" userId="d49b1c56-d84c-421e-891d-c7b05b5eb995" providerId="ADAL" clId="{4375BB94-681D-41DC-B93F-57C2C13E8E1B}" dt="2024-09-12T11:46:19.204" v="131" actId="207"/>
          <ac:graphicFrameMkLst>
            <pc:docMk/>
            <pc:sldMk cId="4041811065" sldId="307"/>
            <ac:graphicFrameMk id="9" creationId="{A75CD396-67F5-1E34-EFC0-8B2EF1A85CB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dirty="0">
                <a:solidFill>
                  <a:schemeClr val="tx1"/>
                </a:solidFill>
                <a:latin typeface="Arial" panose="020B0604020202020204" pitchFamily="34" charset="0"/>
                <a:cs typeface="Arial" panose="020B0604020202020204" pitchFamily="34" charset="0"/>
              </a:rPr>
              <a:t>I was involved as much as I wanted to be in decisions</a:t>
            </a:r>
            <a:r>
              <a:rPr lang="en-GB" baseline="0" dirty="0">
                <a:solidFill>
                  <a:schemeClr val="tx1"/>
                </a:solidFill>
                <a:latin typeface="Arial" panose="020B0604020202020204" pitchFamily="34" charset="0"/>
                <a:cs typeface="Arial" panose="020B0604020202020204" pitchFamily="34" charset="0"/>
              </a:rPr>
              <a:t> about my dental care and/or treatment plan</a:t>
            </a:r>
            <a:endParaRPr lang="en-GB" dirty="0">
              <a:solidFill>
                <a:schemeClr val="tx1"/>
              </a:solidFill>
              <a:latin typeface="Arial" panose="020B0604020202020204" pitchFamily="34" charset="0"/>
              <a:cs typeface="Arial" panose="020B0604020202020204" pitchFamily="34" charset="0"/>
            </a:endParaRPr>
          </a:p>
        </c:rich>
      </c:tx>
      <c:layout>
        <c:manualLayout>
          <c:xMode val="edge"/>
          <c:yMode val="edge"/>
          <c:x val="0.16941386562770372"/>
          <c:y val="1.6703997903444984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7912780069228125"/>
          <c:y val="0.11306395190083414"/>
          <c:w val="0.59159768853204797"/>
          <c:h val="0.78402562464722791"/>
        </c:manualLayout>
      </c:layout>
      <c:barChart>
        <c:barDir val="bar"/>
        <c:grouping val="percentStacked"/>
        <c:varyColors val="0"/>
        <c:ser>
          <c:idx val="0"/>
          <c:order val="0"/>
          <c:tx>
            <c:strRef>
              <c:f>Sheet1!$B$1</c:f>
              <c:strCache>
                <c:ptCount val="1"/>
                <c:pt idx="0">
                  <c:v>Agree or Strongly Agree</c:v>
                </c:pt>
              </c:strCache>
            </c:strRef>
          </c:tx>
          <c:spPr>
            <a:solidFill>
              <a:srgbClr val="005EB8"/>
            </a:solidFill>
            <a:ln>
              <a:solidFill>
                <a:sysClr val="windowText" lastClr="000000"/>
              </a:solidFill>
            </a:ln>
            <a:effectLst/>
          </c:spPr>
          <c:invertIfNegative val="0"/>
          <c:dPt>
            <c:idx val="0"/>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1-C1D6-47C2-8F07-9DFBE882CB60}"/>
              </c:ext>
            </c:extLst>
          </c:dPt>
          <c:dPt>
            <c:idx val="2"/>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3-C1D6-47C2-8F07-9DFBE882CB60}"/>
              </c:ext>
            </c:extLst>
          </c:dPt>
          <c:dPt>
            <c:idx val="4"/>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5-C1D6-47C2-8F07-9DFBE882CB6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1D6-47C2-8F07-9DFBE882CB60}"/>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1D6-47C2-8F07-9DFBE882CB60}"/>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1D6-47C2-8F07-9DFBE882CB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4,034)</c:v>
                </c:pt>
                <c:pt idx="1">
                  <c:v>UDA Contract 2024 (Base Size: 5,782)</c:v>
                </c:pt>
                <c:pt idx="2">
                  <c:v>Contract Reform 2023 (Base Size: 26,632)</c:v>
                </c:pt>
                <c:pt idx="3">
                  <c:v>Contract Reform 2024 (Base Size: 23,817)</c:v>
                </c:pt>
                <c:pt idx="4">
                  <c:v>Combined 2023 (Base Size: 30,666)</c:v>
                </c:pt>
                <c:pt idx="5">
                  <c:v>Combined 2024 (Base Size: 29,599)</c:v>
                </c:pt>
              </c:strCache>
            </c:strRef>
          </c:cat>
          <c:val>
            <c:numRef>
              <c:f>Sheet1!$B$2:$B$7</c:f>
              <c:numCache>
                <c:formatCode>0%</c:formatCode>
                <c:ptCount val="6"/>
                <c:pt idx="0">
                  <c:v>0.94</c:v>
                </c:pt>
                <c:pt idx="1">
                  <c:v>0.93</c:v>
                </c:pt>
                <c:pt idx="2">
                  <c:v>0.91</c:v>
                </c:pt>
                <c:pt idx="3">
                  <c:v>0.9</c:v>
                </c:pt>
                <c:pt idx="4">
                  <c:v>0.91</c:v>
                </c:pt>
                <c:pt idx="5">
                  <c:v>0.91</c:v>
                </c:pt>
              </c:numCache>
            </c:numRef>
          </c:val>
          <c:extLst>
            <c:ext xmlns:c16="http://schemas.microsoft.com/office/drawing/2014/chart" uri="{C3380CC4-5D6E-409C-BE32-E72D297353CC}">
              <c16:uniqueId val="{00000006-C1D6-47C2-8F07-9DFBE882CB60}"/>
            </c:ext>
          </c:extLst>
        </c:ser>
        <c:ser>
          <c:idx val="1"/>
          <c:order val="1"/>
          <c:tx>
            <c:strRef>
              <c:f>Sheet1!$C$1</c:f>
              <c:strCache>
                <c:ptCount val="1"/>
                <c:pt idx="0">
                  <c:v>Neither Agree nor Disagree</c:v>
                </c:pt>
              </c:strCache>
            </c:strRef>
          </c:tx>
          <c:spPr>
            <a:solidFill>
              <a:srgbClr val="768692"/>
            </a:solidFill>
            <a:ln>
              <a:solidFill>
                <a:sysClr val="windowText" lastClr="000000"/>
              </a:solidFill>
            </a:ln>
            <a:effectLst/>
          </c:spPr>
          <c:invertIfNegative val="0"/>
          <c:dPt>
            <c:idx val="0"/>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7-C1D6-47C2-8F07-9DFBE882CB60}"/>
              </c:ext>
            </c:extLst>
          </c:dPt>
          <c:dPt>
            <c:idx val="1"/>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13-C1D6-47C2-8F07-9DFBE882CB60}"/>
              </c:ext>
            </c:extLst>
          </c:dPt>
          <c:dPt>
            <c:idx val="2"/>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8-C1D6-47C2-8F07-9DFBE882CB60}"/>
              </c:ext>
            </c:extLst>
          </c:dPt>
          <c:dPt>
            <c:idx val="3"/>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12-C1D6-47C2-8F07-9DFBE882CB60}"/>
              </c:ext>
            </c:extLst>
          </c:dPt>
          <c:dPt>
            <c:idx val="4"/>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9-C1D6-47C2-8F07-9DFBE882CB60}"/>
              </c:ext>
            </c:extLst>
          </c:dPt>
          <c:dPt>
            <c:idx val="5"/>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0A-C1D6-47C2-8F07-9DFBE882CB6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4,034)</c:v>
                </c:pt>
                <c:pt idx="1">
                  <c:v>UDA Contract 2024 (Base Size: 5,782)</c:v>
                </c:pt>
                <c:pt idx="2">
                  <c:v>Contract Reform 2023 (Base Size: 26,632)</c:v>
                </c:pt>
                <c:pt idx="3">
                  <c:v>Contract Reform 2024 (Base Size: 23,817)</c:v>
                </c:pt>
                <c:pt idx="4">
                  <c:v>Combined 2023 (Base Size: 30,666)</c:v>
                </c:pt>
                <c:pt idx="5">
                  <c:v>Combined 2024 (Base Size: 29,599)</c:v>
                </c:pt>
              </c:strCache>
            </c:strRef>
          </c:cat>
          <c:val>
            <c:numRef>
              <c:f>Sheet1!$C$2:$C$7</c:f>
              <c:numCache>
                <c:formatCode>0%</c:formatCode>
                <c:ptCount val="6"/>
                <c:pt idx="0">
                  <c:v>0.05</c:v>
                </c:pt>
                <c:pt idx="1">
                  <c:v>0.05</c:v>
                </c:pt>
                <c:pt idx="2">
                  <c:v>0.06</c:v>
                </c:pt>
                <c:pt idx="3">
                  <c:v>7.0000000000000007E-2</c:v>
                </c:pt>
                <c:pt idx="4">
                  <c:v>0.06</c:v>
                </c:pt>
                <c:pt idx="5">
                  <c:v>7.0000000000000007E-2</c:v>
                </c:pt>
              </c:numCache>
            </c:numRef>
          </c:val>
          <c:extLst>
            <c:ext xmlns:c16="http://schemas.microsoft.com/office/drawing/2014/chart" uri="{C3380CC4-5D6E-409C-BE32-E72D297353CC}">
              <c16:uniqueId val="{0000000B-C1D6-47C2-8F07-9DFBE882CB60}"/>
            </c:ext>
          </c:extLst>
        </c:ser>
        <c:ser>
          <c:idx val="2"/>
          <c:order val="2"/>
          <c:tx>
            <c:strRef>
              <c:f>Sheet1!$D$1</c:f>
              <c:strCache>
                <c:ptCount val="1"/>
                <c:pt idx="0">
                  <c:v>Disagree or Strongly Disagree</c:v>
                </c:pt>
              </c:strCache>
            </c:strRef>
          </c:tx>
          <c:spPr>
            <a:solidFill>
              <a:srgbClr val="9CC7CE">
                <a:alpha val="60000"/>
              </a:srgbClr>
            </a:solidFill>
            <a:ln>
              <a:solidFill>
                <a:sysClr val="windowText" lastClr="000000"/>
              </a:solidFill>
            </a:ln>
            <a:effectLst/>
          </c:spPr>
          <c:invertIfNegative val="0"/>
          <c:dPt>
            <c:idx val="0"/>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0C-C1D6-47C2-8F07-9DFBE882CB60}"/>
              </c:ext>
            </c:extLst>
          </c:dPt>
          <c:dPt>
            <c:idx val="2"/>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1-C1D6-47C2-8F07-9DFBE882CB60}"/>
              </c:ext>
            </c:extLst>
          </c:dPt>
          <c:dPt>
            <c:idx val="3"/>
            <c:invertIfNegative val="0"/>
            <c:bubble3D val="0"/>
            <c:spPr>
              <a:solidFill>
                <a:srgbClr val="97BDE1">
                  <a:alpha val="60000"/>
                </a:srgbClr>
              </a:solidFill>
              <a:ln>
                <a:solidFill>
                  <a:sysClr val="windowText" lastClr="000000"/>
                </a:solidFill>
              </a:ln>
              <a:effectLst/>
            </c:spPr>
            <c:extLst>
              <c:ext xmlns:c16="http://schemas.microsoft.com/office/drawing/2014/chart" uri="{C3380CC4-5D6E-409C-BE32-E72D297353CC}">
                <c16:uniqueId val="{00000014-C1D6-47C2-8F07-9DFBE882CB60}"/>
              </c:ext>
            </c:extLst>
          </c:dPt>
          <c:dPt>
            <c:idx val="4"/>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0-C1D6-47C2-8F07-9DFBE882CB60}"/>
              </c:ext>
            </c:extLst>
          </c:dPt>
          <c:dPt>
            <c:idx val="5"/>
            <c:invertIfNegative val="0"/>
            <c:bubble3D val="0"/>
            <c:spPr>
              <a:solidFill>
                <a:srgbClr val="97BDE1">
                  <a:alpha val="60000"/>
                </a:srgbClr>
              </a:solidFill>
              <a:ln>
                <a:solidFill>
                  <a:sysClr val="windowText" lastClr="000000"/>
                </a:solidFill>
              </a:ln>
              <a:effectLst/>
            </c:spPr>
            <c:extLst>
              <c:ext xmlns:c16="http://schemas.microsoft.com/office/drawing/2014/chart" uri="{C3380CC4-5D6E-409C-BE32-E72D297353CC}">
                <c16:uniqueId val="{0000000E-C1D6-47C2-8F07-9DFBE882CB60}"/>
              </c:ext>
            </c:extLst>
          </c:dPt>
          <c:dLbls>
            <c:dLbl>
              <c:idx val="0"/>
              <c:layout>
                <c:manualLayout>
                  <c:x val="1.463725538783525E-2"/>
                  <c:y val="-1.919273308189075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1D6-47C2-8F07-9DFBE882CB60}"/>
                </c:ext>
              </c:extLst>
            </c:dLbl>
            <c:dLbl>
              <c:idx val="1"/>
              <c:layout>
                <c:manualLayout>
                  <c:x val="8.364145935905792E-3"/>
                  <c:y val="1.0304020103850895E-7"/>
                </c:manualLayout>
              </c:layout>
              <c:showLegendKey val="0"/>
              <c:showVal val="1"/>
              <c:showCatName val="0"/>
              <c:showSerName val="0"/>
              <c:showPercent val="0"/>
              <c:showBubbleSize val="0"/>
              <c:extLst>
                <c:ext xmlns:c15="http://schemas.microsoft.com/office/drawing/2012/chart" uri="{CE6537A1-D6FC-4f65-9D91-7224C49458BB}">
                  <c15:layout>
                    <c:manualLayout>
                      <c:w val="3.9740230702244146E-2"/>
                      <c:h val="3.4926918737345367E-2"/>
                    </c:manualLayout>
                  </c15:layout>
                </c:ext>
                <c:ext xmlns:c16="http://schemas.microsoft.com/office/drawing/2014/chart" uri="{C3380CC4-5D6E-409C-BE32-E72D297353CC}">
                  <c16:uniqueId val="{0000000D-C1D6-47C2-8F07-9DFBE882CB60}"/>
                </c:ext>
              </c:extLst>
            </c:dLbl>
            <c:dLbl>
              <c:idx val="2"/>
              <c:layout>
                <c:manualLayout>
                  <c:x val="6.27310945192945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1D6-47C2-8F07-9DFBE882CB60}"/>
                </c:ext>
              </c:extLst>
            </c:dLbl>
            <c:dLbl>
              <c:idx val="3"/>
              <c:layout>
                <c:manualLayout>
                  <c:x val="6.2731094519294589E-3"/>
                  <c:y val="-9.596366540945378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1D6-47C2-8F07-9DFBE882CB60}"/>
                </c:ext>
              </c:extLst>
            </c:dLbl>
            <c:dLbl>
              <c:idx val="4"/>
              <c:layout>
                <c:manualLayout>
                  <c:x val="6.27310945192945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1D6-47C2-8F07-9DFBE882CB60}"/>
                </c:ext>
              </c:extLst>
            </c:dLbl>
            <c:dLbl>
              <c:idx val="5"/>
              <c:layout>
                <c:manualLayout>
                  <c:x val="6.27310945192945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1D6-47C2-8F07-9DFBE882CB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4,034)</c:v>
                </c:pt>
                <c:pt idx="1">
                  <c:v>UDA Contract 2024 (Base Size: 5,782)</c:v>
                </c:pt>
                <c:pt idx="2">
                  <c:v>Contract Reform 2023 (Base Size: 26,632)</c:v>
                </c:pt>
                <c:pt idx="3">
                  <c:v>Contract Reform 2024 (Base Size: 23,817)</c:v>
                </c:pt>
                <c:pt idx="4">
                  <c:v>Combined 2023 (Base Size: 30,666)</c:v>
                </c:pt>
                <c:pt idx="5">
                  <c:v>Combined 2024 (Base Size: 29,599)</c:v>
                </c:pt>
              </c:strCache>
            </c:strRef>
          </c:cat>
          <c:val>
            <c:numRef>
              <c:f>Sheet1!$D$2:$D$7</c:f>
              <c:numCache>
                <c:formatCode>0%</c:formatCode>
                <c:ptCount val="6"/>
                <c:pt idx="0">
                  <c:v>0.02</c:v>
                </c:pt>
                <c:pt idx="1">
                  <c:v>0.02</c:v>
                </c:pt>
                <c:pt idx="2">
                  <c:v>0.03</c:v>
                </c:pt>
                <c:pt idx="3">
                  <c:v>0.03</c:v>
                </c:pt>
                <c:pt idx="4">
                  <c:v>0.03</c:v>
                </c:pt>
                <c:pt idx="5">
                  <c:v>0.03</c:v>
                </c:pt>
              </c:numCache>
            </c:numRef>
          </c:val>
          <c:extLst>
            <c:ext xmlns:c16="http://schemas.microsoft.com/office/drawing/2014/chart" uri="{C3380CC4-5D6E-409C-BE32-E72D297353CC}">
              <c16:uniqueId val="{0000000F-C1D6-47C2-8F07-9DFBE882CB60}"/>
            </c:ext>
          </c:extLst>
        </c:ser>
        <c:dLbls>
          <c:showLegendKey val="0"/>
          <c:showVal val="0"/>
          <c:showCatName val="0"/>
          <c:showSerName val="0"/>
          <c:showPercent val="0"/>
          <c:showBubbleSize val="0"/>
        </c:dLbls>
        <c:gapWidth val="150"/>
        <c:overlap val="100"/>
        <c:axId val="222703968"/>
        <c:axId val="222703488"/>
      </c:barChart>
      <c:catAx>
        <c:axId val="222703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2703488"/>
        <c:crosses val="autoZero"/>
        <c:auto val="1"/>
        <c:lblAlgn val="ctr"/>
        <c:lblOffset val="100"/>
        <c:noMultiLvlLbl val="0"/>
      </c:catAx>
      <c:valAx>
        <c:axId val="222703488"/>
        <c:scaling>
          <c:orientation val="minMax"/>
          <c:max val="1"/>
          <c:min val="0"/>
        </c:scaling>
        <c:delete val="1"/>
        <c:axPos val="b"/>
        <c:numFmt formatCode="0%" sourceLinked="1"/>
        <c:majorTickMark val="out"/>
        <c:minorTickMark val="none"/>
        <c:tickLblPos val="nextTo"/>
        <c:crossAx val="222703968"/>
        <c:crosses val="autoZero"/>
        <c:crossBetween val="between"/>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400" b="0" i="0" u="none" strike="noStrike" kern="1200" spc="0" baseline="0" dirty="0">
                <a:solidFill>
                  <a:sysClr val="windowText" lastClr="000000"/>
                </a:solidFill>
                <a:latin typeface="Arial" panose="020B0604020202020204" pitchFamily="34" charset="0"/>
                <a:cs typeface="Arial" panose="020B0604020202020204" pitchFamily="34" charset="0"/>
              </a:rPr>
              <a:t>Satisfaction score for the quality of NHS Dentistry </a:t>
            </a:r>
          </a:p>
          <a:p>
            <a:pPr>
              <a:defRPr b="1">
                <a:solidFill>
                  <a:sysClr val="windowText" lastClr="000000"/>
                </a:solidFill>
                <a:latin typeface="Arial" panose="020B0604020202020204" pitchFamily="34" charset="0"/>
                <a:cs typeface="Arial" panose="020B0604020202020204" pitchFamily="34" charset="0"/>
              </a:defRPr>
            </a:pPr>
            <a:r>
              <a:rPr lang="en-GB" sz="1400" b="0" i="0" u="none" strike="noStrike" kern="1200" spc="0" baseline="0" dirty="0">
                <a:solidFill>
                  <a:sysClr val="windowText" lastClr="000000"/>
                </a:solidFill>
                <a:latin typeface="Arial" panose="020B0604020202020204" pitchFamily="34" charset="0"/>
                <a:cs typeface="Arial" panose="020B0604020202020204" pitchFamily="34" charset="0"/>
              </a:rPr>
              <a:t>(dental treatment/ check-up) received</a:t>
            </a:r>
          </a:p>
          <a:p>
            <a:pPr>
              <a:defRPr b="1">
                <a:solidFill>
                  <a:sysClr val="windowText" lastClr="000000"/>
                </a:solidFill>
                <a:latin typeface="Arial" panose="020B0604020202020204" pitchFamily="34" charset="0"/>
                <a:cs typeface="Arial" panose="020B0604020202020204" pitchFamily="34" charset="0"/>
              </a:defRPr>
            </a:pPr>
            <a:r>
              <a:rPr lang="en-GB" sz="1400" b="0" i="0" u="none" strike="noStrike" kern="1200" spc="0" baseline="0" dirty="0">
                <a:solidFill>
                  <a:sysClr val="windowText" lastClr="000000"/>
                </a:solidFill>
                <a:latin typeface="Arial" panose="020B0604020202020204" pitchFamily="34" charset="0"/>
                <a:cs typeface="Arial" panose="020B0604020202020204" pitchFamily="34" charset="0"/>
              </a:rPr>
              <a:t>(rating 7 to 10 out of 10 %, satisfaction score)</a:t>
            </a:r>
          </a:p>
        </c:rich>
      </c:tx>
      <c:layout>
        <c:manualLayout>
          <c:xMode val="edge"/>
          <c:yMode val="edge"/>
          <c:x val="0.1615066760575993"/>
          <c:y val="1.698444638958486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2190096243439669"/>
          <c:y val="0.16495923391701933"/>
          <c:w val="0.75252457926800098"/>
          <c:h val="0.78544859132944633"/>
        </c:manualLayout>
      </c:layout>
      <c:barChart>
        <c:barDir val="bar"/>
        <c:grouping val="clustered"/>
        <c:varyColors val="0"/>
        <c:ser>
          <c:idx val="0"/>
          <c:order val="0"/>
          <c:tx>
            <c:strRef>
              <c:f>Sheet1!$A$2</c:f>
              <c:strCache>
                <c:ptCount val="1"/>
                <c:pt idx="0">
                  <c:v>The quality of the NHS dentistry (dental treatment/check-up) you received? (7-10)</c:v>
                </c:pt>
              </c:strCache>
            </c:strRef>
          </c:tx>
          <c:spPr>
            <a:solidFill>
              <a:srgbClr val="005EB8"/>
            </a:solidFill>
            <a:ln>
              <a:solidFill>
                <a:sysClr val="windowText" lastClr="000000"/>
              </a:solidFill>
            </a:ln>
            <a:effectLst/>
          </c:spPr>
          <c:invertIfNegative val="0"/>
          <c:dPt>
            <c:idx val="0"/>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3-9964-4CC8-8098-101873423EB0}"/>
              </c:ext>
            </c:extLst>
          </c:dPt>
          <c:dPt>
            <c:idx val="2"/>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2-9964-4CC8-8098-101873423EB0}"/>
              </c:ext>
            </c:extLst>
          </c:dPt>
          <c:dPt>
            <c:idx val="4"/>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1-9964-4CC8-8098-101873423EB0}"/>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8535-4E2F-8ED6-1D20B763FEB6}"/>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8535-4E2F-8ED6-1D20B763FEB6}"/>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8535-4E2F-8ED6-1D20B763FE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UDA Contract 2023
(Base Size: 4,121)</c:v>
                </c:pt>
                <c:pt idx="1">
                  <c:v>UDA Contract 2024
(Base Size: 5,879)</c:v>
                </c:pt>
                <c:pt idx="2">
                  <c:v>Contract Reform 2023
(Base Size: 27,197)</c:v>
                </c:pt>
                <c:pt idx="3">
                  <c:v>Contract Reform 2024
(Base Size: 24,361)</c:v>
                </c:pt>
                <c:pt idx="4">
                  <c:v>Combined 2023
(Base Size: 31,318)</c:v>
                </c:pt>
                <c:pt idx="5">
                  <c:v>Combined 2024
(Base Size: 30,240)</c:v>
                </c:pt>
              </c:strCache>
            </c:strRef>
          </c:cat>
          <c:val>
            <c:numRef>
              <c:f>Sheet1!$B$2:$G$2</c:f>
              <c:numCache>
                <c:formatCode>0%</c:formatCode>
                <c:ptCount val="6"/>
                <c:pt idx="0">
                  <c:v>0.95</c:v>
                </c:pt>
                <c:pt idx="1">
                  <c:v>0.95</c:v>
                </c:pt>
                <c:pt idx="2">
                  <c:v>0.92</c:v>
                </c:pt>
                <c:pt idx="3">
                  <c:v>0.92</c:v>
                </c:pt>
                <c:pt idx="4">
                  <c:v>0.93</c:v>
                </c:pt>
                <c:pt idx="5">
                  <c:v>0.92</c:v>
                </c:pt>
              </c:numCache>
            </c:numRef>
          </c:val>
          <c:extLst>
            <c:ext xmlns:c16="http://schemas.microsoft.com/office/drawing/2014/chart" uri="{C3380CC4-5D6E-409C-BE32-E72D297353CC}">
              <c16:uniqueId val="{00000000-F74C-4EBA-9561-FD3E4D65B00E}"/>
            </c:ext>
          </c:extLst>
        </c:ser>
        <c:dLbls>
          <c:showLegendKey val="0"/>
          <c:showVal val="0"/>
          <c:showCatName val="0"/>
          <c:showSerName val="0"/>
          <c:showPercent val="0"/>
          <c:showBubbleSize val="0"/>
        </c:dLbls>
        <c:gapWidth val="182"/>
        <c:axId val="573195104"/>
        <c:axId val="573197504"/>
      </c:barChart>
      <c:catAx>
        <c:axId val="57319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3197504"/>
        <c:crosses val="autoZero"/>
        <c:auto val="1"/>
        <c:lblAlgn val="ctr"/>
        <c:lblOffset val="100"/>
        <c:noMultiLvlLbl val="0"/>
      </c:catAx>
      <c:valAx>
        <c:axId val="573197504"/>
        <c:scaling>
          <c:orientation val="minMax"/>
          <c:max val="1"/>
          <c:min val="0"/>
        </c:scaling>
        <c:delete val="1"/>
        <c:axPos val="b"/>
        <c:numFmt formatCode="0%" sourceLinked="1"/>
        <c:majorTickMark val="out"/>
        <c:minorTickMark val="none"/>
        <c:tickLblPos val="nextTo"/>
        <c:crossAx val="573195104"/>
        <c:crosses val="autoZero"/>
        <c:crossBetween val="between"/>
        <c:majorUnit val="20"/>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400" b="0" i="0" u="none" strike="noStrike" kern="1200" spc="0" baseline="0" dirty="0">
                <a:solidFill>
                  <a:sysClr val="windowText" lastClr="000000"/>
                </a:solidFill>
                <a:latin typeface="Arial" panose="020B0604020202020204" pitchFamily="34" charset="0"/>
                <a:cs typeface="Arial" panose="020B0604020202020204" pitchFamily="34" charset="0"/>
              </a:rPr>
              <a:t>Satisfaction score for overall patient experience, the dental practice environment and staff </a:t>
            </a:r>
          </a:p>
          <a:p>
            <a:pPr>
              <a:defRPr b="1">
                <a:solidFill>
                  <a:sysClr val="windowText" lastClr="000000"/>
                </a:solidFill>
                <a:latin typeface="Arial" panose="020B0604020202020204" pitchFamily="34" charset="0"/>
                <a:cs typeface="Arial" panose="020B0604020202020204" pitchFamily="34" charset="0"/>
              </a:defRPr>
            </a:pPr>
            <a:r>
              <a:rPr lang="en-GB" sz="1400" b="0" i="0" u="none" strike="noStrike" kern="1200" spc="0" baseline="0" dirty="0">
                <a:solidFill>
                  <a:sysClr val="windowText" lastClr="000000"/>
                </a:solidFill>
                <a:latin typeface="Arial" panose="020B0604020202020204" pitchFamily="34" charset="0"/>
                <a:cs typeface="Arial" panose="020B0604020202020204" pitchFamily="34" charset="0"/>
              </a:rPr>
              <a:t>(rating 7 to 10 out of 10 %, satisfaction score)</a:t>
            </a:r>
          </a:p>
        </c:rich>
      </c:tx>
      <c:layout>
        <c:manualLayout>
          <c:xMode val="edge"/>
          <c:yMode val="edge"/>
          <c:x val="0.1615066760575993"/>
          <c:y val="1.698444638958486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2190096243439669"/>
          <c:y val="0.16495923391701933"/>
          <c:w val="0.75252457926800098"/>
          <c:h val="0.78544859132944633"/>
        </c:manualLayout>
      </c:layout>
      <c:barChart>
        <c:barDir val="bar"/>
        <c:grouping val="clustered"/>
        <c:varyColors val="0"/>
        <c:ser>
          <c:idx val="0"/>
          <c:order val="0"/>
          <c:tx>
            <c:strRef>
              <c:f>Sheet1!$A$2</c:f>
              <c:strCache>
                <c:ptCount val="1"/>
                <c:pt idx="0">
                  <c:v>Your overall patient experience, the dental practice environment and staff? (7-10)</c:v>
                </c:pt>
              </c:strCache>
            </c:strRef>
          </c:tx>
          <c:spPr>
            <a:solidFill>
              <a:srgbClr val="005EB8"/>
            </a:solidFill>
            <a:ln>
              <a:solidFill>
                <a:sysClr val="windowText" lastClr="000000"/>
              </a:solidFill>
            </a:ln>
            <a:effectLst/>
          </c:spPr>
          <c:invertIfNegative val="0"/>
          <c:dPt>
            <c:idx val="0"/>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1-4F20-4916-9D9C-87BBFF2CF65C}"/>
              </c:ext>
            </c:extLst>
          </c:dPt>
          <c:dPt>
            <c:idx val="2"/>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3-4F20-4916-9D9C-87BBFF2CF65C}"/>
              </c:ext>
            </c:extLst>
          </c:dPt>
          <c:dPt>
            <c:idx val="4"/>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5-4F20-4916-9D9C-87BBFF2CF65C}"/>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4F20-4916-9D9C-87BBFF2CF65C}"/>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4F20-4916-9D9C-87BBFF2CF65C}"/>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4F20-4916-9D9C-87BBFF2CF6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UDA Contract 2023
(Base Size: 4,121)</c:v>
                </c:pt>
                <c:pt idx="1">
                  <c:v>UDA Contract 2024
(Base Size: 5,879)</c:v>
                </c:pt>
                <c:pt idx="2">
                  <c:v>Contract Reform 2023
(Base Size: 27,197)</c:v>
                </c:pt>
                <c:pt idx="3">
                  <c:v>Contract Reform 2024
(Base Size: 24,361)</c:v>
                </c:pt>
                <c:pt idx="4">
                  <c:v>Combined 2023
(Base Size: 31,318)</c:v>
                </c:pt>
                <c:pt idx="5">
                  <c:v>Combined 2024
(Base Size: 30,240)</c:v>
                </c:pt>
              </c:strCache>
            </c:strRef>
          </c:cat>
          <c:val>
            <c:numRef>
              <c:f>Sheet1!$B$2:$G$2</c:f>
              <c:numCache>
                <c:formatCode>0%</c:formatCode>
                <c:ptCount val="6"/>
                <c:pt idx="0">
                  <c:v>0.95</c:v>
                </c:pt>
                <c:pt idx="1">
                  <c:v>0.96</c:v>
                </c:pt>
                <c:pt idx="2">
                  <c:v>0.94</c:v>
                </c:pt>
                <c:pt idx="3">
                  <c:v>0.93</c:v>
                </c:pt>
                <c:pt idx="4">
                  <c:v>0.94</c:v>
                </c:pt>
                <c:pt idx="5">
                  <c:v>0.94</c:v>
                </c:pt>
              </c:numCache>
            </c:numRef>
          </c:val>
          <c:extLst>
            <c:ext xmlns:c16="http://schemas.microsoft.com/office/drawing/2014/chart" uri="{C3380CC4-5D6E-409C-BE32-E72D297353CC}">
              <c16:uniqueId val="{00000009-4F20-4916-9D9C-87BBFF2CF65C}"/>
            </c:ext>
          </c:extLst>
        </c:ser>
        <c:dLbls>
          <c:showLegendKey val="0"/>
          <c:showVal val="0"/>
          <c:showCatName val="0"/>
          <c:showSerName val="0"/>
          <c:showPercent val="0"/>
          <c:showBubbleSize val="0"/>
        </c:dLbls>
        <c:gapWidth val="182"/>
        <c:axId val="573195104"/>
        <c:axId val="573197504"/>
      </c:barChart>
      <c:catAx>
        <c:axId val="57319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3197504"/>
        <c:crosses val="autoZero"/>
        <c:auto val="1"/>
        <c:lblAlgn val="ctr"/>
        <c:lblOffset val="100"/>
        <c:noMultiLvlLbl val="0"/>
      </c:catAx>
      <c:valAx>
        <c:axId val="573197504"/>
        <c:scaling>
          <c:orientation val="minMax"/>
          <c:max val="1"/>
          <c:min val="0"/>
        </c:scaling>
        <c:delete val="1"/>
        <c:axPos val="b"/>
        <c:numFmt formatCode="0%" sourceLinked="1"/>
        <c:majorTickMark val="out"/>
        <c:minorTickMark val="none"/>
        <c:tickLblPos val="nextTo"/>
        <c:crossAx val="573195104"/>
        <c:crosses val="autoZero"/>
        <c:crossBetween val="between"/>
        <c:majorUnit val="20"/>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0" i="0" u="none" strike="noStrike" kern="1200" spc="0" baseline="0" dirty="0">
                <a:solidFill>
                  <a:schemeClr val="tx1"/>
                </a:solidFill>
                <a:latin typeface="Arial" panose="020B0604020202020204" pitchFamily="34" charset="0"/>
                <a:cs typeface="Arial" panose="020B0604020202020204" pitchFamily="34" charset="0"/>
              </a:rPr>
              <a:t>I am satisfied with the distance I have to travel to my dental practice</a:t>
            </a:r>
          </a:p>
        </c:rich>
      </c:tx>
      <c:layout>
        <c:manualLayout>
          <c:xMode val="edge"/>
          <c:yMode val="edge"/>
          <c:x val="0.16941386562770372"/>
          <c:y val="1.6703997903444984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7912780069228125"/>
          <c:y val="0.11306395190083414"/>
          <c:w val="0.59159768853204797"/>
          <c:h val="0.78402562464722791"/>
        </c:manualLayout>
      </c:layout>
      <c:barChart>
        <c:barDir val="bar"/>
        <c:grouping val="percentStacked"/>
        <c:varyColors val="0"/>
        <c:ser>
          <c:idx val="0"/>
          <c:order val="0"/>
          <c:tx>
            <c:strRef>
              <c:f>Sheet1!$B$1</c:f>
              <c:strCache>
                <c:ptCount val="1"/>
                <c:pt idx="0">
                  <c:v>Agree or Strongly Agree</c:v>
                </c:pt>
              </c:strCache>
            </c:strRef>
          </c:tx>
          <c:spPr>
            <a:solidFill>
              <a:srgbClr val="005EB8"/>
            </a:solidFill>
            <a:ln>
              <a:solidFill>
                <a:sysClr val="windowText" lastClr="000000"/>
              </a:solidFill>
            </a:ln>
            <a:effectLst/>
          </c:spPr>
          <c:invertIfNegative val="0"/>
          <c:dPt>
            <c:idx val="0"/>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1-E938-41E1-AB8D-A310615B2CFA}"/>
              </c:ext>
            </c:extLst>
          </c:dPt>
          <c:dPt>
            <c:idx val="2"/>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3-E938-41E1-AB8D-A310615B2CFA}"/>
              </c:ext>
            </c:extLst>
          </c:dPt>
          <c:dPt>
            <c:idx val="4"/>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5-E938-41E1-AB8D-A310615B2CF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938-41E1-AB8D-A310615B2CFA}"/>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938-41E1-AB8D-A310615B2CFA}"/>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938-41E1-AB8D-A310615B2C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4,045)</c:v>
                </c:pt>
                <c:pt idx="1">
                  <c:v>UDA Contract 2024 (Base Size: 5,791)</c:v>
                </c:pt>
                <c:pt idx="2">
                  <c:v>Contract Reform 2023 (Base Size: 26,642)</c:v>
                </c:pt>
                <c:pt idx="3">
                  <c:v>Contract Reform 2024 (Base Size: 23,844)</c:v>
                </c:pt>
                <c:pt idx="4">
                  <c:v>Combined 2023 (Base Size: 30,687)</c:v>
                </c:pt>
                <c:pt idx="5">
                  <c:v>Combined 2024 (Base Size: 29,635)</c:v>
                </c:pt>
              </c:strCache>
            </c:strRef>
          </c:cat>
          <c:val>
            <c:numRef>
              <c:f>Sheet1!$B$2:$B$7</c:f>
              <c:numCache>
                <c:formatCode>0"%"</c:formatCode>
                <c:ptCount val="6"/>
                <c:pt idx="0">
                  <c:v>91</c:v>
                </c:pt>
                <c:pt idx="1">
                  <c:v>91.600000000000009</c:v>
                </c:pt>
                <c:pt idx="2">
                  <c:v>91</c:v>
                </c:pt>
                <c:pt idx="3">
                  <c:v>91</c:v>
                </c:pt>
                <c:pt idx="4">
                  <c:v>91</c:v>
                </c:pt>
                <c:pt idx="5">
                  <c:v>91.100000000000009</c:v>
                </c:pt>
              </c:numCache>
            </c:numRef>
          </c:val>
          <c:extLst>
            <c:ext xmlns:c16="http://schemas.microsoft.com/office/drawing/2014/chart" uri="{C3380CC4-5D6E-409C-BE32-E72D297353CC}">
              <c16:uniqueId val="{00000006-E938-41E1-AB8D-A310615B2CFA}"/>
            </c:ext>
          </c:extLst>
        </c:ser>
        <c:ser>
          <c:idx val="1"/>
          <c:order val="1"/>
          <c:tx>
            <c:strRef>
              <c:f>Sheet1!$C$1</c:f>
              <c:strCache>
                <c:ptCount val="1"/>
                <c:pt idx="0">
                  <c:v>Neither Agree nor Disagree</c:v>
                </c:pt>
              </c:strCache>
            </c:strRef>
          </c:tx>
          <c:spPr>
            <a:solidFill>
              <a:srgbClr val="768692"/>
            </a:solidFill>
            <a:ln>
              <a:solidFill>
                <a:sysClr val="windowText" lastClr="000000"/>
              </a:solidFill>
            </a:ln>
            <a:effectLst/>
          </c:spPr>
          <c:invertIfNegative val="0"/>
          <c:dPt>
            <c:idx val="0"/>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8-E938-41E1-AB8D-A310615B2CFA}"/>
              </c:ext>
            </c:extLst>
          </c:dPt>
          <c:dPt>
            <c:idx val="1"/>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0A-E938-41E1-AB8D-A310615B2CFA}"/>
              </c:ext>
            </c:extLst>
          </c:dPt>
          <c:dPt>
            <c:idx val="2"/>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C-E938-41E1-AB8D-A310615B2CFA}"/>
              </c:ext>
            </c:extLst>
          </c:dPt>
          <c:dPt>
            <c:idx val="3"/>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0E-E938-41E1-AB8D-A310615B2CFA}"/>
              </c:ext>
            </c:extLst>
          </c:dPt>
          <c:dPt>
            <c:idx val="4"/>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10-E938-41E1-AB8D-A310615B2CFA}"/>
              </c:ext>
            </c:extLst>
          </c:dPt>
          <c:dPt>
            <c:idx val="5"/>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12-E938-41E1-AB8D-A310615B2CF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4,045)</c:v>
                </c:pt>
                <c:pt idx="1">
                  <c:v>UDA Contract 2024 (Base Size: 5,791)</c:v>
                </c:pt>
                <c:pt idx="2">
                  <c:v>Contract Reform 2023 (Base Size: 26,642)</c:v>
                </c:pt>
                <c:pt idx="3">
                  <c:v>Contract Reform 2024 (Base Size: 23,844)</c:v>
                </c:pt>
                <c:pt idx="4">
                  <c:v>Combined 2023 (Base Size: 30,687)</c:v>
                </c:pt>
                <c:pt idx="5">
                  <c:v>Combined 2024 (Base Size: 29,635)</c:v>
                </c:pt>
              </c:strCache>
            </c:strRef>
          </c:cat>
          <c:val>
            <c:numRef>
              <c:f>Sheet1!$C$2:$C$7</c:f>
              <c:numCache>
                <c:formatCode>0"%"</c:formatCode>
                <c:ptCount val="6"/>
                <c:pt idx="0">
                  <c:v>4</c:v>
                </c:pt>
                <c:pt idx="1">
                  <c:v>3.6999999999999997</c:v>
                </c:pt>
                <c:pt idx="2">
                  <c:v>4</c:v>
                </c:pt>
                <c:pt idx="3">
                  <c:v>4.3999999999999995</c:v>
                </c:pt>
                <c:pt idx="4">
                  <c:v>4</c:v>
                </c:pt>
                <c:pt idx="5">
                  <c:v>4.3</c:v>
                </c:pt>
              </c:numCache>
            </c:numRef>
          </c:val>
          <c:extLst>
            <c:ext xmlns:c16="http://schemas.microsoft.com/office/drawing/2014/chart" uri="{C3380CC4-5D6E-409C-BE32-E72D297353CC}">
              <c16:uniqueId val="{00000013-E938-41E1-AB8D-A310615B2CFA}"/>
            </c:ext>
          </c:extLst>
        </c:ser>
        <c:ser>
          <c:idx val="2"/>
          <c:order val="2"/>
          <c:tx>
            <c:strRef>
              <c:f>Sheet1!$D$1</c:f>
              <c:strCache>
                <c:ptCount val="1"/>
                <c:pt idx="0">
                  <c:v>Disagree or Strongly Disagree</c:v>
                </c:pt>
              </c:strCache>
            </c:strRef>
          </c:tx>
          <c:spPr>
            <a:solidFill>
              <a:srgbClr val="9CC7CE">
                <a:alpha val="60000"/>
              </a:srgbClr>
            </a:solidFill>
            <a:ln>
              <a:solidFill>
                <a:sysClr val="windowText" lastClr="000000"/>
              </a:solidFill>
            </a:ln>
            <a:effectLst/>
          </c:spPr>
          <c:invertIfNegative val="0"/>
          <c:dPt>
            <c:idx val="0"/>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5-E938-41E1-AB8D-A310615B2CFA}"/>
              </c:ext>
            </c:extLst>
          </c:dPt>
          <c:dPt>
            <c:idx val="2"/>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7-E938-41E1-AB8D-A310615B2CFA}"/>
              </c:ext>
            </c:extLst>
          </c:dPt>
          <c:dPt>
            <c:idx val="3"/>
            <c:invertIfNegative val="0"/>
            <c:bubble3D val="0"/>
            <c:spPr>
              <a:solidFill>
                <a:srgbClr val="97BDE1">
                  <a:alpha val="60000"/>
                </a:srgbClr>
              </a:solidFill>
              <a:ln>
                <a:solidFill>
                  <a:sysClr val="windowText" lastClr="000000"/>
                </a:solidFill>
              </a:ln>
              <a:effectLst/>
            </c:spPr>
            <c:extLst>
              <c:ext xmlns:c16="http://schemas.microsoft.com/office/drawing/2014/chart" uri="{C3380CC4-5D6E-409C-BE32-E72D297353CC}">
                <c16:uniqueId val="{00000019-E938-41E1-AB8D-A310615B2CFA}"/>
              </c:ext>
            </c:extLst>
          </c:dPt>
          <c:dPt>
            <c:idx val="4"/>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B-E938-41E1-AB8D-A310615B2CFA}"/>
              </c:ext>
            </c:extLst>
          </c:dPt>
          <c:dPt>
            <c:idx val="5"/>
            <c:invertIfNegative val="0"/>
            <c:bubble3D val="0"/>
            <c:spPr>
              <a:solidFill>
                <a:srgbClr val="97BDE1">
                  <a:alpha val="60000"/>
                </a:srgbClr>
              </a:solidFill>
              <a:ln>
                <a:solidFill>
                  <a:sysClr val="windowText" lastClr="000000"/>
                </a:solidFill>
              </a:ln>
              <a:effectLst/>
            </c:spPr>
            <c:extLst>
              <c:ext xmlns:c16="http://schemas.microsoft.com/office/drawing/2014/chart" uri="{C3380CC4-5D6E-409C-BE32-E72D297353CC}">
                <c16:uniqueId val="{0000001D-E938-41E1-AB8D-A310615B2CFA}"/>
              </c:ext>
            </c:extLst>
          </c:dPt>
          <c:dLbls>
            <c:dLbl>
              <c:idx val="0"/>
              <c:layout>
                <c:manualLayout>
                  <c:x val="5.45834106674219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938-41E1-AB8D-A310615B2CFA}"/>
                </c:ext>
              </c:extLst>
            </c:dLbl>
            <c:dLbl>
              <c:idx val="1"/>
              <c:layout>
                <c:manualLayout>
                  <c:x val="8.364145935905792E-3"/>
                  <c:y val="1.0304020103850895E-7"/>
                </c:manualLayout>
              </c:layout>
              <c:showLegendKey val="0"/>
              <c:showVal val="1"/>
              <c:showCatName val="0"/>
              <c:showSerName val="0"/>
              <c:showPercent val="0"/>
              <c:showBubbleSize val="0"/>
              <c:extLst>
                <c:ext xmlns:c15="http://schemas.microsoft.com/office/drawing/2012/chart" uri="{CE6537A1-D6FC-4f65-9D91-7224C49458BB}">
                  <c15:layout>
                    <c:manualLayout>
                      <c:w val="3.9740230702244146E-2"/>
                      <c:h val="3.4926918737345367E-2"/>
                    </c:manualLayout>
                  </c15:layout>
                </c:ext>
                <c:ext xmlns:c16="http://schemas.microsoft.com/office/drawing/2014/chart" uri="{C3380CC4-5D6E-409C-BE32-E72D297353CC}">
                  <c16:uniqueId val="{0000001E-E938-41E1-AB8D-A310615B2CFA}"/>
                </c:ext>
              </c:extLst>
            </c:dLbl>
            <c:dLbl>
              <c:idx val="2"/>
              <c:layout>
                <c:manualLayout>
                  <c:x val="6.27310945192945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938-41E1-AB8D-A310615B2CFA}"/>
                </c:ext>
              </c:extLst>
            </c:dLbl>
            <c:dLbl>
              <c:idx val="3"/>
              <c:layout>
                <c:manualLayout>
                  <c:x val="6.2731094519294589E-3"/>
                  <c:y val="-9.596366540945378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938-41E1-AB8D-A310615B2CFA}"/>
                </c:ext>
              </c:extLst>
            </c:dLbl>
            <c:dLbl>
              <c:idx val="4"/>
              <c:layout>
                <c:manualLayout>
                  <c:x val="6.27310945192945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938-41E1-AB8D-A310615B2CFA}"/>
                </c:ext>
              </c:extLst>
            </c:dLbl>
            <c:dLbl>
              <c:idx val="5"/>
              <c:layout>
                <c:manualLayout>
                  <c:x val="6.27310945192945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938-41E1-AB8D-A310615B2C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4,045)</c:v>
                </c:pt>
                <c:pt idx="1">
                  <c:v>UDA Contract 2024 (Base Size: 5,791)</c:v>
                </c:pt>
                <c:pt idx="2">
                  <c:v>Contract Reform 2023 (Base Size: 26,642)</c:v>
                </c:pt>
                <c:pt idx="3">
                  <c:v>Contract Reform 2024 (Base Size: 23,844)</c:v>
                </c:pt>
                <c:pt idx="4">
                  <c:v>Combined 2023 (Base Size: 30,687)</c:v>
                </c:pt>
                <c:pt idx="5">
                  <c:v>Combined 2024 (Base Size: 29,635)</c:v>
                </c:pt>
              </c:strCache>
            </c:strRef>
          </c:cat>
          <c:val>
            <c:numRef>
              <c:f>Sheet1!$D$2:$D$7</c:f>
              <c:numCache>
                <c:formatCode>0"%"</c:formatCode>
                <c:ptCount val="6"/>
                <c:pt idx="0">
                  <c:v>4</c:v>
                </c:pt>
                <c:pt idx="1">
                  <c:v>4.5999999999999996</c:v>
                </c:pt>
                <c:pt idx="2">
                  <c:v>4</c:v>
                </c:pt>
                <c:pt idx="3">
                  <c:v>4.5999999999999996</c:v>
                </c:pt>
                <c:pt idx="4">
                  <c:v>4</c:v>
                </c:pt>
                <c:pt idx="5">
                  <c:v>4.7</c:v>
                </c:pt>
              </c:numCache>
            </c:numRef>
          </c:val>
          <c:extLst>
            <c:ext xmlns:c16="http://schemas.microsoft.com/office/drawing/2014/chart" uri="{C3380CC4-5D6E-409C-BE32-E72D297353CC}">
              <c16:uniqueId val="{0000001F-E938-41E1-AB8D-A310615B2CFA}"/>
            </c:ext>
          </c:extLst>
        </c:ser>
        <c:dLbls>
          <c:showLegendKey val="0"/>
          <c:showVal val="0"/>
          <c:showCatName val="0"/>
          <c:showSerName val="0"/>
          <c:showPercent val="0"/>
          <c:showBubbleSize val="0"/>
        </c:dLbls>
        <c:gapWidth val="150"/>
        <c:overlap val="100"/>
        <c:axId val="222703968"/>
        <c:axId val="222703488"/>
      </c:barChart>
      <c:catAx>
        <c:axId val="222703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2703488"/>
        <c:crosses val="autoZero"/>
        <c:auto val="1"/>
        <c:lblAlgn val="ctr"/>
        <c:lblOffset val="100"/>
        <c:noMultiLvlLbl val="0"/>
      </c:catAx>
      <c:valAx>
        <c:axId val="222703488"/>
        <c:scaling>
          <c:orientation val="minMax"/>
          <c:max val="1"/>
          <c:min val="0"/>
        </c:scaling>
        <c:delete val="1"/>
        <c:axPos val="b"/>
        <c:numFmt formatCode="0%" sourceLinked="1"/>
        <c:majorTickMark val="out"/>
        <c:minorTickMark val="none"/>
        <c:tickLblPos val="nextTo"/>
        <c:crossAx val="222703968"/>
        <c:crosses val="autoZero"/>
        <c:crossBetween val="between"/>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0" i="0" u="none" strike="noStrike" kern="1200" spc="0" baseline="0" dirty="0">
                <a:solidFill>
                  <a:schemeClr val="tx1"/>
                </a:solidFill>
                <a:latin typeface="Arial" panose="020B0604020202020204" pitchFamily="34" charset="0"/>
                <a:cs typeface="Arial" panose="020B0604020202020204" pitchFamily="34" charset="0"/>
              </a:rPr>
              <a:t>I was able to book an appointment at a convenient time that suited my schedule</a:t>
            </a:r>
          </a:p>
        </c:rich>
      </c:tx>
      <c:layout>
        <c:manualLayout>
          <c:xMode val="edge"/>
          <c:yMode val="edge"/>
          <c:x val="0.16941386562770372"/>
          <c:y val="1.6703997903444984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7912780069228125"/>
          <c:y val="0.11306395190083414"/>
          <c:w val="0.59159768853204797"/>
          <c:h val="0.78402562464722791"/>
        </c:manualLayout>
      </c:layout>
      <c:barChart>
        <c:barDir val="bar"/>
        <c:grouping val="percentStacked"/>
        <c:varyColors val="0"/>
        <c:ser>
          <c:idx val="0"/>
          <c:order val="0"/>
          <c:tx>
            <c:strRef>
              <c:f>Sheet1!$B$1</c:f>
              <c:strCache>
                <c:ptCount val="1"/>
                <c:pt idx="0">
                  <c:v>Agree or Strongly Agree</c:v>
                </c:pt>
              </c:strCache>
            </c:strRef>
          </c:tx>
          <c:spPr>
            <a:solidFill>
              <a:srgbClr val="005EB8"/>
            </a:solidFill>
            <a:ln>
              <a:solidFill>
                <a:sysClr val="windowText" lastClr="000000"/>
              </a:solidFill>
            </a:ln>
            <a:effectLst/>
          </c:spPr>
          <c:invertIfNegative val="0"/>
          <c:dPt>
            <c:idx val="0"/>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1-CA91-420E-B63C-AFC931DBD9B7}"/>
              </c:ext>
            </c:extLst>
          </c:dPt>
          <c:dPt>
            <c:idx val="2"/>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3-CA91-420E-B63C-AFC931DBD9B7}"/>
              </c:ext>
            </c:extLst>
          </c:dPt>
          <c:dPt>
            <c:idx val="4"/>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5-CA91-420E-B63C-AFC931DBD9B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A91-420E-B63C-AFC931DBD9B7}"/>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A91-420E-B63C-AFC931DBD9B7}"/>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A91-420E-B63C-AFC931DBD9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4,062)</c:v>
                </c:pt>
                <c:pt idx="1">
                  <c:v>UDA Contract 2024 (Base Size: 5,817)</c:v>
                </c:pt>
                <c:pt idx="2">
                  <c:v>Contract Reform 2023 (Base Size: 26,820)</c:v>
                </c:pt>
                <c:pt idx="3">
                  <c:v>Contract Reform 2024 (Base Size: 24,032)</c:v>
                </c:pt>
                <c:pt idx="4">
                  <c:v>Combined 2023 (Base Size: 30,882)</c:v>
                </c:pt>
                <c:pt idx="5">
                  <c:v>Combined 2024 (Base Size: 29,849)</c:v>
                </c:pt>
              </c:strCache>
            </c:strRef>
          </c:cat>
          <c:val>
            <c:numRef>
              <c:f>Sheet1!$B$2:$B$7</c:f>
              <c:numCache>
                <c:formatCode>0"%"</c:formatCode>
                <c:ptCount val="6"/>
                <c:pt idx="0">
                  <c:v>92</c:v>
                </c:pt>
                <c:pt idx="1">
                  <c:v>92.504727522778069</c:v>
                </c:pt>
                <c:pt idx="2">
                  <c:v>86</c:v>
                </c:pt>
                <c:pt idx="3">
                  <c:v>87.658122503328897</c:v>
                </c:pt>
                <c:pt idx="4">
                  <c:v>86</c:v>
                </c:pt>
                <c:pt idx="5">
                  <c:v>88.614076776331203</c:v>
                </c:pt>
              </c:numCache>
            </c:numRef>
          </c:val>
          <c:extLst>
            <c:ext xmlns:c16="http://schemas.microsoft.com/office/drawing/2014/chart" uri="{C3380CC4-5D6E-409C-BE32-E72D297353CC}">
              <c16:uniqueId val="{00000006-CA91-420E-B63C-AFC931DBD9B7}"/>
            </c:ext>
          </c:extLst>
        </c:ser>
        <c:ser>
          <c:idx val="1"/>
          <c:order val="1"/>
          <c:tx>
            <c:strRef>
              <c:f>Sheet1!$C$1</c:f>
              <c:strCache>
                <c:ptCount val="1"/>
                <c:pt idx="0">
                  <c:v>Neither Agree nor Disagree</c:v>
                </c:pt>
              </c:strCache>
            </c:strRef>
          </c:tx>
          <c:spPr>
            <a:solidFill>
              <a:srgbClr val="768692"/>
            </a:solidFill>
            <a:ln>
              <a:solidFill>
                <a:sysClr val="windowText" lastClr="000000"/>
              </a:solidFill>
            </a:ln>
            <a:effectLst/>
          </c:spPr>
          <c:invertIfNegative val="0"/>
          <c:dPt>
            <c:idx val="0"/>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8-CA91-420E-B63C-AFC931DBD9B7}"/>
              </c:ext>
            </c:extLst>
          </c:dPt>
          <c:dPt>
            <c:idx val="1"/>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0A-CA91-420E-B63C-AFC931DBD9B7}"/>
              </c:ext>
            </c:extLst>
          </c:dPt>
          <c:dPt>
            <c:idx val="2"/>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C-CA91-420E-B63C-AFC931DBD9B7}"/>
              </c:ext>
            </c:extLst>
          </c:dPt>
          <c:dPt>
            <c:idx val="3"/>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0E-CA91-420E-B63C-AFC931DBD9B7}"/>
              </c:ext>
            </c:extLst>
          </c:dPt>
          <c:dPt>
            <c:idx val="4"/>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10-CA91-420E-B63C-AFC931DBD9B7}"/>
              </c:ext>
            </c:extLst>
          </c:dPt>
          <c:dPt>
            <c:idx val="5"/>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12-CA91-420E-B63C-AFC931DBD9B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4,062)</c:v>
                </c:pt>
                <c:pt idx="1">
                  <c:v>UDA Contract 2024 (Base Size: 5,817)</c:v>
                </c:pt>
                <c:pt idx="2">
                  <c:v>Contract Reform 2023 (Base Size: 26,820)</c:v>
                </c:pt>
                <c:pt idx="3">
                  <c:v>Contract Reform 2024 (Base Size: 24,032)</c:v>
                </c:pt>
                <c:pt idx="4">
                  <c:v>Combined 2023 (Base Size: 30,882)</c:v>
                </c:pt>
                <c:pt idx="5">
                  <c:v>Combined 2024 (Base Size: 29,849)</c:v>
                </c:pt>
              </c:strCache>
            </c:strRef>
          </c:cat>
          <c:val>
            <c:numRef>
              <c:f>Sheet1!$C$2:$C$7</c:f>
              <c:numCache>
                <c:formatCode>0"%"</c:formatCode>
                <c:ptCount val="6"/>
                <c:pt idx="0">
                  <c:v>5</c:v>
                </c:pt>
                <c:pt idx="1">
                  <c:v>4.6243768265428908</c:v>
                </c:pt>
                <c:pt idx="2">
                  <c:v>7.0000000000000009</c:v>
                </c:pt>
                <c:pt idx="3">
                  <c:v>6.2874500665778958</c:v>
                </c:pt>
                <c:pt idx="4">
                  <c:v>7.0000000000000009</c:v>
                </c:pt>
                <c:pt idx="5">
                  <c:v>5.9573613574751505</c:v>
                </c:pt>
              </c:numCache>
            </c:numRef>
          </c:val>
          <c:extLst>
            <c:ext xmlns:c16="http://schemas.microsoft.com/office/drawing/2014/chart" uri="{C3380CC4-5D6E-409C-BE32-E72D297353CC}">
              <c16:uniqueId val="{00000013-CA91-420E-B63C-AFC931DBD9B7}"/>
            </c:ext>
          </c:extLst>
        </c:ser>
        <c:ser>
          <c:idx val="2"/>
          <c:order val="2"/>
          <c:tx>
            <c:strRef>
              <c:f>Sheet1!$D$1</c:f>
              <c:strCache>
                <c:ptCount val="1"/>
                <c:pt idx="0">
                  <c:v>Disagree or Strongly Disagree</c:v>
                </c:pt>
              </c:strCache>
            </c:strRef>
          </c:tx>
          <c:spPr>
            <a:solidFill>
              <a:srgbClr val="9CC7CE">
                <a:alpha val="60000"/>
              </a:srgbClr>
            </a:solidFill>
            <a:ln>
              <a:solidFill>
                <a:sysClr val="windowText" lastClr="000000"/>
              </a:solidFill>
            </a:ln>
            <a:effectLst/>
          </c:spPr>
          <c:invertIfNegative val="0"/>
          <c:dPt>
            <c:idx val="0"/>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5-CA91-420E-B63C-AFC931DBD9B7}"/>
              </c:ext>
            </c:extLst>
          </c:dPt>
          <c:dPt>
            <c:idx val="2"/>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7-CA91-420E-B63C-AFC931DBD9B7}"/>
              </c:ext>
            </c:extLst>
          </c:dPt>
          <c:dPt>
            <c:idx val="3"/>
            <c:invertIfNegative val="0"/>
            <c:bubble3D val="0"/>
            <c:spPr>
              <a:solidFill>
                <a:srgbClr val="97BDE1">
                  <a:alpha val="60000"/>
                </a:srgbClr>
              </a:solidFill>
              <a:ln>
                <a:solidFill>
                  <a:sysClr val="windowText" lastClr="000000"/>
                </a:solidFill>
              </a:ln>
              <a:effectLst/>
            </c:spPr>
            <c:extLst>
              <c:ext xmlns:c16="http://schemas.microsoft.com/office/drawing/2014/chart" uri="{C3380CC4-5D6E-409C-BE32-E72D297353CC}">
                <c16:uniqueId val="{00000019-CA91-420E-B63C-AFC931DBD9B7}"/>
              </c:ext>
            </c:extLst>
          </c:dPt>
          <c:dPt>
            <c:idx val="4"/>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B-CA91-420E-B63C-AFC931DBD9B7}"/>
              </c:ext>
            </c:extLst>
          </c:dPt>
          <c:dPt>
            <c:idx val="5"/>
            <c:invertIfNegative val="0"/>
            <c:bubble3D val="0"/>
            <c:spPr>
              <a:solidFill>
                <a:srgbClr val="97BDE1">
                  <a:alpha val="60000"/>
                </a:srgbClr>
              </a:solidFill>
              <a:ln>
                <a:solidFill>
                  <a:sysClr val="windowText" lastClr="000000"/>
                </a:solidFill>
              </a:ln>
              <a:effectLst/>
            </c:spPr>
            <c:extLst>
              <c:ext xmlns:c16="http://schemas.microsoft.com/office/drawing/2014/chart" uri="{C3380CC4-5D6E-409C-BE32-E72D297353CC}">
                <c16:uniqueId val="{0000001D-CA91-420E-B63C-AFC931DBD9B7}"/>
              </c:ext>
            </c:extLst>
          </c:dPt>
          <c:dLbls>
            <c:dLbl>
              <c:idx val="0"/>
              <c:layout>
                <c:manualLayout>
                  <c:x val="6.379017000633024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A91-420E-B63C-AFC931DBD9B7}"/>
                </c:ext>
              </c:extLst>
            </c:dLbl>
            <c:dLbl>
              <c:idx val="1"/>
              <c:layout>
                <c:manualLayout>
                  <c:x val="8.364145935905792E-3"/>
                  <c:y val="1.0304020103850895E-7"/>
                </c:manualLayout>
              </c:layout>
              <c:showLegendKey val="0"/>
              <c:showVal val="1"/>
              <c:showCatName val="0"/>
              <c:showSerName val="0"/>
              <c:showPercent val="0"/>
              <c:showBubbleSize val="0"/>
              <c:extLst>
                <c:ext xmlns:c15="http://schemas.microsoft.com/office/drawing/2012/chart" uri="{CE6537A1-D6FC-4f65-9D91-7224C49458BB}">
                  <c15:layout>
                    <c:manualLayout>
                      <c:w val="3.9740230702244146E-2"/>
                      <c:h val="3.4926918737345367E-2"/>
                    </c:manualLayout>
                  </c15:layout>
                </c:ext>
                <c:ext xmlns:c16="http://schemas.microsoft.com/office/drawing/2014/chart" uri="{C3380CC4-5D6E-409C-BE32-E72D297353CC}">
                  <c16:uniqueId val="{0000001E-CA91-420E-B63C-AFC931DBD9B7}"/>
                </c:ext>
              </c:extLst>
            </c:dLbl>
            <c:dLbl>
              <c:idx val="2"/>
              <c:layout>
                <c:manualLayout>
                  <c:x val="6.27310945192945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A91-420E-B63C-AFC931DBD9B7}"/>
                </c:ext>
              </c:extLst>
            </c:dLbl>
            <c:dLbl>
              <c:idx val="3"/>
              <c:layout>
                <c:manualLayout>
                  <c:x val="6.2731094519294589E-3"/>
                  <c:y val="-9.596366540945378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A91-420E-B63C-AFC931DBD9B7}"/>
                </c:ext>
              </c:extLst>
            </c:dLbl>
            <c:dLbl>
              <c:idx val="4"/>
              <c:layout>
                <c:manualLayout>
                  <c:x val="6.27310945192945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A91-420E-B63C-AFC931DBD9B7}"/>
                </c:ext>
              </c:extLst>
            </c:dLbl>
            <c:dLbl>
              <c:idx val="5"/>
              <c:layout>
                <c:manualLayout>
                  <c:x val="6.27310945192945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A91-420E-B63C-AFC931DBD9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4,062)</c:v>
                </c:pt>
                <c:pt idx="1">
                  <c:v>UDA Contract 2024 (Base Size: 5,817)</c:v>
                </c:pt>
                <c:pt idx="2">
                  <c:v>Contract Reform 2023 (Base Size: 26,820)</c:v>
                </c:pt>
                <c:pt idx="3">
                  <c:v>Contract Reform 2024 (Base Size: 24,032)</c:v>
                </c:pt>
                <c:pt idx="4">
                  <c:v>Combined 2023 (Base Size: 30,882)</c:v>
                </c:pt>
                <c:pt idx="5">
                  <c:v>Combined 2024 (Base Size: 29,849)</c:v>
                </c:pt>
              </c:strCache>
            </c:strRef>
          </c:cat>
          <c:val>
            <c:numRef>
              <c:f>Sheet1!$D$2:$D$7</c:f>
              <c:numCache>
                <c:formatCode>0"%"</c:formatCode>
                <c:ptCount val="6"/>
                <c:pt idx="0">
                  <c:v>4</c:v>
                </c:pt>
                <c:pt idx="1">
                  <c:v>2.870895650679044</c:v>
                </c:pt>
                <c:pt idx="2">
                  <c:v>8</c:v>
                </c:pt>
                <c:pt idx="3">
                  <c:v>6.0544274300932095</c:v>
                </c:pt>
                <c:pt idx="4">
                  <c:v>7.0000000000000009</c:v>
                </c:pt>
                <c:pt idx="5">
                  <c:v>5.4285618661936477</c:v>
                </c:pt>
              </c:numCache>
            </c:numRef>
          </c:val>
          <c:extLst>
            <c:ext xmlns:c16="http://schemas.microsoft.com/office/drawing/2014/chart" uri="{C3380CC4-5D6E-409C-BE32-E72D297353CC}">
              <c16:uniqueId val="{0000001F-CA91-420E-B63C-AFC931DBD9B7}"/>
            </c:ext>
          </c:extLst>
        </c:ser>
        <c:dLbls>
          <c:showLegendKey val="0"/>
          <c:showVal val="0"/>
          <c:showCatName val="0"/>
          <c:showSerName val="0"/>
          <c:showPercent val="0"/>
          <c:showBubbleSize val="0"/>
        </c:dLbls>
        <c:gapWidth val="150"/>
        <c:overlap val="100"/>
        <c:axId val="222703968"/>
        <c:axId val="222703488"/>
      </c:barChart>
      <c:catAx>
        <c:axId val="222703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2703488"/>
        <c:crosses val="autoZero"/>
        <c:auto val="1"/>
        <c:lblAlgn val="ctr"/>
        <c:lblOffset val="100"/>
        <c:noMultiLvlLbl val="0"/>
      </c:catAx>
      <c:valAx>
        <c:axId val="222703488"/>
        <c:scaling>
          <c:orientation val="minMax"/>
          <c:max val="1"/>
          <c:min val="0"/>
        </c:scaling>
        <c:delete val="1"/>
        <c:axPos val="b"/>
        <c:numFmt formatCode="0%" sourceLinked="1"/>
        <c:majorTickMark val="out"/>
        <c:minorTickMark val="none"/>
        <c:tickLblPos val="nextTo"/>
        <c:crossAx val="222703968"/>
        <c:crosses val="autoZero"/>
        <c:crossBetween val="between"/>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0" i="0" u="none" strike="noStrike" kern="1200" spc="0" baseline="0" dirty="0">
                <a:solidFill>
                  <a:schemeClr val="tx1"/>
                </a:solidFill>
                <a:latin typeface="Arial" panose="020B0604020202020204" pitchFamily="34" charset="0"/>
                <a:cs typeface="Arial" panose="020B0604020202020204" pitchFamily="34" charset="0"/>
              </a:rPr>
              <a:t>Staff members were helpful</a:t>
            </a:r>
          </a:p>
        </c:rich>
      </c:tx>
      <c:layout>
        <c:manualLayout>
          <c:xMode val="edge"/>
          <c:yMode val="edge"/>
          <c:x val="0.32236903512369197"/>
          <c:y val="1.1983396196959688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7912780069228125"/>
          <c:y val="0.11306395190083414"/>
          <c:w val="0.59159768853204797"/>
          <c:h val="0.78402562464722791"/>
        </c:manualLayout>
      </c:layout>
      <c:barChart>
        <c:barDir val="bar"/>
        <c:grouping val="percentStacked"/>
        <c:varyColors val="0"/>
        <c:ser>
          <c:idx val="0"/>
          <c:order val="0"/>
          <c:tx>
            <c:strRef>
              <c:f>Sheet1!$B$1</c:f>
              <c:strCache>
                <c:ptCount val="1"/>
                <c:pt idx="0">
                  <c:v>Agree or Strongly Agree</c:v>
                </c:pt>
              </c:strCache>
            </c:strRef>
          </c:tx>
          <c:spPr>
            <a:solidFill>
              <a:srgbClr val="005EB8"/>
            </a:solidFill>
            <a:ln>
              <a:solidFill>
                <a:sysClr val="windowText" lastClr="000000"/>
              </a:solidFill>
            </a:ln>
            <a:effectLst/>
          </c:spPr>
          <c:invertIfNegative val="0"/>
          <c:dPt>
            <c:idx val="0"/>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1-8B21-4E2E-B4B5-F97BD2A85B08}"/>
              </c:ext>
            </c:extLst>
          </c:dPt>
          <c:dPt>
            <c:idx val="2"/>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3-8B21-4E2E-B4B5-F97BD2A85B08}"/>
              </c:ext>
            </c:extLst>
          </c:dPt>
          <c:dPt>
            <c:idx val="4"/>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5-8B21-4E2E-B4B5-F97BD2A85B0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B21-4E2E-B4B5-F97BD2A85B08}"/>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B21-4E2E-B4B5-F97BD2A85B08}"/>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B21-4E2E-B4B5-F97BD2A85B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4,080)</c:v>
                </c:pt>
                <c:pt idx="1">
                  <c:v>UDA Contract 2024 (Base Size: 5,824)</c:v>
                </c:pt>
                <c:pt idx="2">
                  <c:v>Contract Reform 2023 (Base Size: 26,922)</c:v>
                </c:pt>
                <c:pt idx="3">
                  <c:v>Contract Reform 2024 (Base Size: 24,127)</c:v>
                </c:pt>
                <c:pt idx="4">
                  <c:v>Combined 2023 (Base Size: 31,002)</c:v>
                </c:pt>
                <c:pt idx="5">
                  <c:v>Combined 2024 (Base Size: 29,951)</c:v>
                </c:pt>
              </c:strCache>
            </c:strRef>
          </c:cat>
          <c:val>
            <c:numRef>
              <c:f>Sheet1!$B$2:$B$7</c:f>
              <c:numCache>
                <c:formatCode>0"%"</c:formatCode>
                <c:ptCount val="6"/>
                <c:pt idx="0">
                  <c:v>98</c:v>
                </c:pt>
                <c:pt idx="1">
                  <c:v>98</c:v>
                </c:pt>
                <c:pt idx="2">
                  <c:v>96</c:v>
                </c:pt>
                <c:pt idx="3">
                  <c:v>96</c:v>
                </c:pt>
                <c:pt idx="4">
                  <c:v>96</c:v>
                </c:pt>
                <c:pt idx="5">
                  <c:v>96</c:v>
                </c:pt>
              </c:numCache>
            </c:numRef>
          </c:val>
          <c:extLst>
            <c:ext xmlns:c16="http://schemas.microsoft.com/office/drawing/2014/chart" uri="{C3380CC4-5D6E-409C-BE32-E72D297353CC}">
              <c16:uniqueId val="{00000006-8B21-4E2E-B4B5-F97BD2A85B08}"/>
            </c:ext>
          </c:extLst>
        </c:ser>
        <c:ser>
          <c:idx val="1"/>
          <c:order val="1"/>
          <c:tx>
            <c:strRef>
              <c:f>Sheet1!$C$1</c:f>
              <c:strCache>
                <c:ptCount val="1"/>
                <c:pt idx="0">
                  <c:v>Neither Agree nor Disagree</c:v>
                </c:pt>
              </c:strCache>
            </c:strRef>
          </c:tx>
          <c:spPr>
            <a:solidFill>
              <a:srgbClr val="768692"/>
            </a:solidFill>
            <a:ln>
              <a:solidFill>
                <a:sysClr val="windowText" lastClr="000000"/>
              </a:solidFill>
            </a:ln>
            <a:effectLst/>
          </c:spPr>
          <c:invertIfNegative val="0"/>
          <c:dPt>
            <c:idx val="0"/>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8-8B21-4E2E-B4B5-F97BD2A85B08}"/>
              </c:ext>
            </c:extLst>
          </c:dPt>
          <c:dPt>
            <c:idx val="1"/>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0A-8B21-4E2E-B4B5-F97BD2A85B08}"/>
              </c:ext>
            </c:extLst>
          </c:dPt>
          <c:dPt>
            <c:idx val="2"/>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C-8B21-4E2E-B4B5-F97BD2A85B08}"/>
              </c:ext>
            </c:extLst>
          </c:dPt>
          <c:dPt>
            <c:idx val="3"/>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0E-8B21-4E2E-B4B5-F97BD2A85B08}"/>
              </c:ext>
            </c:extLst>
          </c:dPt>
          <c:dPt>
            <c:idx val="4"/>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10-8B21-4E2E-B4B5-F97BD2A85B08}"/>
              </c:ext>
            </c:extLst>
          </c:dPt>
          <c:dPt>
            <c:idx val="5"/>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12-8B21-4E2E-B4B5-F97BD2A85B08}"/>
              </c:ext>
            </c:extLst>
          </c:dPt>
          <c:dLbls>
            <c:dLbl>
              <c:idx val="0"/>
              <c:layout>
                <c:manualLayout>
                  <c:x val="-1.5701995101820589E-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21-4E2E-B4B5-F97BD2A85B08}"/>
                </c:ext>
              </c:extLst>
            </c:dLbl>
            <c:dLbl>
              <c:idx val="1"/>
              <c:layout>
                <c:manualLayout>
                  <c:x val="-1.5701995101820589E-4"/>
                  <c:y val="8.6542962815721628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B21-4E2E-B4B5-F97BD2A85B08}"/>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E-8B21-4E2E-B4B5-F97BD2A85B08}"/>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2-8B21-4E2E-B4B5-F97BD2A85B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4,080)</c:v>
                </c:pt>
                <c:pt idx="1">
                  <c:v>UDA Contract 2024 (Base Size: 5,824)</c:v>
                </c:pt>
                <c:pt idx="2">
                  <c:v>Contract Reform 2023 (Base Size: 26,922)</c:v>
                </c:pt>
                <c:pt idx="3">
                  <c:v>Contract Reform 2024 (Base Size: 24,127)</c:v>
                </c:pt>
                <c:pt idx="4">
                  <c:v>Combined 2023 (Base Size: 31,002)</c:v>
                </c:pt>
                <c:pt idx="5">
                  <c:v>Combined 2024 (Base Size: 29,951)</c:v>
                </c:pt>
              </c:strCache>
            </c:strRef>
          </c:cat>
          <c:val>
            <c:numRef>
              <c:f>Sheet1!$C$2:$C$7</c:f>
              <c:numCache>
                <c:formatCode>0"%"</c:formatCode>
                <c:ptCount val="6"/>
                <c:pt idx="0">
                  <c:v>1</c:v>
                </c:pt>
                <c:pt idx="1">
                  <c:v>1</c:v>
                </c:pt>
                <c:pt idx="2">
                  <c:v>2</c:v>
                </c:pt>
                <c:pt idx="3">
                  <c:v>3</c:v>
                </c:pt>
                <c:pt idx="4">
                  <c:v>2</c:v>
                </c:pt>
                <c:pt idx="5">
                  <c:v>2</c:v>
                </c:pt>
              </c:numCache>
            </c:numRef>
          </c:val>
          <c:extLst>
            <c:ext xmlns:c16="http://schemas.microsoft.com/office/drawing/2014/chart" uri="{C3380CC4-5D6E-409C-BE32-E72D297353CC}">
              <c16:uniqueId val="{00000013-8B21-4E2E-B4B5-F97BD2A85B08}"/>
            </c:ext>
          </c:extLst>
        </c:ser>
        <c:ser>
          <c:idx val="2"/>
          <c:order val="2"/>
          <c:tx>
            <c:strRef>
              <c:f>Sheet1!$D$1</c:f>
              <c:strCache>
                <c:ptCount val="1"/>
                <c:pt idx="0">
                  <c:v>Disagree or Strongly Disagree</c:v>
                </c:pt>
              </c:strCache>
            </c:strRef>
          </c:tx>
          <c:spPr>
            <a:solidFill>
              <a:srgbClr val="9CC7CE">
                <a:alpha val="60000"/>
              </a:srgbClr>
            </a:solidFill>
            <a:ln>
              <a:solidFill>
                <a:sysClr val="windowText" lastClr="000000"/>
              </a:solidFill>
            </a:ln>
            <a:effectLst/>
          </c:spPr>
          <c:invertIfNegative val="0"/>
          <c:dPt>
            <c:idx val="0"/>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5-8B21-4E2E-B4B5-F97BD2A85B08}"/>
              </c:ext>
            </c:extLst>
          </c:dPt>
          <c:dPt>
            <c:idx val="2"/>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7-8B21-4E2E-B4B5-F97BD2A85B08}"/>
              </c:ext>
            </c:extLst>
          </c:dPt>
          <c:dPt>
            <c:idx val="3"/>
            <c:invertIfNegative val="0"/>
            <c:bubble3D val="0"/>
            <c:spPr>
              <a:solidFill>
                <a:srgbClr val="97BDE1">
                  <a:alpha val="60000"/>
                </a:srgbClr>
              </a:solidFill>
              <a:ln>
                <a:solidFill>
                  <a:sysClr val="windowText" lastClr="000000"/>
                </a:solidFill>
              </a:ln>
              <a:effectLst/>
            </c:spPr>
            <c:extLst>
              <c:ext xmlns:c16="http://schemas.microsoft.com/office/drawing/2014/chart" uri="{C3380CC4-5D6E-409C-BE32-E72D297353CC}">
                <c16:uniqueId val="{00000019-8B21-4E2E-B4B5-F97BD2A85B08}"/>
              </c:ext>
            </c:extLst>
          </c:dPt>
          <c:dPt>
            <c:idx val="4"/>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B-8B21-4E2E-B4B5-F97BD2A85B08}"/>
              </c:ext>
            </c:extLst>
          </c:dPt>
          <c:dPt>
            <c:idx val="5"/>
            <c:invertIfNegative val="0"/>
            <c:bubble3D val="0"/>
            <c:spPr>
              <a:solidFill>
                <a:srgbClr val="97BDE1">
                  <a:alpha val="60000"/>
                </a:srgbClr>
              </a:solidFill>
              <a:ln>
                <a:solidFill>
                  <a:sysClr val="windowText" lastClr="000000"/>
                </a:solidFill>
              </a:ln>
              <a:effectLst/>
            </c:spPr>
            <c:extLst>
              <c:ext xmlns:c16="http://schemas.microsoft.com/office/drawing/2014/chart" uri="{C3380CC4-5D6E-409C-BE32-E72D297353CC}">
                <c16:uniqueId val="{0000001D-8B21-4E2E-B4B5-F97BD2A85B08}"/>
              </c:ext>
            </c:extLst>
          </c:dPt>
          <c:dLbls>
            <c:dLbl>
              <c:idx val="0"/>
              <c:layout>
                <c:manualLayout>
                  <c:x val="1.5717049747172285E-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B21-4E2E-B4B5-F97BD2A85B08}"/>
                </c:ext>
              </c:extLst>
            </c:dLbl>
            <c:dLbl>
              <c:idx val="1"/>
              <c:layout>
                <c:manualLayout>
                  <c:x val="4.2142468733007065E-3"/>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9740230702244146E-2"/>
                      <c:h val="3.4926918737345367E-2"/>
                    </c:manualLayout>
                  </c15:layout>
                </c:ext>
                <c:ext xmlns:c16="http://schemas.microsoft.com/office/drawing/2014/chart" uri="{C3380CC4-5D6E-409C-BE32-E72D297353CC}">
                  <c16:uniqueId val="{0000001E-8B21-4E2E-B4B5-F97BD2A85B08}"/>
                </c:ext>
              </c:extLst>
            </c:dLbl>
            <c:dLbl>
              <c:idx val="2"/>
              <c:layout>
                <c:manualLayout>
                  <c:x val="2.3929358786523324E-3"/>
                  <c:y val="-8.654296281572162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B21-4E2E-B4B5-F97BD2A85B08}"/>
                </c:ext>
              </c:extLst>
            </c:dLbl>
            <c:dLbl>
              <c:idx val="3"/>
              <c:layout>
                <c:manualLayout>
                  <c:x val="4.424409722410405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B21-4E2E-B4B5-F97BD2A85B08}"/>
                </c:ext>
              </c:extLst>
            </c:dLbl>
            <c:dLbl>
              <c:idx val="4"/>
              <c:layout>
                <c:manualLayout>
                  <c:x val="4.8099591898673807E-4"/>
                  <c:y val="-4.327148140786081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B21-4E2E-B4B5-F97BD2A85B08}"/>
                </c:ext>
              </c:extLst>
            </c:dLbl>
            <c:dLbl>
              <c:idx val="5"/>
              <c:layout>
                <c:manualLayout>
                  <c:x val="8.128755757649115E-3"/>
                  <c:y val="2.36028988820219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B21-4E2E-B4B5-F97BD2A85B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4,080)</c:v>
                </c:pt>
                <c:pt idx="1">
                  <c:v>UDA Contract 2024 (Base Size: 5,824)</c:v>
                </c:pt>
                <c:pt idx="2">
                  <c:v>Contract Reform 2023 (Base Size: 26,922)</c:v>
                </c:pt>
                <c:pt idx="3">
                  <c:v>Contract Reform 2024 (Base Size: 24,127)</c:v>
                </c:pt>
                <c:pt idx="4">
                  <c:v>Combined 2023 (Base Size: 31,002)</c:v>
                </c:pt>
                <c:pt idx="5">
                  <c:v>Combined 2024 (Base Size: 29,951)</c:v>
                </c:pt>
              </c:strCache>
            </c:strRef>
          </c:cat>
          <c:val>
            <c:numRef>
              <c:f>Sheet1!$D$2:$D$7</c:f>
              <c:numCache>
                <c:formatCode>0"%"</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1F-8B21-4E2E-B4B5-F97BD2A85B08}"/>
            </c:ext>
          </c:extLst>
        </c:ser>
        <c:dLbls>
          <c:showLegendKey val="0"/>
          <c:showVal val="0"/>
          <c:showCatName val="0"/>
          <c:showSerName val="0"/>
          <c:showPercent val="0"/>
          <c:showBubbleSize val="0"/>
        </c:dLbls>
        <c:gapWidth val="150"/>
        <c:overlap val="100"/>
        <c:axId val="222703968"/>
        <c:axId val="222703488"/>
      </c:barChart>
      <c:catAx>
        <c:axId val="222703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2703488"/>
        <c:crosses val="autoZero"/>
        <c:auto val="1"/>
        <c:lblAlgn val="ctr"/>
        <c:lblOffset val="100"/>
        <c:noMultiLvlLbl val="0"/>
      </c:catAx>
      <c:valAx>
        <c:axId val="222703488"/>
        <c:scaling>
          <c:orientation val="minMax"/>
          <c:max val="1"/>
          <c:min val="0.75000000000000011"/>
        </c:scaling>
        <c:delete val="1"/>
        <c:axPos val="b"/>
        <c:numFmt formatCode="0%" sourceLinked="1"/>
        <c:majorTickMark val="out"/>
        <c:minorTickMark val="none"/>
        <c:tickLblPos val="nextTo"/>
        <c:crossAx val="222703968"/>
        <c:crosses val="autoZero"/>
        <c:crossBetween val="between"/>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0" i="0" u="none" strike="noStrike" kern="1200" spc="0" baseline="0" dirty="0">
                <a:solidFill>
                  <a:prstClr val="black"/>
                </a:solidFill>
                <a:latin typeface="Arial" panose="020B0604020202020204" pitchFamily="34" charset="0"/>
                <a:cs typeface="Arial" panose="020B0604020202020204" pitchFamily="34" charset="0"/>
              </a:rPr>
              <a:t>Staff members were respectful</a:t>
            </a:r>
            <a:endParaRPr lang="en-GB" sz="1400" b="0" i="0" u="none" strike="noStrike" kern="1200" spc="0" baseline="0" dirty="0">
              <a:solidFill>
                <a:schemeClr val="tx1"/>
              </a:solidFill>
              <a:latin typeface="Arial" panose="020B0604020202020204" pitchFamily="34" charset="0"/>
              <a:cs typeface="Arial" panose="020B0604020202020204" pitchFamily="34" charset="0"/>
            </a:endParaRPr>
          </a:p>
        </c:rich>
      </c:tx>
      <c:layout>
        <c:manualLayout>
          <c:xMode val="edge"/>
          <c:yMode val="edge"/>
          <c:x val="0.32236903512369197"/>
          <c:y val="1.1983396196959688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7912780069228125"/>
          <c:y val="0.11306395190083414"/>
          <c:w val="0.59159768853204797"/>
          <c:h val="0.78402562464722791"/>
        </c:manualLayout>
      </c:layout>
      <c:barChart>
        <c:barDir val="bar"/>
        <c:grouping val="percentStacked"/>
        <c:varyColors val="0"/>
        <c:ser>
          <c:idx val="0"/>
          <c:order val="0"/>
          <c:tx>
            <c:strRef>
              <c:f>Sheet1!$B$1</c:f>
              <c:strCache>
                <c:ptCount val="1"/>
                <c:pt idx="0">
                  <c:v>Agree or Strongly Agree</c:v>
                </c:pt>
              </c:strCache>
            </c:strRef>
          </c:tx>
          <c:spPr>
            <a:solidFill>
              <a:srgbClr val="005EB8"/>
            </a:solidFill>
            <a:ln>
              <a:solidFill>
                <a:sysClr val="windowText" lastClr="000000"/>
              </a:solidFill>
            </a:ln>
            <a:effectLst/>
          </c:spPr>
          <c:invertIfNegative val="0"/>
          <c:dPt>
            <c:idx val="0"/>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1-C685-4569-B48D-8C74EC547003}"/>
              </c:ext>
            </c:extLst>
          </c:dPt>
          <c:dPt>
            <c:idx val="2"/>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3-C685-4569-B48D-8C74EC547003}"/>
              </c:ext>
            </c:extLst>
          </c:dPt>
          <c:dPt>
            <c:idx val="4"/>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5-C685-4569-B48D-8C74EC54700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685-4569-B48D-8C74EC547003}"/>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685-4569-B48D-8C74EC547003}"/>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685-4569-B48D-8C74EC5470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4,011)</c:v>
                </c:pt>
                <c:pt idx="1">
                  <c:v>UDA Contract 2024 (Base Size: 5,743)</c:v>
                </c:pt>
                <c:pt idx="2">
                  <c:v>Contract Reform 2023 (Base Size: 26,522)</c:v>
                </c:pt>
                <c:pt idx="3">
                  <c:v>Contract Reform 2024 (Base Size: 23,797)</c:v>
                </c:pt>
                <c:pt idx="4">
                  <c:v>Combined 2023 (Base Size: 30,533)</c:v>
                </c:pt>
                <c:pt idx="5">
                  <c:v>Combined 2024 (Base Size: 29,540)</c:v>
                </c:pt>
              </c:strCache>
            </c:strRef>
          </c:cat>
          <c:val>
            <c:numRef>
              <c:f>Sheet1!$B$2:$B$7</c:f>
              <c:numCache>
                <c:formatCode>0"%"</c:formatCode>
                <c:ptCount val="6"/>
                <c:pt idx="0">
                  <c:v>98</c:v>
                </c:pt>
                <c:pt idx="1">
                  <c:v>98</c:v>
                </c:pt>
                <c:pt idx="2">
                  <c:v>97</c:v>
                </c:pt>
                <c:pt idx="3">
                  <c:v>97</c:v>
                </c:pt>
                <c:pt idx="4">
                  <c:v>97</c:v>
                </c:pt>
                <c:pt idx="5">
                  <c:v>97</c:v>
                </c:pt>
              </c:numCache>
            </c:numRef>
          </c:val>
          <c:extLst>
            <c:ext xmlns:c16="http://schemas.microsoft.com/office/drawing/2014/chart" uri="{C3380CC4-5D6E-409C-BE32-E72D297353CC}">
              <c16:uniqueId val="{00000006-C685-4569-B48D-8C74EC547003}"/>
            </c:ext>
          </c:extLst>
        </c:ser>
        <c:ser>
          <c:idx val="1"/>
          <c:order val="1"/>
          <c:tx>
            <c:strRef>
              <c:f>Sheet1!$C$1</c:f>
              <c:strCache>
                <c:ptCount val="1"/>
                <c:pt idx="0">
                  <c:v>Neither Agree nor Disagree</c:v>
                </c:pt>
              </c:strCache>
            </c:strRef>
          </c:tx>
          <c:spPr>
            <a:solidFill>
              <a:srgbClr val="768692"/>
            </a:solidFill>
            <a:ln>
              <a:solidFill>
                <a:sysClr val="windowText" lastClr="000000"/>
              </a:solidFill>
            </a:ln>
            <a:effectLst/>
          </c:spPr>
          <c:invertIfNegative val="0"/>
          <c:dPt>
            <c:idx val="0"/>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8-C685-4569-B48D-8C74EC547003}"/>
              </c:ext>
            </c:extLst>
          </c:dPt>
          <c:dPt>
            <c:idx val="1"/>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0A-C685-4569-B48D-8C74EC547003}"/>
              </c:ext>
            </c:extLst>
          </c:dPt>
          <c:dPt>
            <c:idx val="2"/>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C-C685-4569-B48D-8C74EC547003}"/>
              </c:ext>
            </c:extLst>
          </c:dPt>
          <c:dPt>
            <c:idx val="3"/>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0E-C685-4569-B48D-8C74EC547003}"/>
              </c:ext>
            </c:extLst>
          </c:dPt>
          <c:dPt>
            <c:idx val="4"/>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10-C685-4569-B48D-8C74EC547003}"/>
              </c:ext>
            </c:extLst>
          </c:dPt>
          <c:dPt>
            <c:idx val="5"/>
            <c:invertIfNegative val="0"/>
            <c:bubble3D val="0"/>
            <c:spPr>
              <a:solidFill>
                <a:srgbClr val="5C98D1"/>
              </a:solidFill>
              <a:ln>
                <a:solidFill>
                  <a:sysClr val="windowText" lastClr="000000"/>
                </a:solidFill>
              </a:ln>
              <a:effectLst/>
            </c:spPr>
            <c:extLst>
              <c:ext xmlns:c16="http://schemas.microsoft.com/office/drawing/2014/chart" uri="{C3380CC4-5D6E-409C-BE32-E72D297353CC}">
                <c16:uniqueId val="{00000012-C685-4569-B48D-8C74EC547003}"/>
              </c:ext>
            </c:extLst>
          </c:dPt>
          <c:dLbls>
            <c:dLbl>
              <c:idx val="0"/>
              <c:layout>
                <c:manualLayout>
                  <c:x val="3.2235006627054884E-3"/>
                  <c:y val="-1.727893315546114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85-4569-B48D-8C74EC547003}"/>
                </c:ext>
              </c:extLst>
            </c:dLbl>
            <c:dLbl>
              <c:idx val="1"/>
              <c:layout>
                <c:manualLayout>
                  <c:x val="1.3115607030398941E-3"/>
                  <c:y val="-2.356245376796103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685-4569-B48D-8C74EC547003}"/>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E-C685-4569-B48D-8C74EC547003}"/>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2-C685-4569-B48D-8C74EC5470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4,011)</c:v>
                </c:pt>
                <c:pt idx="1">
                  <c:v>UDA Contract 2024 (Base Size: 5,743)</c:v>
                </c:pt>
                <c:pt idx="2">
                  <c:v>Contract Reform 2023 (Base Size: 26,522)</c:v>
                </c:pt>
                <c:pt idx="3">
                  <c:v>Contract Reform 2024 (Base Size: 23,797)</c:v>
                </c:pt>
                <c:pt idx="4">
                  <c:v>Combined 2023 (Base Size: 30,533)</c:v>
                </c:pt>
                <c:pt idx="5">
                  <c:v>Combined 2024 (Base Size: 29,540)</c:v>
                </c:pt>
              </c:strCache>
            </c:strRef>
          </c:cat>
          <c:val>
            <c:numRef>
              <c:f>Sheet1!$C$2:$C$7</c:f>
              <c:numCache>
                <c:formatCode>0"%"</c:formatCode>
                <c:ptCount val="6"/>
                <c:pt idx="0">
                  <c:v>1</c:v>
                </c:pt>
                <c:pt idx="1">
                  <c:v>1</c:v>
                </c:pt>
                <c:pt idx="2">
                  <c:v>2</c:v>
                </c:pt>
                <c:pt idx="3">
                  <c:v>2</c:v>
                </c:pt>
                <c:pt idx="4">
                  <c:v>2</c:v>
                </c:pt>
                <c:pt idx="5">
                  <c:v>2</c:v>
                </c:pt>
              </c:numCache>
            </c:numRef>
          </c:val>
          <c:extLst>
            <c:ext xmlns:c16="http://schemas.microsoft.com/office/drawing/2014/chart" uri="{C3380CC4-5D6E-409C-BE32-E72D297353CC}">
              <c16:uniqueId val="{00000013-C685-4569-B48D-8C74EC547003}"/>
            </c:ext>
          </c:extLst>
        </c:ser>
        <c:ser>
          <c:idx val="2"/>
          <c:order val="2"/>
          <c:tx>
            <c:strRef>
              <c:f>Sheet1!$D$1</c:f>
              <c:strCache>
                <c:ptCount val="1"/>
                <c:pt idx="0">
                  <c:v>Disagree or Strongly Disagree</c:v>
                </c:pt>
              </c:strCache>
            </c:strRef>
          </c:tx>
          <c:spPr>
            <a:solidFill>
              <a:srgbClr val="9CC7CE">
                <a:alpha val="60000"/>
              </a:srgbClr>
            </a:solidFill>
            <a:ln>
              <a:solidFill>
                <a:sysClr val="windowText" lastClr="000000"/>
              </a:solidFill>
            </a:ln>
            <a:effectLst/>
          </c:spPr>
          <c:invertIfNegative val="0"/>
          <c:dPt>
            <c:idx val="0"/>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5-C685-4569-B48D-8C74EC547003}"/>
              </c:ext>
            </c:extLst>
          </c:dPt>
          <c:dPt>
            <c:idx val="2"/>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7-C685-4569-B48D-8C74EC547003}"/>
              </c:ext>
            </c:extLst>
          </c:dPt>
          <c:dPt>
            <c:idx val="3"/>
            <c:invertIfNegative val="0"/>
            <c:bubble3D val="0"/>
            <c:spPr>
              <a:solidFill>
                <a:srgbClr val="97BDE1">
                  <a:alpha val="60000"/>
                </a:srgbClr>
              </a:solidFill>
              <a:ln>
                <a:solidFill>
                  <a:sysClr val="windowText" lastClr="000000"/>
                </a:solidFill>
              </a:ln>
              <a:effectLst/>
            </c:spPr>
            <c:extLst>
              <c:ext xmlns:c16="http://schemas.microsoft.com/office/drawing/2014/chart" uri="{C3380CC4-5D6E-409C-BE32-E72D297353CC}">
                <c16:uniqueId val="{00000019-C685-4569-B48D-8C74EC547003}"/>
              </c:ext>
            </c:extLst>
          </c:dPt>
          <c:dPt>
            <c:idx val="4"/>
            <c:invertIfNegative val="0"/>
            <c:bubble3D val="0"/>
            <c:spPr>
              <a:solidFill>
                <a:srgbClr val="8DD3F0">
                  <a:alpha val="60000"/>
                </a:srgbClr>
              </a:solidFill>
              <a:ln>
                <a:solidFill>
                  <a:sysClr val="windowText" lastClr="000000"/>
                </a:solidFill>
              </a:ln>
              <a:effectLst/>
            </c:spPr>
            <c:extLst>
              <c:ext xmlns:c16="http://schemas.microsoft.com/office/drawing/2014/chart" uri="{C3380CC4-5D6E-409C-BE32-E72D297353CC}">
                <c16:uniqueId val="{0000001B-C685-4569-B48D-8C74EC547003}"/>
              </c:ext>
            </c:extLst>
          </c:dPt>
          <c:dPt>
            <c:idx val="5"/>
            <c:invertIfNegative val="0"/>
            <c:bubble3D val="0"/>
            <c:spPr>
              <a:solidFill>
                <a:srgbClr val="97BDE1">
                  <a:alpha val="60000"/>
                </a:srgbClr>
              </a:solidFill>
              <a:ln>
                <a:solidFill>
                  <a:sysClr val="windowText" lastClr="000000"/>
                </a:solidFill>
              </a:ln>
              <a:effectLst/>
            </c:spPr>
            <c:extLst>
              <c:ext xmlns:c16="http://schemas.microsoft.com/office/drawing/2014/chart" uri="{C3380CC4-5D6E-409C-BE32-E72D297353CC}">
                <c16:uniqueId val="{0000001D-C685-4569-B48D-8C74EC547003}"/>
              </c:ext>
            </c:extLst>
          </c:dPt>
          <c:dLbls>
            <c:dLbl>
              <c:idx val="0"/>
              <c:layout>
                <c:manualLayout>
                  <c:x val="6.3363496820759996E-3"/>
                  <c:y val="-1.727893315546114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685-4569-B48D-8C74EC547003}"/>
                </c:ext>
              </c:extLst>
            </c:dLbl>
            <c:dLbl>
              <c:idx val="1"/>
              <c:layout>
                <c:manualLayout>
                  <c:x val="4.2142468733007065E-3"/>
                  <c:y val="9.276556601559463E-8"/>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9740230702244146E-2"/>
                      <c:h val="3.4926918737345367E-2"/>
                    </c:manualLayout>
                  </c15:layout>
                </c:ext>
                <c:ext xmlns:c16="http://schemas.microsoft.com/office/drawing/2014/chart" uri="{C3380CC4-5D6E-409C-BE32-E72D297353CC}">
                  <c16:uniqueId val="{0000001E-C685-4569-B48D-8C74EC547003}"/>
                </c:ext>
              </c:extLst>
            </c:dLbl>
            <c:dLbl>
              <c:idx val="3"/>
              <c:layout>
                <c:manualLayout>
                  <c:x val="2.5124697627448111E-3"/>
                  <c:y val="-8.639466577730572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685-4569-B48D-8C74EC547003}"/>
                </c:ext>
              </c:extLst>
            </c:dLbl>
            <c:dLbl>
              <c:idx val="5"/>
              <c:layout>
                <c:manualLayout>
                  <c:x val="4.4244097224104056E-3"/>
                  <c:y val="-2.356245376796125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685-4569-B48D-8C74EC5470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4,011)</c:v>
                </c:pt>
                <c:pt idx="1">
                  <c:v>UDA Contract 2024 (Base Size: 5,743)</c:v>
                </c:pt>
                <c:pt idx="2">
                  <c:v>Contract Reform 2023 (Base Size: 26,522)</c:v>
                </c:pt>
                <c:pt idx="3">
                  <c:v>Contract Reform 2024 (Base Size: 23,797)</c:v>
                </c:pt>
                <c:pt idx="4">
                  <c:v>Combined 2023 (Base Size: 30,533)</c:v>
                </c:pt>
                <c:pt idx="5">
                  <c:v>Combined 2024 (Base Size: 29,540)</c:v>
                </c:pt>
              </c:strCache>
            </c:strRef>
          </c:cat>
          <c:val>
            <c:numRef>
              <c:f>Sheet1!$D$2:$D$7</c:f>
              <c:numCache>
                <c:formatCode>0"%"</c:formatCode>
                <c:ptCount val="6"/>
                <c:pt idx="0">
                  <c:v>1</c:v>
                </c:pt>
                <c:pt idx="1">
                  <c:v>1</c:v>
                </c:pt>
                <c:pt idx="2">
                  <c:v>2</c:v>
                </c:pt>
                <c:pt idx="3">
                  <c:v>1</c:v>
                </c:pt>
                <c:pt idx="4">
                  <c:v>2</c:v>
                </c:pt>
                <c:pt idx="5">
                  <c:v>1</c:v>
                </c:pt>
              </c:numCache>
            </c:numRef>
          </c:val>
          <c:extLst>
            <c:ext xmlns:c16="http://schemas.microsoft.com/office/drawing/2014/chart" uri="{C3380CC4-5D6E-409C-BE32-E72D297353CC}">
              <c16:uniqueId val="{0000001F-C685-4569-B48D-8C74EC547003}"/>
            </c:ext>
          </c:extLst>
        </c:ser>
        <c:dLbls>
          <c:showLegendKey val="0"/>
          <c:showVal val="0"/>
          <c:showCatName val="0"/>
          <c:showSerName val="0"/>
          <c:showPercent val="0"/>
          <c:showBubbleSize val="0"/>
        </c:dLbls>
        <c:gapWidth val="150"/>
        <c:overlap val="100"/>
        <c:axId val="222703968"/>
        <c:axId val="222703488"/>
      </c:barChart>
      <c:catAx>
        <c:axId val="222703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2703488"/>
        <c:crosses val="autoZero"/>
        <c:auto val="1"/>
        <c:lblAlgn val="ctr"/>
        <c:lblOffset val="100"/>
        <c:noMultiLvlLbl val="0"/>
      </c:catAx>
      <c:valAx>
        <c:axId val="222703488"/>
        <c:scaling>
          <c:orientation val="minMax"/>
          <c:max val="1"/>
          <c:min val="0.75000000000000011"/>
        </c:scaling>
        <c:delete val="1"/>
        <c:axPos val="b"/>
        <c:numFmt formatCode="0%" sourceLinked="1"/>
        <c:majorTickMark val="out"/>
        <c:minorTickMark val="none"/>
        <c:tickLblPos val="nextTo"/>
        <c:crossAx val="222703968"/>
        <c:crosses val="autoZero"/>
        <c:crossBetween val="between"/>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0" i="0" u="none" strike="noStrike" kern="1200" spc="0" baseline="0" dirty="0">
                <a:solidFill>
                  <a:schemeClr val="tx1"/>
                </a:solidFill>
                <a:latin typeface="Arial" panose="020B0604020202020204" pitchFamily="34" charset="0"/>
                <a:cs typeface="Arial" panose="020B0604020202020204" pitchFamily="34" charset="0"/>
              </a:rPr>
              <a:t>Did the clinician discuss any risk(s) or area(s) for improvement?</a:t>
            </a:r>
            <a:endParaRPr lang="en-GB" dirty="0"/>
          </a:p>
        </c:rich>
      </c:tx>
      <c:layout>
        <c:manualLayout>
          <c:xMode val="edge"/>
          <c:yMode val="edge"/>
          <c:x val="0.15324294538067393"/>
          <c:y val="1.8873516045065181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Sheet1!$B$1</c:f>
              <c:strCache>
                <c:ptCount val="1"/>
                <c:pt idx="0">
                  <c:v>Yes</c:v>
                </c:pt>
              </c:strCache>
            </c:strRef>
          </c:tx>
          <c:spPr>
            <a:solidFill>
              <a:srgbClr val="005EB8"/>
            </a:solidFill>
            <a:ln>
              <a:solidFill>
                <a:sysClr val="windowText" lastClr="000000"/>
              </a:solidFill>
            </a:ln>
            <a:effectLst/>
          </c:spPr>
          <c:invertIfNegative val="0"/>
          <c:dPt>
            <c:idx val="0"/>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2-DC32-4FD0-8B97-46D44D0AB66B}"/>
              </c:ext>
            </c:extLst>
          </c:dPt>
          <c:dPt>
            <c:idx val="2"/>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1-DC32-4FD0-8B97-46D44D0AB66B}"/>
              </c:ext>
            </c:extLst>
          </c:dPt>
          <c:dPt>
            <c:idx val="4"/>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0-DC32-4FD0-8B97-46D44D0AB66B}"/>
              </c:ext>
            </c:extLst>
          </c:dPt>
          <c:dLbls>
            <c:dLbl>
              <c:idx val="1"/>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C-618D-438E-8E1C-AFE476559872}"/>
                </c:ext>
              </c:extLst>
            </c:dLbl>
            <c:dLbl>
              <c:idx val="3"/>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618D-438E-8E1C-AFE476559872}"/>
                </c:ext>
              </c:extLst>
            </c:dLbl>
            <c:dLbl>
              <c:idx val="5"/>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618D-438E-8E1C-AFE476559872}"/>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3,851)</c:v>
                </c:pt>
                <c:pt idx="1">
                  <c:v>UDA Contract 2024
 (Base Size: 5,498)</c:v>
                </c:pt>
                <c:pt idx="2">
                  <c:v>Contract Reform 2023
 (Base Size: 25,664)</c:v>
                </c:pt>
                <c:pt idx="3">
                  <c:v>Contract Reform 2024 
(Base Size: 22,877)</c:v>
                </c:pt>
                <c:pt idx="4">
                  <c:v>Combined 2023 
(Base Size: 29,515)</c:v>
                </c:pt>
                <c:pt idx="5">
                  <c:v>Combined 2024 
(Base Size: 28,375)</c:v>
                </c:pt>
              </c:strCache>
            </c:strRef>
          </c:cat>
          <c:val>
            <c:numRef>
              <c:f>Sheet1!$B$2:$B$7</c:f>
              <c:numCache>
                <c:formatCode>0"%"</c:formatCode>
                <c:ptCount val="6"/>
                <c:pt idx="0">
                  <c:v>75</c:v>
                </c:pt>
                <c:pt idx="1">
                  <c:v>74.372499090578387</c:v>
                </c:pt>
                <c:pt idx="2">
                  <c:v>80</c:v>
                </c:pt>
                <c:pt idx="3">
                  <c:v>78.28386589150675</c:v>
                </c:pt>
                <c:pt idx="4">
                  <c:v>79</c:v>
                </c:pt>
                <c:pt idx="5">
                  <c:v>77.525991189427316</c:v>
                </c:pt>
              </c:numCache>
            </c:numRef>
          </c:val>
          <c:extLst>
            <c:ext xmlns:c16="http://schemas.microsoft.com/office/drawing/2014/chart" uri="{C3380CC4-5D6E-409C-BE32-E72D297353CC}">
              <c16:uniqueId val="{00000000-1503-4C3C-8AC4-C2E9AD60294E}"/>
            </c:ext>
          </c:extLst>
        </c:ser>
        <c:ser>
          <c:idx val="1"/>
          <c:order val="1"/>
          <c:tx>
            <c:strRef>
              <c:f>Sheet1!$C$1</c:f>
              <c:strCache>
                <c:ptCount val="1"/>
                <c:pt idx="0">
                  <c:v>No</c:v>
                </c:pt>
              </c:strCache>
            </c:strRef>
          </c:tx>
          <c:spPr>
            <a:solidFill>
              <a:srgbClr val="5C98D1"/>
            </a:solidFill>
            <a:ln>
              <a:solidFill>
                <a:sysClr val="windowText" lastClr="000000"/>
              </a:solidFill>
            </a:ln>
            <a:effectLst/>
          </c:spPr>
          <c:invertIfNegative val="0"/>
          <c:dPt>
            <c:idx val="0"/>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9-618D-438E-8E1C-AFE476559872}"/>
              </c:ext>
            </c:extLst>
          </c:dPt>
          <c:dPt>
            <c:idx val="2"/>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7-618D-438E-8E1C-AFE476559872}"/>
              </c:ext>
            </c:extLst>
          </c:dPt>
          <c:dPt>
            <c:idx val="4"/>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6-618D-438E-8E1C-AFE476559872}"/>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3,851)</c:v>
                </c:pt>
                <c:pt idx="1">
                  <c:v>UDA Contract 2024
 (Base Size: 5,498)</c:v>
                </c:pt>
                <c:pt idx="2">
                  <c:v>Contract Reform 2023
 (Base Size: 25,664)</c:v>
                </c:pt>
                <c:pt idx="3">
                  <c:v>Contract Reform 2024 
(Base Size: 22,877)</c:v>
                </c:pt>
                <c:pt idx="4">
                  <c:v>Combined 2023 
(Base Size: 29,515)</c:v>
                </c:pt>
                <c:pt idx="5">
                  <c:v>Combined 2024 
(Base Size: 28,375)</c:v>
                </c:pt>
              </c:strCache>
            </c:strRef>
          </c:cat>
          <c:val>
            <c:numRef>
              <c:f>Sheet1!$C$2:$C$7</c:f>
              <c:numCache>
                <c:formatCode>0"%"</c:formatCode>
                <c:ptCount val="6"/>
                <c:pt idx="0">
                  <c:v>25</c:v>
                </c:pt>
                <c:pt idx="1">
                  <c:v>26</c:v>
                </c:pt>
                <c:pt idx="2">
                  <c:v>20</c:v>
                </c:pt>
                <c:pt idx="3">
                  <c:v>22</c:v>
                </c:pt>
                <c:pt idx="4">
                  <c:v>21</c:v>
                </c:pt>
                <c:pt idx="5">
                  <c:v>22</c:v>
                </c:pt>
              </c:numCache>
            </c:numRef>
          </c:val>
          <c:extLst>
            <c:ext xmlns:c16="http://schemas.microsoft.com/office/drawing/2014/chart" uri="{C3380CC4-5D6E-409C-BE32-E72D297353CC}">
              <c16:uniqueId val="{00000001-1503-4C3C-8AC4-C2E9AD60294E}"/>
            </c:ext>
          </c:extLst>
        </c:ser>
        <c:dLbls>
          <c:dLblPos val="ctr"/>
          <c:showLegendKey val="0"/>
          <c:showVal val="1"/>
          <c:showCatName val="0"/>
          <c:showSerName val="0"/>
          <c:showPercent val="0"/>
          <c:showBubbleSize val="0"/>
        </c:dLbls>
        <c:gapWidth val="150"/>
        <c:overlap val="100"/>
        <c:axId val="132857104"/>
        <c:axId val="132855664"/>
      </c:barChart>
      <c:catAx>
        <c:axId val="132857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2855664"/>
        <c:crosses val="autoZero"/>
        <c:auto val="1"/>
        <c:lblAlgn val="ctr"/>
        <c:lblOffset val="100"/>
        <c:noMultiLvlLbl val="0"/>
      </c:catAx>
      <c:valAx>
        <c:axId val="132855664"/>
        <c:scaling>
          <c:orientation val="minMax"/>
          <c:max val="101"/>
          <c:min val="0"/>
        </c:scaling>
        <c:delete val="1"/>
        <c:axPos val="b"/>
        <c:numFmt formatCode="0&quot;%&quot;" sourceLinked="1"/>
        <c:majorTickMark val="out"/>
        <c:minorTickMark val="none"/>
        <c:tickLblPos val="nextTo"/>
        <c:crossAx val="132857104"/>
        <c:crosses val="autoZero"/>
        <c:crossBetween val="between"/>
        <c:minorUnit val="5.000000000000001E-2"/>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sz="900">
          <a:solidFill>
            <a:schemeClr val="bg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0" i="0" u="none" strike="noStrike" kern="1200" spc="0" baseline="0" dirty="0">
                <a:solidFill>
                  <a:schemeClr val="tx1"/>
                </a:solidFill>
                <a:latin typeface="Arial" panose="020B0604020202020204" pitchFamily="34" charset="0"/>
                <a:cs typeface="Arial" panose="020B0604020202020204" pitchFamily="34" charset="0"/>
              </a:rPr>
              <a:t>Did the clinician explain possible consequences if action was not taken?</a:t>
            </a:r>
            <a:endParaRPr lang="en-GB" sz="1400" dirty="0"/>
          </a:p>
        </c:rich>
      </c:tx>
      <c:layout>
        <c:manualLayout>
          <c:xMode val="edge"/>
          <c:yMode val="edge"/>
          <c:x val="0.16975921917137385"/>
          <c:y val="1.4002936501651278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Sheet1!$B$1</c:f>
              <c:strCache>
                <c:ptCount val="1"/>
                <c:pt idx="0">
                  <c:v>Yes</c:v>
                </c:pt>
              </c:strCache>
            </c:strRef>
          </c:tx>
          <c:spPr>
            <a:solidFill>
              <a:srgbClr val="005EB8"/>
            </a:solidFill>
            <a:ln>
              <a:solidFill>
                <a:sysClr val="windowText" lastClr="000000"/>
              </a:solidFill>
            </a:ln>
            <a:effectLst/>
          </c:spPr>
          <c:invertIfNegative val="0"/>
          <c:dPt>
            <c:idx val="0"/>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1-16E0-4C5D-AD84-39DAFF9454A6}"/>
              </c:ext>
            </c:extLst>
          </c:dPt>
          <c:dPt>
            <c:idx val="2"/>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3-16E0-4C5D-AD84-39DAFF9454A6}"/>
              </c:ext>
            </c:extLst>
          </c:dPt>
          <c:dPt>
            <c:idx val="4"/>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5-16E0-4C5D-AD84-39DAFF9454A6}"/>
              </c:ext>
            </c:extLst>
          </c:dPt>
          <c:dLbls>
            <c:dLbl>
              <c:idx val="1"/>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16E0-4C5D-AD84-39DAFF9454A6}"/>
                </c:ext>
              </c:extLst>
            </c:dLbl>
            <c:dLbl>
              <c:idx val="3"/>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16E0-4C5D-AD84-39DAFF9454A6}"/>
                </c:ext>
              </c:extLst>
            </c:dLbl>
            <c:dLbl>
              <c:idx val="5"/>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16E0-4C5D-AD84-39DAFF9454A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2,750)</c:v>
                </c:pt>
                <c:pt idx="1">
                  <c:v>UDA Contract 2024 
(Base Size: 3,921)</c:v>
                </c:pt>
                <c:pt idx="2">
                  <c:v>Contract Reform 2023 
(Base Size: 19,554)</c:v>
                </c:pt>
                <c:pt idx="3">
                  <c:v>Contract Reform 2024
 (Base Size: 17,155)</c:v>
                </c:pt>
                <c:pt idx="4">
                  <c:v>Combined 2023 
(Base Size: 22,304)</c:v>
                </c:pt>
                <c:pt idx="5">
                  <c:v>Combined 2024 
(Base Size: 21,076)</c:v>
                </c:pt>
              </c:strCache>
            </c:strRef>
          </c:cat>
          <c:val>
            <c:numRef>
              <c:f>Sheet1!$B$2:$B$7</c:f>
              <c:numCache>
                <c:formatCode>0"%"</c:formatCode>
                <c:ptCount val="6"/>
                <c:pt idx="0">
                  <c:v>93</c:v>
                </c:pt>
                <c:pt idx="1">
                  <c:v>92</c:v>
                </c:pt>
                <c:pt idx="2">
                  <c:v>91</c:v>
                </c:pt>
                <c:pt idx="3">
                  <c:v>91.5</c:v>
                </c:pt>
                <c:pt idx="4">
                  <c:v>91</c:v>
                </c:pt>
                <c:pt idx="5">
                  <c:v>91.600000000000009</c:v>
                </c:pt>
              </c:numCache>
            </c:numRef>
          </c:val>
          <c:extLst>
            <c:ext xmlns:c16="http://schemas.microsoft.com/office/drawing/2014/chart" uri="{C3380CC4-5D6E-409C-BE32-E72D297353CC}">
              <c16:uniqueId val="{00000009-16E0-4C5D-AD84-39DAFF9454A6}"/>
            </c:ext>
          </c:extLst>
        </c:ser>
        <c:ser>
          <c:idx val="1"/>
          <c:order val="1"/>
          <c:tx>
            <c:strRef>
              <c:f>Sheet1!$C$1</c:f>
              <c:strCache>
                <c:ptCount val="1"/>
                <c:pt idx="0">
                  <c:v>No</c:v>
                </c:pt>
              </c:strCache>
            </c:strRef>
          </c:tx>
          <c:spPr>
            <a:solidFill>
              <a:srgbClr val="5C98D1"/>
            </a:solidFill>
            <a:ln>
              <a:solidFill>
                <a:sysClr val="windowText" lastClr="000000"/>
              </a:solidFill>
            </a:ln>
            <a:effectLst/>
          </c:spPr>
          <c:invertIfNegative val="0"/>
          <c:dPt>
            <c:idx val="0"/>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B-16E0-4C5D-AD84-39DAFF9454A6}"/>
              </c:ext>
            </c:extLst>
          </c:dPt>
          <c:dPt>
            <c:idx val="2"/>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D-16E0-4C5D-AD84-39DAFF9454A6}"/>
              </c:ext>
            </c:extLst>
          </c:dPt>
          <c:dPt>
            <c:idx val="4"/>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F-16E0-4C5D-AD84-39DAFF9454A6}"/>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2,750)</c:v>
                </c:pt>
                <c:pt idx="1">
                  <c:v>UDA Contract 2024 
(Base Size: 3,921)</c:v>
                </c:pt>
                <c:pt idx="2">
                  <c:v>Contract Reform 2023 
(Base Size: 19,554)</c:v>
                </c:pt>
                <c:pt idx="3">
                  <c:v>Contract Reform 2024
 (Base Size: 17,155)</c:v>
                </c:pt>
                <c:pt idx="4">
                  <c:v>Combined 2023 
(Base Size: 22,304)</c:v>
                </c:pt>
                <c:pt idx="5">
                  <c:v>Combined 2024 
(Base Size: 21,076)</c:v>
                </c:pt>
              </c:strCache>
            </c:strRef>
          </c:cat>
          <c:val>
            <c:numRef>
              <c:f>Sheet1!$C$2:$C$7</c:f>
              <c:numCache>
                <c:formatCode>0"%"</c:formatCode>
                <c:ptCount val="6"/>
                <c:pt idx="0">
                  <c:v>7.0000000000000009</c:v>
                </c:pt>
                <c:pt idx="1">
                  <c:v>8</c:v>
                </c:pt>
                <c:pt idx="2">
                  <c:v>9</c:v>
                </c:pt>
                <c:pt idx="3">
                  <c:v>8</c:v>
                </c:pt>
                <c:pt idx="4">
                  <c:v>9</c:v>
                </c:pt>
                <c:pt idx="5">
                  <c:v>8</c:v>
                </c:pt>
              </c:numCache>
            </c:numRef>
          </c:val>
          <c:extLst>
            <c:ext xmlns:c16="http://schemas.microsoft.com/office/drawing/2014/chart" uri="{C3380CC4-5D6E-409C-BE32-E72D297353CC}">
              <c16:uniqueId val="{00000010-16E0-4C5D-AD84-39DAFF9454A6}"/>
            </c:ext>
          </c:extLst>
        </c:ser>
        <c:dLbls>
          <c:dLblPos val="ctr"/>
          <c:showLegendKey val="0"/>
          <c:showVal val="1"/>
          <c:showCatName val="0"/>
          <c:showSerName val="0"/>
          <c:showPercent val="0"/>
          <c:showBubbleSize val="0"/>
        </c:dLbls>
        <c:gapWidth val="150"/>
        <c:overlap val="100"/>
        <c:axId val="132857104"/>
        <c:axId val="132855664"/>
      </c:barChart>
      <c:catAx>
        <c:axId val="132857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2855664"/>
        <c:crosses val="autoZero"/>
        <c:auto val="1"/>
        <c:lblAlgn val="ctr"/>
        <c:lblOffset val="100"/>
        <c:noMultiLvlLbl val="0"/>
      </c:catAx>
      <c:valAx>
        <c:axId val="132855664"/>
        <c:scaling>
          <c:orientation val="minMax"/>
          <c:max val="101"/>
          <c:min val="0"/>
        </c:scaling>
        <c:delete val="1"/>
        <c:axPos val="b"/>
        <c:numFmt formatCode="0&quot;%&quot;" sourceLinked="1"/>
        <c:majorTickMark val="out"/>
        <c:minorTickMark val="none"/>
        <c:tickLblPos val="nextTo"/>
        <c:crossAx val="132857104"/>
        <c:crosses val="autoZero"/>
        <c:crossBetween val="between"/>
        <c:minorUnit val="5.000000000000001E-2"/>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sz="900">
          <a:solidFill>
            <a:schemeClr val="bg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0" i="0" u="none" strike="noStrike" kern="1200" spc="0" baseline="0" dirty="0">
                <a:solidFill>
                  <a:schemeClr val="tx1"/>
                </a:solidFill>
                <a:latin typeface="Arial" panose="020B0604020202020204" pitchFamily="34" charset="0"/>
                <a:cs typeface="Arial" panose="020B0604020202020204" pitchFamily="34" charset="0"/>
              </a:rPr>
              <a:t>Were you given advice on how to improve/manage any identified issues?</a:t>
            </a:r>
            <a:endParaRPr lang="en-GB" sz="1400" dirty="0"/>
          </a:p>
        </c:rich>
      </c:tx>
      <c:layout>
        <c:manualLayout>
          <c:xMode val="edge"/>
          <c:yMode val="edge"/>
          <c:x val="0.16975921917137385"/>
          <c:y val="1.4002936501651278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6852799579820831"/>
          <c:y val="0.12712056972043792"/>
          <c:w val="0.49967733954848353"/>
          <c:h val="0.79738637163332515"/>
        </c:manualLayout>
      </c:layout>
      <c:barChart>
        <c:barDir val="bar"/>
        <c:grouping val="stacked"/>
        <c:varyColors val="0"/>
        <c:ser>
          <c:idx val="0"/>
          <c:order val="0"/>
          <c:tx>
            <c:strRef>
              <c:f>Sheet1!$B$1</c:f>
              <c:strCache>
                <c:ptCount val="1"/>
                <c:pt idx="0">
                  <c:v>Yes</c:v>
                </c:pt>
              </c:strCache>
            </c:strRef>
          </c:tx>
          <c:spPr>
            <a:solidFill>
              <a:srgbClr val="005EB8"/>
            </a:solidFill>
            <a:ln>
              <a:solidFill>
                <a:sysClr val="windowText" lastClr="000000"/>
              </a:solidFill>
            </a:ln>
            <a:effectLst/>
          </c:spPr>
          <c:invertIfNegative val="0"/>
          <c:dPt>
            <c:idx val="0"/>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1-E779-4ABC-8AB5-18BF2CE42C92}"/>
              </c:ext>
            </c:extLst>
          </c:dPt>
          <c:dPt>
            <c:idx val="2"/>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3-E779-4ABC-8AB5-18BF2CE42C92}"/>
              </c:ext>
            </c:extLst>
          </c:dPt>
          <c:dPt>
            <c:idx val="4"/>
            <c:invertIfNegative val="0"/>
            <c:bubble3D val="0"/>
            <c:spPr>
              <a:solidFill>
                <a:srgbClr val="41B6E6"/>
              </a:solidFill>
              <a:ln>
                <a:solidFill>
                  <a:sysClr val="windowText" lastClr="000000"/>
                </a:solidFill>
              </a:ln>
              <a:effectLst/>
            </c:spPr>
            <c:extLst>
              <c:ext xmlns:c16="http://schemas.microsoft.com/office/drawing/2014/chart" uri="{C3380CC4-5D6E-409C-BE32-E72D297353CC}">
                <c16:uniqueId val="{00000005-E779-4ABC-8AB5-18BF2CE42C92}"/>
              </c:ext>
            </c:extLst>
          </c:dPt>
          <c:dLbls>
            <c:dLbl>
              <c:idx val="1"/>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E779-4ABC-8AB5-18BF2CE42C92}"/>
                </c:ext>
              </c:extLst>
            </c:dLbl>
            <c:dLbl>
              <c:idx val="3"/>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E779-4ABC-8AB5-18BF2CE42C92}"/>
                </c:ext>
              </c:extLst>
            </c:dLbl>
            <c:dLbl>
              <c:idx val="5"/>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E779-4ABC-8AB5-18BF2CE42C92}"/>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2,766)</c:v>
                </c:pt>
                <c:pt idx="1">
                  <c:v>UDA Contract 2024 (Base Size: 3,949)</c:v>
                </c:pt>
                <c:pt idx="2">
                  <c:v>Contract Reform 2023 (Base Size: 19,711)</c:v>
                </c:pt>
                <c:pt idx="3">
                  <c:v>Contract Reform 2024 (Base Size: 17,294)</c:v>
                </c:pt>
                <c:pt idx="4">
                  <c:v>Combined 2023 (Base Size: 22,477)</c:v>
                </c:pt>
                <c:pt idx="5">
                  <c:v>Combined 2024 (Combined: 21,243)</c:v>
                </c:pt>
              </c:strCache>
            </c:strRef>
          </c:cat>
          <c:val>
            <c:numRef>
              <c:f>Sheet1!$B$2:$B$7</c:f>
              <c:numCache>
                <c:formatCode>0"%"</c:formatCode>
                <c:ptCount val="6"/>
                <c:pt idx="0">
                  <c:v>97</c:v>
                </c:pt>
                <c:pt idx="1">
                  <c:v>97</c:v>
                </c:pt>
                <c:pt idx="2">
                  <c:v>96</c:v>
                </c:pt>
                <c:pt idx="3">
                  <c:v>97</c:v>
                </c:pt>
                <c:pt idx="4">
                  <c:v>96</c:v>
                </c:pt>
                <c:pt idx="5">
                  <c:v>97</c:v>
                </c:pt>
              </c:numCache>
            </c:numRef>
          </c:val>
          <c:extLst>
            <c:ext xmlns:c16="http://schemas.microsoft.com/office/drawing/2014/chart" uri="{C3380CC4-5D6E-409C-BE32-E72D297353CC}">
              <c16:uniqueId val="{00000009-E779-4ABC-8AB5-18BF2CE42C92}"/>
            </c:ext>
          </c:extLst>
        </c:ser>
        <c:ser>
          <c:idx val="1"/>
          <c:order val="1"/>
          <c:tx>
            <c:strRef>
              <c:f>Sheet1!$C$1</c:f>
              <c:strCache>
                <c:ptCount val="1"/>
                <c:pt idx="0">
                  <c:v>No</c:v>
                </c:pt>
              </c:strCache>
            </c:strRef>
          </c:tx>
          <c:spPr>
            <a:solidFill>
              <a:srgbClr val="5C98D1"/>
            </a:solidFill>
            <a:ln>
              <a:solidFill>
                <a:sysClr val="windowText" lastClr="000000"/>
              </a:solidFill>
            </a:ln>
            <a:effectLst/>
          </c:spPr>
          <c:invertIfNegative val="0"/>
          <c:dPt>
            <c:idx val="0"/>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B-E779-4ABC-8AB5-18BF2CE42C92}"/>
              </c:ext>
            </c:extLst>
          </c:dPt>
          <c:dPt>
            <c:idx val="2"/>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D-E779-4ABC-8AB5-18BF2CE42C92}"/>
              </c:ext>
            </c:extLst>
          </c:dPt>
          <c:dPt>
            <c:idx val="4"/>
            <c:invertIfNegative val="0"/>
            <c:bubble3D val="0"/>
            <c:spPr>
              <a:solidFill>
                <a:srgbClr val="66C4EB"/>
              </a:solidFill>
              <a:ln>
                <a:solidFill>
                  <a:sysClr val="windowText" lastClr="000000"/>
                </a:solidFill>
              </a:ln>
              <a:effectLst/>
            </c:spPr>
            <c:extLst>
              <c:ext xmlns:c16="http://schemas.microsoft.com/office/drawing/2014/chart" uri="{C3380CC4-5D6E-409C-BE32-E72D297353CC}">
                <c16:uniqueId val="{0000000F-E779-4ABC-8AB5-18BF2CE42C92}"/>
              </c:ext>
            </c:extLst>
          </c:dPt>
          <c:dLbls>
            <c:dLbl>
              <c:idx val="1"/>
              <c:layout>
                <c:manualLayout>
                  <c:x val="-1.1583950564895983E-2"/>
                  <c:y val="-8.9291833558560858E-17"/>
                </c:manualLayout>
              </c:layout>
              <c:tx>
                <c:rich>
                  <a:bodyPr/>
                  <a:lstStyle/>
                  <a:p>
                    <a:fld id="{D996B497-8482-464B-8CC1-F0E18CFB60E0}" type="VALUE">
                      <a:rPr lang="en-US">
                        <a:solidFill>
                          <a:schemeClr val="bg1"/>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ADD-40A6-9A79-71F2ED7B3CFD}"/>
                </c:ext>
              </c:extLst>
            </c:dLbl>
            <c:dLbl>
              <c:idx val="3"/>
              <c:tx>
                <c:rich>
                  <a:bodyPr/>
                  <a:lstStyle/>
                  <a:p>
                    <a:fld id="{F35CB565-F0CF-449C-88A7-70987E8A83AB}"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65C-4866-9802-CA0B44394E21}"/>
                </c:ext>
              </c:extLst>
            </c:dLbl>
            <c:dLbl>
              <c:idx val="5"/>
              <c:tx>
                <c:rich>
                  <a:bodyPr/>
                  <a:lstStyle/>
                  <a:p>
                    <a:fld id="{B77BD8DA-5101-43CC-B276-B7FEBBA993A5}"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65C-4866-9802-CA0B44394E21}"/>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UDA Contract 2023 (Base Size: 2,766)</c:v>
                </c:pt>
                <c:pt idx="1">
                  <c:v>UDA Contract 2024 (Base Size: 3,949)</c:v>
                </c:pt>
                <c:pt idx="2">
                  <c:v>Contract Reform 2023 (Base Size: 19,711)</c:v>
                </c:pt>
                <c:pt idx="3">
                  <c:v>Contract Reform 2024 (Base Size: 17,294)</c:v>
                </c:pt>
                <c:pt idx="4">
                  <c:v>Combined 2023 (Base Size: 22,477)</c:v>
                </c:pt>
                <c:pt idx="5">
                  <c:v>Combined 2024 (Combined: 21,243)</c:v>
                </c:pt>
              </c:strCache>
            </c:strRef>
          </c:cat>
          <c:val>
            <c:numRef>
              <c:f>Sheet1!$C$2:$C$7</c:f>
              <c:numCache>
                <c:formatCode>0"%"</c:formatCode>
                <c:ptCount val="6"/>
                <c:pt idx="0">
                  <c:v>3</c:v>
                </c:pt>
                <c:pt idx="1">
                  <c:v>3</c:v>
                </c:pt>
                <c:pt idx="2">
                  <c:v>4</c:v>
                </c:pt>
                <c:pt idx="3">
                  <c:v>3</c:v>
                </c:pt>
                <c:pt idx="4">
                  <c:v>4</c:v>
                </c:pt>
                <c:pt idx="5">
                  <c:v>3</c:v>
                </c:pt>
              </c:numCache>
            </c:numRef>
          </c:val>
          <c:extLst>
            <c:ext xmlns:c16="http://schemas.microsoft.com/office/drawing/2014/chart" uri="{C3380CC4-5D6E-409C-BE32-E72D297353CC}">
              <c16:uniqueId val="{00000010-E779-4ABC-8AB5-18BF2CE42C92}"/>
            </c:ext>
          </c:extLst>
        </c:ser>
        <c:dLbls>
          <c:dLblPos val="ctr"/>
          <c:showLegendKey val="0"/>
          <c:showVal val="1"/>
          <c:showCatName val="0"/>
          <c:showSerName val="0"/>
          <c:showPercent val="0"/>
          <c:showBubbleSize val="0"/>
        </c:dLbls>
        <c:gapWidth val="150"/>
        <c:overlap val="100"/>
        <c:axId val="132857104"/>
        <c:axId val="132855664"/>
      </c:barChart>
      <c:catAx>
        <c:axId val="132857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2855664"/>
        <c:crosses val="autoZero"/>
        <c:auto val="1"/>
        <c:lblAlgn val="ctr"/>
        <c:lblOffset val="100"/>
        <c:noMultiLvlLbl val="0"/>
      </c:catAx>
      <c:valAx>
        <c:axId val="132855664"/>
        <c:scaling>
          <c:orientation val="minMax"/>
          <c:max val="101"/>
          <c:min val="0.9"/>
        </c:scaling>
        <c:delete val="1"/>
        <c:axPos val="b"/>
        <c:numFmt formatCode="0&quot;%&quot;" sourceLinked="1"/>
        <c:majorTickMark val="out"/>
        <c:minorTickMark val="none"/>
        <c:tickLblPos val="nextTo"/>
        <c:crossAx val="132857104"/>
        <c:crosses val="autoZero"/>
        <c:crossBetween val="between"/>
        <c:minorUnit val="5.000000000000001E-2"/>
      </c:valAx>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sz="900">
          <a:solidFill>
            <a:schemeClr val="bg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0" i="0" u="none" strike="noStrike" kern="1200" spc="0" baseline="0" dirty="0">
                <a:solidFill>
                  <a:schemeClr val="tx1">
                    <a:lumMod val="95000"/>
                    <a:lumOff val="5000"/>
                  </a:schemeClr>
                </a:solidFill>
                <a:effectLst/>
                <a:latin typeface="Arial" panose="020B0604020202020204" pitchFamily="34" charset="0"/>
                <a:cs typeface="Arial" panose="020B0604020202020204" pitchFamily="34" charset="0"/>
              </a:rPr>
              <a:t>Did the clinician provide advice/information in a way you understood?</a:t>
            </a:r>
            <a:endParaRPr 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9.7934004964228355E-2"/>
          <c:y val="0.24193429673219671"/>
          <c:w val="0.59467360074834619"/>
          <c:h val="0.48791369104875582"/>
        </c:manualLayout>
      </c:layout>
      <c:pieChart>
        <c:varyColors val="1"/>
        <c:ser>
          <c:idx val="0"/>
          <c:order val="0"/>
          <c:tx>
            <c:strRef>
              <c:f>Sheet1!$B$1</c:f>
              <c:strCache>
                <c:ptCount val="1"/>
                <c:pt idx="0">
                  <c:v>Yes</c:v>
                </c:pt>
              </c:strCache>
            </c:strRef>
          </c:tx>
          <c:spPr>
            <a:ln w="12700">
              <a:solidFill>
                <a:sysClr val="windowText" lastClr="000000">
                  <a:lumMod val="95000"/>
                  <a:lumOff val="5000"/>
                </a:sysClr>
              </a:solidFill>
            </a:ln>
          </c:spPr>
          <c:dPt>
            <c:idx val="0"/>
            <c:bubble3D val="0"/>
            <c:spPr>
              <a:solidFill>
                <a:schemeClr val="accent1"/>
              </a:solidFill>
              <a:ln w="12700">
                <a:solidFill>
                  <a:sysClr val="windowText" lastClr="000000">
                    <a:lumMod val="95000"/>
                    <a:lumOff val="5000"/>
                  </a:sysClr>
                </a:solidFill>
              </a:ln>
              <a:effectLst/>
            </c:spPr>
            <c:extLst>
              <c:ext xmlns:c16="http://schemas.microsoft.com/office/drawing/2014/chart" uri="{C3380CC4-5D6E-409C-BE32-E72D297353CC}">
                <c16:uniqueId val="{00000001-1301-48F7-8942-177661D4B1B0}"/>
              </c:ext>
            </c:extLst>
          </c:dPt>
          <c:dPt>
            <c:idx val="1"/>
            <c:bubble3D val="0"/>
            <c:spPr>
              <a:solidFill>
                <a:schemeClr val="accent1">
                  <a:lumMod val="40000"/>
                  <a:lumOff val="60000"/>
                </a:schemeClr>
              </a:solidFill>
              <a:ln w="12700">
                <a:solidFill>
                  <a:sysClr val="windowText" lastClr="000000">
                    <a:lumMod val="95000"/>
                    <a:lumOff val="5000"/>
                  </a:sysClr>
                </a:solidFill>
              </a:ln>
              <a:effectLst/>
            </c:spPr>
            <c:extLst>
              <c:ext xmlns:c16="http://schemas.microsoft.com/office/drawing/2014/chart" uri="{C3380CC4-5D6E-409C-BE32-E72D297353CC}">
                <c16:uniqueId val="{00000003-1301-48F7-8942-177661D4B1B0}"/>
              </c:ext>
            </c:extLst>
          </c:dPt>
          <c:dLbls>
            <c:dLbl>
              <c:idx val="0"/>
              <c:layout>
                <c:manualLayout>
                  <c:x val="-2.233160352494859E-2"/>
                  <c:y val="-0.21086879498324665"/>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fld id="{277BBB55-1D2E-4EF3-9F3B-3A38A48E77D4}" type="CATEGORYNAME">
                      <a:rPr lang="en-US" sz="1400"/>
                      <a:pPr>
                        <a:defRPr b="1">
                          <a:solidFill>
                            <a:schemeClr val="bg1"/>
                          </a:solidFill>
                          <a:latin typeface="Arial" panose="020B0604020202020204" pitchFamily="34" charset="0"/>
                          <a:cs typeface="Arial" panose="020B0604020202020204" pitchFamily="34" charset="0"/>
                        </a:defRPr>
                      </a:pPr>
                      <a:t>[CATEGORY NAME]</a:t>
                    </a:fld>
                    <a:r>
                      <a:rPr lang="en-US" sz="1400" baseline="0" dirty="0"/>
                      <a:t>, </a:t>
                    </a:r>
                    <a:fld id="{A89CDAEA-A389-4C41-A08B-9B086DEAD74F}" type="VALUE">
                      <a:rPr lang="en-US" sz="1400" baseline="0"/>
                      <a:pPr>
                        <a:defRPr b="1">
                          <a:solidFill>
                            <a:schemeClr val="bg1"/>
                          </a:solidFill>
                          <a:latin typeface="Arial" panose="020B0604020202020204" pitchFamily="34" charset="0"/>
                          <a:cs typeface="Arial" panose="020B0604020202020204" pitchFamily="34" charset="0"/>
                        </a:defRPr>
                      </a:pPr>
                      <a:t>[VALUE]</a:t>
                    </a:fld>
                    <a:endParaRPr lang="en-US" sz="1400" baseline="0" dirty="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6904639054074452"/>
                      <c:h val="0.11345968277785362"/>
                    </c:manualLayout>
                  </c15:layout>
                  <c15:dlblFieldTable/>
                  <c15:showDataLabelsRange val="0"/>
                </c:ext>
                <c:ext xmlns:c16="http://schemas.microsoft.com/office/drawing/2014/chart" uri="{C3380CC4-5D6E-409C-BE32-E72D297353CC}">
                  <c16:uniqueId val="{00000001-1301-48F7-8942-177661D4B1B0}"/>
                </c:ext>
              </c:extLst>
            </c:dLbl>
            <c:dLbl>
              <c:idx val="1"/>
              <c:layout>
                <c:manualLayout>
                  <c:x val="9.8078774335483843E-2"/>
                  <c:y val="3.2265858696198398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01-48F7-8942-177661D4B1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0.99</c:v>
                </c:pt>
                <c:pt idx="1">
                  <c:v>0.01</c:v>
                </c:pt>
              </c:numCache>
            </c:numRef>
          </c:val>
          <c:extLst>
            <c:ext xmlns:c16="http://schemas.microsoft.com/office/drawing/2014/chart" uri="{C3380CC4-5D6E-409C-BE32-E72D297353CC}">
              <c16:uniqueId val="{00000004-1301-48F7-8942-177661D4B1B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0001806523778065"/>
          <c:y val="0.4854061264776991"/>
          <c:w val="0.15724536432708372"/>
          <c:h val="0.145917883018933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0.xml.rels><?xml version="1.0" encoding="UTF-8" standalone="yes"?>
<Relationships xmlns="http://schemas.openxmlformats.org/package/2006/relationships"><Relationship Id="rId1" Type="http://schemas.openxmlformats.org/officeDocument/2006/relationships/image" Target="../media/image7.png"/></Relationships>
</file>

<file path=ppt/drawings/_rels/drawing11.x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0.37203</cdr:x>
      <cdr:y>0.91494</cdr:y>
    </cdr:from>
    <cdr:to>
      <cdr:x>1</cdr:x>
      <cdr:y>0.99296</cdr:y>
    </cdr:to>
    <cdr:sp macro="" textlink="">
      <cdr:nvSpPr>
        <cdr:cNvPr id="2" name="TextBox 7">
          <a:extLst xmlns:a="http://schemas.openxmlformats.org/drawingml/2006/main">
            <a:ext uri="{FF2B5EF4-FFF2-40B4-BE49-F238E27FC236}">
              <a16:creationId xmlns:a16="http://schemas.microsoft.com/office/drawing/2014/main" id="{18E2C704-E001-81E2-9345-78FD60DB6375}"/>
            </a:ext>
          </a:extLst>
        </cdr:cNvPr>
        <cdr:cNvSpPr txBox="1"/>
      </cdr:nvSpPr>
      <cdr:spPr>
        <a:xfrm xmlns:a="http://schemas.openxmlformats.org/drawingml/2006/main">
          <a:off x="2349949" y="4825656"/>
          <a:ext cx="3966606" cy="41149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latin typeface="Arial" panose="020B0604020202020204" pitchFamily="34" charset="0"/>
              <a:cs typeface="Arial" panose="020B0604020202020204" pitchFamily="34" charset="0"/>
            </a:rPr>
            <a:t>From dark to light blue: Agree or Strongly Agree → Neither Agree nor Disagree → Disagree or Strongly Disagree</a:t>
          </a:r>
        </a:p>
      </cdr:txBody>
    </cdr:sp>
  </cdr:relSizeAnchor>
</c:userShapes>
</file>

<file path=ppt/drawings/drawing10.xml><?xml version="1.0" encoding="utf-8"?>
<c:userShapes xmlns:c="http://schemas.openxmlformats.org/drawingml/2006/chart">
  <cdr:relSizeAnchor xmlns:cdr="http://schemas.openxmlformats.org/drawingml/2006/chartDrawing">
    <cdr:from>
      <cdr:x>0.30811</cdr:x>
      <cdr:y>0.92758</cdr:y>
    </cdr:from>
    <cdr:to>
      <cdr:x>0.80588</cdr:x>
      <cdr:y>1</cdr:y>
    </cdr:to>
    <cdr:pic>
      <cdr:nvPicPr>
        <cdr:cNvPr id="2" name="chart">
          <a:extLst xmlns:a="http://schemas.openxmlformats.org/drawingml/2006/main">
            <a:ext uri="{FF2B5EF4-FFF2-40B4-BE49-F238E27FC236}">
              <a16:creationId xmlns:a16="http://schemas.microsoft.com/office/drawing/2014/main" id="{A1678A4B-28A6-73E9-ABC9-5A45556C47D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809750" y="4645834"/>
          <a:ext cx="2923809" cy="362728"/>
        </a:xfrm>
        <a:prstGeom xmlns:a="http://schemas.openxmlformats.org/drawingml/2006/main" prst="rect">
          <a:avLst/>
        </a:prstGeom>
      </cdr:spPr>
    </cdr:pic>
  </cdr:relSizeAnchor>
  <cdr:relSizeAnchor xmlns:cdr="http://schemas.openxmlformats.org/drawingml/2006/chartDrawing">
    <cdr:from>
      <cdr:x>0.30811</cdr:x>
      <cdr:y>0.92758</cdr:y>
    </cdr:from>
    <cdr:to>
      <cdr:x>0.80588</cdr:x>
      <cdr:y>1</cdr:y>
    </cdr:to>
    <cdr:pic>
      <cdr:nvPicPr>
        <cdr:cNvPr id="3" name="chart">
          <a:extLst xmlns:a="http://schemas.openxmlformats.org/drawingml/2006/main">
            <a:ext uri="{FF2B5EF4-FFF2-40B4-BE49-F238E27FC236}">
              <a16:creationId xmlns:a16="http://schemas.microsoft.com/office/drawing/2014/main" id="{A1678A4B-28A6-73E9-ABC9-5A45556C47D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809750" y="4645834"/>
          <a:ext cx="2923809" cy="362728"/>
        </a:xfrm>
        <a:prstGeom xmlns:a="http://schemas.openxmlformats.org/drawingml/2006/main" prst="rect">
          <a:avLst/>
        </a:prstGeom>
      </cdr:spPr>
    </cdr:pic>
  </cdr:relSizeAnchor>
</c:userShapes>
</file>

<file path=ppt/drawings/drawing11.xml><?xml version="1.0" encoding="utf-8"?>
<c:userShapes xmlns:c="http://schemas.openxmlformats.org/drawingml/2006/chart">
  <cdr:relSizeAnchor xmlns:cdr="http://schemas.openxmlformats.org/drawingml/2006/chartDrawing">
    <cdr:from>
      <cdr:x>0.30811</cdr:x>
      <cdr:y>0.92758</cdr:y>
    </cdr:from>
    <cdr:to>
      <cdr:x>0.80588</cdr:x>
      <cdr:y>1</cdr:y>
    </cdr:to>
    <cdr:pic>
      <cdr:nvPicPr>
        <cdr:cNvPr id="2" name="chart">
          <a:extLst xmlns:a="http://schemas.openxmlformats.org/drawingml/2006/main">
            <a:ext uri="{FF2B5EF4-FFF2-40B4-BE49-F238E27FC236}">
              <a16:creationId xmlns:a16="http://schemas.microsoft.com/office/drawing/2014/main" id="{A1678A4B-28A6-73E9-ABC9-5A45556C47D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809750" y="4645834"/>
          <a:ext cx="2923809" cy="362728"/>
        </a:xfrm>
        <a:prstGeom xmlns:a="http://schemas.openxmlformats.org/drawingml/2006/main" prst="rect">
          <a:avLst/>
        </a:prstGeom>
      </cdr:spPr>
    </cdr:pic>
  </cdr:relSizeAnchor>
  <cdr:relSizeAnchor xmlns:cdr="http://schemas.openxmlformats.org/drawingml/2006/chartDrawing">
    <cdr:from>
      <cdr:x>0.30811</cdr:x>
      <cdr:y>0.92758</cdr:y>
    </cdr:from>
    <cdr:to>
      <cdr:x>0.81689</cdr:x>
      <cdr:y>1</cdr:y>
    </cdr:to>
    <cdr:pic>
      <cdr:nvPicPr>
        <cdr:cNvPr id="3" name="chart">
          <a:extLst xmlns:a="http://schemas.openxmlformats.org/drawingml/2006/main">
            <a:ext uri="{FF2B5EF4-FFF2-40B4-BE49-F238E27FC236}">
              <a16:creationId xmlns:a16="http://schemas.microsoft.com/office/drawing/2014/main" id="{A1678A4B-28A6-73E9-ABC9-5A45556C47D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95087" y="4667408"/>
          <a:ext cx="2964238" cy="36440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0.37203</cdr:x>
      <cdr:y>0.91494</cdr:y>
    </cdr:from>
    <cdr:to>
      <cdr:x>1</cdr:x>
      <cdr:y>0.99296</cdr:y>
    </cdr:to>
    <cdr:sp macro="" textlink="">
      <cdr:nvSpPr>
        <cdr:cNvPr id="2" name="TextBox 7">
          <a:extLst xmlns:a="http://schemas.openxmlformats.org/drawingml/2006/main">
            <a:ext uri="{FF2B5EF4-FFF2-40B4-BE49-F238E27FC236}">
              <a16:creationId xmlns:a16="http://schemas.microsoft.com/office/drawing/2014/main" id="{18E2C704-E001-81E2-9345-78FD60DB6375}"/>
            </a:ext>
          </a:extLst>
        </cdr:cNvPr>
        <cdr:cNvSpPr txBox="1"/>
      </cdr:nvSpPr>
      <cdr:spPr>
        <a:xfrm xmlns:a="http://schemas.openxmlformats.org/drawingml/2006/main">
          <a:off x="2349949" y="4825656"/>
          <a:ext cx="3966606" cy="41149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latin typeface="Arial" panose="020B0604020202020204" pitchFamily="34" charset="0"/>
              <a:cs typeface="Arial" panose="020B0604020202020204" pitchFamily="34" charset="0"/>
            </a:rPr>
            <a:t>From dark to light blue: Agree or Strongly Agree → Neither Agree nor Disagree → Disagree or Strongly Disagree</a:t>
          </a:r>
        </a:p>
      </cdr:txBody>
    </cdr:sp>
  </cdr:relSizeAnchor>
</c:userShapes>
</file>

<file path=ppt/drawings/drawing3.xml><?xml version="1.0" encoding="utf-8"?>
<c:userShapes xmlns:c="http://schemas.openxmlformats.org/drawingml/2006/chart">
  <cdr:relSizeAnchor xmlns:cdr="http://schemas.openxmlformats.org/drawingml/2006/chartDrawing">
    <cdr:from>
      <cdr:x>0.37203</cdr:x>
      <cdr:y>0.91494</cdr:y>
    </cdr:from>
    <cdr:to>
      <cdr:x>1</cdr:x>
      <cdr:y>0.99296</cdr:y>
    </cdr:to>
    <cdr:sp macro="" textlink="">
      <cdr:nvSpPr>
        <cdr:cNvPr id="2" name="TextBox 7">
          <a:extLst xmlns:a="http://schemas.openxmlformats.org/drawingml/2006/main">
            <a:ext uri="{FF2B5EF4-FFF2-40B4-BE49-F238E27FC236}">
              <a16:creationId xmlns:a16="http://schemas.microsoft.com/office/drawing/2014/main" id="{18E2C704-E001-81E2-9345-78FD60DB6375}"/>
            </a:ext>
          </a:extLst>
        </cdr:cNvPr>
        <cdr:cNvSpPr txBox="1"/>
      </cdr:nvSpPr>
      <cdr:spPr>
        <a:xfrm xmlns:a="http://schemas.openxmlformats.org/drawingml/2006/main">
          <a:off x="2349949" y="4825656"/>
          <a:ext cx="3966606" cy="41149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latin typeface="Arial" panose="020B0604020202020204" pitchFamily="34" charset="0"/>
              <a:cs typeface="Arial" panose="020B0604020202020204" pitchFamily="34" charset="0"/>
            </a:rPr>
            <a:t>From dark to light blue: Agree or Strongly Agree → Neither Agree nor Disagree → Disagree or Strongly Disagree</a:t>
          </a:r>
        </a:p>
      </cdr:txBody>
    </cdr:sp>
  </cdr:relSizeAnchor>
</c:userShapes>
</file>

<file path=ppt/drawings/drawing4.xml><?xml version="1.0" encoding="utf-8"?>
<c:userShapes xmlns:c="http://schemas.openxmlformats.org/drawingml/2006/chart">
  <cdr:relSizeAnchor xmlns:cdr="http://schemas.openxmlformats.org/drawingml/2006/chartDrawing">
    <cdr:from>
      <cdr:x>0.32392</cdr:x>
      <cdr:y>0.92198</cdr:y>
    </cdr:from>
    <cdr:to>
      <cdr:x>0.95189</cdr:x>
      <cdr:y>1</cdr:y>
    </cdr:to>
    <cdr:sp macro="" textlink="">
      <cdr:nvSpPr>
        <cdr:cNvPr id="2" name="TextBox 7">
          <a:extLst xmlns:a="http://schemas.openxmlformats.org/drawingml/2006/main">
            <a:ext uri="{FF2B5EF4-FFF2-40B4-BE49-F238E27FC236}">
              <a16:creationId xmlns:a16="http://schemas.microsoft.com/office/drawing/2014/main" id="{18E2C704-E001-81E2-9345-78FD60DB6375}"/>
            </a:ext>
          </a:extLst>
        </cdr:cNvPr>
        <cdr:cNvSpPr txBox="1"/>
      </cdr:nvSpPr>
      <cdr:spPr>
        <a:xfrm xmlns:a="http://schemas.openxmlformats.org/drawingml/2006/main">
          <a:off x="2151601" y="4960893"/>
          <a:ext cx="4171271" cy="41980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latin typeface="Arial" panose="020B0604020202020204" pitchFamily="34" charset="0"/>
              <a:cs typeface="Arial" panose="020B0604020202020204" pitchFamily="34" charset="0"/>
            </a:rPr>
            <a:t>From dark to light blue: Agree or Strongly Agree → Neither Agree nor Disagree → Disagree or Strongly Disagree</a:t>
          </a:r>
        </a:p>
      </cdr:txBody>
    </cdr:sp>
  </cdr:relSizeAnchor>
</c:userShapes>
</file>

<file path=ppt/drawings/drawing5.xml><?xml version="1.0" encoding="utf-8"?>
<c:userShapes xmlns:c="http://schemas.openxmlformats.org/drawingml/2006/chart">
  <cdr:relSizeAnchor xmlns:cdr="http://schemas.openxmlformats.org/drawingml/2006/chartDrawing">
    <cdr:from>
      <cdr:x>0.21629</cdr:x>
      <cdr:y>0.91996</cdr:y>
    </cdr:from>
    <cdr:to>
      <cdr:x>0.84426</cdr:x>
      <cdr:y>0.99798</cdr:y>
    </cdr:to>
    <cdr:sp macro="" textlink="">
      <cdr:nvSpPr>
        <cdr:cNvPr id="2" name="TextBox 7">
          <a:extLst xmlns:a="http://schemas.openxmlformats.org/drawingml/2006/main">
            <a:ext uri="{FF2B5EF4-FFF2-40B4-BE49-F238E27FC236}">
              <a16:creationId xmlns:a16="http://schemas.microsoft.com/office/drawing/2014/main" id="{18E2C704-E001-81E2-9345-78FD60DB6375}"/>
            </a:ext>
          </a:extLst>
        </cdr:cNvPr>
        <cdr:cNvSpPr txBox="1"/>
      </cdr:nvSpPr>
      <cdr:spPr>
        <a:xfrm xmlns:a="http://schemas.openxmlformats.org/drawingml/2006/main">
          <a:off x="1436724" y="4958512"/>
          <a:ext cx="4171271" cy="4205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latin typeface="Arial" panose="020B0604020202020204" pitchFamily="34" charset="0"/>
              <a:cs typeface="Arial" panose="020B0604020202020204" pitchFamily="34" charset="0"/>
            </a:rPr>
            <a:t>From dark to light blue: Agree or Strongly Agree → Neither Agree nor Disagree → Disagree or Strongly Disagree</a:t>
          </a:r>
        </a:p>
      </cdr:txBody>
    </cdr:sp>
  </cdr:relSizeAnchor>
</c:userShapes>
</file>

<file path=ppt/drawings/drawing6.xml><?xml version="1.0" encoding="utf-8"?>
<c:userShapes xmlns:c="http://schemas.openxmlformats.org/drawingml/2006/chart">
  <cdr:relSizeAnchor xmlns:cdr="http://schemas.openxmlformats.org/drawingml/2006/chartDrawing">
    <cdr:from>
      <cdr:x>0.41121</cdr:x>
      <cdr:y>0.95283</cdr:y>
    </cdr:from>
    <cdr:to>
      <cdr:x>0.71371</cdr:x>
      <cdr:y>1</cdr:y>
    </cdr:to>
    <cdr:sp macro="" textlink="">
      <cdr:nvSpPr>
        <cdr:cNvPr id="2" name="TextBox 2">
          <a:extLst xmlns:a="http://schemas.openxmlformats.org/drawingml/2006/main">
            <a:ext uri="{FF2B5EF4-FFF2-40B4-BE49-F238E27FC236}">
              <a16:creationId xmlns:a16="http://schemas.microsoft.com/office/drawing/2014/main" id="{74062E33-3D9D-72E8-0E21-7357BEC3A96D}"/>
            </a:ext>
          </a:extLst>
        </cdr:cNvPr>
        <cdr:cNvSpPr txBox="1"/>
      </cdr:nvSpPr>
      <cdr:spPr>
        <a:xfrm xmlns:a="http://schemas.openxmlformats.org/drawingml/2006/main">
          <a:off x="2999855" y="4973951"/>
          <a:ext cx="2206802"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latin typeface="Arial" panose="020B0604020202020204" pitchFamily="34" charset="0"/>
              <a:cs typeface="Arial" panose="020B0604020202020204" pitchFamily="34" charset="0"/>
            </a:rPr>
            <a:t>From dark to light blue: Yes → No</a:t>
          </a:r>
        </a:p>
      </cdr:txBody>
    </cdr:sp>
  </cdr:relSizeAnchor>
</c:userShapes>
</file>

<file path=ppt/drawings/drawing7.xml><?xml version="1.0" encoding="utf-8"?>
<c:userShapes xmlns:c="http://schemas.openxmlformats.org/drawingml/2006/chart">
  <cdr:relSizeAnchor xmlns:cdr="http://schemas.openxmlformats.org/drawingml/2006/chartDrawing">
    <cdr:from>
      <cdr:x>0.41121</cdr:x>
      <cdr:y>0.95283</cdr:y>
    </cdr:from>
    <cdr:to>
      <cdr:x>0.71371</cdr:x>
      <cdr:y>1</cdr:y>
    </cdr:to>
    <cdr:sp macro="" textlink="">
      <cdr:nvSpPr>
        <cdr:cNvPr id="2" name="TextBox 2">
          <a:extLst xmlns:a="http://schemas.openxmlformats.org/drawingml/2006/main">
            <a:ext uri="{FF2B5EF4-FFF2-40B4-BE49-F238E27FC236}">
              <a16:creationId xmlns:a16="http://schemas.microsoft.com/office/drawing/2014/main" id="{74062E33-3D9D-72E8-0E21-7357BEC3A96D}"/>
            </a:ext>
          </a:extLst>
        </cdr:cNvPr>
        <cdr:cNvSpPr txBox="1"/>
      </cdr:nvSpPr>
      <cdr:spPr>
        <a:xfrm xmlns:a="http://schemas.openxmlformats.org/drawingml/2006/main">
          <a:off x="2999855" y="4973951"/>
          <a:ext cx="2206802"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latin typeface="Arial" panose="020B0604020202020204" pitchFamily="34" charset="0"/>
              <a:cs typeface="Arial" panose="020B0604020202020204" pitchFamily="34" charset="0"/>
            </a:rPr>
            <a:t>From dark to light blue: Yes → No</a:t>
          </a:r>
        </a:p>
      </cdr:txBody>
    </cdr:sp>
  </cdr:relSizeAnchor>
</c:userShapes>
</file>

<file path=ppt/drawings/drawing8.xml><?xml version="1.0" encoding="utf-8"?>
<c:userShapes xmlns:c="http://schemas.openxmlformats.org/drawingml/2006/chart">
  <cdr:relSizeAnchor xmlns:cdr="http://schemas.openxmlformats.org/drawingml/2006/chartDrawing">
    <cdr:from>
      <cdr:x>0.27199</cdr:x>
      <cdr:y>0.95283</cdr:y>
    </cdr:from>
    <cdr:to>
      <cdr:x>0.71371</cdr:x>
      <cdr:y>1</cdr:y>
    </cdr:to>
    <cdr:sp macro="" textlink="">
      <cdr:nvSpPr>
        <cdr:cNvPr id="2" name="TextBox 2">
          <a:extLst xmlns:a="http://schemas.openxmlformats.org/drawingml/2006/main">
            <a:ext uri="{FF2B5EF4-FFF2-40B4-BE49-F238E27FC236}">
              <a16:creationId xmlns:a16="http://schemas.microsoft.com/office/drawing/2014/main" id="{74062E33-3D9D-72E8-0E21-7357BEC3A96D}"/>
            </a:ext>
          </a:extLst>
        </cdr:cNvPr>
        <cdr:cNvSpPr txBox="1"/>
      </cdr:nvSpPr>
      <cdr:spPr>
        <a:xfrm xmlns:a="http://schemas.openxmlformats.org/drawingml/2006/main">
          <a:off x="1358868" y="4969055"/>
          <a:ext cx="2206801" cy="2459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latin typeface="Arial" panose="020B0604020202020204" pitchFamily="34" charset="0"/>
              <a:cs typeface="Arial" panose="020B0604020202020204" pitchFamily="34" charset="0"/>
            </a:rPr>
            <a:t>From dark to light blue: Yes → No</a:t>
          </a:r>
        </a:p>
      </cdr:txBody>
    </cdr:sp>
  </cdr:relSizeAnchor>
</c:userShapes>
</file>

<file path=ppt/drawings/drawing9.xml><?xml version="1.0" encoding="utf-8"?>
<c:userShapes xmlns:c="http://schemas.openxmlformats.org/drawingml/2006/chart">
  <cdr:relSizeAnchor xmlns:cdr="http://schemas.openxmlformats.org/drawingml/2006/chartDrawing">
    <cdr:from>
      <cdr:x>0.26857</cdr:x>
      <cdr:y>0.83099</cdr:y>
    </cdr:from>
    <cdr:to>
      <cdr:x>0.73143</cdr:x>
      <cdr:y>0.96677</cdr:y>
    </cdr:to>
    <cdr:sp macro="" textlink="">
      <cdr:nvSpPr>
        <cdr:cNvPr id="2" name="TextBox 1">
          <a:extLst xmlns:a="http://schemas.openxmlformats.org/drawingml/2006/main">
            <a:ext uri="{FF2B5EF4-FFF2-40B4-BE49-F238E27FC236}">
              <a16:creationId xmlns:a16="http://schemas.microsoft.com/office/drawing/2014/main" id="{3EE633B2-B1D9-4E29-A688-78A6DB266BA1}"/>
            </a:ext>
          </a:extLst>
        </cdr:cNvPr>
        <cdr:cNvSpPr txBox="1"/>
      </cdr:nvSpPr>
      <cdr:spPr>
        <a:xfrm xmlns:a="http://schemas.openxmlformats.org/drawingml/2006/main">
          <a:off x="958767" y="2809874"/>
          <a:ext cx="1652389" cy="4591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lumMod val="95000"/>
                  <a:lumOff val="5000"/>
                </a:schemeClr>
              </a:solidFill>
              <a:latin typeface="Arial" panose="020B0604020202020204" pitchFamily="34" charset="0"/>
              <a:cs typeface="Arial" panose="020B0604020202020204" pitchFamily="34" charset="0"/>
            </a:rPr>
            <a:t>Combined 2024</a:t>
          </a:r>
          <a:br>
            <a:rPr lang="en-GB" dirty="0">
              <a:solidFill>
                <a:schemeClr val="tx1">
                  <a:lumMod val="95000"/>
                  <a:lumOff val="5000"/>
                </a:schemeClr>
              </a:solidFill>
              <a:latin typeface="Arial" panose="020B0604020202020204" pitchFamily="34" charset="0"/>
              <a:cs typeface="Arial" panose="020B0604020202020204" pitchFamily="34" charset="0"/>
            </a:rPr>
          </a:br>
          <a:r>
            <a:rPr lang="en-GB" dirty="0">
              <a:solidFill>
                <a:schemeClr val="tx1">
                  <a:lumMod val="95000"/>
                  <a:lumOff val="5000"/>
                </a:schemeClr>
              </a:solidFill>
              <a:latin typeface="Arial" panose="020B0604020202020204" pitchFamily="34" charset="0"/>
              <a:cs typeface="Arial" panose="020B0604020202020204" pitchFamily="34" charset="0"/>
            </a:rPr>
            <a:t>(Base</a:t>
          </a:r>
          <a:r>
            <a:rPr lang="en-GB" baseline="0" dirty="0">
              <a:solidFill>
                <a:schemeClr val="tx1">
                  <a:lumMod val="95000"/>
                  <a:lumOff val="5000"/>
                </a:schemeClr>
              </a:solidFill>
              <a:latin typeface="Arial" panose="020B0604020202020204" pitchFamily="34" charset="0"/>
              <a:cs typeface="Arial" panose="020B0604020202020204" pitchFamily="34" charset="0"/>
            </a:rPr>
            <a:t> size: 21,222</a:t>
          </a:r>
          <a:r>
            <a:rPr lang="en-GB" sz="1100" baseline="0" dirty="0">
              <a:solidFill>
                <a:schemeClr val="tx1">
                  <a:lumMod val="95000"/>
                  <a:lumOff val="5000"/>
                </a:schemeClr>
              </a:solidFill>
              <a:latin typeface="Arial" panose="020B0604020202020204" pitchFamily="34" charset="0"/>
              <a:cs typeface="Arial" panose="020B0604020202020204" pitchFamily="34" charset="0"/>
            </a:rPr>
            <a:t>)</a:t>
          </a:r>
          <a:endParaRPr lang="en-GB" sz="1100" dirty="0">
            <a:solidFill>
              <a:schemeClr val="tx1">
                <a:lumMod val="95000"/>
                <a:lumOff val="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0.26857</cdr:x>
      <cdr:y>0.83099</cdr:y>
    </cdr:from>
    <cdr:to>
      <cdr:x>0.73143</cdr:x>
      <cdr:y>0.96677</cdr:y>
    </cdr:to>
    <cdr:sp macro="" textlink="">
      <cdr:nvSpPr>
        <cdr:cNvPr id="3" name="TextBox 1">
          <a:extLst xmlns:a="http://schemas.openxmlformats.org/drawingml/2006/main">
            <a:ext uri="{FF2B5EF4-FFF2-40B4-BE49-F238E27FC236}">
              <a16:creationId xmlns:a16="http://schemas.microsoft.com/office/drawing/2014/main" id="{3EE633B2-B1D9-4E29-A688-78A6DB266BA1}"/>
            </a:ext>
          </a:extLst>
        </cdr:cNvPr>
        <cdr:cNvSpPr txBox="1"/>
      </cdr:nvSpPr>
      <cdr:spPr>
        <a:xfrm xmlns:a="http://schemas.openxmlformats.org/drawingml/2006/main">
          <a:off x="958767" y="2809874"/>
          <a:ext cx="1652389" cy="4591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lumMod val="95000"/>
                  <a:lumOff val="5000"/>
                </a:schemeClr>
              </a:solidFill>
              <a:latin typeface="Arial" panose="020B0604020202020204" pitchFamily="34" charset="0"/>
              <a:cs typeface="Arial" panose="020B0604020202020204" pitchFamily="34" charset="0"/>
            </a:rPr>
            <a:t>Combined 2024</a:t>
          </a:r>
          <a:br>
            <a:rPr lang="en-GB" dirty="0">
              <a:solidFill>
                <a:schemeClr val="tx1">
                  <a:lumMod val="95000"/>
                  <a:lumOff val="5000"/>
                </a:schemeClr>
              </a:solidFill>
              <a:latin typeface="Arial" panose="020B0604020202020204" pitchFamily="34" charset="0"/>
              <a:cs typeface="Arial" panose="020B0604020202020204" pitchFamily="34" charset="0"/>
            </a:rPr>
          </a:br>
          <a:r>
            <a:rPr lang="en-GB" dirty="0">
              <a:solidFill>
                <a:schemeClr val="tx1">
                  <a:lumMod val="95000"/>
                  <a:lumOff val="5000"/>
                </a:schemeClr>
              </a:solidFill>
              <a:latin typeface="Arial" panose="020B0604020202020204" pitchFamily="34" charset="0"/>
              <a:cs typeface="Arial" panose="020B0604020202020204" pitchFamily="34" charset="0"/>
            </a:rPr>
            <a:t>(Base</a:t>
          </a:r>
          <a:r>
            <a:rPr lang="en-GB" baseline="0" dirty="0">
              <a:solidFill>
                <a:schemeClr val="tx1">
                  <a:lumMod val="95000"/>
                  <a:lumOff val="5000"/>
                </a:schemeClr>
              </a:solidFill>
              <a:latin typeface="Arial" panose="020B0604020202020204" pitchFamily="34" charset="0"/>
              <a:cs typeface="Arial" panose="020B0604020202020204" pitchFamily="34" charset="0"/>
            </a:rPr>
            <a:t> size: 21,222</a:t>
          </a:r>
          <a:r>
            <a:rPr lang="en-GB" sz="1100" baseline="0" dirty="0">
              <a:solidFill>
                <a:schemeClr val="tx1">
                  <a:lumMod val="95000"/>
                  <a:lumOff val="5000"/>
                </a:schemeClr>
              </a:solidFill>
              <a:latin typeface="Arial" panose="020B0604020202020204" pitchFamily="34" charset="0"/>
              <a:cs typeface="Arial" panose="020B0604020202020204" pitchFamily="34" charset="0"/>
            </a:rPr>
            <a:t>)</a:t>
          </a:r>
          <a:endParaRPr lang="en-GB" sz="1100" dirty="0">
            <a:solidFill>
              <a:schemeClr val="tx1">
                <a:lumMod val="95000"/>
                <a:lumOff val="5000"/>
              </a:schemeClr>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CBFAA-5FB8-42F3-9B5E-101E74868C35}" type="datetimeFigureOut">
              <a:rPr lang="en-GB" smtClean="0"/>
              <a:t>12/09/2024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CA5C1-07E5-4C34-9950-D8492CAB49CC}" type="slidenum">
              <a:rPr lang="en-GB" smtClean="0"/>
              <a:t>‹#›</a:t>
            </a:fld>
            <a:endParaRPr lang="en-GB"/>
          </a:p>
        </p:txBody>
      </p:sp>
    </p:spTree>
    <p:extLst>
      <p:ext uri="{BB962C8B-B14F-4D97-AF65-F5344CB8AC3E}">
        <p14:creationId xmlns:p14="http://schemas.microsoft.com/office/powerpoint/2010/main" val="266067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7DA6A-25ED-4293-A95F-BC7D4B019DF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409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CA5C1-07E5-4C34-9950-D8492CAB49CC}" type="slidenum">
              <a:rPr lang="en-GB" smtClean="0"/>
              <a:t>3</a:t>
            </a:fld>
            <a:endParaRPr lang="en-GB"/>
          </a:p>
        </p:txBody>
      </p:sp>
    </p:spTree>
    <p:extLst>
      <p:ext uri="{BB962C8B-B14F-4D97-AF65-F5344CB8AC3E}">
        <p14:creationId xmlns:p14="http://schemas.microsoft.com/office/powerpoint/2010/main" val="421034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CA5C1-07E5-4C34-9950-D8492CAB49CC}" type="slidenum">
              <a:rPr lang="en-GB" smtClean="0"/>
              <a:t>11</a:t>
            </a:fld>
            <a:endParaRPr lang="en-GB"/>
          </a:p>
        </p:txBody>
      </p:sp>
    </p:spTree>
    <p:extLst>
      <p:ext uri="{BB962C8B-B14F-4D97-AF65-F5344CB8AC3E}">
        <p14:creationId xmlns:p14="http://schemas.microsoft.com/office/powerpoint/2010/main" val="3318668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CA5C1-07E5-4C34-9950-D8492CAB49CC}" type="slidenum">
              <a:rPr lang="en-GB" smtClean="0"/>
              <a:t>12</a:t>
            </a:fld>
            <a:endParaRPr lang="en-GB"/>
          </a:p>
        </p:txBody>
      </p:sp>
    </p:spTree>
    <p:extLst>
      <p:ext uri="{BB962C8B-B14F-4D97-AF65-F5344CB8AC3E}">
        <p14:creationId xmlns:p14="http://schemas.microsoft.com/office/powerpoint/2010/main" val="3144071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end slide can be used for a closing message, such as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7DA6A-25ED-4293-A95F-BC7D4B019DF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0517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468490"/>
            <a:ext cx="10558197" cy="1104527"/>
          </a:xfrm>
          <a:prstGeom prst="rect">
            <a:avLst/>
          </a:prstGeom>
        </p:spPr>
        <p:txBody>
          <a:bodyPr>
            <a:normAutofit/>
          </a:bodyPr>
          <a:lstStyle>
            <a:lvl1pPr>
              <a:defRPr sz="4800" b="1">
                <a:solidFill>
                  <a:srgbClr val="0072C6"/>
                </a:solidFill>
                <a:latin typeface="Arial" pitchFamily="34" charset="0"/>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719403" y="3645024"/>
            <a:ext cx="10561173" cy="1656184"/>
          </a:xfrm>
          <a:prstGeom prst="rect">
            <a:avLst/>
          </a:prstGeom>
        </p:spPr>
        <p:txBody>
          <a:bodyPr/>
          <a:lstStyle>
            <a:lvl1pPr marL="0" indent="0" algn="l">
              <a:buNone/>
              <a:defRPr sz="3200" baseline="0">
                <a:solidFill>
                  <a:schemeClr val="tx1">
                    <a:tint val="75000"/>
                  </a:schemeClr>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607"/>
            <a:ext cx="12192000" cy="1621952"/>
          </a:xfrm>
          <a:prstGeom prst="rect">
            <a:avLst/>
          </a:prstGeom>
        </p:spPr>
      </p:pic>
    </p:spTree>
    <p:extLst>
      <p:ext uri="{BB962C8B-B14F-4D97-AF65-F5344CB8AC3E}">
        <p14:creationId xmlns:p14="http://schemas.microsoft.com/office/powerpoint/2010/main" val="265486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452669"/>
            <a:ext cx="11055019" cy="576064"/>
          </a:xfrm>
          <a:prstGeom prst="rect">
            <a:avLst/>
          </a:prstGeom>
        </p:spPr>
        <p:txBody>
          <a:bodyPr/>
          <a:lstStyle>
            <a:lvl1pPr>
              <a:defRPr sz="3200" b="1">
                <a:solidFill>
                  <a:srgbClr val="0072C6"/>
                </a:solidFill>
                <a:latin typeface="Arial Black" panose="020B0A04020102020204" pitchFamily="34" charset="0"/>
                <a:cs typeface="Arial" pitchFamily="34" charset="0"/>
              </a:defRPr>
            </a:lvl1pPr>
          </a:lstStyle>
          <a:p>
            <a:r>
              <a:rPr lang="en-US"/>
              <a:t>Click to edit Master title style</a:t>
            </a:r>
            <a:endParaRPr lang="en-GB"/>
          </a:p>
        </p:txBody>
      </p:sp>
      <p:sp>
        <p:nvSpPr>
          <p:cNvPr id="3" name="Content Placeholder 2"/>
          <p:cNvSpPr>
            <a:spLocks noGrp="1"/>
          </p:cNvSpPr>
          <p:nvPr>
            <p:ph idx="1"/>
          </p:nvPr>
        </p:nvSpPr>
        <p:spPr>
          <a:xfrm>
            <a:off x="527381" y="1124744"/>
            <a:ext cx="11055019" cy="4224469"/>
          </a:xfrm>
          <a:prstGeom prst="rect">
            <a:avLst/>
          </a:prstGeom>
        </p:spPr>
        <p:txBody>
          <a:bodyPr/>
          <a:lstStyle>
            <a:lvl1pPr marL="609585" indent="-609585">
              <a:buFont typeface="Arial" pitchFamily="34" charset="0"/>
              <a:buChar cha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buNone/>
              <a:defRPr sz="2400">
                <a:latin typeface="Arial" pitchFamily="34" charset="0"/>
                <a:cs typeface="Arial" pitchFamily="34" charset="0"/>
              </a:defRPr>
            </a:lvl5pPr>
          </a:lstStyle>
          <a:p>
            <a:pPr lvl="0"/>
            <a:r>
              <a:rPr lang="en-US"/>
              <a:t>Click to edit Master text styles</a:t>
            </a:r>
          </a:p>
          <a:p>
            <a:pPr lvl="1"/>
            <a:r>
              <a:rPr lang="en-US"/>
              <a:t>Text</a:t>
            </a:r>
          </a:p>
          <a:p>
            <a:pPr lvl="2"/>
            <a:r>
              <a:rPr lang="en-US"/>
              <a:t>Text</a:t>
            </a:r>
          </a:p>
          <a:p>
            <a:pPr lvl="3"/>
            <a:r>
              <a:rPr lang="en-US"/>
              <a:t>Text</a:t>
            </a:r>
          </a:p>
          <a:p>
            <a:pPr lvl="4"/>
            <a:endParaRPr lang="en-US"/>
          </a:p>
        </p:txBody>
      </p:sp>
      <p:cxnSp>
        <p:nvCxnSpPr>
          <p:cNvPr id="4" name="Straight Connector 3"/>
          <p:cNvCxnSpPr/>
          <p:nvPr userDrawn="1"/>
        </p:nvCxnSpPr>
        <p:spPr>
          <a:xfrm flipH="1">
            <a:off x="431371" y="6309320"/>
            <a:ext cx="11329259" cy="0"/>
          </a:xfrm>
          <a:prstGeom prst="line">
            <a:avLst/>
          </a:prstGeom>
          <a:ln w="28575">
            <a:solidFill>
              <a:srgbClr val="005EB8"/>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645F59D-BBDE-555D-722A-1A1A106B880A}"/>
              </a:ext>
            </a:extLst>
          </p:cNvPr>
          <p:cNvSpPr txBox="1"/>
          <p:nvPr userDrawn="1"/>
        </p:nvSpPr>
        <p:spPr>
          <a:xfrm>
            <a:off x="320597" y="6405331"/>
            <a:ext cx="2629951" cy="276999"/>
          </a:xfrm>
          <a:prstGeom prst="rect">
            <a:avLst/>
          </a:prstGeom>
          <a:noFill/>
        </p:spPr>
        <p:txBody>
          <a:bodyPr wrap="none" rtlCol="0">
            <a:spAutoFit/>
          </a:bodyPr>
          <a:lstStyle/>
          <a:p>
            <a:pPr algn="l"/>
            <a:r>
              <a:rPr lang="en-GB" sz="1200" b="1">
                <a:solidFill>
                  <a:schemeClr val="tx1"/>
                </a:solidFill>
                <a:latin typeface="Arial" panose="020B0604020202020204" pitchFamily="34" charset="0"/>
                <a:cs typeface="Arial" panose="020B0604020202020204" pitchFamily="34" charset="0"/>
              </a:rPr>
              <a:t>NHS Business Services Authority</a:t>
            </a:r>
            <a:endParaRPr lang="en-GB" sz="120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0982F85-580F-E8E7-83D1-5B176990AA9D}"/>
              </a:ext>
            </a:extLst>
          </p:cNvPr>
          <p:cNvSpPr txBox="1"/>
          <p:nvPr userDrawn="1"/>
        </p:nvSpPr>
        <p:spPr>
          <a:xfrm>
            <a:off x="5110609" y="6405332"/>
            <a:ext cx="6760796" cy="276999"/>
          </a:xfrm>
          <a:prstGeom prst="rect">
            <a:avLst/>
          </a:prstGeom>
          <a:noFill/>
        </p:spPr>
        <p:txBody>
          <a:bodyPr wrap="square" rtlCol="0">
            <a:spAutoFit/>
          </a:bodyPr>
          <a:lstStyle/>
          <a:p>
            <a:pPr algn="r"/>
            <a:r>
              <a:rPr lang="en-GB" sz="1200" b="0">
                <a:solidFill>
                  <a:schemeClr val="tx1"/>
                </a:solidFill>
                <a:latin typeface="Arial" panose="020B0604020202020204" pitchFamily="34" charset="0"/>
                <a:cs typeface="Arial" panose="020B0604020202020204" pitchFamily="34" charset="0"/>
              </a:rPr>
              <a:t>We deliver business service excellence to the NHS to help people live longer, healthier lives</a:t>
            </a:r>
          </a:p>
        </p:txBody>
      </p:sp>
    </p:spTree>
    <p:extLst>
      <p:ext uri="{BB962C8B-B14F-4D97-AF65-F5344CB8AC3E}">
        <p14:creationId xmlns:p14="http://schemas.microsoft.com/office/powerpoint/2010/main" val="293218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9D7D7A-582F-C5C7-6E90-2477E64C199E}"/>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527381" y="2372883"/>
            <a:ext cx="11055019" cy="2016224"/>
          </a:xfrm>
          <a:prstGeom prst="rect">
            <a:avLst/>
          </a:prstGeom>
        </p:spPr>
        <p:txBody>
          <a:bodyPr anchor="ctr"/>
          <a:lstStyle>
            <a:lvl1pPr>
              <a:defRPr sz="3200" b="1">
                <a:solidFill>
                  <a:schemeClr val="bg1"/>
                </a:solidFill>
                <a:latin typeface="Arial Black" panose="020B0A04020102020204" pitchFamily="34" charset="0"/>
                <a:cs typeface="Arial" pitchFamily="34" charset="0"/>
              </a:defRPr>
            </a:lvl1pPr>
          </a:lstStyle>
          <a:p>
            <a:r>
              <a:rPr lang="en-US"/>
              <a:t>Click to edit Master title style</a:t>
            </a:r>
            <a:endParaRPr lang="en-GB"/>
          </a:p>
        </p:txBody>
      </p:sp>
    </p:spTree>
    <p:extLst>
      <p:ext uri="{BB962C8B-B14F-4D97-AF65-F5344CB8AC3E}">
        <p14:creationId xmlns:p14="http://schemas.microsoft.com/office/powerpoint/2010/main" val="393812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452669"/>
            <a:ext cx="11055019" cy="576064"/>
          </a:xfrm>
          <a:prstGeom prst="rect">
            <a:avLst/>
          </a:prstGeom>
        </p:spPr>
        <p:txBody>
          <a:bodyPr/>
          <a:lstStyle>
            <a:lvl1pPr>
              <a:defRPr sz="3200" b="1">
                <a:solidFill>
                  <a:srgbClr val="0072C6"/>
                </a:solidFill>
                <a:latin typeface="Arial" pitchFamily="34" charset="0"/>
                <a:cs typeface="Arial" pitchFamily="34" charset="0"/>
              </a:defRPr>
            </a:lvl1pPr>
          </a:lstStyle>
          <a:p>
            <a:r>
              <a:rPr lang="en-US"/>
              <a:t>Click to edit Master title style</a:t>
            </a:r>
            <a:endParaRPr lang="en-GB"/>
          </a:p>
        </p:txBody>
      </p:sp>
      <p:sp>
        <p:nvSpPr>
          <p:cNvPr id="3" name="Content Placeholder 2"/>
          <p:cNvSpPr>
            <a:spLocks noGrp="1"/>
          </p:cNvSpPr>
          <p:nvPr>
            <p:ph idx="1"/>
          </p:nvPr>
        </p:nvSpPr>
        <p:spPr>
          <a:xfrm>
            <a:off x="527381" y="1124744"/>
            <a:ext cx="11055019" cy="4224469"/>
          </a:xfrm>
          <a:prstGeom prst="rect">
            <a:avLst/>
          </a:prstGeom>
        </p:spPr>
        <p:txBody>
          <a:bodyPr/>
          <a:lstStyle>
            <a:lvl1pPr marL="609585" indent="-609585">
              <a:buFont typeface="Arial" pitchFamily="34" charset="0"/>
              <a:buChar cha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buNone/>
              <a:defRPr sz="2400">
                <a:latin typeface="Arial" pitchFamily="34" charset="0"/>
                <a:cs typeface="Arial" pitchFamily="34" charset="0"/>
              </a:defRPr>
            </a:lvl5pPr>
          </a:lstStyle>
          <a:p>
            <a:pPr lvl="0"/>
            <a:r>
              <a:rPr lang="en-US"/>
              <a:t>Click to edit Master text styles</a:t>
            </a:r>
          </a:p>
          <a:p>
            <a:pPr lvl="1"/>
            <a:r>
              <a:rPr lang="en-US"/>
              <a:t>Text</a:t>
            </a:r>
          </a:p>
          <a:p>
            <a:pPr lvl="2"/>
            <a:r>
              <a:rPr lang="en-US"/>
              <a:t>Text</a:t>
            </a:r>
          </a:p>
          <a:p>
            <a:pPr lvl="3"/>
            <a:r>
              <a:rPr lang="en-US"/>
              <a:t>Text</a:t>
            </a:r>
          </a:p>
          <a:p>
            <a:pPr lvl="4"/>
            <a:endParaRPr lang="en-US"/>
          </a:p>
        </p:txBody>
      </p:sp>
      <p:cxnSp>
        <p:nvCxnSpPr>
          <p:cNvPr id="4" name="Straight Connector 3"/>
          <p:cNvCxnSpPr/>
          <p:nvPr userDrawn="1"/>
        </p:nvCxnSpPr>
        <p:spPr>
          <a:xfrm flipH="1">
            <a:off x="431371" y="6309320"/>
            <a:ext cx="11329259" cy="0"/>
          </a:xfrm>
          <a:prstGeom prst="line">
            <a:avLst/>
          </a:prstGeom>
          <a:ln w="28575">
            <a:solidFill>
              <a:srgbClr val="005EB8"/>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973150" y="6420042"/>
            <a:ext cx="5927007" cy="338554"/>
          </a:xfrm>
          <a:prstGeom prst="rect">
            <a:avLst/>
          </a:prstGeom>
          <a:noFill/>
        </p:spPr>
        <p:txBody>
          <a:bodyPr wrap="none" rtlCol="0">
            <a:spAutoFit/>
          </a:bodyPr>
          <a:lstStyle/>
          <a:p>
            <a:r>
              <a:rPr lang="en-GB" sz="1600" b="1">
                <a:solidFill>
                  <a:srgbClr val="005EB8"/>
                </a:solidFill>
                <a:latin typeface="Arial" panose="020B0604020202020204" pitchFamily="34" charset="0"/>
                <a:cs typeface="Arial" panose="020B0604020202020204" pitchFamily="34" charset="0"/>
              </a:rPr>
              <a:t>NHS Business Services Authority</a:t>
            </a:r>
            <a:r>
              <a:rPr lang="en-GB" sz="1600">
                <a:solidFill>
                  <a:srgbClr val="005EB8"/>
                </a:solidFill>
                <a:latin typeface="Arial" panose="020B0604020202020204" pitchFamily="34" charset="0"/>
                <a:cs typeface="Arial" panose="020B0604020202020204" pitchFamily="34" charset="0"/>
              </a:rPr>
              <a:t>,</a:t>
            </a:r>
            <a:r>
              <a:rPr lang="en-GB" sz="1600" baseline="0">
                <a:solidFill>
                  <a:srgbClr val="005EB8"/>
                </a:solidFill>
                <a:latin typeface="Arial" panose="020B0604020202020204" pitchFamily="34" charset="0"/>
                <a:cs typeface="Arial" panose="020B0604020202020204" pitchFamily="34" charset="0"/>
              </a:rPr>
              <a:t> </a:t>
            </a:r>
            <a:r>
              <a:rPr lang="en-GB" sz="1600" baseline="0">
                <a:solidFill>
                  <a:schemeClr val="tx1">
                    <a:lumMod val="65000"/>
                    <a:lumOff val="35000"/>
                  </a:schemeClr>
                </a:solidFill>
                <a:latin typeface="Arial" panose="020B0604020202020204" pitchFamily="34" charset="0"/>
                <a:cs typeface="Arial" panose="020B0604020202020204" pitchFamily="34" charset="0"/>
              </a:rPr>
              <a:t>a </a:t>
            </a:r>
            <a:r>
              <a:rPr lang="en-GB" sz="1600">
                <a:solidFill>
                  <a:schemeClr val="tx1">
                    <a:lumMod val="65000"/>
                    <a:lumOff val="35000"/>
                  </a:schemeClr>
                </a:solidFill>
                <a:latin typeface="Arial" panose="020B0604020202020204" pitchFamily="34" charset="0"/>
                <a:cs typeface="Arial" panose="020B0604020202020204" pitchFamily="34" charset="0"/>
              </a:rPr>
              <a:t>catalyst for better health</a:t>
            </a:r>
          </a:p>
        </p:txBody>
      </p:sp>
    </p:spTree>
    <p:extLst>
      <p:ext uri="{BB962C8B-B14F-4D97-AF65-F5344CB8AC3E}">
        <p14:creationId xmlns:p14="http://schemas.microsoft.com/office/powerpoint/2010/main" val="83854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452669"/>
            <a:ext cx="11055019" cy="576064"/>
          </a:xfrm>
          <a:prstGeom prst="rect">
            <a:avLst/>
          </a:prstGeom>
        </p:spPr>
        <p:txBody>
          <a:bodyPr/>
          <a:lstStyle>
            <a:lvl1pPr>
              <a:defRPr sz="3200" b="1">
                <a:solidFill>
                  <a:srgbClr val="0072C6"/>
                </a:solidFill>
                <a:latin typeface="Arial" pitchFamily="34" charset="0"/>
                <a:cs typeface="Arial" pitchFamily="34" charset="0"/>
              </a:defRPr>
            </a:lvl1pPr>
          </a:lstStyle>
          <a:p>
            <a:r>
              <a:rPr lang="en-US"/>
              <a:t>Click to edit Master title style</a:t>
            </a:r>
            <a:endParaRPr lang="en-GB"/>
          </a:p>
        </p:txBody>
      </p:sp>
      <p:sp>
        <p:nvSpPr>
          <p:cNvPr id="3" name="Content Placeholder 2"/>
          <p:cNvSpPr>
            <a:spLocks noGrp="1"/>
          </p:cNvSpPr>
          <p:nvPr>
            <p:ph idx="1"/>
          </p:nvPr>
        </p:nvSpPr>
        <p:spPr>
          <a:xfrm>
            <a:off x="527381" y="1124744"/>
            <a:ext cx="11055019" cy="4224469"/>
          </a:xfrm>
          <a:prstGeom prst="rect">
            <a:avLst/>
          </a:prstGeom>
        </p:spPr>
        <p:txBody>
          <a:bodyPr/>
          <a:lstStyle>
            <a:lvl1pPr marL="609585" indent="-609585">
              <a:buFont typeface="Arial" pitchFamily="34" charset="0"/>
              <a:buChar cha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buNone/>
              <a:defRPr sz="2400">
                <a:latin typeface="Arial" pitchFamily="34" charset="0"/>
                <a:cs typeface="Arial" pitchFamily="34" charset="0"/>
              </a:defRPr>
            </a:lvl5pPr>
          </a:lstStyle>
          <a:p>
            <a:pPr lvl="0"/>
            <a:r>
              <a:rPr lang="en-US"/>
              <a:t>Click to edit Master text styles</a:t>
            </a:r>
          </a:p>
          <a:p>
            <a:pPr lvl="1"/>
            <a:r>
              <a:rPr lang="en-US"/>
              <a:t>Text</a:t>
            </a:r>
          </a:p>
          <a:p>
            <a:pPr lvl="2"/>
            <a:r>
              <a:rPr lang="en-US"/>
              <a:t>Text</a:t>
            </a:r>
          </a:p>
          <a:p>
            <a:pPr lvl="3"/>
            <a:r>
              <a:rPr lang="en-US"/>
              <a:t>Text</a:t>
            </a:r>
          </a:p>
          <a:p>
            <a:pPr lvl="4"/>
            <a:endParaRPr lang="en-US"/>
          </a:p>
        </p:txBody>
      </p:sp>
    </p:spTree>
    <p:extLst>
      <p:ext uri="{BB962C8B-B14F-4D97-AF65-F5344CB8AC3E}">
        <p14:creationId xmlns:p14="http://schemas.microsoft.com/office/powerpoint/2010/main" val="216815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11" name="Picture 10" descr="A person sitting at a desk&#10;&#10;Description automatically generated with medium confidence">
            <a:extLst>
              <a:ext uri="{FF2B5EF4-FFF2-40B4-BE49-F238E27FC236}">
                <a16:creationId xmlns:a16="http://schemas.microsoft.com/office/drawing/2014/main" id="{76ADA349-E55F-294E-BF96-960BED3D90E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1" y="0"/>
            <a:ext cx="12192000" cy="6858000"/>
          </a:xfrm>
          <a:prstGeom prst="rect">
            <a:avLst/>
          </a:prstGeom>
        </p:spPr>
      </p:pic>
      <p:sp>
        <p:nvSpPr>
          <p:cNvPr id="7" name="Rectangle 6">
            <a:extLst>
              <a:ext uri="{FF2B5EF4-FFF2-40B4-BE49-F238E27FC236}">
                <a16:creationId xmlns:a16="http://schemas.microsoft.com/office/drawing/2014/main" id="{7EE9A746-52A3-304D-91D1-EE8B956FA9D0}"/>
              </a:ext>
            </a:extLst>
          </p:cNvPr>
          <p:cNvSpPr/>
          <p:nvPr userDrawn="1"/>
        </p:nvSpPr>
        <p:spPr>
          <a:xfrm>
            <a:off x="-1" y="0"/>
            <a:ext cx="6096001" cy="6858000"/>
          </a:xfrm>
          <a:prstGeom prst="rect">
            <a:avLst/>
          </a:prstGeom>
          <a:solidFill>
            <a:schemeClr val="bg1">
              <a:alpha val="51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endParaRPr lang="en-GB">
              <a:solidFill>
                <a:schemeClr val="tx1"/>
              </a:solidFill>
              <a:latin typeface="Graphik Light" panose="020B0403030202060203" pitchFamily="34" charset="77"/>
            </a:endParaRPr>
          </a:p>
        </p:txBody>
      </p:sp>
      <p:graphicFrame>
        <p:nvGraphicFramePr>
          <p:cNvPr id="5" name="Object 4" hidden="1">
            <a:extLst>
              <a:ext uri="{FF2B5EF4-FFF2-40B4-BE49-F238E27FC236}">
                <a16:creationId xmlns:a16="http://schemas.microsoft.com/office/drawing/2014/main" id="{0AAC58AA-C60D-4968-B964-8388214AFDC7}"/>
              </a:ext>
            </a:extLst>
          </p:cNvPr>
          <p:cNvGraphicFramePr>
            <a:graphicFrameLocks noChangeAspect="1"/>
          </p:cNvGraphicFramePr>
          <p:nvPr userDrawn="1">
            <p:custDataLst>
              <p:tags r:id="rId1"/>
            </p:custDataLst>
            <p:extLst>
              <p:ext uri="{D42A27DB-BD31-4B8C-83A1-F6EECF244321}">
                <p14:modId xmlns:p14="http://schemas.microsoft.com/office/powerpoint/2010/main" val="2057796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0AAC58AA-C60D-4968-B964-8388214AFD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C1BC5D-00B5-9E4F-9650-824FD162CA10}"/>
              </a:ext>
            </a:extLst>
          </p:cNvPr>
          <p:cNvSpPr>
            <a:spLocks noGrp="1"/>
          </p:cNvSpPr>
          <p:nvPr>
            <p:ph type="ctrTitle"/>
          </p:nvPr>
        </p:nvSpPr>
        <p:spPr>
          <a:xfrm>
            <a:off x="290077" y="2021946"/>
            <a:ext cx="5040726" cy="1569660"/>
          </a:xfrm>
          <a:prstGeom prst="rect">
            <a:avLst/>
          </a:prstGeom>
        </p:spPr>
        <p:txBody>
          <a:bodyPr vert="horz" wrap="square" lIns="72000" rIns="108000" anchor="b">
            <a:noAutofit/>
          </a:bodyPr>
          <a:lstStyle>
            <a:lvl1pPr algn="l" rtl="0">
              <a:defRPr sz="4800" b="1">
                <a:solidFill>
                  <a:schemeClr val="tx1"/>
                </a:solidFill>
                <a:latin typeface="Arial" panose="020B0604020202020204" pitchFamily="34" charset="0"/>
                <a:cs typeface="Arial" panose="020B0604020202020204" pitchFamily="34" charset="0"/>
              </a:defRPr>
            </a:lvl1pPr>
          </a:lstStyle>
          <a:p>
            <a:r>
              <a:rPr lang="en-GB"/>
              <a:t>Click to edit Master title</a:t>
            </a:r>
          </a:p>
        </p:txBody>
      </p:sp>
      <p:sp>
        <p:nvSpPr>
          <p:cNvPr id="3" name="Subtitle 2">
            <a:extLst>
              <a:ext uri="{FF2B5EF4-FFF2-40B4-BE49-F238E27FC236}">
                <a16:creationId xmlns:a16="http://schemas.microsoft.com/office/drawing/2014/main" id="{2AE9E567-5B88-1A4A-BC3A-C8524411A8F9}"/>
              </a:ext>
            </a:extLst>
          </p:cNvPr>
          <p:cNvSpPr>
            <a:spLocks noGrp="1"/>
          </p:cNvSpPr>
          <p:nvPr>
            <p:ph type="subTitle" idx="1"/>
          </p:nvPr>
        </p:nvSpPr>
        <p:spPr>
          <a:xfrm>
            <a:off x="290077" y="3701790"/>
            <a:ext cx="5040726" cy="369332"/>
          </a:xfrm>
          <a:prstGeom prst="rect">
            <a:avLst/>
          </a:prstGeom>
        </p:spPr>
        <p:txBody>
          <a:bodyPr wrap="square" lIns="72000" rIns="108000">
            <a:noAutofit/>
          </a:bodyPr>
          <a:lstStyle>
            <a:lvl1pPr marL="0" indent="0" algn="l" rtl="0">
              <a:buNone/>
              <a:defRPr sz="2400" b="1">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a:t>
            </a:r>
          </a:p>
        </p:txBody>
      </p:sp>
      <p:sp>
        <p:nvSpPr>
          <p:cNvPr id="10" name="Text Placeholder 8">
            <a:extLst>
              <a:ext uri="{FF2B5EF4-FFF2-40B4-BE49-F238E27FC236}">
                <a16:creationId xmlns:a16="http://schemas.microsoft.com/office/drawing/2014/main" id="{9266CFEC-EA69-2043-8FDC-BF02191E3F13}"/>
              </a:ext>
            </a:extLst>
          </p:cNvPr>
          <p:cNvSpPr>
            <a:spLocks noGrp="1"/>
          </p:cNvSpPr>
          <p:nvPr>
            <p:ph type="body" sz="quarter" idx="10" hasCustomPrompt="1"/>
          </p:nvPr>
        </p:nvSpPr>
        <p:spPr>
          <a:xfrm>
            <a:off x="290077" y="4242529"/>
            <a:ext cx="3824287" cy="369332"/>
          </a:xfrm>
          <a:prstGeom prst="rect">
            <a:avLst/>
          </a:prstGeom>
        </p:spPr>
        <p:txBody>
          <a:bodyPr anchor="ctr"/>
          <a:lstStyle>
            <a:lvl1pPr marL="0" indent="0" rtl="0">
              <a:buNone/>
              <a:defRPr sz="1600" b="1">
                <a:solidFill>
                  <a:schemeClr val="tx1"/>
                </a:solidFill>
              </a:defRPr>
            </a:lvl1pPr>
          </a:lstStyle>
          <a:p>
            <a:pPr lvl="0"/>
            <a:r>
              <a:rPr lang="en-GB"/>
              <a:t>Date</a:t>
            </a:r>
          </a:p>
        </p:txBody>
      </p:sp>
      <p:pic>
        <p:nvPicPr>
          <p:cNvPr id="8" name="Picture 6" descr="Content designer – NHSBSA Digital Careers">
            <a:extLst>
              <a:ext uri="{FF2B5EF4-FFF2-40B4-BE49-F238E27FC236}">
                <a16:creationId xmlns:a16="http://schemas.microsoft.com/office/drawing/2014/main" id="{CA62C51B-CA11-2A46-8F2B-23244F104BFC}"/>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0440383" y="198057"/>
            <a:ext cx="1453019" cy="31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381802"/>
      </p:ext>
    </p:extLst>
  </p:cSld>
  <p:clrMapOvr>
    <a:masterClrMapping/>
  </p:clrMapOvr>
  <p:extLst>
    <p:ext uri="{DCECCB84-F9BA-43D5-87BE-67443E8EF086}">
      <p15:sldGuideLst xmlns:p15="http://schemas.microsoft.com/office/powerpoint/2012/main">
        <p15:guide id="1" orient="horz" pos="218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Heading &amp; Subheadin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B5C6999-72DD-4E6D-BB95-C6D527E731B0}"/>
              </a:ext>
            </a:extLst>
          </p:cNvPr>
          <p:cNvGraphicFramePr>
            <a:graphicFrameLocks noChangeAspect="1"/>
          </p:cNvGraphicFramePr>
          <p:nvPr userDrawn="1">
            <p:custDataLst>
              <p:tags r:id="rId1"/>
            </p:custDataLst>
            <p:extLst>
              <p:ext uri="{D42A27DB-BD31-4B8C-83A1-F6EECF244321}">
                <p14:modId xmlns:p14="http://schemas.microsoft.com/office/powerpoint/2010/main" val="2658021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B5C6999-72DD-4E6D-BB95-C6D527E731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914F3CC-800C-8F47-A3AF-186CA287CC2E}"/>
              </a:ext>
            </a:extLst>
          </p:cNvPr>
          <p:cNvSpPr>
            <a:spLocks noGrp="1"/>
          </p:cNvSpPr>
          <p:nvPr>
            <p:ph sz="quarter" idx="11"/>
          </p:nvPr>
        </p:nvSpPr>
        <p:spPr>
          <a:xfrm>
            <a:off x="472165" y="1574507"/>
            <a:ext cx="11337911" cy="892552"/>
          </a:xfrm>
          <a:prstGeom prst="rect">
            <a:avLst/>
          </a:prstGeom>
        </p:spPr>
        <p:txBody>
          <a:bodyPr/>
          <a:lstStyle>
            <a:lvl1pPr marL="0" indent="0" rtl="0">
              <a:buNone/>
              <a:defRPr>
                <a:solidFill>
                  <a:schemeClr val="tx1"/>
                </a:solidFill>
                <a:latin typeface="Arial" panose="020B0604020202020204" pitchFamily="34" charset="0"/>
                <a:cs typeface="Arial" panose="020B0604020202020204" pitchFamily="34" charset="0"/>
              </a:defRPr>
            </a:lvl1pPr>
            <a:lvl2pPr marL="609494" indent="0" rtl="0">
              <a:buNone/>
              <a:defRPr>
                <a:solidFill>
                  <a:schemeClr val="tx1"/>
                </a:solidFill>
                <a:latin typeface="Arial" panose="020B0604020202020204" pitchFamily="34" charset="0"/>
                <a:cs typeface="Arial" panose="020B0604020202020204" pitchFamily="34" charset="0"/>
              </a:defRPr>
            </a:lvl2pPr>
            <a:lvl3pPr marL="1218986" indent="0" rtl="0">
              <a:buNone/>
              <a:defRPr>
                <a:solidFill>
                  <a:schemeClr val="tx1"/>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p:txBody>
      </p:sp>
      <p:sp>
        <p:nvSpPr>
          <p:cNvPr id="10" name="Slide Number Placeholder 1">
            <a:extLst>
              <a:ext uri="{FF2B5EF4-FFF2-40B4-BE49-F238E27FC236}">
                <a16:creationId xmlns:a16="http://schemas.microsoft.com/office/drawing/2014/main" id="{AB051CB4-299F-3F4D-8FEB-A194BC4DA7F9}"/>
              </a:ext>
            </a:extLst>
          </p:cNvPr>
          <p:cNvSpPr txBox="1">
            <a:spLocks/>
          </p:cNvSpPr>
          <p:nvPr userDrawn="1"/>
        </p:nvSpPr>
        <p:spPr>
          <a:xfrm>
            <a:off x="11435161" y="6480518"/>
            <a:ext cx="396000" cy="139898"/>
          </a:xfrm>
          <a:prstGeom prst="rect">
            <a:avLst/>
          </a:prstGeom>
        </p:spPr>
        <p:txBody>
          <a:bodyPr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EF2F7A32-C1EA-4F7E-B0A2-7FCB5BFE90DE}" type="slidenum">
              <a:rPr lang="en-GB" sz="1000" smtClean="0"/>
              <a:pPr algn="r" rtl="0"/>
              <a:t>‹#›</a:t>
            </a:fld>
            <a:endParaRPr lang="en-GB" sz="1000"/>
          </a:p>
        </p:txBody>
      </p:sp>
      <p:sp>
        <p:nvSpPr>
          <p:cNvPr id="9" name="Content Placeholder 2">
            <a:extLst>
              <a:ext uri="{FF2B5EF4-FFF2-40B4-BE49-F238E27FC236}">
                <a16:creationId xmlns:a16="http://schemas.microsoft.com/office/drawing/2014/main" id="{E2F6AF89-31A9-9348-8BFB-95E741386BA3}"/>
              </a:ext>
            </a:extLst>
          </p:cNvPr>
          <p:cNvSpPr>
            <a:spLocks noGrp="1"/>
          </p:cNvSpPr>
          <p:nvPr>
            <p:ph sz="quarter" idx="10" hasCustomPrompt="1"/>
          </p:nvPr>
        </p:nvSpPr>
        <p:spPr>
          <a:xfrm>
            <a:off x="472165" y="774484"/>
            <a:ext cx="10775843" cy="468000"/>
          </a:xfrm>
          <a:prstGeom prst="rect">
            <a:avLst/>
          </a:prstGeom>
        </p:spPr>
        <p:txBody>
          <a:bodyPr lIns="0" tIns="46800" rIns="90000" bIns="46800" anchor="t"/>
          <a:lstStyle>
            <a:lvl1pPr marL="0" indent="0" rtl="0">
              <a:buNone/>
              <a:defRPr sz="1600" b="0" i="0">
                <a:solidFill>
                  <a:schemeClr val="tx1"/>
                </a:solidFill>
                <a:latin typeface="Arial" panose="020B0604020202020204" pitchFamily="34" charset="0"/>
                <a:cs typeface="Arial" panose="020B0604020202020204" pitchFamily="34" charset="0"/>
              </a:defRPr>
            </a:lvl1pPr>
            <a:lvl2pPr marL="609494" indent="0">
              <a:buNone/>
              <a:defRPr b="0" i="0">
                <a:solidFill>
                  <a:schemeClr val="tx1"/>
                </a:solidFill>
                <a:latin typeface="Graphik Extralight" panose="000000000000000000E9" pitchFamily="34" charset="77"/>
              </a:defRPr>
            </a:lvl2pPr>
            <a:lvl3pPr marL="1218986" indent="0">
              <a:buNone/>
              <a:defRPr b="0" i="0">
                <a:solidFill>
                  <a:schemeClr val="tx1"/>
                </a:solidFill>
                <a:latin typeface="Graphik Extralight" panose="020B0303030202060203" pitchFamily="34" charset="77"/>
              </a:defRPr>
            </a:lvl3pPr>
            <a:lvl4pPr marL="1828480" indent="0">
              <a:buNone/>
              <a:defRPr b="0" i="0">
                <a:solidFill>
                  <a:schemeClr val="tx1"/>
                </a:solidFill>
                <a:latin typeface="Graphik Extralight" panose="020B0303030202060203" pitchFamily="34" charset="77"/>
              </a:defRPr>
            </a:lvl4pPr>
            <a:lvl5pPr marL="2437973" indent="0">
              <a:buNone/>
              <a:defRPr b="0" i="0">
                <a:solidFill>
                  <a:schemeClr val="tx1"/>
                </a:solidFill>
                <a:latin typeface="Graphik Extralight" panose="020B0303030202060203" pitchFamily="34" charset="77"/>
              </a:defRPr>
            </a:lvl5pPr>
          </a:lstStyle>
          <a:p>
            <a:pPr lvl="0"/>
            <a:r>
              <a:rPr lang="en-GB"/>
              <a:t>Subheading line 16 </a:t>
            </a:r>
            <a:r>
              <a:rPr lang="en-GB" err="1"/>
              <a:t>pt</a:t>
            </a:r>
            <a:r>
              <a:rPr lang="en-GB"/>
              <a:t>, two lines maximum</a:t>
            </a:r>
          </a:p>
        </p:txBody>
      </p:sp>
      <p:sp>
        <p:nvSpPr>
          <p:cNvPr id="11" name="Title 1">
            <a:extLst>
              <a:ext uri="{FF2B5EF4-FFF2-40B4-BE49-F238E27FC236}">
                <a16:creationId xmlns:a16="http://schemas.microsoft.com/office/drawing/2014/main" id="{4B8EF5B6-8A55-1B4C-BC90-D258A058A28C}"/>
              </a:ext>
            </a:extLst>
          </p:cNvPr>
          <p:cNvSpPr>
            <a:spLocks noGrp="1"/>
          </p:cNvSpPr>
          <p:nvPr>
            <p:ph type="title"/>
          </p:nvPr>
        </p:nvSpPr>
        <p:spPr>
          <a:xfrm>
            <a:off x="472165" y="267062"/>
            <a:ext cx="10314976" cy="498113"/>
          </a:xfrm>
          <a:prstGeom prst="rect">
            <a:avLst/>
          </a:prstGeom>
        </p:spPr>
        <p:txBody>
          <a:bodyPr vert="horz" lIns="0"/>
          <a:lstStyle>
            <a:lvl1pPr rtl="0">
              <a:defRPr/>
            </a:lvl1pPr>
          </a:lstStyle>
          <a:p>
            <a:r>
              <a:rPr lang="en-GB"/>
              <a:t>Click to edit Master title style</a:t>
            </a:r>
          </a:p>
        </p:txBody>
      </p:sp>
      <p:sp>
        <p:nvSpPr>
          <p:cNvPr id="13" name="TextBox 12">
            <a:extLst>
              <a:ext uri="{FF2B5EF4-FFF2-40B4-BE49-F238E27FC236}">
                <a16:creationId xmlns:a16="http://schemas.microsoft.com/office/drawing/2014/main" id="{F07AA88C-AAAF-411A-8A44-36338343D45A}"/>
              </a:ext>
            </a:extLst>
          </p:cNvPr>
          <p:cNvSpPr txBox="1"/>
          <p:nvPr userDrawn="1"/>
        </p:nvSpPr>
        <p:spPr>
          <a:xfrm>
            <a:off x="7414006" y="6411967"/>
            <a:ext cx="4129657" cy="261610"/>
          </a:xfrm>
          <a:prstGeom prst="rect">
            <a:avLst/>
          </a:prstGeom>
          <a:noFill/>
        </p:spPr>
        <p:txBody>
          <a:bodyPr wrap="none" rtlCol="0">
            <a:spAutoFit/>
          </a:bodyPr>
          <a:lstStyle/>
          <a:p>
            <a:r>
              <a:rPr lang="en-GB" sz="1100" b="1">
                <a:solidFill>
                  <a:srgbClr val="005EB8"/>
                </a:solidFill>
                <a:latin typeface="Arial" panose="020B0604020202020204" pitchFamily="34" charset="0"/>
                <a:cs typeface="Arial" panose="020B0604020202020204" pitchFamily="34" charset="0"/>
              </a:rPr>
              <a:t>NHS Business Services Authority</a:t>
            </a:r>
            <a:r>
              <a:rPr lang="en-GB" sz="1100">
                <a:solidFill>
                  <a:srgbClr val="005EB8"/>
                </a:solidFill>
                <a:latin typeface="Arial" panose="020B0604020202020204" pitchFamily="34" charset="0"/>
                <a:cs typeface="Arial" panose="020B0604020202020204" pitchFamily="34" charset="0"/>
              </a:rPr>
              <a:t>,</a:t>
            </a:r>
            <a:r>
              <a:rPr lang="en-GB" sz="1100" baseline="0">
                <a:solidFill>
                  <a:srgbClr val="005EB8"/>
                </a:solidFill>
                <a:latin typeface="Arial" panose="020B0604020202020204" pitchFamily="34" charset="0"/>
                <a:cs typeface="Arial" panose="020B0604020202020204" pitchFamily="34" charset="0"/>
              </a:rPr>
              <a:t> </a:t>
            </a:r>
            <a:r>
              <a:rPr lang="en-GB" sz="1100" baseline="0">
                <a:solidFill>
                  <a:schemeClr val="tx1">
                    <a:lumMod val="65000"/>
                    <a:lumOff val="35000"/>
                  </a:schemeClr>
                </a:solidFill>
                <a:latin typeface="Arial" panose="020B0604020202020204" pitchFamily="34" charset="0"/>
                <a:cs typeface="Arial" panose="020B0604020202020204" pitchFamily="34" charset="0"/>
              </a:rPr>
              <a:t>a </a:t>
            </a:r>
            <a:r>
              <a:rPr lang="en-GB" sz="1100">
                <a:solidFill>
                  <a:schemeClr val="tx1">
                    <a:lumMod val="65000"/>
                    <a:lumOff val="35000"/>
                  </a:schemeClr>
                </a:solidFill>
                <a:latin typeface="Arial" panose="020B0604020202020204" pitchFamily="34" charset="0"/>
                <a:cs typeface="Arial" panose="020B0604020202020204" pitchFamily="34" charset="0"/>
              </a:rPr>
              <a:t>catalyst for better health</a:t>
            </a:r>
          </a:p>
        </p:txBody>
      </p:sp>
      <p:cxnSp>
        <p:nvCxnSpPr>
          <p:cNvPr id="14" name="Straight Connector 13">
            <a:extLst>
              <a:ext uri="{FF2B5EF4-FFF2-40B4-BE49-F238E27FC236}">
                <a16:creationId xmlns:a16="http://schemas.microsoft.com/office/drawing/2014/main" id="{F4972402-75C0-41C3-BD21-5BA3D37B2FD0}"/>
              </a:ext>
            </a:extLst>
          </p:cNvPr>
          <p:cNvCxnSpPr/>
          <p:nvPr userDrawn="1"/>
        </p:nvCxnSpPr>
        <p:spPr>
          <a:xfrm flipH="1">
            <a:off x="431371" y="6381328"/>
            <a:ext cx="11329259" cy="0"/>
          </a:xfrm>
          <a:prstGeom prst="line">
            <a:avLst/>
          </a:prstGeom>
          <a:ln w="28575">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094014"/>
      </p:ext>
    </p:extLst>
  </p:cSld>
  <p:clrMapOvr>
    <a:masterClrMapping/>
  </p:clrMapOvr>
  <p:extLst>
    <p:ext uri="{DCECCB84-F9BA-43D5-87BE-67443E8EF086}">
      <p15:sldGuideLst xmlns:p15="http://schemas.microsoft.com/office/powerpoint/2012/main">
        <p15:guide id="1" orient="horz" pos="777">
          <p15:clr>
            <a:srgbClr val="FBAE40"/>
          </p15:clr>
        </p15:guide>
        <p15:guide id="2" pos="302">
          <p15:clr>
            <a:srgbClr val="FBAE40"/>
          </p15:clr>
        </p15:guide>
        <p15:guide id="3" orient="horz" pos="164">
          <p15:clr>
            <a:srgbClr val="FBAE40"/>
          </p15:clr>
        </p15:guide>
        <p15:guide id="4" pos="3840">
          <p15:clr>
            <a:srgbClr val="FBAE40"/>
          </p15:clr>
        </p15:guide>
        <p15:guide id="5" pos="7423">
          <p15:clr>
            <a:srgbClr val="FBAE40"/>
          </p15:clr>
        </p15:guide>
        <p15:guide id="6" orient="horz" pos="9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5224897-0CFD-4F9A-A2AE-EF5834EC6E05}"/>
              </a:ext>
            </a:extLst>
          </p:cNvPr>
          <p:cNvGraphicFramePr>
            <a:graphicFrameLocks noChangeAspect="1"/>
          </p:cNvGraphicFramePr>
          <p:nvPr userDrawn="1">
            <p:custDataLst>
              <p:tags r:id="rId1"/>
            </p:custDataLst>
            <p:extLst>
              <p:ext uri="{D42A27DB-BD31-4B8C-83A1-F6EECF244321}">
                <p14:modId xmlns:p14="http://schemas.microsoft.com/office/powerpoint/2010/main" val="2227792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05224897-0CFD-4F9A-A2AE-EF5834EC6E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1">
            <a:extLst>
              <a:ext uri="{FF2B5EF4-FFF2-40B4-BE49-F238E27FC236}">
                <a16:creationId xmlns:a16="http://schemas.microsoft.com/office/drawing/2014/main" id="{3ADBF02C-9ADD-7347-B7F2-CE2D4D19D2B8}"/>
              </a:ext>
            </a:extLst>
          </p:cNvPr>
          <p:cNvSpPr txBox="1">
            <a:spLocks/>
          </p:cNvSpPr>
          <p:nvPr userDrawn="1"/>
        </p:nvSpPr>
        <p:spPr>
          <a:xfrm>
            <a:off x="11435161" y="6480518"/>
            <a:ext cx="396000" cy="139898"/>
          </a:xfrm>
          <a:prstGeom prst="rect">
            <a:avLst/>
          </a:prstGeom>
        </p:spPr>
        <p:txBody>
          <a:bodyPr lIns="36000" tIns="36000" rIns="36000" b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EF2F7A32-C1EA-4F7E-B0A2-7FCB5BFE90DE}" type="slidenum">
              <a:rPr lang="en-GB" sz="1000" smtClean="0"/>
              <a:pPr algn="r" rtl="0"/>
              <a:t>‹#›</a:t>
            </a:fld>
            <a:endParaRPr lang="en-GB" sz="1000"/>
          </a:p>
        </p:txBody>
      </p:sp>
      <p:sp>
        <p:nvSpPr>
          <p:cNvPr id="11" name="Title 1">
            <a:extLst>
              <a:ext uri="{FF2B5EF4-FFF2-40B4-BE49-F238E27FC236}">
                <a16:creationId xmlns:a16="http://schemas.microsoft.com/office/drawing/2014/main" id="{CE7F4005-E4A7-B243-B7D8-49DE846290D7}"/>
              </a:ext>
            </a:extLst>
          </p:cNvPr>
          <p:cNvSpPr>
            <a:spLocks noGrp="1"/>
          </p:cNvSpPr>
          <p:nvPr>
            <p:ph type="title"/>
          </p:nvPr>
        </p:nvSpPr>
        <p:spPr>
          <a:xfrm>
            <a:off x="472165" y="267062"/>
            <a:ext cx="10314976" cy="498113"/>
          </a:xfrm>
          <a:prstGeom prst="rect">
            <a:avLst/>
          </a:prstGeom>
        </p:spPr>
        <p:txBody>
          <a:bodyPr vert="horz" lIns="0"/>
          <a:lstStyle>
            <a:lvl1pPr rtl="0">
              <a:defRPr/>
            </a:lvl1pPr>
          </a:lstStyle>
          <a:p>
            <a:r>
              <a:rPr lang="en-GB"/>
              <a:t>Click to edit Master title style</a:t>
            </a:r>
          </a:p>
        </p:txBody>
      </p:sp>
      <p:sp>
        <p:nvSpPr>
          <p:cNvPr id="17" name="Content Placeholder 2">
            <a:extLst>
              <a:ext uri="{FF2B5EF4-FFF2-40B4-BE49-F238E27FC236}">
                <a16:creationId xmlns:a16="http://schemas.microsoft.com/office/drawing/2014/main" id="{3949EB24-817E-AF43-96CA-017A564C9F55}"/>
              </a:ext>
            </a:extLst>
          </p:cNvPr>
          <p:cNvSpPr>
            <a:spLocks noGrp="1"/>
          </p:cNvSpPr>
          <p:nvPr>
            <p:ph sz="quarter" idx="10" hasCustomPrompt="1"/>
          </p:nvPr>
        </p:nvSpPr>
        <p:spPr>
          <a:xfrm>
            <a:off x="472165" y="774484"/>
            <a:ext cx="10775843" cy="468000"/>
          </a:xfrm>
          <a:prstGeom prst="rect">
            <a:avLst/>
          </a:prstGeom>
        </p:spPr>
        <p:txBody>
          <a:bodyPr lIns="0" tIns="46800" rIns="90000" bIns="46800" anchor="t"/>
          <a:lstStyle>
            <a:lvl1pPr marL="0" indent="0" rtl="0">
              <a:buNone/>
              <a:defRPr sz="1600" b="0" i="0">
                <a:solidFill>
                  <a:schemeClr val="tx1"/>
                </a:solidFill>
                <a:latin typeface="Arial" panose="020B0604020202020204" pitchFamily="34" charset="0"/>
                <a:cs typeface="Arial" panose="020B0604020202020204" pitchFamily="34" charset="0"/>
              </a:defRPr>
            </a:lvl1pPr>
            <a:lvl2pPr marL="609494" indent="0">
              <a:buNone/>
              <a:defRPr b="0" i="0">
                <a:solidFill>
                  <a:schemeClr val="tx1"/>
                </a:solidFill>
                <a:latin typeface="Graphik Extralight" panose="000000000000000000E9" pitchFamily="34" charset="77"/>
              </a:defRPr>
            </a:lvl2pPr>
            <a:lvl3pPr marL="1218986" indent="0">
              <a:buNone/>
              <a:defRPr b="0" i="0">
                <a:solidFill>
                  <a:schemeClr val="tx1"/>
                </a:solidFill>
                <a:latin typeface="Graphik Extralight" panose="020B0303030202060203" pitchFamily="34" charset="77"/>
              </a:defRPr>
            </a:lvl3pPr>
            <a:lvl4pPr marL="1828480" indent="0">
              <a:buNone/>
              <a:defRPr b="0" i="0">
                <a:solidFill>
                  <a:schemeClr val="tx1"/>
                </a:solidFill>
                <a:latin typeface="Graphik Extralight" panose="020B0303030202060203" pitchFamily="34" charset="77"/>
              </a:defRPr>
            </a:lvl4pPr>
            <a:lvl5pPr marL="2437973" indent="0">
              <a:buNone/>
              <a:defRPr b="0" i="0">
                <a:solidFill>
                  <a:schemeClr val="tx1"/>
                </a:solidFill>
                <a:latin typeface="Graphik Extralight" panose="020B0303030202060203" pitchFamily="34" charset="77"/>
              </a:defRPr>
            </a:lvl5pPr>
          </a:lstStyle>
          <a:p>
            <a:pPr lvl="0"/>
            <a:r>
              <a:rPr lang="en-GB"/>
              <a:t>Subheading line 16 </a:t>
            </a:r>
            <a:r>
              <a:rPr lang="en-GB" err="1"/>
              <a:t>pt</a:t>
            </a:r>
            <a:r>
              <a:rPr lang="en-GB"/>
              <a:t>, two lines maximum</a:t>
            </a:r>
          </a:p>
        </p:txBody>
      </p:sp>
      <p:sp>
        <p:nvSpPr>
          <p:cNvPr id="8" name="Footer Placeholder 2">
            <a:extLst>
              <a:ext uri="{FF2B5EF4-FFF2-40B4-BE49-F238E27FC236}">
                <a16:creationId xmlns:a16="http://schemas.microsoft.com/office/drawing/2014/main" id="{42DA4B6A-ABA2-4A88-9E5D-43A2CC0E5721}"/>
              </a:ext>
            </a:extLst>
          </p:cNvPr>
          <p:cNvSpPr txBox="1">
            <a:spLocks/>
          </p:cNvSpPr>
          <p:nvPr userDrawn="1"/>
        </p:nvSpPr>
        <p:spPr>
          <a:xfrm>
            <a:off x="472165" y="6472823"/>
            <a:ext cx="2497138" cy="13989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GB" sz="1100" kern="1200">
                <a:solidFill>
                  <a:schemeClr val="tx1">
                    <a:lumMod val="65000"/>
                    <a:lumOff val="35000"/>
                  </a:schemeClr>
                </a:solidFill>
                <a:latin typeface="Arial" panose="020B0604020202020204" pitchFamily="34" charset="0"/>
                <a:ea typeface="+mn-ea"/>
                <a:cs typeface="Arial" panose="020B0604020202020204" pitchFamily="34" charset="0"/>
              </a:rPr>
              <a:t>ESR Discovery</a:t>
            </a:r>
          </a:p>
        </p:txBody>
      </p:sp>
      <p:sp>
        <p:nvSpPr>
          <p:cNvPr id="9" name="TextBox 8">
            <a:extLst>
              <a:ext uri="{FF2B5EF4-FFF2-40B4-BE49-F238E27FC236}">
                <a16:creationId xmlns:a16="http://schemas.microsoft.com/office/drawing/2014/main" id="{3E8C6D49-6B4A-414F-BFF8-BE6285971C49}"/>
              </a:ext>
            </a:extLst>
          </p:cNvPr>
          <p:cNvSpPr txBox="1"/>
          <p:nvPr userDrawn="1"/>
        </p:nvSpPr>
        <p:spPr>
          <a:xfrm>
            <a:off x="7414006" y="6411967"/>
            <a:ext cx="4129657" cy="261610"/>
          </a:xfrm>
          <a:prstGeom prst="rect">
            <a:avLst/>
          </a:prstGeom>
          <a:noFill/>
        </p:spPr>
        <p:txBody>
          <a:bodyPr wrap="none" rtlCol="0">
            <a:spAutoFit/>
          </a:bodyPr>
          <a:lstStyle/>
          <a:p>
            <a:r>
              <a:rPr lang="en-GB" sz="1100" b="1">
                <a:solidFill>
                  <a:srgbClr val="005EB8"/>
                </a:solidFill>
                <a:latin typeface="Arial" panose="020B0604020202020204" pitchFamily="34" charset="0"/>
                <a:cs typeface="Arial" panose="020B0604020202020204" pitchFamily="34" charset="0"/>
              </a:rPr>
              <a:t>NHS Business Services Authority</a:t>
            </a:r>
            <a:r>
              <a:rPr lang="en-GB" sz="1100">
                <a:solidFill>
                  <a:srgbClr val="005EB8"/>
                </a:solidFill>
                <a:latin typeface="Arial" panose="020B0604020202020204" pitchFamily="34" charset="0"/>
                <a:cs typeface="Arial" panose="020B0604020202020204" pitchFamily="34" charset="0"/>
              </a:rPr>
              <a:t>,</a:t>
            </a:r>
            <a:r>
              <a:rPr lang="en-GB" sz="1100" baseline="0">
                <a:solidFill>
                  <a:srgbClr val="005EB8"/>
                </a:solidFill>
                <a:latin typeface="Arial" panose="020B0604020202020204" pitchFamily="34" charset="0"/>
                <a:cs typeface="Arial" panose="020B0604020202020204" pitchFamily="34" charset="0"/>
              </a:rPr>
              <a:t> </a:t>
            </a:r>
            <a:r>
              <a:rPr lang="en-GB" sz="1100" baseline="0">
                <a:solidFill>
                  <a:schemeClr val="tx1">
                    <a:lumMod val="65000"/>
                    <a:lumOff val="35000"/>
                  </a:schemeClr>
                </a:solidFill>
                <a:latin typeface="Arial" panose="020B0604020202020204" pitchFamily="34" charset="0"/>
                <a:cs typeface="Arial" panose="020B0604020202020204" pitchFamily="34" charset="0"/>
              </a:rPr>
              <a:t>a </a:t>
            </a:r>
            <a:r>
              <a:rPr lang="en-GB" sz="1100">
                <a:solidFill>
                  <a:schemeClr val="tx1">
                    <a:lumMod val="65000"/>
                    <a:lumOff val="35000"/>
                  </a:schemeClr>
                </a:solidFill>
                <a:latin typeface="Arial" panose="020B0604020202020204" pitchFamily="34" charset="0"/>
                <a:cs typeface="Arial" panose="020B0604020202020204" pitchFamily="34" charset="0"/>
              </a:rPr>
              <a:t>catalyst for better health</a:t>
            </a:r>
          </a:p>
        </p:txBody>
      </p:sp>
      <p:cxnSp>
        <p:nvCxnSpPr>
          <p:cNvPr id="10" name="Straight Connector 9">
            <a:extLst>
              <a:ext uri="{FF2B5EF4-FFF2-40B4-BE49-F238E27FC236}">
                <a16:creationId xmlns:a16="http://schemas.microsoft.com/office/drawing/2014/main" id="{84FABFDD-9A30-4162-90F0-3E5307452516}"/>
              </a:ext>
            </a:extLst>
          </p:cNvPr>
          <p:cNvCxnSpPr/>
          <p:nvPr userDrawn="1"/>
        </p:nvCxnSpPr>
        <p:spPr>
          <a:xfrm flipH="1">
            <a:off x="431371" y="6381328"/>
            <a:ext cx="11329259" cy="0"/>
          </a:xfrm>
          <a:prstGeom prst="line">
            <a:avLst/>
          </a:prstGeom>
          <a:ln w="28575">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9D7D7A-582F-C5C7-6E90-2477E64C199E}"/>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527381" y="2372883"/>
            <a:ext cx="11055019" cy="2016224"/>
          </a:xfrm>
          <a:prstGeom prst="rect">
            <a:avLst/>
          </a:prstGeom>
        </p:spPr>
        <p:txBody>
          <a:bodyPr anchor="ctr"/>
          <a:lstStyle>
            <a:lvl1pPr>
              <a:defRPr sz="3200" b="1">
                <a:solidFill>
                  <a:schemeClr val="bg1"/>
                </a:solidFill>
                <a:latin typeface="Arial Black" panose="020B0A04020102020204" pitchFamily="34" charset="0"/>
                <a:cs typeface="Arial" pitchFamily="34" charset="0"/>
              </a:defRPr>
            </a:lvl1pPr>
          </a:lstStyle>
          <a:p>
            <a:r>
              <a:rPr lang="en-US"/>
              <a:t>Click to edit Master title style</a:t>
            </a:r>
            <a:endParaRPr lang="en-GB"/>
          </a:p>
        </p:txBody>
      </p:sp>
    </p:spTree>
    <p:extLst>
      <p:ext uri="{BB962C8B-B14F-4D97-AF65-F5344CB8AC3E}">
        <p14:creationId xmlns:p14="http://schemas.microsoft.com/office/powerpoint/2010/main" val="241324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468490"/>
            <a:ext cx="10558197" cy="1104527"/>
          </a:xfrm>
          <a:prstGeom prst="rect">
            <a:avLst/>
          </a:prstGeom>
          <a:solidFill>
            <a:srgbClr val="005EB8"/>
          </a:solidFill>
        </p:spPr>
        <p:txBody>
          <a:bodyPr anchor="ctr">
            <a:normAutofit/>
          </a:bodyPr>
          <a:lstStyle>
            <a:lvl1pPr>
              <a:defRPr sz="4800" b="1">
                <a:solidFill>
                  <a:schemeClr val="bg1"/>
                </a:solidFill>
                <a:latin typeface="Arial Black" panose="020B0A04020102020204" pitchFamily="34" charset="0"/>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719403" y="3813043"/>
            <a:ext cx="10561173" cy="1488165"/>
          </a:xfrm>
          <a:prstGeom prst="rect">
            <a:avLst/>
          </a:prstGeom>
        </p:spPr>
        <p:txBody>
          <a:bodyPr/>
          <a:lstStyle>
            <a:lvl1pPr marL="0" indent="0" algn="l">
              <a:buNone/>
              <a:defRPr sz="3200" baseline="0">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pic>
        <p:nvPicPr>
          <p:cNvPr id="6" name="Picture 5" descr="A black background with a black square&#10;&#10;Description automatically generated with medium confidence">
            <a:extLst>
              <a:ext uri="{FF2B5EF4-FFF2-40B4-BE49-F238E27FC236}">
                <a16:creationId xmlns:a16="http://schemas.microsoft.com/office/drawing/2014/main" id="{28FA27F2-CC33-FBF9-E2BB-1C9340E97C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0257" y="385605"/>
            <a:ext cx="3407177" cy="739140"/>
          </a:xfrm>
          <a:prstGeom prst="rect">
            <a:avLst/>
          </a:prstGeom>
        </p:spPr>
      </p:pic>
    </p:spTree>
    <p:extLst>
      <p:ext uri="{BB962C8B-B14F-4D97-AF65-F5344CB8AC3E}">
        <p14:creationId xmlns:p14="http://schemas.microsoft.com/office/powerpoint/2010/main" val="261682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23ACF6-0732-3B90-C796-C04CEAE0046E}"/>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ctrTitle"/>
          </p:nvPr>
        </p:nvSpPr>
        <p:spPr>
          <a:xfrm>
            <a:off x="719403" y="2468490"/>
            <a:ext cx="10558197" cy="1104527"/>
          </a:xfrm>
          <a:prstGeom prst="rect">
            <a:avLst/>
          </a:prstGeom>
        </p:spPr>
        <p:txBody>
          <a:bodyPr anchor="ctr">
            <a:normAutofit/>
          </a:bodyPr>
          <a:lstStyle>
            <a:lvl1pPr>
              <a:defRPr sz="4800" b="1">
                <a:solidFill>
                  <a:schemeClr val="bg1"/>
                </a:solidFill>
                <a:latin typeface="Arial Black" panose="020B0A04020102020204" pitchFamily="34" charset="0"/>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719403" y="3645024"/>
            <a:ext cx="10561173" cy="1656184"/>
          </a:xfrm>
          <a:prstGeom prst="rect">
            <a:avLst/>
          </a:prstGeom>
        </p:spPr>
        <p:txBody>
          <a:bodyPr/>
          <a:lstStyle>
            <a:lvl1pPr marL="0" indent="0" algn="l">
              <a:buNone/>
              <a:defRPr sz="3200" baseline="0">
                <a:solidFill>
                  <a:schemeClr val="bg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pic>
        <p:nvPicPr>
          <p:cNvPr id="4" name="Picture 3" descr="A black background with white text&#10;&#10;Description automatically generated">
            <a:extLst>
              <a:ext uri="{FF2B5EF4-FFF2-40B4-BE49-F238E27FC236}">
                <a16:creationId xmlns:a16="http://schemas.microsoft.com/office/drawing/2014/main" id="{AC9C259A-FEBB-0F90-1F5E-DB408B2DCC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3844" y="313299"/>
            <a:ext cx="3600000" cy="883748"/>
          </a:xfrm>
          <a:prstGeom prst="rect">
            <a:avLst/>
          </a:prstGeom>
        </p:spPr>
      </p:pic>
    </p:spTree>
    <p:extLst>
      <p:ext uri="{BB962C8B-B14F-4D97-AF65-F5344CB8AC3E}">
        <p14:creationId xmlns:p14="http://schemas.microsoft.com/office/powerpoint/2010/main" val="366615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064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3" r:id="rId7"/>
  </p:sldLayoutIdLst>
  <p:txStyles>
    <p:titleStyle>
      <a:lvl1pPr algn="l" rtl="0" eaLnBrk="0" fontAlgn="base" hangingPunct="0">
        <a:spcBef>
          <a:spcPct val="0"/>
        </a:spcBef>
        <a:spcAft>
          <a:spcPct val="0"/>
        </a:spcAft>
        <a:defRPr sz="5867" kern="1200">
          <a:solidFill>
            <a:schemeClr val="tx1"/>
          </a:solidFill>
          <a:latin typeface="+mj-lt"/>
          <a:ea typeface="+mj-ea"/>
          <a:cs typeface="+mj-cs"/>
        </a:defRPr>
      </a:lvl1pPr>
      <a:lvl2pPr algn="l" rtl="0" eaLnBrk="0" fontAlgn="base" hangingPunct="0">
        <a:spcBef>
          <a:spcPct val="0"/>
        </a:spcBef>
        <a:spcAft>
          <a:spcPct val="0"/>
        </a:spcAft>
        <a:defRPr sz="5867">
          <a:solidFill>
            <a:schemeClr val="tx1"/>
          </a:solidFill>
          <a:latin typeface="Calibri" pitchFamily="34" charset="0"/>
        </a:defRPr>
      </a:lvl2pPr>
      <a:lvl3pPr algn="l" rtl="0" eaLnBrk="0" fontAlgn="base" hangingPunct="0">
        <a:spcBef>
          <a:spcPct val="0"/>
        </a:spcBef>
        <a:spcAft>
          <a:spcPct val="0"/>
        </a:spcAft>
        <a:defRPr sz="5867">
          <a:solidFill>
            <a:schemeClr val="tx1"/>
          </a:solidFill>
          <a:latin typeface="Calibri" pitchFamily="34" charset="0"/>
        </a:defRPr>
      </a:lvl3pPr>
      <a:lvl4pPr algn="l" rtl="0" eaLnBrk="0" fontAlgn="base" hangingPunct="0">
        <a:spcBef>
          <a:spcPct val="0"/>
        </a:spcBef>
        <a:spcAft>
          <a:spcPct val="0"/>
        </a:spcAft>
        <a:defRPr sz="5867">
          <a:solidFill>
            <a:schemeClr val="tx1"/>
          </a:solidFill>
          <a:latin typeface="Calibri" pitchFamily="34" charset="0"/>
        </a:defRPr>
      </a:lvl4pPr>
      <a:lvl5pPr algn="l" rtl="0" eaLnBrk="0" fontAlgn="base" hangingPunct="0">
        <a:spcBef>
          <a:spcPct val="0"/>
        </a:spcBef>
        <a:spcAft>
          <a:spcPct val="0"/>
        </a:spcAft>
        <a:defRPr sz="5867">
          <a:solidFill>
            <a:schemeClr val="tx1"/>
          </a:solidFill>
          <a:latin typeface="Calibri" pitchFamily="34" charset="0"/>
        </a:defRPr>
      </a:lvl5pPr>
      <a:lvl6pPr marL="609585" algn="l" rtl="0" fontAlgn="base">
        <a:spcBef>
          <a:spcPct val="0"/>
        </a:spcBef>
        <a:spcAft>
          <a:spcPct val="0"/>
        </a:spcAft>
        <a:defRPr sz="5867">
          <a:solidFill>
            <a:schemeClr val="tx1"/>
          </a:solidFill>
          <a:latin typeface="Calibri" pitchFamily="34" charset="0"/>
        </a:defRPr>
      </a:lvl6pPr>
      <a:lvl7pPr marL="1219170" algn="l" rtl="0" fontAlgn="base">
        <a:spcBef>
          <a:spcPct val="0"/>
        </a:spcBef>
        <a:spcAft>
          <a:spcPct val="0"/>
        </a:spcAft>
        <a:defRPr sz="5867">
          <a:solidFill>
            <a:schemeClr val="tx1"/>
          </a:solidFill>
          <a:latin typeface="Calibri" pitchFamily="34" charset="0"/>
        </a:defRPr>
      </a:lvl7pPr>
      <a:lvl8pPr marL="1828754" algn="l" rtl="0" fontAlgn="base">
        <a:spcBef>
          <a:spcPct val="0"/>
        </a:spcBef>
        <a:spcAft>
          <a:spcPct val="0"/>
        </a:spcAft>
        <a:defRPr sz="5867">
          <a:solidFill>
            <a:schemeClr val="tx1"/>
          </a:solidFill>
          <a:latin typeface="Calibri" pitchFamily="34" charset="0"/>
        </a:defRPr>
      </a:lvl8pPr>
      <a:lvl9pPr marL="2438339" algn="l"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charset="0"/>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4792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xStyles>
    <p:titleStyle>
      <a:lvl1pPr algn="l" rtl="0" eaLnBrk="0" fontAlgn="base" hangingPunct="0">
        <a:spcBef>
          <a:spcPct val="0"/>
        </a:spcBef>
        <a:spcAft>
          <a:spcPct val="0"/>
        </a:spcAft>
        <a:defRPr sz="5867" kern="1200">
          <a:solidFill>
            <a:schemeClr val="tx1"/>
          </a:solidFill>
          <a:latin typeface="+mj-lt"/>
          <a:ea typeface="+mj-ea"/>
          <a:cs typeface="+mj-cs"/>
        </a:defRPr>
      </a:lvl1pPr>
      <a:lvl2pPr algn="l" rtl="0" eaLnBrk="0" fontAlgn="base" hangingPunct="0">
        <a:spcBef>
          <a:spcPct val="0"/>
        </a:spcBef>
        <a:spcAft>
          <a:spcPct val="0"/>
        </a:spcAft>
        <a:defRPr sz="5867">
          <a:solidFill>
            <a:schemeClr val="tx1"/>
          </a:solidFill>
          <a:latin typeface="Calibri" pitchFamily="34" charset="0"/>
        </a:defRPr>
      </a:lvl2pPr>
      <a:lvl3pPr algn="l" rtl="0" eaLnBrk="0" fontAlgn="base" hangingPunct="0">
        <a:spcBef>
          <a:spcPct val="0"/>
        </a:spcBef>
        <a:spcAft>
          <a:spcPct val="0"/>
        </a:spcAft>
        <a:defRPr sz="5867">
          <a:solidFill>
            <a:schemeClr val="tx1"/>
          </a:solidFill>
          <a:latin typeface="Calibri" pitchFamily="34" charset="0"/>
        </a:defRPr>
      </a:lvl3pPr>
      <a:lvl4pPr algn="l" rtl="0" eaLnBrk="0" fontAlgn="base" hangingPunct="0">
        <a:spcBef>
          <a:spcPct val="0"/>
        </a:spcBef>
        <a:spcAft>
          <a:spcPct val="0"/>
        </a:spcAft>
        <a:defRPr sz="5867">
          <a:solidFill>
            <a:schemeClr val="tx1"/>
          </a:solidFill>
          <a:latin typeface="Calibri" pitchFamily="34" charset="0"/>
        </a:defRPr>
      </a:lvl4pPr>
      <a:lvl5pPr algn="l" rtl="0" eaLnBrk="0" fontAlgn="base" hangingPunct="0">
        <a:spcBef>
          <a:spcPct val="0"/>
        </a:spcBef>
        <a:spcAft>
          <a:spcPct val="0"/>
        </a:spcAft>
        <a:defRPr sz="5867">
          <a:solidFill>
            <a:schemeClr val="tx1"/>
          </a:solidFill>
          <a:latin typeface="Calibri" pitchFamily="34" charset="0"/>
        </a:defRPr>
      </a:lvl5pPr>
      <a:lvl6pPr marL="609585" algn="l" rtl="0" fontAlgn="base">
        <a:spcBef>
          <a:spcPct val="0"/>
        </a:spcBef>
        <a:spcAft>
          <a:spcPct val="0"/>
        </a:spcAft>
        <a:defRPr sz="5867">
          <a:solidFill>
            <a:schemeClr val="tx1"/>
          </a:solidFill>
          <a:latin typeface="Calibri" pitchFamily="34" charset="0"/>
        </a:defRPr>
      </a:lvl6pPr>
      <a:lvl7pPr marL="1219170" algn="l" rtl="0" fontAlgn="base">
        <a:spcBef>
          <a:spcPct val="0"/>
        </a:spcBef>
        <a:spcAft>
          <a:spcPct val="0"/>
        </a:spcAft>
        <a:defRPr sz="5867">
          <a:solidFill>
            <a:schemeClr val="tx1"/>
          </a:solidFill>
          <a:latin typeface="Calibri" pitchFamily="34" charset="0"/>
        </a:defRPr>
      </a:lvl7pPr>
      <a:lvl8pPr marL="1828754" algn="l" rtl="0" fontAlgn="base">
        <a:spcBef>
          <a:spcPct val="0"/>
        </a:spcBef>
        <a:spcAft>
          <a:spcPct val="0"/>
        </a:spcAft>
        <a:defRPr sz="5867">
          <a:solidFill>
            <a:schemeClr val="tx1"/>
          </a:solidFill>
          <a:latin typeface="Calibri" pitchFamily="34" charset="0"/>
        </a:defRPr>
      </a:lvl8pPr>
      <a:lvl9pPr marL="2438339" algn="l"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charset="0"/>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427" y="1664926"/>
            <a:ext cx="10558197" cy="1104527"/>
          </a:xfrm>
          <a:noFill/>
        </p:spPr>
        <p:txBody>
          <a:bodyPr>
            <a:normAutofit/>
          </a:bodyPr>
          <a:lstStyle/>
          <a:p>
            <a:r>
              <a:rPr lang="en-GB" sz="3600">
                <a:solidFill>
                  <a:srgbClr val="005EB8"/>
                </a:solidFill>
                <a:latin typeface="Arial" panose="020B0604020202020204" pitchFamily="34" charset="0"/>
              </a:rPr>
              <a:t>NHSBSA Dental Services</a:t>
            </a:r>
          </a:p>
        </p:txBody>
      </p:sp>
      <p:sp>
        <p:nvSpPr>
          <p:cNvPr id="3" name="Subtitle 2"/>
          <p:cNvSpPr>
            <a:spLocks noGrp="1"/>
          </p:cNvSpPr>
          <p:nvPr>
            <p:ph type="subTitle" idx="1"/>
          </p:nvPr>
        </p:nvSpPr>
        <p:spPr>
          <a:xfrm>
            <a:off x="716427" y="2954941"/>
            <a:ext cx="10561173" cy="1358441"/>
          </a:xfrm>
        </p:spPr>
        <p:txBody>
          <a:bodyPr/>
          <a:lstStyle/>
          <a:p>
            <a:r>
              <a:rPr lang="en-GB" sz="2400">
                <a:ea typeface="+mj-ea"/>
              </a:rPr>
              <a:t>Wales Patient Survey: General Dental Contracts</a:t>
            </a:r>
          </a:p>
          <a:p>
            <a:r>
              <a:rPr lang="en-GB" sz="2400">
                <a:ea typeface="+mj-ea"/>
              </a:rPr>
              <a:t>April 2023 – March 2024</a:t>
            </a:r>
          </a:p>
          <a:p>
            <a:endParaRPr lang="en-GB"/>
          </a:p>
        </p:txBody>
      </p:sp>
    </p:spTree>
    <p:extLst>
      <p:ext uri="{BB962C8B-B14F-4D97-AF65-F5344CB8AC3E}">
        <p14:creationId xmlns:p14="http://schemas.microsoft.com/office/powerpoint/2010/main" val="1547414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C6D0-1ED8-0124-B2FD-43EB162F04F2}"/>
              </a:ext>
            </a:extLst>
          </p:cNvPr>
          <p:cNvSpPr>
            <a:spLocks noGrp="1"/>
          </p:cNvSpPr>
          <p:nvPr>
            <p:ph type="title"/>
          </p:nvPr>
        </p:nvSpPr>
        <p:spPr>
          <a:xfrm>
            <a:off x="223894" y="249210"/>
            <a:ext cx="7754008" cy="576064"/>
          </a:xfrm>
        </p:spPr>
        <p:txBody>
          <a:bodyPr/>
          <a:lstStyle/>
          <a:p>
            <a:r>
              <a:rPr lang="en-GB" sz="2400">
                <a:latin typeface="Arial"/>
                <a:cs typeface="Arial"/>
              </a:rPr>
              <a:t>Your Dental Health: advice</a:t>
            </a:r>
            <a:endParaRPr lang="en-GB" sz="2400"/>
          </a:p>
        </p:txBody>
      </p:sp>
      <p:sp>
        <p:nvSpPr>
          <p:cNvPr id="25" name="TextBox 24">
            <a:extLst>
              <a:ext uri="{FF2B5EF4-FFF2-40B4-BE49-F238E27FC236}">
                <a16:creationId xmlns:a16="http://schemas.microsoft.com/office/drawing/2014/main" id="{D22468F4-74CE-F483-6450-A8271268AE02}"/>
              </a:ext>
            </a:extLst>
          </p:cNvPr>
          <p:cNvSpPr txBox="1"/>
          <p:nvPr/>
        </p:nvSpPr>
        <p:spPr>
          <a:xfrm>
            <a:off x="7792453" y="1251479"/>
            <a:ext cx="4098228" cy="472517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a:ea typeface="Calibri"/>
                <a:cs typeface="Calibri"/>
              </a:rPr>
              <a:t>Overall, in 2024, 97% of patients reported </a:t>
            </a:r>
            <a:r>
              <a:rPr lang="en-GB" sz="1600" dirty="0">
                <a:latin typeface="Arial"/>
                <a:cs typeface="Arial"/>
              </a:rPr>
              <a:t>that they were given advice on how to improve their oral health, </a:t>
            </a:r>
            <a:r>
              <a:rPr lang="en-GB" sz="1600" b="0" i="0" dirty="0">
                <a:effectLst/>
                <a:latin typeface="Arial"/>
                <a:cs typeface="Arial"/>
              </a:rPr>
              <a:t>consistent with 96% in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latin typeface="Arial"/>
              <a:ea typeface="Calibri"/>
              <a:cs typeface="Calibri"/>
            </a:endParaRPr>
          </a:p>
          <a:p>
            <a:pPr marL="285750" indent="-285750">
              <a:buFont typeface="Arial" panose="020B0604020202020204" pitchFamily="34" charset="0"/>
              <a:buChar char="•"/>
              <a:defRPr/>
            </a:pPr>
            <a:r>
              <a:rPr lang="en-GB" sz="1600" dirty="0">
                <a:effectLst/>
                <a:latin typeface="Arial" panose="020B0604020202020204" pitchFamily="34" charset="0"/>
                <a:cs typeface="Arial" panose="020B0604020202020204" pitchFamily="34" charset="0"/>
              </a:rPr>
              <a:t>No statistically significant differences were found from 2023 to 2024 or between the contract types.</a:t>
            </a:r>
          </a:p>
          <a:p>
            <a:pPr marL="285750" indent="-285750">
              <a:buFont typeface="Arial" panose="020B0604020202020204" pitchFamily="34" charset="0"/>
              <a:buChar char="•"/>
              <a:defRP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600" dirty="0">
                <a:effectLst/>
                <a:latin typeface="Arial" panose="020B0604020202020204" pitchFamily="34" charset="0"/>
                <a:cs typeface="Arial" panose="020B0604020202020204" pitchFamily="34" charset="0"/>
              </a:rPr>
              <a:t>Between 96% </a:t>
            </a:r>
            <a:r>
              <a:rPr lang="en-GB" sz="1600" dirty="0">
                <a:latin typeface="Arial" panose="020B0604020202020204" pitchFamily="34" charset="0"/>
                <a:cs typeface="Arial" panose="020B0604020202020204" pitchFamily="34" charset="0"/>
              </a:rPr>
              <a:t>and</a:t>
            </a:r>
            <a:r>
              <a:rPr lang="en-GB" sz="1600" dirty="0">
                <a:effectLst/>
                <a:latin typeface="Arial" panose="020B0604020202020204" pitchFamily="34" charset="0"/>
                <a:cs typeface="Arial" panose="020B0604020202020204" pitchFamily="34" charset="0"/>
              </a:rPr>
              <a:t> 97% of patients </a:t>
            </a:r>
            <a:r>
              <a:rPr lang="en-GB" sz="1600" dirty="0">
                <a:latin typeface="Arial"/>
                <a:cs typeface="Arial"/>
              </a:rPr>
              <a:t>were given advice on how to improve their oral health. </a:t>
            </a:r>
          </a:p>
          <a:p>
            <a:pPr marL="285750" indent="-285750">
              <a:spcAft>
                <a:spcPts val="600"/>
              </a:spcAft>
              <a:buFont typeface="Arial" panose="020B0604020202020204" pitchFamily="34" charset="0"/>
              <a:buChar char="•"/>
            </a:pPr>
            <a:endParaRPr lang="en-US" sz="1600" dirty="0">
              <a:latin typeface="Arial"/>
              <a:ea typeface="Calibri"/>
              <a:cs typeface="Calibri"/>
            </a:endParaRPr>
          </a:p>
          <a:p>
            <a:pPr marL="285750" indent="-285750">
              <a:spcAft>
                <a:spcPts val="600"/>
              </a:spcAft>
              <a:buFont typeface="Arial" panose="020B0604020202020204" pitchFamily="34" charset="0"/>
              <a:buChar char="•"/>
            </a:pPr>
            <a:r>
              <a:rPr lang="en-US" sz="1600" dirty="0">
                <a:solidFill>
                  <a:prstClr val="black"/>
                </a:solidFill>
                <a:latin typeface="Arial"/>
                <a:ea typeface="Calibri"/>
                <a:cs typeface="Calibri"/>
              </a:rPr>
              <a:t>Consistent with 2023, 99% of patients understand the information provided by their clinician. Both types of contracts are also consistent year on year at 99%. </a:t>
            </a:r>
            <a:endParaRPr lang="en-GB" sz="1600"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5D2B0B7-34CF-9961-99EB-C231CCECB9BA}"/>
              </a:ext>
            </a:extLst>
          </p:cNvPr>
          <p:cNvSpPr txBox="1"/>
          <p:nvPr/>
        </p:nvSpPr>
        <p:spPr>
          <a:xfrm>
            <a:off x="1894096" y="5853548"/>
            <a:ext cx="2206802" cy="246221"/>
          </a:xfrm>
          <a:prstGeom prst="rect">
            <a:avLst/>
          </a:prstGeom>
          <a:noFill/>
        </p:spPr>
        <p:txBody>
          <a:bodyPr wrap="square" rtlCol="0">
            <a:spAutoFit/>
          </a:bodyPr>
          <a:lstStyle/>
          <a:p>
            <a:r>
              <a:rPr lang="en-GB" sz="1000">
                <a:latin typeface="Arial" panose="020B0604020202020204" pitchFamily="34" charset="0"/>
                <a:cs typeface="Arial" panose="020B0604020202020204" pitchFamily="34" charset="0"/>
              </a:rPr>
              <a:t>From dark to light blue: Yes → No</a:t>
            </a:r>
          </a:p>
        </p:txBody>
      </p:sp>
      <p:graphicFrame>
        <p:nvGraphicFramePr>
          <p:cNvPr id="4" name="Chart 3">
            <a:extLst>
              <a:ext uri="{FF2B5EF4-FFF2-40B4-BE49-F238E27FC236}">
                <a16:creationId xmlns:a16="http://schemas.microsoft.com/office/drawing/2014/main" id="{0B40C80D-EB34-1E99-A7D5-DC2A27AE1010}"/>
              </a:ext>
            </a:extLst>
          </p:cNvPr>
          <p:cNvGraphicFramePr/>
          <p:nvPr>
            <p:extLst>
              <p:ext uri="{D42A27DB-BD31-4B8C-83A1-F6EECF244321}">
                <p14:modId xmlns:p14="http://schemas.microsoft.com/office/powerpoint/2010/main" val="1199457055"/>
              </p:ext>
            </p:extLst>
          </p:nvPr>
        </p:nvGraphicFramePr>
        <p:xfrm>
          <a:off x="185636" y="1028732"/>
          <a:ext cx="4995964" cy="52150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C87E647-05A3-6DC8-7EB5-E2D7F50242F1}"/>
              </a:ext>
            </a:extLst>
          </p:cNvPr>
          <p:cNvGraphicFramePr/>
          <p:nvPr>
            <p:extLst>
              <p:ext uri="{D42A27DB-BD31-4B8C-83A1-F6EECF244321}">
                <p14:modId xmlns:p14="http://schemas.microsoft.com/office/powerpoint/2010/main" val="2719856590"/>
              </p:ext>
            </p:extLst>
          </p:nvPr>
        </p:nvGraphicFramePr>
        <p:xfrm>
          <a:off x="5107709" y="1889190"/>
          <a:ext cx="3232728" cy="39400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92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BE80-72F5-2F12-7131-49379BB293E5}"/>
              </a:ext>
            </a:extLst>
          </p:cNvPr>
          <p:cNvSpPr>
            <a:spLocks noGrp="1"/>
          </p:cNvSpPr>
          <p:nvPr>
            <p:ph type="title"/>
          </p:nvPr>
        </p:nvSpPr>
        <p:spPr>
          <a:xfrm>
            <a:off x="527049" y="530457"/>
            <a:ext cx="11055019" cy="576064"/>
          </a:xfrm>
        </p:spPr>
        <p:txBody>
          <a:bodyPr/>
          <a:lstStyle/>
          <a:p>
            <a:r>
              <a:rPr lang="en-GB" sz="2400"/>
              <a:t>Satisfaction with Quality of Dentistry</a:t>
            </a:r>
          </a:p>
        </p:txBody>
      </p:sp>
      <p:sp>
        <p:nvSpPr>
          <p:cNvPr id="5" name="TextBox 4">
            <a:extLst>
              <a:ext uri="{FF2B5EF4-FFF2-40B4-BE49-F238E27FC236}">
                <a16:creationId xmlns:a16="http://schemas.microsoft.com/office/drawing/2014/main" id="{4DE1220D-F649-71FD-8F70-28AFB472E50A}"/>
              </a:ext>
            </a:extLst>
          </p:cNvPr>
          <p:cNvSpPr txBox="1"/>
          <p:nvPr/>
        </p:nvSpPr>
        <p:spPr>
          <a:xfrm>
            <a:off x="6400800" y="1786961"/>
            <a:ext cx="5436996" cy="4493538"/>
          </a:xfrm>
          <a:prstGeom prst="rect">
            <a:avLst/>
          </a:prstGeom>
          <a:noFill/>
        </p:spPr>
        <p:txBody>
          <a:bodyPr wrap="square" lIns="91440" tIns="45720" rIns="91440" bIns="45720" rtlCol="0" anchor="t">
            <a:spAutoFit/>
          </a:bodyPr>
          <a:lstStyle/>
          <a:p>
            <a:pPr marL="285750" indent="-285750">
              <a:spcAft>
                <a:spcPts val="600"/>
              </a:spcAft>
              <a:buFont typeface="Arial"/>
              <a:buChar char="•"/>
            </a:pPr>
            <a:r>
              <a:rPr lang="en-GB" sz="1600" dirty="0">
                <a:latin typeface="Arial"/>
                <a:ea typeface="+mn-lt"/>
                <a:cs typeface="+mn-lt"/>
              </a:rPr>
              <a:t>Satisfaction is calculated in line with the NHSBSA reporting practices, a scale of 1-10 is used and scores of 7 or </a:t>
            </a:r>
            <a:r>
              <a:rPr lang="en-GB" sz="1600" dirty="0">
                <a:latin typeface="Arial" panose="020B0604020202020204" pitchFamily="34" charset="0"/>
                <a:ea typeface="+mn-lt"/>
                <a:cs typeface="Arial" panose="020B0604020202020204" pitchFamily="34" charset="0"/>
              </a:rPr>
              <a:t>above are classed as being 'satisfied’. A </a:t>
            </a:r>
            <a:r>
              <a:rPr lang="en-GB" sz="1600" dirty="0">
                <a:latin typeface="Arial" panose="020B0604020202020204" pitchFamily="34" charset="0"/>
                <a:cs typeface="Arial" panose="020B0604020202020204" pitchFamily="34" charset="0"/>
              </a:rPr>
              <a:t>percentage is calculated of those scoring 7 or above, out of all responses to the question, to give a satisfied percent.</a:t>
            </a:r>
          </a:p>
          <a:p>
            <a:pPr>
              <a:spcAft>
                <a:spcPts val="600"/>
              </a:spcAft>
            </a:pPr>
            <a:endParaRPr lang="en-GB" sz="10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600" dirty="0">
                <a:latin typeface="Arial"/>
                <a:cs typeface="Arial"/>
              </a:rPr>
              <a:t>Overall, for 2024 patient satisfaction relating to the quality of NHS dentistry is 92% which is consistent  with 93% in 2023. The ratings for both types of contract are also consistent between 2023 and 2024. </a:t>
            </a:r>
          </a:p>
          <a:p>
            <a:pPr marL="285750" indent="-285750">
              <a:spcAft>
                <a:spcPts val="600"/>
              </a:spcAft>
              <a:buFont typeface="Arial" panose="020B0604020202020204" pitchFamily="34" charset="0"/>
              <a:buChar char="•"/>
            </a:pPr>
            <a:endParaRPr lang="en-GB" sz="1600" dirty="0">
              <a:latin typeface="Arial"/>
              <a:cs typeface="Arial"/>
            </a:endParaRPr>
          </a:p>
          <a:p>
            <a:pPr marL="285750" indent="-285750">
              <a:spcAft>
                <a:spcPts val="600"/>
              </a:spcAft>
              <a:buFont typeface="Arial" panose="020B0604020202020204" pitchFamily="34" charset="0"/>
              <a:buChar char="•"/>
            </a:pPr>
            <a:r>
              <a:rPr lang="en-GB" sz="1600" dirty="0">
                <a:latin typeface="Arial"/>
                <a:cs typeface="Arial"/>
              </a:rPr>
              <a:t>For 2024 UDA Contract practices (95%) continue to be rated higher for the quality of NHS dentistry than Contract Reform </a:t>
            </a:r>
            <a:r>
              <a:rPr lang="en-GB" sz="1600" dirty="0">
                <a:latin typeface="Arial" panose="020B0604020202020204" pitchFamily="34" charset="0"/>
                <a:cs typeface="Arial" panose="020B0604020202020204" pitchFamily="34" charset="0"/>
              </a:rPr>
              <a:t>practices (92%). </a:t>
            </a:r>
            <a:r>
              <a:rPr lang="en-GB" sz="1600" dirty="0">
                <a:effectLst/>
                <a:latin typeface="Arial" panose="020B0604020202020204" pitchFamily="34" charset="0"/>
                <a:cs typeface="Arial" panose="020B0604020202020204" pitchFamily="34" charset="0"/>
              </a:rPr>
              <a:t>This difference is statistically significant and consistent with last year's findings.</a:t>
            </a:r>
            <a:endParaRPr lang="en-GB" sz="1600" dirty="0">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9748947E-0623-4915-72F3-9B163F336058}"/>
              </a:ext>
            </a:extLst>
          </p:cNvPr>
          <p:cNvGraphicFramePr/>
          <p:nvPr>
            <p:extLst>
              <p:ext uri="{D42A27DB-BD31-4B8C-83A1-F6EECF244321}">
                <p14:modId xmlns:p14="http://schemas.microsoft.com/office/powerpoint/2010/main" val="1469816493"/>
              </p:ext>
            </p:extLst>
          </p:nvPr>
        </p:nvGraphicFramePr>
        <p:xfrm>
          <a:off x="184150" y="1106521"/>
          <a:ext cx="6216650" cy="5031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380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BE80-72F5-2F12-7131-49379BB293E5}"/>
              </a:ext>
            </a:extLst>
          </p:cNvPr>
          <p:cNvSpPr>
            <a:spLocks noGrp="1"/>
          </p:cNvSpPr>
          <p:nvPr>
            <p:ph type="title"/>
          </p:nvPr>
        </p:nvSpPr>
        <p:spPr/>
        <p:txBody>
          <a:bodyPr/>
          <a:lstStyle/>
          <a:p>
            <a:r>
              <a:rPr lang="en-GB" sz="2400"/>
              <a:t>Overall Satisfaction with Patient Experience</a:t>
            </a:r>
          </a:p>
        </p:txBody>
      </p:sp>
      <p:sp>
        <p:nvSpPr>
          <p:cNvPr id="5" name="TextBox 4">
            <a:extLst>
              <a:ext uri="{FF2B5EF4-FFF2-40B4-BE49-F238E27FC236}">
                <a16:creationId xmlns:a16="http://schemas.microsoft.com/office/drawing/2014/main" id="{4DE1220D-F649-71FD-8F70-28AFB472E50A}"/>
              </a:ext>
            </a:extLst>
          </p:cNvPr>
          <p:cNvSpPr txBox="1"/>
          <p:nvPr/>
        </p:nvSpPr>
        <p:spPr>
          <a:xfrm>
            <a:off x="5913170" y="2130178"/>
            <a:ext cx="6034759" cy="3600986"/>
          </a:xfrm>
          <a:prstGeom prst="rect">
            <a:avLst/>
          </a:prstGeom>
          <a:noFill/>
        </p:spPr>
        <p:txBody>
          <a:bodyPr wrap="square" lIns="91440" tIns="45720" rIns="91440" bIns="45720" rtlCol="0" anchor="t">
            <a:spAutoFit/>
          </a:bodyPr>
          <a:lstStyle/>
          <a:p>
            <a:pPr marL="442913" indent="-350838">
              <a:spcAft>
                <a:spcPts val="600"/>
              </a:spcAft>
              <a:buFont typeface="Arial" panose="020B0604020202020204" pitchFamily="34" charset="0"/>
              <a:buChar char="•"/>
            </a:pPr>
            <a:r>
              <a:rPr lang="en-GB" sz="1600">
                <a:latin typeface="Arial"/>
                <a:cs typeface="Arial"/>
              </a:rPr>
              <a:t>Overall </a:t>
            </a:r>
            <a:r>
              <a:rPr lang="en-US" sz="1600">
                <a:latin typeface="Arial"/>
                <a:cs typeface="Arial"/>
              </a:rPr>
              <a:t>satisfaction for patient experience </a:t>
            </a:r>
            <a:r>
              <a:rPr lang="en-GB" sz="1600">
                <a:latin typeface="Arial"/>
                <a:cs typeface="Arial"/>
              </a:rPr>
              <a:t>for 2024 is consistent with last year at 94%. </a:t>
            </a:r>
          </a:p>
          <a:p>
            <a:pPr marL="442913" indent="-350838">
              <a:spcAft>
                <a:spcPts val="600"/>
              </a:spcAft>
              <a:buFont typeface="Arial" panose="020B0604020202020204" pitchFamily="34" charset="0"/>
              <a:buChar char="•"/>
            </a:pPr>
            <a:endParaRPr lang="en-GB" sz="1600">
              <a:solidFill>
                <a:srgbClr val="FF0000"/>
              </a:solidFill>
              <a:latin typeface="Arial"/>
              <a:cs typeface="Arial"/>
            </a:endParaRPr>
          </a:p>
          <a:p>
            <a:pPr marL="442913" indent="-350838">
              <a:spcAft>
                <a:spcPts val="600"/>
              </a:spcAft>
              <a:buFont typeface="Arial" panose="020B0604020202020204" pitchFamily="34" charset="0"/>
              <a:buChar char="•"/>
            </a:pPr>
            <a:r>
              <a:rPr lang="en-GB" sz="1600">
                <a:latin typeface="Arial"/>
                <a:cs typeface="Arial"/>
              </a:rPr>
              <a:t>There has been a statistically significant increase by one percentage point in satisfaction with patient experience for UDA Contract practices in 2024 (96%) compared to 2023 (95%). </a:t>
            </a:r>
          </a:p>
          <a:p>
            <a:pPr marL="442913" indent="-350838">
              <a:spcAft>
                <a:spcPts val="600"/>
              </a:spcAft>
              <a:buFont typeface="Arial" panose="020B0604020202020204" pitchFamily="34" charset="0"/>
              <a:buChar char="•"/>
            </a:pPr>
            <a:endParaRPr lang="en-GB" sz="1600">
              <a:highlight>
                <a:srgbClr val="FFFF00"/>
              </a:highlight>
              <a:latin typeface="Arial"/>
              <a:cs typeface="Arial"/>
            </a:endParaRPr>
          </a:p>
          <a:p>
            <a:pPr marL="442913" indent="-350838">
              <a:spcAft>
                <a:spcPts val="600"/>
              </a:spcAft>
              <a:buFont typeface="Arial" panose="020B0604020202020204" pitchFamily="34" charset="0"/>
              <a:buChar char="•"/>
            </a:pPr>
            <a:r>
              <a:rPr lang="en-GB" sz="1600">
                <a:latin typeface="Arial"/>
                <a:cs typeface="Arial"/>
              </a:rPr>
              <a:t>For 2024 patients continue to report higher levels of satisfaction with patient experience under UDA Contract practices (96%) than Contract Reform </a:t>
            </a:r>
            <a:r>
              <a:rPr lang="en-GB" sz="1600">
                <a:latin typeface="Arial" panose="020B0604020202020204" pitchFamily="34" charset="0"/>
                <a:cs typeface="Arial" panose="020B0604020202020204" pitchFamily="34" charset="0"/>
              </a:rPr>
              <a:t>practices (93%). This is a statistically significant difference and consistent with last year’s findings. </a:t>
            </a:r>
            <a:endParaRPr lang="en-GB" sz="1200">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712D9416-DC96-1AF6-3A3E-99C9C06C0D08}"/>
              </a:ext>
            </a:extLst>
          </p:cNvPr>
          <p:cNvGraphicFramePr/>
          <p:nvPr>
            <p:extLst>
              <p:ext uri="{D42A27DB-BD31-4B8C-83A1-F6EECF244321}">
                <p14:modId xmlns:p14="http://schemas.microsoft.com/office/powerpoint/2010/main" val="4288525839"/>
              </p:ext>
            </p:extLst>
          </p:nvPr>
        </p:nvGraphicFramePr>
        <p:xfrm>
          <a:off x="184150" y="1106521"/>
          <a:ext cx="5826125" cy="5031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77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817A-683F-0911-6975-0380AEB181E4}"/>
              </a:ext>
            </a:extLst>
          </p:cNvPr>
          <p:cNvSpPr>
            <a:spLocks noGrp="1"/>
          </p:cNvSpPr>
          <p:nvPr>
            <p:ph type="title"/>
          </p:nvPr>
        </p:nvSpPr>
        <p:spPr>
          <a:xfrm>
            <a:off x="277906" y="160433"/>
            <a:ext cx="4420553" cy="576064"/>
          </a:xfrm>
        </p:spPr>
        <p:txBody>
          <a:bodyPr/>
          <a:lstStyle/>
          <a:p>
            <a:r>
              <a:rPr lang="en-GB" sz="2400"/>
              <a:t>Summary</a:t>
            </a:r>
          </a:p>
        </p:txBody>
      </p:sp>
      <p:sp>
        <p:nvSpPr>
          <p:cNvPr id="3" name="Content Placeholder 2">
            <a:extLst>
              <a:ext uri="{FF2B5EF4-FFF2-40B4-BE49-F238E27FC236}">
                <a16:creationId xmlns:a16="http://schemas.microsoft.com/office/drawing/2014/main" id="{4433056A-A1D6-A080-E37E-D4891E86DC31}"/>
              </a:ext>
            </a:extLst>
          </p:cNvPr>
          <p:cNvSpPr>
            <a:spLocks noGrp="1"/>
          </p:cNvSpPr>
          <p:nvPr>
            <p:ph idx="1"/>
          </p:nvPr>
        </p:nvSpPr>
        <p:spPr>
          <a:xfrm>
            <a:off x="277905" y="655214"/>
            <a:ext cx="11784785" cy="5547571"/>
          </a:xfrm>
        </p:spPr>
        <p:txBody>
          <a:bodyPr lIns="91440" tIns="45720" rIns="91440" bIns="45720" anchor="t"/>
          <a:lstStyle/>
          <a:p>
            <a:pPr marL="360363" indent="-360363" eaLnBrk="1" fontAlgn="auto" hangingPunct="1">
              <a:spcBef>
                <a:spcPts val="0"/>
              </a:spcBef>
              <a:spcAft>
                <a:spcPts val="0"/>
              </a:spcAft>
              <a:buFont typeface="Courier New" panose="02070309020205020404" pitchFamily="49" charset="0"/>
              <a:buChar char="o"/>
              <a:tabLst>
                <a:tab pos="360363" algn="l"/>
              </a:tabLst>
              <a:defRPr/>
            </a:pPr>
            <a:r>
              <a:rPr lang="en-GB" sz="1500"/>
              <a:t>The Welsh General Dental Patient Survey, conducted between April 2023 and March 2024, gathered 30,243 valid patient responses. The survey aimed to measure patients' experiences at their dental practice.</a:t>
            </a:r>
          </a:p>
          <a:p>
            <a:pPr eaLnBrk="1" fontAlgn="auto" hangingPunct="1">
              <a:spcBef>
                <a:spcPts val="0"/>
              </a:spcBef>
              <a:spcAft>
                <a:spcPts val="600"/>
              </a:spcAft>
              <a:buFont typeface="Courier New" panose="02070309020205020404" pitchFamily="49" charset="0"/>
              <a:buChar char="o"/>
              <a:tabLst>
                <a:tab pos="360363" algn="l"/>
              </a:tabLst>
              <a:defRPr/>
            </a:pPr>
            <a:endParaRPr lang="en-GB" sz="800"/>
          </a:p>
          <a:p>
            <a:pPr marL="360363" indent="-360363">
              <a:spcBef>
                <a:spcPts val="0"/>
              </a:spcBef>
              <a:buFont typeface="Courier New" panose="02070309020205020404" pitchFamily="49" charset="0"/>
              <a:buChar char="o"/>
              <a:tabLst>
                <a:tab pos="360363" algn="l"/>
              </a:tabLst>
            </a:pPr>
            <a:r>
              <a:rPr lang="en-GB" sz="1500" kern="100">
                <a:ea typeface="Aptos" panose="020B0004020202020204" pitchFamily="34" charset="0"/>
              </a:rPr>
              <a:t>When combining the two contracts together, t</a:t>
            </a:r>
            <a:r>
              <a:rPr lang="en-GB" sz="1500" kern="100">
                <a:effectLst/>
                <a:latin typeface="Arial"/>
                <a:ea typeface="Aptos" panose="020B0004020202020204" pitchFamily="34" charset="0"/>
                <a:cs typeface="Arial"/>
              </a:rPr>
              <a:t>here are statistically significant differences between data collected in the 2022/23 period (2023) and 2023</a:t>
            </a:r>
            <a:r>
              <a:rPr lang="en-GB" sz="1500" kern="100">
                <a:latin typeface="Arial"/>
                <a:ea typeface="Aptos" panose="020B0004020202020204" pitchFamily="34" charset="0"/>
                <a:cs typeface="Arial"/>
              </a:rPr>
              <a:t>/24 period (2024).</a:t>
            </a:r>
          </a:p>
          <a:p>
            <a:pPr marL="895350" lvl="1" indent="-360363">
              <a:lnSpc>
                <a:spcPct val="107000"/>
              </a:lnSpc>
              <a:buFont typeface="Wingdings" panose="05000000000000000000" pitchFamily="2" charset="2"/>
              <a:buChar char="§"/>
              <a:tabLst>
                <a:tab pos="360363" algn="l"/>
              </a:tabLst>
            </a:pPr>
            <a:r>
              <a:rPr lang="en-GB" sz="1500" kern="100">
                <a:effectLst/>
                <a:latin typeface="Arial"/>
                <a:ea typeface="Aptos" panose="020B0004020202020204" pitchFamily="34" charset="0"/>
                <a:cs typeface="Arial"/>
              </a:rPr>
              <a:t>Areas where there have been statistically significant increases from 2023 to 2024:</a:t>
            </a:r>
          </a:p>
          <a:p>
            <a:pPr marL="1255713" lvl="2" indent="-360363">
              <a:lnSpc>
                <a:spcPct val="107000"/>
              </a:lnSpc>
              <a:buFont typeface="Wingdings" panose="05000000000000000000" pitchFamily="2" charset="2"/>
              <a:buChar char="Ø"/>
              <a:tabLst>
                <a:tab pos="360363" algn="l"/>
              </a:tabLst>
            </a:pPr>
            <a:r>
              <a:rPr lang="en-GB" sz="1500" kern="100">
                <a:ea typeface="Aptos" panose="020B0004020202020204" pitchFamily="34" charset="0"/>
              </a:rPr>
              <a:t>Patients being able to book an appointment at a convenient time (86% increasing to 89%).</a:t>
            </a:r>
          </a:p>
          <a:p>
            <a:pPr marL="1219170" lvl="2" indent="0">
              <a:lnSpc>
                <a:spcPct val="107000"/>
              </a:lnSpc>
              <a:buNone/>
              <a:tabLst>
                <a:tab pos="360363" algn="l"/>
              </a:tabLst>
            </a:pPr>
            <a:endParaRPr lang="en-GB" sz="800" kern="100">
              <a:ea typeface="Aptos" panose="020B0004020202020204" pitchFamily="34" charset="0"/>
            </a:endParaRPr>
          </a:p>
          <a:p>
            <a:pPr marL="895350" lvl="1" indent="-360363">
              <a:lnSpc>
                <a:spcPct val="107000"/>
              </a:lnSpc>
              <a:spcBef>
                <a:spcPts val="0"/>
              </a:spcBef>
              <a:buFont typeface="Wingdings" panose="05000000000000000000" pitchFamily="2" charset="2"/>
              <a:buChar char="§"/>
              <a:tabLst>
                <a:tab pos="360363" algn="l"/>
              </a:tabLst>
            </a:pPr>
            <a:r>
              <a:rPr lang="en-GB" sz="1500" kern="100">
                <a:effectLst/>
                <a:latin typeface="Arial"/>
                <a:ea typeface="Aptos" panose="020B0004020202020204" pitchFamily="34" charset="0"/>
                <a:cs typeface="Arial"/>
              </a:rPr>
              <a:t>Areas where there have been statistically significant decreases from 2023 to 2024:</a:t>
            </a:r>
          </a:p>
          <a:p>
            <a:pPr marL="1255713" lvl="2" indent="-360363">
              <a:lnSpc>
                <a:spcPct val="107000"/>
              </a:lnSpc>
              <a:buFont typeface="Wingdings" panose="05000000000000000000" pitchFamily="2" charset="2"/>
              <a:buChar char="Ø"/>
              <a:tabLst>
                <a:tab pos="360363" algn="l"/>
              </a:tabLst>
            </a:pPr>
            <a:r>
              <a:rPr lang="en-GB" sz="1500" kern="100">
                <a:effectLst/>
                <a:latin typeface="Arial"/>
                <a:ea typeface="Aptos" panose="020B0004020202020204" pitchFamily="34" charset="0"/>
                <a:cs typeface="Arial"/>
              </a:rPr>
              <a:t>Clinician discussing any ris</a:t>
            </a:r>
            <a:r>
              <a:rPr lang="en-GB" sz="1500" kern="100">
                <a:latin typeface="Arial"/>
                <a:ea typeface="Aptos" panose="020B0004020202020204" pitchFamily="34" charset="0"/>
                <a:cs typeface="Arial"/>
              </a:rPr>
              <a:t>k(s) or area(s) for improvement (78% down from 79%)</a:t>
            </a:r>
            <a:endParaRPr lang="en-GB" sz="1500" kern="100">
              <a:effectLst/>
              <a:latin typeface="Arial"/>
              <a:ea typeface="Aptos" panose="020B0004020202020204" pitchFamily="34" charset="0"/>
              <a:cs typeface="Arial"/>
            </a:endParaRPr>
          </a:p>
          <a:p>
            <a:pPr eaLnBrk="1" fontAlgn="auto" hangingPunct="1">
              <a:spcBef>
                <a:spcPts val="0"/>
              </a:spcBef>
              <a:spcAft>
                <a:spcPts val="600"/>
              </a:spcAft>
              <a:buFont typeface="Courier New" panose="02070309020205020404" pitchFamily="49" charset="0"/>
              <a:buChar char="o"/>
              <a:tabLst>
                <a:tab pos="360363" algn="l"/>
              </a:tabLst>
              <a:defRPr/>
            </a:pPr>
            <a:endParaRPr lang="en-GB" sz="800">
              <a:highlight>
                <a:srgbClr val="00FF00"/>
              </a:highlight>
            </a:endParaRPr>
          </a:p>
          <a:p>
            <a:pPr marL="360363" indent="-360363" eaLnBrk="1" fontAlgn="auto" hangingPunct="1">
              <a:spcBef>
                <a:spcPts val="0"/>
              </a:spcBef>
              <a:spcAft>
                <a:spcPts val="600"/>
              </a:spcAft>
              <a:buFont typeface="Courier New" panose="02070309020205020404" pitchFamily="49" charset="0"/>
              <a:buChar char="o"/>
              <a:tabLst>
                <a:tab pos="360363" algn="l"/>
              </a:tabLst>
              <a:defRPr/>
            </a:pPr>
            <a:r>
              <a:rPr lang="en-GB" sz="1500" b="0" i="0" u="none" strike="noStrike" kern="1200" cap="none" spc="0" normalizeH="0" baseline="0" noProof="0">
                <a:ln>
                  <a:noFill/>
                </a:ln>
                <a:effectLst/>
                <a:uLnTx/>
                <a:uFillTx/>
              </a:rPr>
              <a:t>There </a:t>
            </a:r>
            <a:r>
              <a:rPr lang="en-GB" sz="1500"/>
              <a:t>are also statistically significant differences between the two contract types for data collected in the 2023/24 period (2024). </a:t>
            </a:r>
          </a:p>
          <a:p>
            <a:pPr marL="895350" lvl="1" indent="-360363" eaLnBrk="1" fontAlgn="auto" hangingPunct="1">
              <a:spcBef>
                <a:spcPts val="0"/>
              </a:spcBef>
              <a:spcAft>
                <a:spcPts val="600"/>
              </a:spcAft>
              <a:buFont typeface="Wingdings" panose="05000000000000000000" pitchFamily="2" charset="2"/>
              <a:buChar char="§"/>
              <a:tabLst>
                <a:tab pos="360363" algn="l"/>
              </a:tabLst>
              <a:defRPr/>
            </a:pPr>
            <a:r>
              <a:rPr lang="en-GB" sz="1500"/>
              <a:t>Areas where Contract Reform practices are performing better:</a:t>
            </a:r>
          </a:p>
          <a:p>
            <a:pPr marL="1255713" lvl="2" indent="-360363" eaLnBrk="1" fontAlgn="auto" hangingPunct="1">
              <a:spcBef>
                <a:spcPts val="0"/>
              </a:spcBef>
              <a:spcAft>
                <a:spcPts val="0"/>
              </a:spcAft>
              <a:buFont typeface="Wingdings" panose="05000000000000000000" pitchFamily="2" charset="2"/>
              <a:buChar char="Ø"/>
              <a:tabLst>
                <a:tab pos="360363" algn="l"/>
              </a:tabLst>
              <a:defRPr/>
            </a:pPr>
            <a:r>
              <a:rPr lang="en-GB" sz="1500" b="0" i="0" u="none" strike="noStrike" kern="1200" cap="none" spc="0" normalizeH="0" baseline="0" noProof="0">
                <a:ln>
                  <a:noFill/>
                </a:ln>
                <a:effectLst/>
                <a:uLnTx/>
                <a:uFillTx/>
              </a:rPr>
              <a:t>Clinician discussing risks and/or areas for improvement (78%) compared to 74% for UDA </a:t>
            </a:r>
            <a:r>
              <a:rPr lang="en-GB" sz="1500"/>
              <a:t>C</a:t>
            </a:r>
            <a:r>
              <a:rPr lang="en-GB" sz="1500" b="0" i="0" u="none" strike="noStrike" kern="1200" cap="none" spc="0" normalizeH="0" baseline="0" noProof="0" err="1">
                <a:ln>
                  <a:noFill/>
                </a:ln>
                <a:effectLst/>
                <a:uLnTx/>
                <a:uFillTx/>
              </a:rPr>
              <a:t>ontract</a:t>
            </a:r>
            <a:r>
              <a:rPr lang="en-GB" sz="1500" b="0" i="0" u="none" strike="noStrike" kern="1200" cap="none" spc="0" normalizeH="0" baseline="0" noProof="0">
                <a:ln>
                  <a:noFill/>
                </a:ln>
                <a:effectLst/>
                <a:uLnTx/>
                <a:uFillTx/>
              </a:rPr>
              <a:t> practices</a:t>
            </a:r>
          </a:p>
          <a:p>
            <a:pPr marL="1524000" lvl="2" indent="-360363" eaLnBrk="1" fontAlgn="auto" hangingPunct="1">
              <a:spcBef>
                <a:spcPts val="0"/>
              </a:spcBef>
              <a:spcAft>
                <a:spcPts val="600"/>
              </a:spcAft>
              <a:buFont typeface="Wingdings" panose="05000000000000000000" pitchFamily="2" charset="2"/>
              <a:buChar char="Ø"/>
              <a:tabLst>
                <a:tab pos="360363" algn="l"/>
              </a:tabLst>
              <a:defRPr/>
            </a:pPr>
            <a:endParaRPr lang="en-GB" sz="800" b="0" i="0" u="none" strike="noStrike" kern="1200" cap="none" spc="0" normalizeH="0" baseline="0" noProof="0">
              <a:ln>
                <a:noFill/>
              </a:ln>
              <a:effectLst/>
              <a:uLnTx/>
              <a:uFillTx/>
            </a:endParaRPr>
          </a:p>
          <a:p>
            <a:pPr marL="895350" lvl="1" indent="-360363" eaLnBrk="1" fontAlgn="auto" hangingPunct="1">
              <a:spcBef>
                <a:spcPts val="0"/>
              </a:spcBef>
              <a:spcAft>
                <a:spcPts val="600"/>
              </a:spcAft>
              <a:buFont typeface="Wingdings" panose="05000000000000000000" pitchFamily="2" charset="2"/>
              <a:buChar char="§"/>
              <a:tabLst>
                <a:tab pos="360363" algn="l"/>
              </a:tabLst>
              <a:defRPr/>
            </a:pPr>
            <a:r>
              <a:rPr lang="en-GB" sz="1500"/>
              <a:t>Areas where UDA Contract practices are performing better then Contract Reform practices:</a:t>
            </a:r>
          </a:p>
          <a:p>
            <a:pPr marL="1255713" lvl="2" indent="-360363">
              <a:lnSpc>
                <a:spcPct val="107000"/>
              </a:lnSpc>
              <a:buFont typeface="Wingdings" panose="05000000000000000000" pitchFamily="2" charset="2"/>
              <a:buChar char="Ø"/>
              <a:tabLst>
                <a:tab pos="360363" algn="l"/>
              </a:tabLst>
            </a:pPr>
            <a:r>
              <a:rPr lang="en-GB" sz="1500" kern="100">
                <a:effectLst/>
                <a:ea typeface="Aptos" panose="020B0004020202020204" pitchFamily="34" charset="0"/>
              </a:rPr>
              <a:t>Patients being involved in decisions (93% compared to 90%)</a:t>
            </a:r>
          </a:p>
          <a:p>
            <a:pPr marL="1255713" lvl="2" indent="-360363">
              <a:lnSpc>
                <a:spcPct val="107000"/>
              </a:lnSpc>
              <a:buFont typeface="Wingdings" panose="05000000000000000000" pitchFamily="2" charset="2"/>
              <a:buChar char="Ø"/>
              <a:tabLst>
                <a:tab pos="360363" algn="l"/>
              </a:tabLst>
            </a:pPr>
            <a:r>
              <a:rPr lang="en-GB" sz="1500" kern="100">
                <a:ea typeface="Aptos" panose="020B0004020202020204" pitchFamily="34" charset="0"/>
              </a:rPr>
              <a:t>Patients being able to book an appointment at a convenient time (93% </a:t>
            </a:r>
            <a:r>
              <a:rPr lang="en-GB" sz="1500" kern="100">
                <a:effectLst/>
                <a:ea typeface="Aptos" panose="020B0004020202020204" pitchFamily="34" charset="0"/>
              </a:rPr>
              <a:t>compared to</a:t>
            </a:r>
            <a:r>
              <a:rPr lang="en-GB" sz="1500" kern="100">
                <a:ea typeface="Aptos" panose="020B0004020202020204" pitchFamily="34" charset="0"/>
              </a:rPr>
              <a:t> 88%)</a:t>
            </a:r>
          </a:p>
          <a:p>
            <a:pPr marL="1255713" lvl="2" indent="-360363">
              <a:lnSpc>
                <a:spcPct val="107000"/>
              </a:lnSpc>
              <a:buFont typeface="Wingdings" panose="05000000000000000000" pitchFamily="2" charset="2"/>
              <a:buChar char="Ø"/>
              <a:tabLst>
                <a:tab pos="360363" algn="l"/>
              </a:tabLst>
            </a:pPr>
            <a:r>
              <a:rPr lang="en-GB" sz="1500" kern="100">
                <a:effectLst/>
                <a:ea typeface="Aptos" panose="020B0004020202020204" pitchFamily="34" charset="0"/>
              </a:rPr>
              <a:t>Staff being helpful (98% compared to 96%) and staff being respectful (98% compared to 97%)</a:t>
            </a:r>
            <a:endParaRPr lang="en-GB" sz="1500" kern="100">
              <a:ea typeface="Aptos" panose="020B0004020202020204" pitchFamily="34" charset="0"/>
            </a:endParaRPr>
          </a:p>
          <a:p>
            <a:pPr marL="1255713" lvl="2" indent="-360363">
              <a:lnSpc>
                <a:spcPct val="107000"/>
              </a:lnSpc>
              <a:buFont typeface="Wingdings" panose="05000000000000000000" pitchFamily="2" charset="2"/>
              <a:buChar char="Ø"/>
              <a:tabLst>
                <a:tab pos="360363" algn="l"/>
              </a:tabLst>
            </a:pPr>
            <a:r>
              <a:rPr lang="en-GB" sz="1500" kern="100">
                <a:effectLst/>
                <a:ea typeface="Aptos" panose="020B0004020202020204" pitchFamily="34" charset="0"/>
              </a:rPr>
              <a:t>Satisfaction with the quality of NHS dentistry (95% compared to 92%) and overall satisfaction with patient experience (96% compared to 93%).</a:t>
            </a:r>
          </a:p>
          <a:p>
            <a:pPr marL="914377" lvl="2" indent="0">
              <a:lnSpc>
                <a:spcPct val="107000"/>
              </a:lnSpc>
              <a:buNone/>
            </a:pPr>
            <a:endParaRPr lang="en-GB" sz="1500">
              <a:highlight>
                <a:srgbClr val="00FF00"/>
              </a:highlight>
              <a:latin typeface="Arial"/>
              <a:ea typeface="Aptos" panose="020B0004020202020204" pitchFamily="34" charset="0"/>
              <a:cs typeface="Arial"/>
            </a:endParaRPr>
          </a:p>
          <a:p>
            <a:pPr marL="0" indent="0">
              <a:lnSpc>
                <a:spcPct val="107000"/>
              </a:lnSpc>
              <a:buNone/>
            </a:pPr>
            <a:endParaRPr lang="en-GB" sz="1500" kern="100">
              <a:effectLst/>
              <a:latin typeface="Arial"/>
              <a:ea typeface="Aptos" panose="020B0004020202020204" pitchFamily="34" charset="0"/>
              <a:cs typeface="Arial"/>
            </a:endParaRPr>
          </a:p>
          <a:p>
            <a:pPr marL="1219170" lvl="2" indent="0">
              <a:lnSpc>
                <a:spcPct val="107000"/>
              </a:lnSpc>
              <a:buNone/>
            </a:pPr>
            <a:endParaRPr lang="en-GB" sz="1500" kern="100">
              <a:effectLst/>
              <a:ea typeface="Aptos" panose="020B0004020202020204" pitchFamily="34" charset="0"/>
            </a:endParaRPr>
          </a:p>
        </p:txBody>
      </p:sp>
    </p:spTree>
    <p:extLst>
      <p:ext uri="{BB962C8B-B14F-4D97-AF65-F5344CB8AC3E}">
        <p14:creationId xmlns:p14="http://schemas.microsoft.com/office/powerpoint/2010/main" val="4719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3B10-8243-8BFA-D466-5953149B354C}"/>
              </a:ext>
            </a:extLst>
          </p:cNvPr>
          <p:cNvSpPr>
            <a:spLocks noGrp="1"/>
          </p:cNvSpPr>
          <p:nvPr>
            <p:ph type="title"/>
          </p:nvPr>
        </p:nvSpPr>
        <p:spPr>
          <a:xfrm>
            <a:off x="498122" y="222296"/>
            <a:ext cx="6249752" cy="666362"/>
          </a:xfrm>
        </p:spPr>
        <p:txBody>
          <a:bodyPr/>
          <a:lstStyle/>
          <a:p>
            <a:r>
              <a:rPr lang="en-GB" sz="1800"/>
              <a:t>Appendix (1) – screening questions</a:t>
            </a:r>
          </a:p>
        </p:txBody>
      </p:sp>
      <p:pic>
        <p:nvPicPr>
          <p:cNvPr id="4" name="Picture 3">
            <a:extLst>
              <a:ext uri="{FF2B5EF4-FFF2-40B4-BE49-F238E27FC236}">
                <a16:creationId xmlns:a16="http://schemas.microsoft.com/office/drawing/2014/main" id="{F5F44E52-8CCC-F6C5-DC62-CB6D8601EDFA}"/>
              </a:ext>
            </a:extLst>
          </p:cNvPr>
          <p:cNvPicPr>
            <a:picLocks noChangeAspect="1"/>
          </p:cNvPicPr>
          <p:nvPr/>
        </p:nvPicPr>
        <p:blipFill rotWithShape="1">
          <a:blip r:embed="rId2"/>
          <a:srcRect r="24522"/>
          <a:stretch/>
        </p:blipFill>
        <p:spPr>
          <a:xfrm>
            <a:off x="410573" y="762132"/>
            <a:ext cx="7819027" cy="1475230"/>
          </a:xfrm>
          <a:prstGeom prst="rect">
            <a:avLst/>
          </a:prstGeom>
        </p:spPr>
      </p:pic>
      <p:pic>
        <p:nvPicPr>
          <p:cNvPr id="6" name="Picture 5">
            <a:extLst>
              <a:ext uri="{FF2B5EF4-FFF2-40B4-BE49-F238E27FC236}">
                <a16:creationId xmlns:a16="http://schemas.microsoft.com/office/drawing/2014/main" id="{093F6102-0D82-F69A-211D-E5AB72905284}"/>
              </a:ext>
            </a:extLst>
          </p:cNvPr>
          <p:cNvPicPr>
            <a:picLocks noChangeAspect="1"/>
          </p:cNvPicPr>
          <p:nvPr/>
        </p:nvPicPr>
        <p:blipFill>
          <a:blip r:embed="rId3"/>
          <a:stretch>
            <a:fillRect/>
          </a:stretch>
        </p:blipFill>
        <p:spPr>
          <a:xfrm>
            <a:off x="498122" y="2237362"/>
            <a:ext cx="7643928" cy="3168843"/>
          </a:xfrm>
          <a:prstGeom prst="rect">
            <a:avLst/>
          </a:prstGeom>
        </p:spPr>
      </p:pic>
      <p:sp>
        <p:nvSpPr>
          <p:cNvPr id="7" name="TextBox 6">
            <a:extLst>
              <a:ext uri="{FF2B5EF4-FFF2-40B4-BE49-F238E27FC236}">
                <a16:creationId xmlns:a16="http://schemas.microsoft.com/office/drawing/2014/main" id="{573164B4-16BB-5844-67A3-A14ABB2616F2}"/>
              </a:ext>
            </a:extLst>
          </p:cNvPr>
          <p:cNvSpPr txBox="1"/>
          <p:nvPr/>
        </p:nvSpPr>
        <p:spPr>
          <a:xfrm>
            <a:off x="410573" y="5612860"/>
            <a:ext cx="10593422" cy="584775"/>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Note: where the question states {</a:t>
            </a:r>
            <a:r>
              <a:rPr lang="en-GB" sz="1600" err="1">
                <a:latin typeface="Arial" panose="020B0604020202020204" pitchFamily="34" charset="0"/>
                <a:cs typeface="Arial" panose="020B0604020202020204" pitchFamily="34" charset="0"/>
              </a:rPr>
              <a:t>practice_address</a:t>
            </a:r>
            <a:r>
              <a:rPr lang="en-GB" sz="1600">
                <a:latin typeface="Arial" panose="020B0604020202020204" pitchFamily="34" charset="0"/>
                <a:cs typeface="Arial" panose="020B0604020202020204" pitchFamily="34" charset="0"/>
              </a:rPr>
              <a:t>} this information is seeded in from the records that we hold from dental practices.</a:t>
            </a:r>
          </a:p>
        </p:txBody>
      </p:sp>
    </p:spTree>
    <p:extLst>
      <p:ext uri="{BB962C8B-B14F-4D97-AF65-F5344CB8AC3E}">
        <p14:creationId xmlns:p14="http://schemas.microsoft.com/office/powerpoint/2010/main" val="244262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3B10-8243-8BFA-D466-5953149B354C}"/>
              </a:ext>
            </a:extLst>
          </p:cNvPr>
          <p:cNvSpPr>
            <a:spLocks noGrp="1"/>
          </p:cNvSpPr>
          <p:nvPr>
            <p:ph type="title"/>
          </p:nvPr>
        </p:nvSpPr>
        <p:spPr>
          <a:xfrm>
            <a:off x="5786606" y="95770"/>
            <a:ext cx="6249752" cy="666362"/>
          </a:xfrm>
        </p:spPr>
        <p:txBody>
          <a:bodyPr/>
          <a:lstStyle/>
          <a:p>
            <a:pPr algn="r"/>
            <a:r>
              <a:rPr lang="en-GB" sz="1800"/>
              <a:t>Appendix (2) – survey</a:t>
            </a:r>
            <a:br>
              <a:rPr lang="en-GB" sz="1800"/>
            </a:br>
            <a:r>
              <a:rPr lang="en-GB" sz="1800"/>
              <a:t>questions</a:t>
            </a:r>
          </a:p>
        </p:txBody>
      </p:sp>
      <p:pic>
        <p:nvPicPr>
          <p:cNvPr id="9" name="Picture 8">
            <a:extLst>
              <a:ext uri="{FF2B5EF4-FFF2-40B4-BE49-F238E27FC236}">
                <a16:creationId xmlns:a16="http://schemas.microsoft.com/office/drawing/2014/main" id="{FC389E6A-7622-A1C0-95B7-BAC8CD395145}"/>
              </a:ext>
            </a:extLst>
          </p:cNvPr>
          <p:cNvPicPr>
            <a:picLocks noChangeAspect="1"/>
          </p:cNvPicPr>
          <p:nvPr/>
        </p:nvPicPr>
        <p:blipFill>
          <a:blip r:embed="rId2"/>
          <a:stretch>
            <a:fillRect/>
          </a:stretch>
        </p:blipFill>
        <p:spPr>
          <a:xfrm>
            <a:off x="242767" y="95770"/>
            <a:ext cx="4369995" cy="6147741"/>
          </a:xfrm>
          <a:prstGeom prst="rect">
            <a:avLst/>
          </a:prstGeom>
        </p:spPr>
      </p:pic>
      <p:pic>
        <p:nvPicPr>
          <p:cNvPr id="11" name="Picture 10">
            <a:extLst>
              <a:ext uri="{FF2B5EF4-FFF2-40B4-BE49-F238E27FC236}">
                <a16:creationId xmlns:a16="http://schemas.microsoft.com/office/drawing/2014/main" id="{4E5E7A8E-B248-04C7-713C-774B252F29E2}"/>
              </a:ext>
            </a:extLst>
          </p:cNvPr>
          <p:cNvPicPr>
            <a:picLocks noChangeAspect="1"/>
          </p:cNvPicPr>
          <p:nvPr/>
        </p:nvPicPr>
        <p:blipFill rotWithShape="1">
          <a:blip r:embed="rId3"/>
          <a:srcRect t="644"/>
          <a:stretch/>
        </p:blipFill>
        <p:spPr>
          <a:xfrm>
            <a:off x="4784617" y="67987"/>
            <a:ext cx="4537436" cy="6203306"/>
          </a:xfrm>
          <a:prstGeom prst="rect">
            <a:avLst/>
          </a:prstGeom>
        </p:spPr>
      </p:pic>
    </p:spTree>
    <p:extLst>
      <p:ext uri="{BB962C8B-B14F-4D97-AF65-F5344CB8AC3E}">
        <p14:creationId xmlns:p14="http://schemas.microsoft.com/office/powerpoint/2010/main" val="267589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382254C7-A6BA-15B6-EE98-5B969AB48DE2}"/>
              </a:ext>
            </a:extLst>
          </p:cNvPr>
          <p:cNvSpPr txBox="1"/>
          <p:nvPr/>
        </p:nvSpPr>
        <p:spPr>
          <a:xfrm>
            <a:off x="1199457" y="4293096"/>
            <a:ext cx="5356876" cy="18162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lnSpc>
                <a:spcPct val="200000"/>
              </a:lnSpc>
            </a:pPr>
            <a:r>
              <a:rPr lang="en-GB" sz="1867">
                <a:solidFill>
                  <a:prstClr val="white"/>
                </a:solidFill>
                <a:latin typeface="Arial" panose="020B0604020202020204" pitchFamily="34" charset="0"/>
                <a:cs typeface="Arial" panose="020B0604020202020204" pitchFamily="34" charset="0"/>
              </a:rPr>
              <a:t>www.nhsbsa.nhs.uk</a:t>
            </a:r>
          </a:p>
          <a:p>
            <a:pPr defTabSz="1219170">
              <a:lnSpc>
                <a:spcPct val="200000"/>
              </a:lnSpc>
            </a:pPr>
            <a:r>
              <a:rPr lang="en-GB" sz="1867">
                <a:solidFill>
                  <a:prstClr val="white"/>
                </a:solidFill>
                <a:latin typeface="Arial" panose="020B0604020202020204" pitchFamily="34" charset="0"/>
                <a:cs typeface="Arial" panose="020B0604020202020204" pitchFamily="34" charset="0"/>
              </a:rPr>
              <a:t>@NHSBSA</a:t>
            </a:r>
          </a:p>
          <a:p>
            <a:pPr defTabSz="1219170"/>
            <a:endParaRPr lang="en-GB" sz="1867">
              <a:solidFill>
                <a:prstClr val="white"/>
              </a:solidFill>
              <a:latin typeface="Arial" panose="020B0604020202020204" pitchFamily="34" charset="0"/>
              <a:cs typeface="Arial" panose="020B0604020202020204" pitchFamily="34" charset="0"/>
            </a:endParaRPr>
          </a:p>
          <a:p>
            <a:pPr defTabSz="1219170"/>
            <a:r>
              <a:rPr lang="en-GB" sz="1867">
                <a:solidFill>
                  <a:prstClr val="white"/>
                </a:solidFill>
                <a:latin typeface="Arial" panose="020B0604020202020204" pitchFamily="34" charset="0"/>
                <a:cs typeface="Arial" panose="020B0604020202020204" pitchFamily="34" charset="0"/>
              </a:rPr>
              <a:t>NHS Business Services Authority</a:t>
            </a:r>
          </a:p>
        </p:txBody>
      </p:sp>
      <p:pic>
        <p:nvPicPr>
          <p:cNvPr id="5" name="Graphic 4">
            <a:extLst>
              <a:ext uri="{FF2B5EF4-FFF2-40B4-BE49-F238E27FC236}">
                <a16:creationId xmlns:a16="http://schemas.microsoft.com/office/drawing/2014/main" id="{7E769779-2664-734F-CC8A-7DB97ECF2E8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403" y="4485117"/>
            <a:ext cx="384043" cy="384043"/>
          </a:xfrm>
          <a:prstGeom prst="rect">
            <a:avLst/>
          </a:prstGeom>
        </p:spPr>
      </p:pic>
      <p:pic>
        <p:nvPicPr>
          <p:cNvPr id="7" name="Graphic 6">
            <a:extLst>
              <a:ext uri="{FF2B5EF4-FFF2-40B4-BE49-F238E27FC236}">
                <a16:creationId xmlns:a16="http://schemas.microsoft.com/office/drawing/2014/main" id="{23EC6B4D-4146-7E63-978E-D6CF04CC5F2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4767" y="5637246"/>
            <a:ext cx="384000" cy="381135"/>
          </a:xfrm>
          <a:prstGeom prst="rect">
            <a:avLst/>
          </a:prstGeom>
        </p:spPr>
      </p:pic>
      <p:pic>
        <p:nvPicPr>
          <p:cNvPr id="9" name="Graphic 8">
            <a:extLst>
              <a:ext uri="{FF2B5EF4-FFF2-40B4-BE49-F238E27FC236}">
                <a16:creationId xmlns:a16="http://schemas.microsoft.com/office/drawing/2014/main" id="{E71A1664-B4BD-B40B-A9E9-63C433DAB55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3461" y="5091200"/>
            <a:ext cx="336000" cy="342857"/>
          </a:xfrm>
          <a:prstGeom prst="rect">
            <a:avLst/>
          </a:prstGeom>
        </p:spPr>
      </p:pic>
    </p:spTree>
    <p:extLst>
      <p:ext uri="{BB962C8B-B14F-4D97-AF65-F5344CB8AC3E}">
        <p14:creationId xmlns:p14="http://schemas.microsoft.com/office/powerpoint/2010/main" val="371477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817A-683F-0911-6975-0380AEB181E4}"/>
              </a:ext>
            </a:extLst>
          </p:cNvPr>
          <p:cNvSpPr>
            <a:spLocks noGrp="1"/>
          </p:cNvSpPr>
          <p:nvPr>
            <p:ph type="title"/>
          </p:nvPr>
        </p:nvSpPr>
        <p:spPr>
          <a:xfrm>
            <a:off x="365456" y="471719"/>
            <a:ext cx="2425369" cy="576064"/>
          </a:xfrm>
        </p:spPr>
        <p:txBody>
          <a:bodyPr/>
          <a:lstStyle/>
          <a:p>
            <a:r>
              <a:rPr lang="en-GB" sz="2400"/>
              <a:t>Introduction</a:t>
            </a:r>
          </a:p>
        </p:txBody>
      </p:sp>
      <p:sp>
        <p:nvSpPr>
          <p:cNvPr id="3" name="Content Placeholder 2">
            <a:extLst>
              <a:ext uri="{FF2B5EF4-FFF2-40B4-BE49-F238E27FC236}">
                <a16:creationId xmlns:a16="http://schemas.microsoft.com/office/drawing/2014/main" id="{4433056A-A1D6-A080-E37E-D4891E86DC31}"/>
              </a:ext>
            </a:extLst>
          </p:cNvPr>
          <p:cNvSpPr>
            <a:spLocks noGrp="1"/>
          </p:cNvSpPr>
          <p:nvPr>
            <p:ph idx="1"/>
          </p:nvPr>
        </p:nvSpPr>
        <p:spPr>
          <a:xfrm>
            <a:off x="400735" y="952500"/>
            <a:ext cx="11553139" cy="5153026"/>
          </a:xfrm>
        </p:spPr>
        <p:txBody>
          <a:bodyPr lIns="91440" tIns="45720" rIns="91440" bIns="45720" anchor="t"/>
          <a:lstStyle/>
          <a:p>
            <a:pPr marL="360045" indent="-360045" eaLnBrk="1" fontAlgn="auto" hangingPunct="1">
              <a:spcBef>
                <a:spcPts val="0"/>
              </a:spcBef>
              <a:spcAft>
                <a:spcPts val="600"/>
              </a:spcAft>
              <a:defRPr/>
            </a:pPr>
            <a:r>
              <a:rPr lang="en-GB" sz="1600">
                <a:latin typeface="Arial"/>
                <a:cs typeface="Arial"/>
              </a:rPr>
              <a:t>The Welsh General Dental Patient Survey contains questions designed to measure a patient's experience at their dental practice, as well as demographic questions about a patients' personal characteristics. The same questions were asked in 2023/2024 as in 2022/2023 so direct comparisons can be made. Questions are available at the end of the report.</a:t>
            </a:r>
            <a:endParaRPr lang="en-US"/>
          </a:p>
          <a:p>
            <a:pPr marL="360045" indent="-360045" eaLnBrk="1" fontAlgn="auto" hangingPunct="1">
              <a:spcBef>
                <a:spcPts val="0"/>
              </a:spcBef>
              <a:spcAft>
                <a:spcPts val="600"/>
              </a:spcAft>
              <a:defRPr/>
            </a:pPr>
            <a:r>
              <a:rPr lang="en-GB" sz="1600">
                <a:latin typeface="Arial"/>
                <a:cs typeface="Arial"/>
              </a:rPr>
              <a:t>The survey is distributed on a weekly basis via email and SMS text message to patients who have received dental treatment at a point in the previous six weeks in Wales. On average, it was sent to 2,130 patients a week with an average response rate of 28% (600 responses a week).</a:t>
            </a:r>
          </a:p>
          <a:p>
            <a:pPr marL="360045" indent="-360045" eaLnBrk="1" fontAlgn="auto" hangingPunct="1">
              <a:spcBef>
                <a:spcPts val="0"/>
              </a:spcBef>
              <a:spcAft>
                <a:spcPts val="600"/>
              </a:spcAft>
              <a:defRPr/>
            </a:pPr>
            <a:r>
              <a:rPr lang="en-GB" sz="1600">
                <a:latin typeface="Arial"/>
                <a:cs typeface="Arial"/>
              </a:rPr>
              <a:t>This report compares patient experiences between those who attended a dental practice under Contract Reform or Units of Dental Activity (UDA) Contract as well as comparing 2023/2024 with 2022/2023 where it provided useful insight.</a:t>
            </a:r>
          </a:p>
          <a:p>
            <a:pPr marL="361950" indent="-361950">
              <a:spcBef>
                <a:spcPts val="0"/>
              </a:spcBef>
              <a:spcAft>
                <a:spcPts val="600"/>
              </a:spcAft>
            </a:pPr>
            <a:r>
              <a:rPr lang="en-GB" sz="1600">
                <a:latin typeface="Arial"/>
                <a:cs typeface="Arial"/>
              </a:rPr>
              <a:t>Between 1 April 2023 and 31 March 2024 a total of 31,696 patients started the survey. Responses from contracts that could not be determined as either being Reform or UDA were excluded from this report, leaving 31,275 responses. Responses from patients who indicated on the first question that the information regarding the dental practice they visited was incorrect are also excluded from this report as they were automatically routed to the end of the survey and completed no further questions. This leaves a final base size of 30,243 valid patient responses.</a:t>
            </a:r>
          </a:p>
          <a:p>
            <a:pPr marL="361950" indent="-361950" rtl="0">
              <a:spcBef>
                <a:spcPts val="0"/>
              </a:spcBef>
              <a:spcAft>
                <a:spcPts val="600"/>
              </a:spcAft>
            </a:pPr>
            <a:r>
              <a:rPr lang="en-GB" sz="1600">
                <a:latin typeface="Arial"/>
                <a:cs typeface="Arial"/>
              </a:rPr>
              <a:t>Base sizes may differ from this number throughout the report as questions are optional.  </a:t>
            </a:r>
          </a:p>
          <a:p>
            <a:pPr marL="361950" indent="-361950"/>
            <a:r>
              <a:rPr lang="en-GB" sz="1600">
                <a:latin typeface="Arial"/>
                <a:cs typeface="Arial"/>
              </a:rPr>
              <a:t>Percentages in this report have been rounded, in some cases the percentage will not add up to exactly 100%. </a:t>
            </a:r>
          </a:p>
          <a:p>
            <a:pPr marL="361950" indent="-361950"/>
            <a:r>
              <a:rPr kumimoji="0" lang="en-GB" sz="1600" b="0" i="0" u="none" strike="noStrike" kern="1200" cap="none" spc="0" normalizeH="0" baseline="0" noProof="0">
                <a:ln>
                  <a:noFill/>
                </a:ln>
                <a:effectLst/>
                <a:uLnTx/>
                <a:uFillTx/>
                <a:latin typeface="Arial"/>
                <a:ea typeface="+mn-ea"/>
                <a:cs typeface="Arial"/>
              </a:rPr>
              <a:t>Where reference is made to statistical significance, this indicates that we are confident at a </a:t>
            </a:r>
            <a:r>
              <a:rPr lang="en-GB" sz="1600">
                <a:latin typeface="Arial"/>
                <a:cs typeface="Arial"/>
              </a:rPr>
              <a:t>95</a:t>
            </a:r>
            <a:r>
              <a:rPr kumimoji="0" lang="en-GB" sz="1600" b="0" i="0" u="none" strike="noStrike" kern="1200" cap="none" spc="0" normalizeH="0" baseline="0" noProof="0">
                <a:ln>
                  <a:noFill/>
                </a:ln>
                <a:effectLst/>
                <a:uLnTx/>
                <a:uFillTx/>
                <a:latin typeface="Arial"/>
                <a:ea typeface="+mn-ea"/>
                <a:cs typeface="Arial"/>
              </a:rPr>
              <a:t>% level that the differences between the two contracts and/or years are actual and not</a:t>
            </a:r>
            <a:r>
              <a:rPr lang="en-GB" sz="1600">
                <a:latin typeface="Arial"/>
                <a:cs typeface="Arial"/>
              </a:rPr>
              <a:t> due to</a:t>
            </a:r>
            <a:r>
              <a:rPr kumimoji="0" lang="en-GB" sz="1600" b="0" i="0" u="none" strike="noStrike" kern="1200" cap="none" spc="0" normalizeH="0" baseline="0" noProof="0">
                <a:ln>
                  <a:noFill/>
                </a:ln>
                <a:effectLst/>
                <a:uLnTx/>
                <a:uFillTx/>
                <a:latin typeface="Arial"/>
                <a:ea typeface="+mn-ea"/>
                <a:cs typeface="Arial"/>
              </a:rPr>
              <a:t> chance.</a:t>
            </a:r>
            <a:endParaRPr lang="en-GB" sz="1600" b="0" i="0" u="none" strike="noStrike" kern="1200" cap="none" spc="0" normalizeH="0" baseline="0" noProof="0">
              <a:ln>
                <a:noFill/>
              </a:ln>
              <a:effectLst/>
              <a:uLnTx/>
              <a:uFillTx/>
              <a:latin typeface="Arial"/>
              <a:cs typeface="Arial"/>
            </a:endParaRPr>
          </a:p>
          <a:p>
            <a:pPr marL="361950" indent="-361950" rtl="0"/>
            <a:r>
              <a:rPr lang="en-GB" sz="1600">
                <a:latin typeface="Arial"/>
                <a:cs typeface="Arial"/>
              </a:rPr>
              <a:t>On the charts the 2023/24 year is referred to as 2024 and 2022/23 year is referred to as 2023.</a:t>
            </a:r>
            <a:endParaRPr lang="en-GB" sz="1600" b="0" i="0" u="none" strike="noStrike" kern="1200" cap="none" spc="0" normalizeH="0" baseline="0" noProof="0">
              <a:ln>
                <a:noFill/>
              </a:ln>
              <a:effectLst/>
              <a:uLnTx/>
              <a:uFillTx/>
              <a:latin typeface="Arial"/>
              <a:cs typeface="Arial"/>
            </a:endParaRPr>
          </a:p>
        </p:txBody>
      </p:sp>
    </p:spTree>
    <p:extLst>
      <p:ext uri="{BB962C8B-B14F-4D97-AF65-F5344CB8AC3E}">
        <p14:creationId xmlns:p14="http://schemas.microsoft.com/office/powerpoint/2010/main" val="251746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9055AB-C140-21D3-346E-0794BBCB9AB3}"/>
              </a:ext>
            </a:extLst>
          </p:cNvPr>
          <p:cNvSpPr txBox="1">
            <a:spLocks/>
          </p:cNvSpPr>
          <p:nvPr/>
        </p:nvSpPr>
        <p:spPr>
          <a:xfrm>
            <a:off x="527050" y="463750"/>
            <a:ext cx="11055019" cy="576064"/>
          </a:xfrm>
          <a:prstGeom prst="rect">
            <a:avLst/>
          </a:prstGeom>
        </p:spPr>
        <p:txBody>
          <a:bodyPr/>
          <a:lstStyle>
            <a:lvl1pPr algn="l" rtl="0" eaLnBrk="0" fontAlgn="base" hangingPunct="0">
              <a:spcBef>
                <a:spcPct val="0"/>
              </a:spcBef>
              <a:spcAft>
                <a:spcPct val="0"/>
              </a:spcAft>
              <a:defRPr sz="3200" b="1" kern="1200">
                <a:solidFill>
                  <a:srgbClr val="0072C6"/>
                </a:solidFill>
                <a:latin typeface="Arial" pitchFamily="34" charset="0"/>
                <a:ea typeface="+mj-ea"/>
                <a:cs typeface="Arial" pitchFamily="34" charset="0"/>
              </a:defRPr>
            </a:lvl1pPr>
            <a:lvl2pPr algn="l" rtl="0" eaLnBrk="0" fontAlgn="base" hangingPunct="0">
              <a:spcBef>
                <a:spcPct val="0"/>
              </a:spcBef>
              <a:spcAft>
                <a:spcPct val="0"/>
              </a:spcAft>
              <a:defRPr sz="5867">
                <a:solidFill>
                  <a:schemeClr val="tx1"/>
                </a:solidFill>
                <a:latin typeface="Calibri" pitchFamily="34" charset="0"/>
              </a:defRPr>
            </a:lvl2pPr>
            <a:lvl3pPr algn="l" rtl="0" eaLnBrk="0" fontAlgn="base" hangingPunct="0">
              <a:spcBef>
                <a:spcPct val="0"/>
              </a:spcBef>
              <a:spcAft>
                <a:spcPct val="0"/>
              </a:spcAft>
              <a:defRPr sz="5867">
                <a:solidFill>
                  <a:schemeClr val="tx1"/>
                </a:solidFill>
                <a:latin typeface="Calibri" pitchFamily="34" charset="0"/>
              </a:defRPr>
            </a:lvl3pPr>
            <a:lvl4pPr algn="l" rtl="0" eaLnBrk="0" fontAlgn="base" hangingPunct="0">
              <a:spcBef>
                <a:spcPct val="0"/>
              </a:spcBef>
              <a:spcAft>
                <a:spcPct val="0"/>
              </a:spcAft>
              <a:defRPr sz="5867">
                <a:solidFill>
                  <a:schemeClr val="tx1"/>
                </a:solidFill>
                <a:latin typeface="Calibri" pitchFamily="34" charset="0"/>
              </a:defRPr>
            </a:lvl4pPr>
            <a:lvl5pPr algn="l" rtl="0" eaLnBrk="0" fontAlgn="base" hangingPunct="0">
              <a:spcBef>
                <a:spcPct val="0"/>
              </a:spcBef>
              <a:spcAft>
                <a:spcPct val="0"/>
              </a:spcAft>
              <a:defRPr sz="5867">
                <a:solidFill>
                  <a:schemeClr val="tx1"/>
                </a:solidFill>
                <a:latin typeface="Calibri" pitchFamily="34" charset="0"/>
              </a:defRPr>
            </a:lvl5pPr>
            <a:lvl6pPr marL="609585" algn="l" rtl="0" fontAlgn="base">
              <a:spcBef>
                <a:spcPct val="0"/>
              </a:spcBef>
              <a:spcAft>
                <a:spcPct val="0"/>
              </a:spcAft>
              <a:defRPr sz="5867">
                <a:solidFill>
                  <a:schemeClr val="tx1"/>
                </a:solidFill>
                <a:latin typeface="Calibri" pitchFamily="34" charset="0"/>
              </a:defRPr>
            </a:lvl6pPr>
            <a:lvl7pPr marL="1219170" algn="l" rtl="0" fontAlgn="base">
              <a:spcBef>
                <a:spcPct val="0"/>
              </a:spcBef>
              <a:spcAft>
                <a:spcPct val="0"/>
              </a:spcAft>
              <a:defRPr sz="5867">
                <a:solidFill>
                  <a:schemeClr val="tx1"/>
                </a:solidFill>
                <a:latin typeface="Calibri" pitchFamily="34" charset="0"/>
              </a:defRPr>
            </a:lvl7pPr>
            <a:lvl8pPr marL="1828754" algn="l" rtl="0" fontAlgn="base">
              <a:spcBef>
                <a:spcPct val="0"/>
              </a:spcBef>
              <a:spcAft>
                <a:spcPct val="0"/>
              </a:spcAft>
              <a:defRPr sz="5867">
                <a:solidFill>
                  <a:schemeClr val="tx1"/>
                </a:solidFill>
                <a:latin typeface="Calibri" pitchFamily="34" charset="0"/>
              </a:defRPr>
            </a:lvl8pPr>
            <a:lvl9pPr marL="2438339" algn="l" rtl="0" fontAlgn="base">
              <a:spcBef>
                <a:spcPct val="0"/>
              </a:spcBef>
              <a:spcAft>
                <a:spcPct val="0"/>
              </a:spcAft>
              <a:defRPr sz="5867">
                <a:solidFill>
                  <a:schemeClr val="tx1"/>
                </a:solidFill>
                <a:latin typeface="Calibri" pitchFamily="34" charset="0"/>
              </a:defRPr>
            </a:lvl9pPr>
          </a:lstStyle>
          <a:p>
            <a:r>
              <a:rPr lang="en-GB" sz="2400">
                <a:latin typeface="Arial"/>
                <a:cs typeface="Arial"/>
              </a:rPr>
              <a:t>Patient Experiences – Involvement </a:t>
            </a:r>
            <a:endParaRPr lang="en-GB" sz="2400"/>
          </a:p>
        </p:txBody>
      </p:sp>
      <p:sp>
        <p:nvSpPr>
          <p:cNvPr id="5" name="Rectangle 4">
            <a:extLst>
              <a:ext uri="{FF2B5EF4-FFF2-40B4-BE49-F238E27FC236}">
                <a16:creationId xmlns:a16="http://schemas.microsoft.com/office/drawing/2014/main" id="{AC80FDB7-17A7-A887-A7F2-8283EF686A66}"/>
              </a:ext>
              <a:ext uri="{C183D7F6-B498-43B3-948B-1728B52AA6E4}">
                <adec:decorative xmlns:adec="http://schemas.microsoft.com/office/drawing/2017/decorative" val="1"/>
              </a:ext>
            </a:extLst>
          </p:cNvPr>
          <p:cNvSpPr/>
          <p:nvPr/>
        </p:nvSpPr>
        <p:spPr>
          <a:xfrm>
            <a:off x="6086475" y="5589586"/>
            <a:ext cx="3810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6" name="TextBox 5">
            <a:extLst>
              <a:ext uri="{FF2B5EF4-FFF2-40B4-BE49-F238E27FC236}">
                <a16:creationId xmlns:a16="http://schemas.microsoft.com/office/drawing/2014/main" id="{636DEB35-1E54-7804-671C-D64761CFFF7B}"/>
              </a:ext>
            </a:extLst>
          </p:cNvPr>
          <p:cNvSpPr txBox="1"/>
          <p:nvPr/>
        </p:nvSpPr>
        <p:spPr>
          <a:xfrm>
            <a:off x="6514944" y="1364236"/>
            <a:ext cx="5283124" cy="4339650"/>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sz="1600">
                <a:latin typeface="Arial"/>
                <a:ea typeface="Calibri"/>
                <a:cs typeface="Calibri"/>
              </a:rPr>
              <a:t>Consistent with 2023, 91% of patients agree/strongly agree they were involved in decisions made about their dental care as much as they wanted to be in 2024.</a:t>
            </a:r>
          </a:p>
          <a:p>
            <a:pPr marL="285750" indent="-285750">
              <a:spcAft>
                <a:spcPts val="600"/>
              </a:spcAft>
              <a:buFont typeface="Arial" panose="020B0604020202020204" pitchFamily="34" charset="0"/>
              <a:buChar char="•"/>
            </a:pPr>
            <a:endParaRPr lang="en-US" sz="1600">
              <a:latin typeface="Arial"/>
              <a:ea typeface="Calibri"/>
              <a:cs typeface="Calibri"/>
            </a:endParaRPr>
          </a:p>
          <a:p>
            <a:pPr marL="285750" indent="-285750">
              <a:spcAft>
                <a:spcPts val="600"/>
              </a:spcAft>
              <a:buFont typeface="Arial" panose="020B0604020202020204" pitchFamily="34" charset="0"/>
              <a:buChar char="•"/>
            </a:pPr>
            <a:r>
              <a:rPr lang="en-US" sz="1600">
                <a:latin typeface="Arial"/>
                <a:ea typeface="Calibri"/>
                <a:cs typeface="Calibri"/>
              </a:rPr>
              <a:t>Consistent with 2023, a statistically significant difference was observed in 2024, with a higher percentage of patients at UDA practices (93%) reporting being involved in these decisions compared to those in Contract Reform practices (90%).</a:t>
            </a:r>
          </a:p>
          <a:p>
            <a:pPr marL="285750" indent="-285750">
              <a:spcAft>
                <a:spcPts val="600"/>
              </a:spcAft>
              <a:buFont typeface="Arial" panose="020B0604020202020204" pitchFamily="34" charset="0"/>
              <a:buChar char="•"/>
            </a:pPr>
            <a:endParaRPr lang="en-US" sz="1600">
              <a:latin typeface="Arial"/>
              <a:ea typeface="Calibri"/>
              <a:cs typeface="Calibri"/>
            </a:endParaRPr>
          </a:p>
          <a:p>
            <a:pPr marL="285750" indent="-285750">
              <a:spcAft>
                <a:spcPts val="600"/>
              </a:spcAft>
              <a:buFont typeface="Arial" panose="020B0604020202020204" pitchFamily="34" charset="0"/>
              <a:buChar char="•"/>
            </a:pPr>
            <a:r>
              <a:rPr lang="en-GB" sz="1600">
                <a:effectLst/>
                <a:latin typeface="Arial" panose="020B0604020202020204" pitchFamily="34" charset="0"/>
                <a:cs typeface="Arial" panose="020B0604020202020204" pitchFamily="34" charset="0"/>
              </a:rPr>
              <a:t>There was a statistically significant decrease </a:t>
            </a:r>
            <a:r>
              <a:rPr lang="en-GB" sz="1600">
                <a:latin typeface="Arial" panose="020B0604020202020204" pitchFamily="34" charset="0"/>
                <a:cs typeface="Arial" panose="020B0604020202020204" pitchFamily="34" charset="0"/>
              </a:rPr>
              <a:t>of</a:t>
            </a:r>
            <a:r>
              <a:rPr lang="en-GB" sz="1600">
                <a:effectLst/>
                <a:latin typeface="Arial" panose="020B0604020202020204" pitchFamily="34" charset="0"/>
                <a:cs typeface="Arial" panose="020B0604020202020204" pitchFamily="34" charset="0"/>
              </a:rPr>
              <a:t> one percentage point in agreement for involvement in decisions for Contract Reform for 2024 (90%) compared to 2023 (91%). There was no significant difference for UDA Contract from 2023 to 2024. </a:t>
            </a:r>
          </a:p>
        </p:txBody>
      </p:sp>
      <p:sp>
        <p:nvSpPr>
          <p:cNvPr id="8" name="TextBox 7">
            <a:extLst>
              <a:ext uri="{FF2B5EF4-FFF2-40B4-BE49-F238E27FC236}">
                <a16:creationId xmlns:a16="http://schemas.microsoft.com/office/drawing/2014/main" id="{18E2C704-E001-81E2-9345-78FD60DB6375}"/>
              </a:ext>
            </a:extLst>
          </p:cNvPr>
          <p:cNvSpPr txBox="1"/>
          <p:nvPr/>
        </p:nvSpPr>
        <p:spPr>
          <a:xfrm>
            <a:off x="2500869" y="5703886"/>
            <a:ext cx="4029774" cy="400110"/>
          </a:xfrm>
          <a:prstGeom prst="rect">
            <a:avLst/>
          </a:prstGeom>
          <a:noFill/>
        </p:spPr>
        <p:txBody>
          <a:bodyPr wrap="square" rtlCol="0">
            <a:spAutoFit/>
          </a:bodyPr>
          <a:lstStyle/>
          <a:p>
            <a:r>
              <a:rPr lang="en-GB" sz="1000">
                <a:latin typeface="Arial" panose="020B0604020202020204" pitchFamily="34" charset="0"/>
                <a:cs typeface="Arial" panose="020B0604020202020204" pitchFamily="34" charset="0"/>
              </a:rPr>
              <a:t>From dark to light blue: Agree or Strongly Agree → Neither Agree nor Disagree → Disagree or Strongly Disagree</a:t>
            </a:r>
          </a:p>
        </p:txBody>
      </p:sp>
      <p:graphicFrame>
        <p:nvGraphicFramePr>
          <p:cNvPr id="9" name="Chart 8">
            <a:extLst>
              <a:ext uri="{FF2B5EF4-FFF2-40B4-BE49-F238E27FC236}">
                <a16:creationId xmlns:a16="http://schemas.microsoft.com/office/drawing/2014/main" id="{A75CD396-67F5-1E34-EFC0-8B2EF1A85CBC}"/>
              </a:ext>
            </a:extLst>
          </p:cNvPr>
          <p:cNvGraphicFramePr/>
          <p:nvPr>
            <p:extLst>
              <p:ext uri="{D42A27DB-BD31-4B8C-83A1-F6EECF244321}">
                <p14:modId xmlns:p14="http://schemas.microsoft.com/office/powerpoint/2010/main" val="3233110913"/>
              </p:ext>
            </p:extLst>
          </p:nvPr>
        </p:nvGraphicFramePr>
        <p:xfrm>
          <a:off x="150920" y="975583"/>
          <a:ext cx="6316555" cy="5274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1811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5925-E002-1A6B-4A2F-04244D139A82}"/>
              </a:ext>
            </a:extLst>
          </p:cNvPr>
          <p:cNvSpPr>
            <a:spLocks noGrp="1"/>
          </p:cNvSpPr>
          <p:nvPr>
            <p:ph type="title"/>
          </p:nvPr>
        </p:nvSpPr>
        <p:spPr>
          <a:xfrm>
            <a:off x="355931" y="452669"/>
            <a:ext cx="11055019" cy="576064"/>
          </a:xfrm>
        </p:spPr>
        <p:txBody>
          <a:bodyPr/>
          <a:lstStyle/>
          <a:p>
            <a:r>
              <a:rPr lang="en-GB" sz="2400">
                <a:latin typeface="Arial"/>
                <a:cs typeface="Arial"/>
              </a:rPr>
              <a:t>Patient Experiences - Travel</a:t>
            </a:r>
            <a:endParaRPr lang="en-GB" sz="2400"/>
          </a:p>
        </p:txBody>
      </p:sp>
      <p:sp>
        <p:nvSpPr>
          <p:cNvPr id="9" name="TextBox 8">
            <a:extLst>
              <a:ext uri="{FF2B5EF4-FFF2-40B4-BE49-F238E27FC236}">
                <a16:creationId xmlns:a16="http://schemas.microsoft.com/office/drawing/2014/main" id="{2F982CBD-0A50-989C-1A10-8A5B8B44A43A}"/>
              </a:ext>
            </a:extLst>
          </p:cNvPr>
          <p:cNvSpPr txBox="1"/>
          <p:nvPr/>
        </p:nvSpPr>
        <p:spPr>
          <a:xfrm>
            <a:off x="7110919" y="2075267"/>
            <a:ext cx="4300031" cy="2462213"/>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GB" sz="1600">
                <a:effectLst/>
                <a:latin typeface="Arial" panose="020B0604020202020204" pitchFamily="34" charset="0"/>
                <a:cs typeface="Arial" panose="020B0604020202020204" pitchFamily="34" charset="0"/>
              </a:rPr>
              <a:t>Agreement levels remain consistent year on year and across both Contract Reform and UDA contracts, with no statistically significant differences found.</a:t>
            </a:r>
          </a:p>
          <a:p>
            <a:pPr marL="285750" indent="-285750">
              <a:spcAft>
                <a:spcPts val="600"/>
              </a:spcAft>
              <a:buFont typeface="Arial" panose="020B0604020202020204" pitchFamily="34" charset="0"/>
              <a:buChar char="•"/>
              <a:defRPr/>
            </a:pPr>
            <a:endParaRPr lang="en-GB" sz="160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defRPr/>
            </a:pPr>
            <a:r>
              <a:rPr lang="en-GB" sz="1600">
                <a:latin typeface="Arial" panose="020B0604020202020204" pitchFamily="34" charset="0"/>
                <a:cs typeface="Arial" panose="020B0604020202020204" pitchFamily="34" charset="0"/>
              </a:rPr>
              <a:t>Between</a:t>
            </a:r>
            <a:r>
              <a:rPr lang="en-GB" sz="1600">
                <a:effectLst/>
                <a:latin typeface="Arial" panose="020B0604020202020204" pitchFamily="34" charset="0"/>
                <a:cs typeface="Arial" panose="020B0604020202020204" pitchFamily="34" charset="0"/>
              </a:rPr>
              <a:t> 91% and 92% of respondents agree or strongly agree that they are satisfied with the distance they have to travel to their dental practice.</a:t>
            </a:r>
            <a:endParaRPr lang="en-US" sz="1600">
              <a:latin typeface="Arial" panose="020B0604020202020204" pitchFamily="34" charset="0"/>
              <a:ea typeface="Calibri"/>
              <a:cs typeface="Arial" panose="020B0604020202020204" pitchFamily="34" charset="0"/>
            </a:endParaRPr>
          </a:p>
        </p:txBody>
      </p:sp>
      <p:graphicFrame>
        <p:nvGraphicFramePr>
          <p:cNvPr id="14" name="Chart 13">
            <a:extLst>
              <a:ext uri="{FF2B5EF4-FFF2-40B4-BE49-F238E27FC236}">
                <a16:creationId xmlns:a16="http://schemas.microsoft.com/office/drawing/2014/main" id="{CE183676-7EA6-51CA-0037-F14B5A9A0FBF}"/>
              </a:ext>
            </a:extLst>
          </p:cNvPr>
          <p:cNvGraphicFramePr/>
          <p:nvPr>
            <p:extLst>
              <p:ext uri="{D42A27DB-BD31-4B8C-83A1-F6EECF244321}">
                <p14:modId xmlns:p14="http://schemas.microsoft.com/office/powerpoint/2010/main" val="3668153514"/>
              </p:ext>
            </p:extLst>
          </p:nvPr>
        </p:nvGraphicFramePr>
        <p:xfrm>
          <a:off x="120073" y="844613"/>
          <a:ext cx="6918036" cy="53806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413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FE4F-C0B2-A0F5-F5C5-265B269DEB73}"/>
              </a:ext>
            </a:extLst>
          </p:cNvPr>
          <p:cNvSpPr>
            <a:spLocks noGrp="1"/>
          </p:cNvSpPr>
          <p:nvPr>
            <p:ph type="title"/>
          </p:nvPr>
        </p:nvSpPr>
        <p:spPr/>
        <p:txBody>
          <a:bodyPr/>
          <a:lstStyle/>
          <a:p>
            <a:r>
              <a:rPr lang="en-GB" sz="2400" dirty="0">
                <a:latin typeface="Arial"/>
                <a:cs typeface="Arial"/>
              </a:rPr>
              <a:t>Patient Experience – Booking </a:t>
            </a:r>
          </a:p>
        </p:txBody>
      </p:sp>
      <p:sp>
        <p:nvSpPr>
          <p:cNvPr id="16" name="TextBox 15">
            <a:extLst>
              <a:ext uri="{FF2B5EF4-FFF2-40B4-BE49-F238E27FC236}">
                <a16:creationId xmlns:a16="http://schemas.microsoft.com/office/drawing/2014/main" id="{8B455747-EB30-AD50-9993-093E7900D539}"/>
              </a:ext>
            </a:extLst>
          </p:cNvPr>
          <p:cNvSpPr txBox="1"/>
          <p:nvPr/>
        </p:nvSpPr>
        <p:spPr>
          <a:xfrm>
            <a:off x="6159171" y="1185836"/>
            <a:ext cx="5707784" cy="4832092"/>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GB" sz="1600" dirty="0">
                <a:latin typeface="Arial"/>
                <a:cs typeface="Arial"/>
              </a:rPr>
              <a:t>Overall, there has been a statistically significant increase of three percentage points in the number of patients who agree/strongly agree that they were able to book an appointment at a convenient time to them in </a:t>
            </a:r>
            <a:r>
              <a:rPr lang="en-GB" sz="1600" dirty="0">
                <a:latin typeface="Arial" panose="020B0604020202020204" pitchFamily="34" charset="0"/>
                <a:cs typeface="Arial" panose="020B0604020202020204" pitchFamily="34" charset="0"/>
              </a:rPr>
              <a:t>2024 (89%), compared to 2023 (86%).</a:t>
            </a:r>
          </a:p>
          <a:p>
            <a:pPr marL="285750" indent="-285750">
              <a:spcAft>
                <a:spcPts val="600"/>
              </a:spcAft>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Patients treated by a UDA practice were statistically significantly more likely to agree/strongly agree that they were able to book an appointment at a convenient time that suited them (93%) compared to those at Contract Reform practices (88%). This is consistent with last year's findings. </a:t>
            </a:r>
          </a:p>
          <a:p>
            <a:pPr marL="285750" indent="-285750">
              <a:spcAft>
                <a:spcPts val="600"/>
              </a:spcAft>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There has been a statistically significant increase of two percentage points </a:t>
            </a:r>
            <a:r>
              <a:rPr lang="en-GB" sz="1600" dirty="0">
                <a:effectLst/>
                <a:latin typeface="Arial" panose="020B0604020202020204" pitchFamily="34" charset="0"/>
                <a:cs typeface="Arial" panose="020B0604020202020204" pitchFamily="34" charset="0"/>
              </a:rPr>
              <a:t>in patients who received treatment from a Contract Reform practice, rising from 86% last year to 88% this year. No statistical significant differences were found for UDA Contracts from 2023 to 2024</a:t>
            </a:r>
            <a:r>
              <a:rPr lang="en-GB" sz="1600" dirty="0">
                <a:solidFill>
                  <a:srgbClr val="FF0000"/>
                </a:solidFill>
                <a:effectLst/>
                <a:latin typeface="Arial"/>
                <a:cs typeface="Arial"/>
              </a:rPr>
              <a:t>.</a:t>
            </a:r>
            <a:endParaRPr lang="en-GB" sz="1600" dirty="0">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7E85B4F-230A-6B08-C8A2-69B65EC930BD}"/>
              </a:ext>
            </a:extLst>
          </p:cNvPr>
          <p:cNvSpPr txBox="1"/>
          <p:nvPr/>
        </p:nvSpPr>
        <p:spPr>
          <a:xfrm>
            <a:off x="2666941" y="5817873"/>
            <a:ext cx="3492230" cy="400110"/>
          </a:xfrm>
          <a:prstGeom prst="rect">
            <a:avLst/>
          </a:prstGeom>
          <a:noFill/>
        </p:spPr>
        <p:txBody>
          <a:bodyPr wrap="square" rtlCol="0">
            <a:spAutoFit/>
          </a:bodyPr>
          <a:lstStyle/>
          <a:p>
            <a:r>
              <a:rPr lang="en-GB" sz="1000">
                <a:latin typeface="Arial" panose="020B0604020202020204" pitchFamily="34" charset="0"/>
                <a:cs typeface="Arial" panose="020B0604020202020204" pitchFamily="34" charset="0"/>
              </a:rPr>
              <a:t>From dark to light blue: Agree or Strongly Agree → Neither Agree nor Disagree → Disagree or Strongly Disagree</a:t>
            </a:r>
          </a:p>
        </p:txBody>
      </p:sp>
      <p:graphicFrame>
        <p:nvGraphicFramePr>
          <p:cNvPr id="7" name="Chart 6">
            <a:extLst>
              <a:ext uri="{FF2B5EF4-FFF2-40B4-BE49-F238E27FC236}">
                <a16:creationId xmlns:a16="http://schemas.microsoft.com/office/drawing/2014/main" id="{87E84CEF-2BEA-8B99-05C8-0C466113EEF5}"/>
              </a:ext>
            </a:extLst>
          </p:cNvPr>
          <p:cNvGraphicFramePr/>
          <p:nvPr>
            <p:extLst>
              <p:ext uri="{D42A27DB-BD31-4B8C-83A1-F6EECF244321}">
                <p14:modId xmlns:p14="http://schemas.microsoft.com/office/powerpoint/2010/main" val="2164825433"/>
              </p:ext>
            </p:extLst>
          </p:nvPr>
        </p:nvGraphicFramePr>
        <p:xfrm>
          <a:off x="120073" y="844613"/>
          <a:ext cx="6151418" cy="53806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79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CC6D0A-D31A-DCAC-EB0B-FCC6B800B691}"/>
              </a:ext>
            </a:extLst>
          </p:cNvPr>
          <p:cNvSpPr>
            <a:spLocks noGrp="1"/>
          </p:cNvSpPr>
          <p:nvPr>
            <p:ph type="title"/>
          </p:nvPr>
        </p:nvSpPr>
        <p:spPr>
          <a:xfrm>
            <a:off x="527381" y="452669"/>
            <a:ext cx="11055019" cy="576064"/>
          </a:xfrm>
        </p:spPr>
        <p:txBody>
          <a:bodyPr/>
          <a:lstStyle/>
          <a:p>
            <a:r>
              <a:rPr lang="en-GB" sz="2400"/>
              <a:t>Patient Experience: Helpful</a:t>
            </a:r>
          </a:p>
        </p:txBody>
      </p:sp>
      <p:sp>
        <p:nvSpPr>
          <p:cNvPr id="8" name="TextBox 7">
            <a:extLst>
              <a:ext uri="{FF2B5EF4-FFF2-40B4-BE49-F238E27FC236}">
                <a16:creationId xmlns:a16="http://schemas.microsoft.com/office/drawing/2014/main" id="{9B030BCB-C223-54CA-1375-409B00A0E856}"/>
              </a:ext>
            </a:extLst>
          </p:cNvPr>
          <p:cNvSpPr txBox="1"/>
          <p:nvPr/>
        </p:nvSpPr>
        <p:spPr>
          <a:xfrm>
            <a:off x="6762541" y="1654122"/>
            <a:ext cx="5079127" cy="3447098"/>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Consistent with 2023, 96% to 98% of patients </a:t>
            </a:r>
            <a:r>
              <a:rPr lang="en-GB" sz="1600" dirty="0">
                <a:effectLst/>
                <a:latin typeface="Arial" panose="020B0604020202020204" pitchFamily="34" charset="0"/>
                <a:cs typeface="Arial" panose="020B0604020202020204" pitchFamily="34" charset="0"/>
              </a:rPr>
              <a:t>agree/strongly agree that staff members are helpful. </a:t>
            </a:r>
            <a:endParaRPr lang="en-GB" sz="16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600" dirty="0">
                <a:effectLst/>
                <a:latin typeface="Arial" panose="020B0604020202020204" pitchFamily="34" charset="0"/>
                <a:cs typeface="Arial" panose="020B0604020202020204" pitchFamily="34" charset="0"/>
              </a:rPr>
              <a:t>Patients seen under the UDA Contract report have a higher ‘agree/strongly agree’ rating (98%) compared to those seen under Contract Reform (96%). This difference is statistically significant and consistent with last year's findings.</a:t>
            </a:r>
            <a:br>
              <a:rPr lang="en-GB" sz="1600" dirty="0">
                <a:effectLst/>
                <a:latin typeface="Arial" panose="020B0604020202020204" pitchFamily="34" charset="0"/>
                <a:cs typeface="Arial" panose="020B0604020202020204" pitchFamily="34" charset="0"/>
              </a:rPr>
            </a:br>
            <a:br>
              <a:rPr lang="en-GB" sz="1600" dirty="0">
                <a:effectLst/>
                <a:latin typeface="Arial" panose="020B0604020202020204" pitchFamily="34" charset="0"/>
                <a:cs typeface="Arial" panose="020B0604020202020204" pitchFamily="34" charset="0"/>
              </a:rPr>
            </a:br>
            <a:r>
              <a:rPr lang="en-GB" sz="1600" dirty="0">
                <a:effectLst/>
                <a:latin typeface="Arial" panose="020B0604020202020204" pitchFamily="34" charset="0"/>
                <a:cs typeface="Arial" panose="020B0604020202020204" pitchFamily="34" charset="0"/>
              </a:rPr>
              <a:t>No other statistically significant differences were found from 2023 to 2024 for Combined, UDA Contract or Contract Reform. </a:t>
            </a:r>
          </a:p>
        </p:txBody>
      </p:sp>
      <p:graphicFrame>
        <p:nvGraphicFramePr>
          <p:cNvPr id="6" name="Chart 5">
            <a:extLst>
              <a:ext uri="{FF2B5EF4-FFF2-40B4-BE49-F238E27FC236}">
                <a16:creationId xmlns:a16="http://schemas.microsoft.com/office/drawing/2014/main" id="{ACCA5FCE-E334-8926-496F-7F279F814530}"/>
              </a:ext>
            </a:extLst>
          </p:cNvPr>
          <p:cNvGraphicFramePr/>
          <p:nvPr>
            <p:extLst>
              <p:ext uri="{D42A27DB-BD31-4B8C-83A1-F6EECF244321}">
                <p14:modId xmlns:p14="http://schemas.microsoft.com/office/powerpoint/2010/main" val="1063066754"/>
              </p:ext>
            </p:extLst>
          </p:nvPr>
        </p:nvGraphicFramePr>
        <p:xfrm>
          <a:off x="120073" y="844613"/>
          <a:ext cx="6642468" cy="53806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601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CC6D0A-D31A-DCAC-EB0B-FCC6B800B691}"/>
              </a:ext>
            </a:extLst>
          </p:cNvPr>
          <p:cNvSpPr>
            <a:spLocks noGrp="1"/>
          </p:cNvSpPr>
          <p:nvPr>
            <p:ph type="title"/>
          </p:nvPr>
        </p:nvSpPr>
        <p:spPr>
          <a:xfrm>
            <a:off x="527382" y="383176"/>
            <a:ext cx="11055019" cy="576064"/>
          </a:xfrm>
        </p:spPr>
        <p:txBody>
          <a:bodyPr/>
          <a:lstStyle/>
          <a:p>
            <a:r>
              <a:rPr lang="en-GB" sz="2400"/>
              <a:t>Patient Experience: Respectful</a:t>
            </a:r>
          </a:p>
        </p:txBody>
      </p:sp>
      <p:sp>
        <p:nvSpPr>
          <p:cNvPr id="8" name="TextBox 7">
            <a:extLst>
              <a:ext uri="{FF2B5EF4-FFF2-40B4-BE49-F238E27FC236}">
                <a16:creationId xmlns:a16="http://schemas.microsoft.com/office/drawing/2014/main" id="{9B030BCB-C223-54CA-1375-409B00A0E856}"/>
              </a:ext>
            </a:extLst>
          </p:cNvPr>
          <p:cNvSpPr txBox="1"/>
          <p:nvPr/>
        </p:nvSpPr>
        <p:spPr>
          <a:xfrm>
            <a:off x="6759241" y="1569085"/>
            <a:ext cx="5097814" cy="3293209"/>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Consistent with 2023, </a:t>
            </a:r>
            <a:r>
              <a:rPr lang="en-GB" sz="1600" dirty="0">
                <a:effectLst/>
                <a:latin typeface="Arial" panose="020B0604020202020204" pitchFamily="34" charset="0"/>
                <a:cs typeface="Arial" panose="020B0604020202020204" pitchFamily="34" charset="0"/>
              </a:rPr>
              <a:t>97% to 98% of patients agree</a:t>
            </a:r>
            <a:r>
              <a:rPr lang="en-GB" sz="1600" dirty="0">
                <a:latin typeface="Arial" panose="020B0604020202020204" pitchFamily="34" charset="0"/>
                <a:cs typeface="Arial" panose="020B0604020202020204" pitchFamily="34" charset="0"/>
              </a:rPr>
              <a:t> or </a:t>
            </a:r>
            <a:r>
              <a:rPr lang="en-GB" sz="1600" dirty="0">
                <a:effectLst/>
                <a:latin typeface="Arial" panose="020B0604020202020204" pitchFamily="34" charset="0"/>
                <a:cs typeface="Arial" panose="020B0604020202020204" pitchFamily="34" charset="0"/>
              </a:rPr>
              <a:t>strongly agree that staff members are respectful. </a:t>
            </a:r>
            <a:br>
              <a:rPr lang="en-GB" sz="1600" dirty="0">
                <a:effectLst/>
                <a:latin typeface="Arial" panose="020B0604020202020204" pitchFamily="34" charset="0"/>
                <a:cs typeface="Arial" panose="020B0604020202020204" pitchFamily="34" charset="0"/>
              </a:rPr>
            </a:br>
            <a:br>
              <a:rPr lang="en-GB" sz="1600" dirty="0">
                <a:effectLst/>
                <a:latin typeface="Arial" panose="020B0604020202020204" pitchFamily="34" charset="0"/>
                <a:cs typeface="Arial" panose="020B0604020202020204" pitchFamily="34" charset="0"/>
              </a:rPr>
            </a:br>
            <a:r>
              <a:rPr lang="en-GB" sz="1600" dirty="0">
                <a:effectLst/>
                <a:latin typeface="Arial" panose="020B0604020202020204" pitchFamily="34" charset="0"/>
                <a:cs typeface="Arial" panose="020B0604020202020204" pitchFamily="34" charset="0"/>
              </a:rPr>
              <a:t>Patients seen under the UDA Contract give higher ‘agree/strongly agree’ ratings (98%) compared to those seen under Contract </a:t>
            </a:r>
            <a:r>
              <a:rPr lang="en-GB" sz="1600" dirty="0">
                <a:latin typeface="Arial" panose="020B0604020202020204" pitchFamily="34" charset="0"/>
                <a:cs typeface="Arial" panose="020B0604020202020204" pitchFamily="34" charset="0"/>
              </a:rPr>
              <a:t>R</a:t>
            </a:r>
            <a:r>
              <a:rPr lang="en-GB" sz="1600" dirty="0">
                <a:effectLst/>
                <a:latin typeface="Arial" panose="020B0604020202020204" pitchFamily="34" charset="0"/>
                <a:cs typeface="Arial" panose="020B0604020202020204" pitchFamily="34" charset="0"/>
              </a:rPr>
              <a:t>eform (97%). This is a statistically significant difference and consistent with last year's findings.</a:t>
            </a:r>
            <a:br>
              <a:rPr lang="en-GB" sz="1600" dirty="0">
                <a:effectLst/>
                <a:latin typeface="Arial" panose="020B0604020202020204" pitchFamily="34" charset="0"/>
                <a:cs typeface="Arial" panose="020B0604020202020204" pitchFamily="34" charset="0"/>
              </a:rPr>
            </a:br>
            <a:br>
              <a:rPr lang="en-GB" sz="1600" dirty="0">
                <a:effectLst/>
                <a:latin typeface="Arial" panose="020B0604020202020204" pitchFamily="34" charset="0"/>
                <a:cs typeface="Arial" panose="020B0604020202020204" pitchFamily="34" charset="0"/>
              </a:rPr>
            </a:br>
            <a:r>
              <a:rPr lang="en-GB" sz="1600" dirty="0">
                <a:effectLst/>
                <a:latin typeface="Arial" panose="020B0604020202020204" pitchFamily="34" charset="0"/>
                <a:cs typeface="Arial" panose="020B0604020202020204" pitchFamily="34" charset="0"/>
              </a:rPr>
              <a:t>No other statistically significant differences were found from 2023 to 2024 for Combined, UDA Contract or Contract Reform. </a:t>
            </a:r>
          </a:p>
        </p:txBody>
      </p:sp>
      <p:graphicFrame>
        <p:nvGraphicFramePr>
          <p:cNvPr id="3" name="Chart 2">
            <a:extLst>
              <a:ext uri="{FF2B5EF4-FFF2-40B4-BE49-F238E27FC236}">
                <a16:creationId xmlns:a16="http://schemas.microsoft.com/office/drawing/2014/main" id="{1AD30FBA-03E9-3858-3BBA-9B0527C78C8A}"/>
              </a:ext>
            </a:extLst>
          </p:cNvPr>
          <p:cNvGraphicFramePr/>
          <p:nvPr>
            <p:extLst>
              <p:ext uri="{D42A27DB-BD31-4B8C-83A1-F6EECF244321}">
                <p14:modId xmlns:p14="http://schemas.microsoft.com/office/powerpoint/2010/main" val="2628113601"/>
              </p:ext>
            </p:extLst>
          </p:nvPr>
        </p:nvGraphicFramePr>
        <p:xfrm>
          <a:off x="120073" y="844613"/>
          <a:ext cx="6642468" cy="5389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341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9ECAF-F19C-A13F-DED0-D5EBAF4D10F4}"/>
              </a:ext>
            </a:extLst>
          </p:cNvPr>
          <p:cNvSpPr>
            <a:spLocks noGrp="1"/>
          </p:cNvSpPr>
          <p:nvPr>
            <p:ph type="title"/>
          </p:nvPr>
        </p:nvSpPr>
        <p:spPr/>
        <p:txBody>
          <a:bodyPr/>
          <a:lstStyle/>
          <a:p>
            <a:r>
              <a:rPr lang="en-GB" sz="2400"/>
              <a:t>Your Dental Health: risk(s) or area(s) for improvement</a:t>
            </a:r>
          </a:p>
        </p:txBody>
      </p:sp>
      <p:sp>
        <p:nvSpPr>
          <p:cNvPr id="13" name="TextBox 12">
            <a:extLst>
              <a:ext uri="{FF2B5EF4-FFF2-40B4-BE49-F238E27FC236}">
                <a16:creationId xmlns:a16="http://schemas.microsoft.com/office/drawing/2014/main" id="{789D5C92-D11F-B4D2-D189-4707B037431C}"/>
              </a:ext>
            </a:extLst>
          </p:cNvPr>
          <p:cNvSpPr txBox="1"/>
          <p:nvPr/>
        </p:nvSpPr>
        <p:spPr>
          <a:xfrm>
            <a:off x="7480856" y="1469078"/>
            <a:ext cx="4606369" cy="452431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a:ln>
                  <a:noFill/>
                </a:ln>
                <a:solidFill>
                  <a:prstClr val="black"/>
                </a:solidFill>
                <a:effectLst/>
                <a:uLnTx/>
                <a:uFillTx/>
                <a:latin typeface="Arial"/>
                <a:ea typeface="Calibri"/>
                <a:cs typeface="Calibri"/>
              </a:rPr>
              <a:t>Overall, 78% of patients reported discussing risks and areas for improvement with their dental health, this is a statistically significant decrease by one percentage point when compared to 79% of patients in 2023.</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1600">
              <a:solidFill>
                <a:prstClr val="black"/>
              </a:solidFill>
              <a:highlight>
                <a:srgbClr val="00FFFF"/>
              </a:highlight>
              <a:latin typeface="Arial" panose="020B0604020202020204" pitchFamily="34" charset="0"/>
              <a:ea typeface="Calibri"/>
              <a:cs typeface="Arial" panose="020B0604020202020204" pitchFamily="34" charset="0"/>
            </a:endParaRPr>
          </a:p>
          <a:p>
            <a:pPr marL="285750" indent="-285750">
              <a:buFont typeface="Arial"/>
              <a:buChar char="•"/>
              <a:defRPr/>
            </a:pPr>
            <a:r>
              <a:rPr lang="en-GB" sz="1600" b="0" i="0">
                <a:solidFill>
                  <a:srgbClr val="000000"/>
                </a:solidFill>
                <a:effectLst/>
                <a:latin typeface="Arial"/>
                <a:cs typeface="Arial"/>
              </a:rPr>
              <a:t>More patients </a:t>
            </a:r>
            <a:r>
              <a:rPr lang="en-GB" sz="1600">
                <a:solidFill>
                  <a:srgbClr val="000000"/>
                </a:solidFill>
                <a:latin typeface="Arial"/>
                <a:cs typeface="Arial"/>
              </a:rPr>
              <a:t>on C</a:t>
            </a:r>
            <a:r>
              <a:rPr lang="en-GB" sz="1600" b="0" i="0">
                <a:solidFill>
                  <a:srgbClr val="000000"/>
                </a:solidFill>
                <a:effectLst/>
                <a:latin typeface="Arial"/>
                <a:cs typeface="Arial"/>
              </a:rPr>
              <a:t>ontract </a:t>
            </a:r>
            <a:r>
              <a:rPr lang="en-GB" sz="1600">
                <a:solidFill>
                  <a:srgbClr val="000000"/>
                </a:solidFill>
                <a:latin typeface="Arial"/>
                <a:cs typeface="Arial"/>
              </a:rPr>
              <a:t>Reform report</a:t>
            </a:r>
            <a:r>
              <a:rPr lang="en-GB" sz="1600" b="0" i="0">
                <a:solidFill>
                  <a:srgbClr val="000000"/>
                </a:solidFill>
                <a:effectLst/>
                <a:latin typeface="Arial"/>
                <a:cs typeface="Arial"/>
              </a:rPr>
              <a:t> that the</a:t>
            </a:r>
            <a:r>
              <a:rPr lang="en-GB" sz="1600">
                <a:solidFill>
                  <a:srgbClr val="000000"/>
                </a:solidFill>
                <a:latin typeface="Arial"/>
                <a:cs typeface="Arial"/>
              </a:rPr>
              <a:t> </a:t>
            </a:r>
            <a:r>
              <a:rPr lang="en-GB" sz="1600" b="0" i="0">
                <a:solidFill>
                  <a:srgbClr val="000000"/>
                </a:solidFill>
                <a:effectLst/>
                <a:latin typeface="Arial"/>
                <a:cs typeface="Arial"/>
              </a:rPr>
              <a:t>dentist discussed risks/</a:t>
            </a:r>
            <a:r>
              <a:rPr lang="en-GB" sz="1600" b="0" i="0">
                <a:effectLst/>
                <a:latin typeface="Arial"/>
                <a:cs typeface="Arial"/>
              </a:rPr>
              <a:t>improvements (78%) than those on the UDA Contract (74%) in 2024. This is a statisticall</a:t>
            </a:r>
            <a:r>
              <a:rPr lang="en-GB" sz="1600">
                <a:latin typeface="Arial"/>
                <a:cs typeface="Arial"/>
              </a:rPr>
              <a:t>y significant difference and consistent with last year’s findings. </a:t>
            </a:r>
            <a:endParaRPr lang="en-GB" sz="1600" b="0" i="0">
              <a:effectLst/>
              <a:latin typeface="Arial"/>
              <a:cs typeface="Arial"/>
            </a:endParaRPr>
          </a:p>
          <a:p>
            <a:pPr marL="285750" indent="-285750">
              <a:buFont typeface="Arial"/>
              <a:buChar char="•"/>
              <a:defRPr/>
            </a:pPr>
            <a:endParaRPr lang="en-GB" sz="1600">
              <a:latin typeface="Arial" panose="020B0604020202020204" pitchFamily="34" charset="0"/>
              <a:cs typeface="Arial" panose="020B0604020202020204" pitchFamily="34" charset="0"/>
            </a:endParaRPr>
          </a:p>
          <a:p>
            <a:pPr marL="285750" indent="-285750">
              <a:buFont typeface="Arial"/>
              <a:buChar char="•"/>
              <a:defRPr/>
            </a:pPr>
            <a:r>
              <a:rPr lang="en-GB" sz="1600">
                <a:effectLst/>
                <a:latin typeface="Arial" panose="020B0604020202020204" pitchFamily="34" charset="0"/>
                <a:cs typeface="Arial" panose="020B0604020202020204" pitchFamily="34" charset="0"/>
              </a:rPr>
              <a:t>There was a statistically significant decrease by two percentage points from 80% to 78% in 2024 for Contract Reform in the number of patients reporting that the dentist discussed risks or areas for improvement. </a:t>
            </a:r>
            <a:endParaRPr lang="en-GB" sz="1600" b="0" i="0">
              <a:effectLst/>
              <a:latin typeface="Arial"/>
              <a:cs typeface="Arial"/>
            </a:endParaRPr>
          </a:p>
        </p:txBody>
      </p:sp>
      <p:graphicFrame>
        <p:nvGraphicFramePr>
          <p:cNvPr id="9" name="Chart 8">
            <a:extLst>
              <a:ext uri="{FF2B5EF4-FFF2-40B4-BE49-F238E27FC236}">
                <a16:creationId xmlns:a16="http://schemas.microsoft.com/office/drawing/2014/main" id="{92A8938D-52AF-A7E5-7874-7F3443F1E3F3}"/>
              </a:ext>
            </a:extLst>
          </p:cNvPr>
          <p:cNvGraphicFramePr/>
          <p:nvPr>
            <p:extLst>
              <p:ext uri="{D42A27DB-BD31-4B8C-83A1-F6EECF244321}">
                <p14:modId xmlns:p14="http://schemas.microsoft.com/office/powerpoint/2010/main" val="461591467"/>
              </p:ext>
            </p:extLst>
          </p:nvPr>
        </p:nvGraphicFramePr>
        <p:xfrm>
          <a:off x="185636" y="1028733"/>
          <a:ext cx="7295220" cy="52201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323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9ECAF-F19C-A13F-DED0-D5EBAF4D10F4}"/>
              </a:ext>
            </a:extLst>
          </p:cNvPr>
          <p:cNvSpPr>
            <a:spLocks noGrp="1"/>
          </p:cNvSpPr>
          <p:nvPr>
            <p:ph type="title"/>
          </p:nvPr>
        </p:nvSpPr>
        <p:spPr/>
        <p:txBody>
          <a:bodyPr/>
          <a:lstStyle/>
          <a:p>
            <a:r>
              <a:rPr lang="en-GB" sz="2400" dirty="0"/>
              <a:t>Your Dental Health: possible consequences </a:t>
            </a:r>
          </a:p>
        </p:txBody>
      </p:sp>
      <p:sp>
        <p:nvSpPr>
          <p:cNvPr id="13" name="TextBox 12">
            <a:extLst>
              <a:ext uri="{FF2B5EF4-FFF2-40B4-BE49-F238E27FC236}">
                <a16:creationId xmlns:a16="http://schemas.microsoft.com/office/drawing/2014/main" id="{789D5C92-D11F-B4D2-D189-4707B037431C}"/>
              </a:ext>
            </a:extLst>
          </p:cNvPr>
          <p:cNvSpPr txBox="1"/>
          <p:nvPr/>
        </p:nvSpPr>
        <p:spPr>
          <a:xfrm>
            <a:off x="7106079" y="1803656"/>
            <a:ext cx="4320619" cy="403187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ea typeface="Calibri"/>
                <a:cs typeface="Calibri"/>
              </a:rPr>
              <a:t>Overall, in 2024, 92% of patients reported </a:t>
            </a:r>
            <a:r>
              <a:rPr lang="en-GB" sz="1600" b="0" i="0" dirty="0">
                <a:solidFill>
                  <a:srgbClr val="000000"/>
                </a:solidFill>
                <a:effectLst/>
                <a:latin typeface="Arial"/>
                <a:cs typeface="Arial"/>
              </a:rPr>
              <a:t>that the consequences of action not being taken was discussed with them, consistent with 91% in 2023.</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1600" dirty="0">
              <a:solidFill>
                <a:prstClr val="black"/>
              </a:solidFill>
              <a:latin typeface="Arial"/>
              <a:ea typeface="Calibri"/>
              <a:cs typeface="Calibri"/>
            </a:endParaRPr>
          </a:p>
          <a:p>
            <a:pPr marL="285750" indent="-285750">
              <a:buFont typeface="Arial"/>
              <a:buChar char="•"/>
              <a:defRPr/>
            </a:pPr>
            <a:r>
              <a:rPr lang="en-GB" sz="1600" dirty="0">
                <a:effectLst/>
                <a:latin typeface="Arial" panose="020B0604020202020204" pitchFamily="34" charset="0"/>
                <a:cs typeface="Arial" panose="020B0604020202020204" pitchFamily="34" charset="0"/>
              </a:rPr>
              <a:t>No statistically significant differences were found from 2023 to 2024 or between the contract types.</a:t>
            </a:r>
          </a:p>
          <a:p>
            <a:pPr marL="285750" indent="-285750">
              <a:buFont typeface="Arial"/>
              <a:buChar char="•"/>
              <a:defRPr/>
            </a:pPr>
            <a:endParaRPr lang="en-GB" sz="1600" dirty="0">
              <a:latin typeface="Arial" panose="020B0604020202020204" pitchFamily="34" charset="0"/>
              <a:cs typeface="Arial" panose="020B0604020202020204" pitchFamily="34" charset="0"/>
            </a:endParaRPr>
          </a:p>
          <a:p>
            <a:pPr marL="285750" indent="-285750">
              <a:buFont typeface="Arial"/>
              <a:buChar char="•"/>
              <a:defRPr/>
            </a:pPr>
            <a:r>
              <a:rPr lang="en-GB" sz="1600" dirty="0">
                <a:effectLst/>
                <a:latin typeface="Arial" panose="020B0604020202020204" pitchFamily="34" charset="0"/>
                <a:cs typeface="Arial" panose="020B0604020202020204" pitchFamily="34" charset="0"/>
              </a:rPr>
              <a:t>Between 91% </a:t>
            </a:r>
            <a:r>
              <a:rPr lang="en-GB" sz="1600" dirty="0">
                <a:latin typeface="Arial" panose="020B0604020202020204" pitchFamily="34" charset="0"/>
                <a:cs typeface="Arial" panose="020B0604020202020204" pitchFamily="34" charset="0"/>
              </a:rPr>
              <a:t>and</a:t>
            </a:r>
            <a:r>
              <a:rPr lang="en-GB" sz="1600" dirty="0">
                <a:effectLst/>
                <a:latin typeface="Arial" panose="020B0604020202020204" pitchFamily="34" charset="0"/>
                <a:cs typeface="Arial" panose="020B0604020202020204" pitchFamily="34" charset="0"/>
              </a:rPr>
              <a:t> 93% of patients reported that the dentist explained possible consequences if action was not taken. </a:t>
            </a:r>
            <a:endParaRPr kumimoji="0" lang="en-US" sz="1600" b="0" i="0" u="none" strike="noStrike" kern="1200" cap="none" spc="0" normalizeH="0" baseline="0" noProof="0" dirty="0">
              <a:ln>
                <a:noFill/>
              </a:ln>
              <a:solidFill>
                <a:prstClr val="black"/>
              </a:solidFill>
              <a:effectLst/>
              <a:highlight>
                <a:srgbClr val="00FFFF"/>
              </a:highlight>
              <a:uLnTx/>
              <a:uFillTx/>
              <a:latin typeface="Arial"/>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1600" dirty="0">
              <a:solidFill>
                <a:prstClr val="black"/>
              </a:solidFill>
              <a:highlight>
                <a:srgbClr val="00FFFF"/>
              </a:highlight>
              <a:latin typeface="Arial"/>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1200" cap="none" spc="0" normalizeH="0" baseline="0" noProof="0" dirty="0">
              <a:ln>
                <a:noFill/>
              </a:ln>
              <a:solidFill>
                <a:prstClr val="black"/>
              </a:solidFill>
              <a:effectLst/>
              <a:highlight>
                <a:srgbClr val="00FFFF"/>
              </a:highlight>
              <a:uLnTx/>
              <a:uFillTx/>
              <a:latin typeface="Arial"/>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1200" cap="none" spc="0" normalizeH="0" baseline="0" noProof="0" dirty="0">
              <a:ln>
                <a:noFill/>
              </a:ln>
              <a:solidFill>
                <a:prstClr val="black"/>
              </a:solidFill>
              <a:effectLst/>
              <a:highlight>
                <a:srgbClr val="00FFFF"/>
              </a:highlight>
              <a:uLnTx/>
              <a:uFillTx/>
              <a:latin typeface="Arial"/>
              <a:ea typeface="Calibri"/>
              <a:cs typeface="Calibri"/>
            </a:endParaRPr>
          </a:p>
        </p:txBody>
      </p:sp>
      <p:graphicFrame>
        <p:nvGraphicFramePr>
          <p:cNvPr id="4" name="Chart 3">
            <a:extLst>
              <a:ext uri="{FF2B5EF4-FFF2-40B4-BE49-F238E27FC236}">
                <a16:creationId xmlns:a16="http://schemas.microsoft.com/office/drawing/2014/main" id="{1311852B-BE5A-E7A9-5DFA-C6CFFE542D4E}"/>
              </a:ext>
            </a:extLst>
          </p:cNvPr>
          <p:cNvGraphicFramePr/>
          <p:nvPr>
            <p:extLst>
              <p:ext uri="{D42A27DB-BD31-4B8C-83A1-F6EECF244321}">
                <p14:modId xmlns:p14="http://schemas.microsoft.com/office/powerpoint/2010/main" val="119278844"/>
              </p:ext>
            </p:extLst>
          </p:nvPr>
        </p:nvGraphicFramePr>
        <p:xfrm>
          <a:off x="185636" y="1028732"/>
          <a:ext cx="7018728" cy="52150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2390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Presentation1_v2 (2)">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_v2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7A98ACA5020C4D9F58D5A96D879311" ma:contentTypeVersion="17" ma:contentTypeDescription="Create a new document." ma:contentTypeScope="" ma:versionID="b258d35a26fa4bb385c156627098df31">
  <xsd:schema xmlns:xsd="http://www.w3.org/2001/XMLSchema" xmlns:xs="http://www.w3.org/2001/XMLSchema" xmlns:p="http://schemas.microsoft.com/office/2006/metadata/properties" xmlns:ns2="b39a563c-9aeb-4c47-9ebe-f788546db632" xmlns:ns3="273608db-6668-4128-9d1f-f160c27e8c8e" xmlns:ns4="2799d30d-6731-4efe-ac9b-c4895a8828d9" targetNamespace="http://schemas.microsoft.com/office/2006/metadata/properties" ma:root="true" ma:fieldsID="64070c0c01f6736bc4efd6f4f61fb27b" ns2:_="" ns3:_="" ns4:_="">
    <xsd:import namespace="b39a563c-9aeb-4c47-9ebe-f788546db632"/>
    <xsd:import namespace="273608db-6668-4128-9d1f-f160c27e8c8e"/>
    <xsd:import namespace="2799d30d-6731-4efe-ac9b-c4895a8828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9a563c-9aeb-4c47-9ebe-f788546db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b69053-c3fb-47ab-9000-5ac769dc75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3608db-6668-4128-9d1f-f160c27e8c8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99d30d-6731-4efe-ac9b-c4895a8828d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04298f9-fcfe-45dc-af1f-d9fa5cf534ea}" ma:internalName="TaxCatchAll" ma:showField="CatchAllData" ma:web="273608db-6668-4128-9d1f-f160c27e8c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99d30d-6731-4efe-ac9b-c4895a8828d9" xsi:nil="true"/>
    <lcf76f155ced4ddcb4097134ff3c332f xmlns="b39a563c-9aeb-4c47-9ebe-f788546db63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A85425-F9BE-45EB-80BA-6742104B8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9a563c-9aeb-4c47-9ebe-f788546db632"/>
    <ds:schemaRef ds:uri="273608db-6668-4128-9d1f-f160c27e8c8e"/>
    <ds:schemaRef ds:uri="2799d30d-6731-4efe-ac9b-c4895a8828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754B38-9A11-4B8E-80C6-06480B80E587}">
  <ds:schemaRefs>
    <ds:schemaRef ds:uri="http://schemas.microsoft.com/sharepoint/v3/contenttype/forms"/>
  </ds:schemaRefs>
</ds:datastoreItem>
</file>

<file path=customXml/itemProps3.xml><?xml version="1.0" encoding="utf-8"?>
<ds:datastoreItem xmlns:ds="http://schemas.openxmlformats.org/officeDocument/2006/customXml" ds:itemID="{F5AA50B2-4E7D-4B36-8E7B-4D50AC3379B0}">
  <ds:schemaRefs>
    <ds:schemaRef ds:uri="2eea284a-7b60-4145-ad22-dee4f6dadca4"/>
    <ds:schemaRef ds:uri="a9361dc0-16a1-4cf6-a8b7-3650143ad7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2799d30d-6731-4efe-ac9b-c4895a8828d9"/>
    <ds:schemaRef ds:uri="b39a563c-9aeb-4c47-9ebe-f788546db632"/>
  </ds:schemaRefs>
</ds:datastoreItem>
</file>

<file path=docProps/app.xml><?xml version="1.0" encoding="utf-8"?>
<Properties xmlns="http://schemas.openxmlformats.org/officeDocument/2006/extended-properties" xmlns:vt="http://schemas.openxmlformats.org/officeDocument/2006/docPropsVTypes">
  <TotalTime>185</TotalTime>
  <Words>2172</Words>
  <Application>Microsoft Office PowerPoint</Application>
  <PresentationFormat>Widescreen</PresentationFormat>
  <Paragraphs>195</Paragraphs>
  <Slides>16</Slides>
  <Notes>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7" baseType="lpstr">
      <vt:lpstr>Aptos</vt:lpstr>
      <vt:lpstr>Arial</vt:lpstr>
      <vt:lpstr>Arial Black</vt:lpstr>
      <vt:lpstr>Calibri</vt:lpstr>
      <vt:lpstr>Courier New</vt:lpstr>
      <vt:lpstr>Graphik Extralight</vt:lpstr>
      <vt:lpstr>Graphik Light</vt:lpstr>
      <vt:lpstr>Wingdings</vt:lpstr>
      <vt:lpstr>1_Presentation1_v2 (2)</vt:lpstr>
      <vt:lpstr>Presentation1_v2 (2)</vt:lpstr>
      <vt:lpstr>think-cell Slide</vt:lpstr>
      <vt:lpstr>NHSBSA Dental Services</vt:lpstr>
      <vt:lpstr>Introduction</vt:lpstr>
      <vt:lpstr>PowerPoint Presentation</vt:lpstr>
      <vt:lpstr>Patient Experiences - Travel</vt:lpstr>
      <vt:lpstr>Patient Experience – Booking </vt:lpstr>
      <vt:lpstr>Patient Experience: Helpful</vt:lpstr>
      <vt:lpstr>Patient Experience: Respectful</vt:lpstr>
      <vt:lpstr>Your Dental Health: risk(s) or area(s) for improvement</vt:lpstr>
      <vt:lpstr>Your Dental Health: possible consequences </vt:lpstr>
      <vt:lpstr>Your Dental Health: advice</vt:lpstr>
      <vt:lpstr>Satisfaction with Quality of Dentistry</vt:lpstr>
      <vt:lpstr>Overall Satisfaction with Patient Experience</vt:lpstr>
      <vt:lpstr>Summary</vt:lpstr>
      <vt:lpstr>Appendix (1) – screening questions</vt:lpstr>
      <vt:lpstr>Appendix (2) – survey questions</vt:lpstr>
      <vt:lpstr>PowerPoint Presentation</vt:lpstr>
    </vt:vector>
  </TitlesOfParts>
  <Company>NHSBSA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BSA Dental Services</dc:title>
  <dc:creator>Helen Crawford-Kort</dc:creator>
  <cp:lastModifiedBy>Gemma Watson</cp:lastModifiedBy>
  <cp:revision>1</cp:revision>
  <dcterms:created xsi:type="dcterms:W3CDTF">2024-06-06T16:25:51Z</dcterms:created>
  <dcterms:modified xsi:type="dcterms:W3CDTF">2024-09-12T14:19:35Z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0x0101007F7A98ACA5020C4D9F58D5A96D879311</vt:lpwstr>
  </property>
  <property fmtid="{D5CDD505-2E9C-101B-9397-08002B2CF9AE}" pid="3" name="MediaServiceImageTags">
    <vt:lpwstr/>
  </property>
</Properties>
</file>