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notesSlides/notesSlide4.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theme/themeOverride2.xml" ContentType="application/vnd.openxmlformats-officedocument.themeOverr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theme/themeOverride3.xml" ContentType="application/vnd.openxmlformats-officedocument.themeOverride+xml"/>
  <Override PartName="/ppt/notesSlides/notesSlide5.xml" ContentType="application/vnd.openxmlformats-officedocument.presentationml.notesSl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notesSlides/notesSlide8.xml" ContentType="application/vnd.openxmlformats-officedocument.presentationml.notesSlid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theme/themeOverride4.xml" ContentType="application/vnd.openxmlformats-officedocument.themeOverrid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theme/themeOverride5.xml" ContentType="application/vnd.openxmlformats-officedocument.themeOverrid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theme/themeOverride6.xml" ContentType="application/vnd.openxmlformats-officedocument.themeOverr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3"/>
  </p:sldMasterIdLst>
  <p:notesMasterIdLst>
    <p:notesMasterId r:id="rId16"/>
  </p:notesMasterIdLst>
  <p:sldIdLst>
    <p:sldId id="377" r:id="rId4"/>
    <p:sldId id="272" r:id="rId5"/>
    <p:sldId id="263" r:id="rId6"/>
    <p:sldId id="264" r:id="rId7"/>
    <p:sldId id="286" r:id="rId8"/>
    <p:sldId id="265" r:id="rId9"/>
    <p:sldId id="287" r:id="rId10"/>
    <p:sldId id="267" r:id="rId11"/>
    <p:sldId id="268" r:id="rId12"/>
    <p:sldId id="284" r:id="rId13"/>
    <p:sldId id="282" r:id="rId14"/>
    <p:sldId id="617"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54B8"/>
    <a:srgbClr val="003087"/>
    <a:srgbClr val="009639"/>
    <a:srgbClr val="41B6E6"/>
    <a:srgbClr val="78BE2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4E73E2B-CCC4-42BE-92A8-429CF17E193E}" v="68" dt="2023-07-24T12:58:42.655"/>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58" d="100"/>
          <a:sy n="58" d="100"/>
        </p:scale>
        <p:origin x="102" y="21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viewProps" Target="viewProps.xml"/><Relationship Id="rId3" Type="http://schemas.openxmlformats.org/officeDocument/2006/relationships/slideMaster" Target="slideMasters/slideMaster1.xml"/><Relationship Id="rId21" Type="http://schemas.microsoft.com/office/2015/10/relationships/revisionInfo" Target="revisionInfo.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3.xml"/><Relationship Id="rId11" Type="http://schemas.openxmlformats.org/officeDocument/2006/relationships/slide" Target="slides/slide8.xml"/><Relationship Id="rId5" Type="http://schemas.openxmlformats.org/officeDocument/2006/relationships/slide" Target="slides/slide2.xml"/><Relationship Id="rId15" Type="http://schemas.openxmlformats.org/officeDocument/2006/relationships/slide" Target="slides/slide12.xml"/><Relationship Id="rId10" Type="http://schemas.openxmlformats.org/officeDocument/2006/relationships/slide" Target="slides/slide7.xml"/><Relationship Id="rId19" Type="http://schemas.openxmlformats.org/officeDocument/2006/relationships/theme" Target="theme/theme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s>
</file>

<file path=ppt/charts/_rels/chart1.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oleObject" Target="https://nhsbsauk.sharepoint.com/teams/CustomerInsightandMI1499/Shared%20Documents/General/0%20-%20PRIMARY%20CARE%20SERVICES/Dental/DENTAL/DENTAL%20PATIENT%20SURVEYS%20(WALES)/Wales%20Reports%20Apr%2022_%20Mar%2023/Urgent%20Patient%20Survey%20Wales%20analysis%25" TargetMode="External"/></Relationships>
</file>

<file path=ppt/charts/_rels/chart2.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oleObject" Target="https://nhsbsauk.sharepoint.com/teams/CustomerInsightandMI1499/Shared%20Documents/General/0%20-%20PRIMARY%20CARE%20SERVICES/Dental/DENTAL/DENTAL%20PATIENT%20SURVEYS%20(WALES)/Wales%20Reports%20Apr%2022_%20Mar%2023/Urgent%20Patient%20Survey%20Wales%20analysis%25" TargetMode="External"/></Relationships>
</file>

<file path=ppt/charts/_rels/chart3.xml.rels><?xml version="1.0" encoding="UTF-8" standalone="yes"?>
<Relationships xmlns="http://schemas.openxmlformats.org/package/2006/relationships"><Relationship Id="rId3" Type="http://schemas.openxmlformats.org/officeDocument/2006/relationships/themeOverride" Target="../theme/themeOverride3.xml"/><Relationship Id="rId2" Type="http://schemas.microsoft.com/office/2011/relationships/chartColorStyle" Target="colors3.xml"/><Relationship Id="rId1" Type="http://schemas.microsoft.com/office/2011/relationships/chartStyle" Target="style3.xml"/><Relationship Id="rId4" Type="http://schemas.openxmlformats.org/officeDocument/2006/relationships/oleObject" Target="https://nhsbsauk.sharepoint.com/teams/CustomerInsightandMI1499/Shared%20Documents/General/0%20-%20PRIMARY%20CARE%20SERVICES/Dental/DENTAL/DENTAL%20PATIENT%20SURVEYS%20(WALES)/Wales%20Reports%20Apr%2022_%20Mar%2023/Urgent%20Patient%20Survey%20Wales%20analysis%25" TargetMode="External"/></Relationships>
</file>

<file path=ppt/charts/_rels/chart4.xml.rels><?xml version="1.0" encoding="UTF-8" standalone="yes"?>
<Relationships xmlns="http://schemas.openxmlformats.org/package/2006/relationships"><Relationship Id="rId3" Type="http://schemas.openxmlformats.org/officeDocument/2006/relationships/oleObject" Target="https://nhsbsauk.sharepoint.com/teams/CustomerInsightandMI1499/Shared%20Documents/General/0%20-%20PRIMARY%20CARE%20SERVICES/Dental/DENTAL/DENTAL%20PATIENT%20SURVEYS%20(WALES)/Wales%20Reports%20Apr%2022_%20Mar%2023/Urgent%20Patient%20Survey%20Wales%20analysis%25" TargetMode="External"/><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oleObject" Target="https://nhsbsauk.sharepoint.com/teams/CustomerInsightandMI1499/Shared%20Documents/General/0%20-%20PRIMARY%20CARE%20SERVICES/Dental/DENTAL/DENTAL%20PATIENT%20SURVEYS%20(WALES)/Wales%20Reports%20Apr%2022_%20Mar%2023/Ugrent%20responses%20Apr22-Mar23.xlsx" TargetMode="External"/><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themeOverride" Target="../theme/themeOverride4.xml"/><Relationship Id="rId2" Type="http://schemas.microsoft.com/office/2011/relationships/chartColorStyle" Target="colors6.xml"/><Relationship Id="rId1" Type="http://schemas.microsoft.com/office/2011/relationships/chartStyle" Target="style6.xml"/><Relationship Id="rId4" Type="http://schemas.openxmlformats.org/officeDocument/2006/relationships/package" Target="../embeddings/Microsoft_Excel_Worksheet.xlsx"/></Relationships>
</file>

<file path=ppt/charts/_rels/chart7.xml.rels><?xml version="1.0" encoding="UTF-8" standalone="yes"?>
<Relationships xmlns="http://schemas.openxmlformats.org/package/2006/relationships"><Relationship Id="rId3" Type="http://schemas.openxmlformats.org/officeDocument/2006/relationships/themeOverride" Target="../theme/themeOverride5.xml"/><Relationship Id="rId2" Type="http://schemas.microsoft.com/office/2011/relationships/chartColorStyle" Target="colors7.xml"/><Relationship Id="rId1" Type="http://schemas.microsoft.com/office/2011/relationships/chartStyle" Target="style7.xml"/><Relationship Id="rId4" Type="http://schemas.openxmlformats.org/officeDocument/2006/relationships/package" Target="../embeddings/Microsoft_Excel_Worksheet1.xlsx"/></Relationships>
</file>

<file path=ppt/charts/_rels/chart8.xml.rels><?xml version="1.0" encoding="UTF-8" standalone="yes"?>
<Relationships xmlns="http://schemas.openxmlformats.org/package/2006/relationships"><Relationship Id="rId3" Type="http://schemas.openxmlformats.org/officeDocument/2006/relationships/themeOverride" Target="../theme/themeOverride6.xml"/><Relationship Id="rId2" Type="http://schemas.microsoft.com/office/2011/relationships/chartColorStyle" Target="colors8.xml"/><Relationship Id="rId1" Type="http://schemas.microsoft.com/office/2011/relationships/chartStyle" Target="style8.xml"/><Relationship Id="rId4" Type="http://schemas.openxmlformats.org/officeDocument/2006/relationships/oleObject" Target="https://nhsbsauk.sharepoint.com/teams/CustomerInsightandMI1499/Shared%20Documents/General/0%20-%20PRIMARY%20CARE%20SERVICES/Dental/DENTAL/DENTAL%20PATIENT%20SURVEYS%20(WALES)/Wales%20Reports%20Apr%2022_%20Mar%2023/Ugrent%20responses%20Apr22-Mar23.xlsx"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ysClr val="windowText" lastClr="000000"/>
                </a:solidFill>
                <a:latin typeface="+mn-lt"/>
                <a:ea typeface="+mn-ea"/>
                <a:cs typeface="+mn-cs"/>
              </a:defRPr>
            </a:pPr>
            <a:r>
              <a:rPr lang="en-GB" sz="1600" b="1" i="0" u="none" strike="noStrike" kern="1200" spc="0" baseline="0" dirty="0">
                <a:solidFill>
                  <a:sysClr val="windowText" lastClr="000000"/>
                </a:solidFill>
                <a:latin typeface="Arial" panose="020B0604020202020204" pitchFamily="34" charset="0"/>
                <a:cs typeface="Arial" panose="020B0604020202020204" pitchFamily="34" charset="0"/>
              </a:rPr>
              <a:t>How did you book your urgent dental appointment? (%)</a:t>
            </a:r>
          </a:p>
        </c:rich>
      </c:tx>
      <c:overlay val="0"/>
      <c:spPr>
        <a:noFill/>
        <a:ln>
          <a:noFill/>
        </a:ln>
        <a:effectLst/>
      </c:spPr>
      <c:txPr>
        <a:bodyPr rot="0" spcFirstLastPara="1" vertOverflow="ellipsis" vert="horz" wrap="square" anchor="ctr" anchorCtr="1"/>
        <a:lstStyle/>
        <a:p>
          <a:pPr>
            <a:defRPr sz="1400" b="0" i="0" u="none" strike="noStrike" kern="1200" spc="0" baseline="0">
              <a:solidFill>
                <a:sysClr val="windowText" lastClr="000000"/>
              </a:solidFill>
              <a:latin typeface="+mn-lt"/>
              <a:ea typeface="+mn-ea"/>
              <a:cs typeface="+mn-cs"/>
            </a:defRPr>
          </a:pPr>
          <a:endParaRPr lang="en-US"/>
        </a:p>
      </c:txPr>
    </c:title>
    <c:autoTitleDeleted val="0"/>
    <c:plotArea>
      <c:layout/>
      <c:barChart>
        <c:barDir val="bar"/>
        <c:grouping val="clustered"/>
        <c:varyColors val="0"/>
        <c:ser>
          <c:idx val="0"/>
          <c:order val="0"/>
          <c:tx>
            <c:strRef>
              <c:f>'[Urgent Patient Survey Wales analysis 22_23.xlsx]Sheet3'!$L$2</c:f>
              <c:strCache>
                <c:ptCount val="1"/>
                <c:pt idx="0">
                  <c:v>UDA</c:v>
                </c:pt>
              </c:strCache>
            </c:strRef>
          </c:tx>
          <c:spPr>
            <a:solidFill>
              <a:srgbClr val="005EB8"/>
            </a:solidFill>
            <a:ln>
              <a:noFill/>
            </a:ln>
            <a:effectLst/>
          </c:spPr>
          <c:invertIfNegative val="0"/>
          <c:dLbls>
            <c:dLbl>
              <c:idx val="1"/>
              <c:dLblPos val="inBase"/>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B29F-43BB-A8E1-24B14257911A}"/>
                </c:ext>
              </c:extLst>
            </c:dLbl>
            <c:dLbl>
              <c:idx val="2"/>
              <c:dLblPos val="inBase"/>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B29F-43BB-A8E1-24B14257911A}"/>
                </c:ext>
              </c:extLst>
            </c:dLbl>
            <c:dLbl>
              <c:idx val="4"/>
              <c:layout>
                <c:manualLayout>
                  <c:x val="-6.463001329422559E-3"/>
                  <c:y val="-5.1069534790719393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B29F-43BB-A8E1-24B14257911A}"/>
                </c:ext>
              </c:extLst>
            </c:dLbl>
            <c:dLbl>
              <c:idx val="5"/>
              <c:layout>
                <c:manualLayout>
                  <c:x val="2.8669121302602562E-3"/>
                  <c:y val="-2.5534767395359228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B29F-43BB-A8E1-24B14257911A}"/>
                </c:ext>
              </c:extLst>
            </c:dLbl>
            <c:dLbl>
              <c:idx val="6"/>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extLst>
                <c:ext xmlns:c16="http://schemas.microsoft.com/office/drawing/2014/chart" uri="{C3380CC4-5D6E-409C-BE32-E72D297353CC}">
                  <c16:uniqueId val="{0000000A-B29F-43BB-A8E1-24B14257911A}"/>
                </c:ext>
              </c:extLst>
            </c:dLbl>
            <c:dLbl>
              <c:idx val="7"/>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extLst>
                <c:ext xmlns:c16="http://schemas.microsoft.com/office/drawing/2014/chart" uri="{C3380CC4-5D6E-409C-BE32-E72D297353CC}">
                  <c16:uniqueId val="{00000009-B29F-43BB-A8E1-24B14257911A}"/>
                </c:ext>
              </c:extLst>
            </c:dLbl>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'[Urgent Patient Survey Wales analysis 22_23.xlsx]Sheet3'!$K$3:$K$10</c:f>
              <c:strCache>
                <c:ptCount val="8"/>
                <c:pt idx="0">
                  <c:v>Other (please specify below)</c:v>
                </c:pt>
                <c:pt idx="1">
                  <c:v>Hospital A&amp;E referral</c:v>
                </c:pt>
                <c:pt idx="2">
                  <c:v>Referral from GP or other healthcare professional</c:v>
                </c:pt>
                <c:pt idx="3">
                  <c:v>Local out-of-hours</c:v>
                </c:pt>
                <c:pt idx="4">
                  <c:v>Primary Care Dental Services Team</c:v>
                </c:pt>
                <c:pt idx="5">
                  <c:v>Dental advice line</c:v>
                </c:pt>
                <c:pt idx="6">
                  <c:v>NHS 111</c:v>
                </c:pt>
                <c:pt idx="7">
                  <c:v>Attended or contacted a dental practice directly</c:v>
                </c:pt>
              </c:strCache>
            </c:strRef>
          </c:cat>
          <c:val>
            <c:numRef>
              <c:f>'[Urgent Patient Survey Wales analysis 22_23.xlsx]Sheet3'!$L$3:$L$10</c:f>
              <c:numCache>
                <c:formatCode>0%</c:formatCode>
                <c:ptCount val="8"/>
                <c:pt idx="0">
                  <c:v>1.9821605550049554E-2</c:v>
                </c:pt>
                <c:pt idx="1">
                  <c:v>2.973240832507433E-3</c:v>
                </c:pt>
                <c:pt idx="2">
                  <c:v>5.9464816650148661E-3</c:v>
                </c:pt>
                <c:pt idx="3">
                  <c:v>1.4866204162537165E-2</c:v>
                </c:pt>
                <c:pt idx="4">
                  <c:v>2.3785926660059464E-2</c:v>
                </c:pt>
                <c:pt idx="5">
                  <c:v>0.11397423191278494</c:v>
                </c:pt>
                <c:pt idx="6">
                  <c:v>0.39544103072348863</c:v>
                </c:pt>
                <c:pt idx="7">
                  <c:v>0.42319127849355798</c:v>
                </c:pt>
              </c:numCache>
            </c:numRef>
          </c:val>
          <c:extLst>
            <c:ext xmlns:c16="http://schemas.microsoft.com/office/drawing/2014/chart" uri="{C3380CC4-5D6E-409C-BE32-E72D297353CC}">
              <c16:uniqueId val="{00000002-B29F-43BB-A8E1-24B14257911A}"/>
            </c:ext>
          </c:extLst>
        </c:ser>
        <c:ser>
          <c:idx val="1"/>
          <c:order val="1"/>
          <c:tx>
            <c:strRef>
              <c:f>'[Urgent Patient Survey Wales analysis 22_23.xlsx]Sheet3'!$M$2</c:f>
              <c:strCache>
                <c:ptCount val="1"/>
                <c:pt idx="0">
                  <c:v>Contract reform</c:v>
                </c:pt>
              </c:strCache>
            </c:strRef>
          </c:tx>
          <c:spPr>
            <a:solidFill>
              <a:srgbClr val="003087"/>
            </a:solidFill>
            <a:ln>
              <a:noFill/>
            </a:ln>
            <a:effectLst/>
          </c:spPr>
          <c:invertIfNegative val="0"/>
          <c:dLbls>
            <c:dLbl>
              <c:idx val="0"/>
              <c:layout>
                <c:manualLayout>
                  <c:x val="-5.1677632136763992E-3"/>
                  <c:y val="0"/>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B29F-43BB-A8E1-24B14257911A}"/>
                </c:ext>
              </c:extLst>
            </c:dLbl>
            <c:dLbl>
              <c:idx val="5"/>
              <c:layout>
                <c:manualLayout>
                  <c:x val="-6.8667538592686195E-3"/>
                  <c:y val="0"/>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B29F-43BB-A8E1-24B14257911A}"/>
                </c:ext>
              </c:extLst>
            </c:dLbl>
            <c:dLbl>
              <c:idx val="6"/>
              <c:spPr>
                <a:noFill/>
                <a:ln>
                  <a:noFill/>
                </a:ln>
                <a:effectLst/>
              </c:spPr>
              <c:txPr>
                <a:bodyPr rot="0" spcFirstLastPara="1" vertOverflow="ellipsis" vert="horz" wrap="square" lIns="38100" tIns="19050" rIns="38100" bIns="19050" anchor="ctr" anchorCtr="1">
                  <a:spAutoFit/>
                </a:bodyPr>
                <a:lstStyle/>
                <a:p>
                  <a:pPr>
                    <a:defRPr sz="1100" b="1"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extLst>
                <c:ext xmlns:c16="http://schemas.microsoft.com/office/drawing/2014/chart" uri="{C3380CC4-5D6E-409C-BE32-E72D297353CC}">
                  <c16:uniqueId val="{0000000B-B29F-43BB-A8E1-24B14257911A}"/>
                </c:ext>
              </c:extLst>
            </c:dLbl>
            <c:dLbl>
              <c:idx val="7"/>
              <c:spPr>
                <a:noFill/>
                <a:ln>
                  <a:noFill/>
                </a:ln>
                <a:effectLst/>
              </c:spPr>
              <c:txPr>
                <a:bodyPr rot="0" spcFirstLastPara="1" vertOverflow="ellipsis" vert="horz" wrap="square" lIns="38100" tIns="19050" rIns="38100" bIns="19050" anchor="ctr" anchorCtr="1">
                  <a:spAutoFit/>
                </a:bodyPr>
                <a:lstStyle/>
                <a:p>
                  <a:pPr>
                    <a:defRPr sz="1100" b="1"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extLst>
                <c:ext xmlns:c16="http://schemas.microsoft.com/office/drawing/2014/chart" uri="{C3380CC4-5D6E-409C-BE32-E72D297353CC}">
                  <c16:uniqueId val="{00000008-B29F-43BB-A8E1-24B14257911A}"/>
                </c:ext>
              </c:extLst>
            </c:dLbl>
            <c:spPr>
              <a:noFill/>
              <a:ln>
                <a:noFill/>
              </a:ln>
              <a:effectLst/>
            </c:spPr>
            <c:txPr>
              <a:bodyPr rot="0" spcFirstLastPara="1" vertOverflow="ellipsis" vert="horz" wrap="square" lIns="38100" tIns="19050" rIns="38100" bIns="19050" anchor="ctr" anchorCtr="1">
                <a:spAutoFit/>
              </a:bodyPr>
              <a:lstStyle/>
              <a:p>
                <a:pPr>
                  <a:defRPr sz="11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'[Urgent Patient Survey Wales analysis 22_23.xlsx]Sheet3'!$K$3:$K$10</c:f>
              <c:strCache>
                <c:ptCount val="8"/>
                <c:pt idx="0">
                  <c:v>Other (please specify below)</c:v>
                </c:pt>
                <c:pt idx="1">
                  <c:v>Hospital A&amp;E referral</c:v>
                </c:pt>
                <c:pt idx="2">
                  <c:v>Referral from GP or other healthcare professional</c:v>
                </c:pt>
                <c:pt idx="3">
                  <c:v>Local out-of-hours</c:v>
                </c:pt>
                <c:pt idx="4">
                  <c:v>Primary Care Dental Services Team</c:v>
                </c:pt>
                <c:pt idx="5">
                  <c:v>Dental advice line</c:v>
                </c:pt>
                <c:pt idx="6">
                  <c:v>NHS 111</c:v>
                </c:pt>
                <c:pt idx="7">
                  <c:v>Attended or contacted a dental practice directly</c:v>
                </c:pt>
              </c:strCache>
            </c:strRef>
          </c:cat>
          <c:val>
            <c:numRef>
              <c:f>'[Urgent Patient Survey Wales analysis 22_23.xlsx]Sheet3'!$M$3:$M$10</c:f>
              <c:numCache>
                <c:formatCode>0%</c:formatCode>
                <c:ptCount val="8"/>
                <c:pt idx="0">
                  <c:v>2.7583088401537417E-2</c:v>
                </c:pt>
                <c:pt idx="1">
                  <c:v>1.8087271082975356E-3</c:v>
                </c:pt>
                <c:pt idx="2">
                  <c:v>3.6174542165950713E-3</c:v>
                </c:pt>
                <c:pt idx="3">
                  <c:v>9.0436355414876789E-3</c:v>
                </c:pt>
                <c:pt idx="4">
                  <c:v>1.1982817092471173E-2</c:v>
                </c:pt>
                <c:pt idx="5">
                  <c:v>3.9791996382545783E-2</c:v>
                </c:pt>
                <c:pt idx="6">
                  <c:v>0.1123671716029844</c:v>
                </c:pt>
                <c:pt idx="7">
                  <c:v>0.79380510965408091</c:v>
                </c:pt>
              </c:numCache>
            </c:numRef>
          </c:val>
          <c:extLst>
            <c:ext xmlns:c16="http://schemas.microsoft.com/office/drawing/2014/chart" uri="{C3380CC4-5D6E-409C-BE32-E72D297353CC}">
              <c16:uniqueId val="{00000003-B29F-43BB-A8E1-24B14257911A}"/>
            </c:ext>
          </c:extLst>
        </c:ser>
        <c:dLbls>
          <c:showLegendKey val="0"/>
          <c:showVal val="0"/>
          <c:showCatName val="0"/>
          <c:showSerName val="0"/>
          <c:showPercent val="0"/>
          <c:showBubbleSize val="0"/>
        </c:dLbls>
        <c:gapWidth val="26"/>
        <c:axId val="2104161263"/>
        <c:axId val="2104162095"/>
      </c:barChart>
      <c:catAx>
        <c:axId val="2104161263"/>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crossAx val="2104162095"/>
        <c:crosses val="autoZero"/>
        <c:auto val="1"/>
        <c:lblAlgn val="ctr"/>
        <c:lblOffset val="100"/>
        <c:noMultiLvlLbl val="0"/>
      </c:catAx>
      <c:valAx>
        <c:axId val="2104162095"/>
        <c:scaling>
          <c:orientation val="minMax"/>
        </c:scaling>
        <c:delete val="1"/>
        <c:axPos val="b"/>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crossAx val="2104161263"/>
        <c:crosses val="autoZero"/>
        <c:crossBetween val="between"/>
      </c:valAx>
      <c:spPr>
        <a:noFill/>
        <a:ln w="25400">
          <a:noFill/>
        </a:ln>
        <a:effectLst/>
      </c:spPr>
    </c:plotArea>
    <c:legend>
      <c:legendPos val="b"/>
      <c:overlay val="0"/>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chart>
  <c:spPr>
    <a:noFill/>
    <a:ln>
      <a:noFill/>
    </a:ln>
    <a:effectLst/>
  </c:spPr>
  <c:txPr>
    <a:bodyPr/>
    <a:lstStyle/>
    <a:p>
      <a:pPr>
        <a:defRPr/>
      </a:pPr>
      <a:endParaRPr lang="en-US"/>
    </a:p>
  </c:txPr>
  <c:externalData r:id="rId4">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600" b="1" i="0" u="none" strike="noStrike" kern="1200" spc="0" baseline="0">
                <a:solidFill>
                  <a:sysClr val="windowText" lastClr="000000"/>
                </a:solidFill>
                <a:latin typeface="Arial" panose="020B0604020202020204" pitchFamily="34" charset="0"/>
                <a:ea typeface="+mn-ea"/>
                <a:cs typeface="Arial" panose="020B0604020202020204" pitchFamily="34" charset="0"/>
              </a:defRPr>
            </a:pPr>
            <a:r>
              <a:rPr lang="en-US" dirty="0"/>
              <a:t>Ease of booking an urgent appointment</a:t>
            </a:r>
          </a:p>
        </c:rich>
      </c:tx>
      <c:layout>
        <c:manualLayout>
          <c:xMode val="edge"/>
          <c:yMode val="edge"/>
          <c:x val="0.23445795273760794"/>
          <c:y val="0.20370291150828621"/>
        </c:manualLayout>
      </c:layout>
      <c:overlay val="0"/>
      <c:spPr>
        <a:noFill/>
        <a:ln>
          <a:noFill/>
        </a:ln>
        <a:effectLst/>
      </c:spPr>
      <c:txPr>
        <a:bodyPr rot="0" spcFirstLastPara="1" vertOverflow="ellipsis" vert="horz" wrap="square" anchor="ctr" anchorCtr="1"/>
        <a:lstStyle/>
        <a:p>
          <a:pPr>
            <a:defRPr sz="1600" b="1" i="0" u="none" strike="noStrike" kern="1200" spc="0" baseline="0">
              <a:solidFill>
                <a:sysClr val="windowText" lastClr="000000"/>
              </a:solidFill>
              <a:latin typeface="Arial" panose="020B0604020202020204" pitchFamily="34" charset="0"/>
              <a:ea typeface="+mn-ea"/>
              <a:cs typeface="Arial" panose="020B0604020202020204" pitchFamily="34" charset="0"/>
            </a:defRPr>
          </a:pPr>
          <a:endParaRPr lang="en-US"/>
        </a:p>
      </c:txPr>
    </c:title>
    <c:autoTitleDeleted val="0"/>
    <c:plotArea>
      <c:layout>
        <c:manualLayout>
          <c:layoutTarget val="inner"/>
          <c:xMode val="edge"/>
          <c:yMode val="edge"/>
          <c:x val="0.35601671423592191"/>
          <c:y val="0.26399439025415655"/>
          <c:w val="0.58988172319309218"/>
          <c:h val="0.61324933939637105"/>
        </c:manualLayout>
      </c:layout>
      <c:barChart>
        <c:barDir val="bar"/>
        <c:grouping val="percentStacked"/>
        <c:varyColors val="0"/>
        <c:ser>
          <c:idx val="3"/>
          <c:order val="0"/>
          <c:tx>
            <c:strRef>
              <c:f>'[Urgent Patient Survey Wales analysis 22_23.xlsx]Sheet3'!$V$22</c:f>
              <c:strCache>
                <c:ptCount val="1"/>
                <c:pt idx="0">
                  <c:v>Extremely or very easy</c:v>
                </c:pt>
              </c:strCache>
            </c:strRef>
          </c:tx>
          <c:spPr>
            <a:solidFill>
              <a:srgbClr val="00308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'[Urgent Patient Survey Wales analysis 22_23.xlsx]Sheet3'!$U$23:$U$25</c:f>
              <c:strCache>
                <c:ptCount val="3"/>
                <c:pt idx="0">
                  <c:v>UDA contract (1010)</c:v>
                </c:pt>
                <c:pt idx="1">
                  <c:v>Contract reform (4445)</c:v>
                </c:pt>
                <c:pt idx="2">
                  <c:v>Overall (5455)</c:v>
                </c:pt>
              </c:strCache>
            </c:strRef>
          </c:cat>
          <c:val>
            <c:numRef>
              <c:f>'[Urgent Patient Survey Wales analysis 22_23.xlsx]Sheet3'!$V$23:$V$25</c:f>
              <c:numCache>
                <c:formatCode>0%</c:formatCode>
                <c:ptCount val="3"/>
                <c:pt idx="0">
                  <c:v>0.53663366336633667</c:v>
                </c:pt>
                <c:pt idx="1">
                  <c:v>0.61709786276715417</c:v>
                </c:pt>
                <c:pt idx="2">
                  <c:v>0.60219981668194311</c:v>
                </c:pt>
              </c:numCache>
            </c:numRef>
          </c:val>
          <c:extLst>
            <c:ext xmlns:c16="http://schemas.microsoft.com/office/drawing/2014/chart" uri="{C3380CC4-5D6E-409C-BE32-E72D297353CC}">
              <c16:uniqueId val="{00000000-C086-4429-8683-293931DF10FC}"/>
            </c:ext>
          </c:extLst>
        </c:ser>
        <c:ser>
          <c:idx val="2"/>
          <c:order val="1"/>
          <c:tx>
            <c:strRef>
              <c:f>'[Urgent Patient Survey Wales analysis 22_23.xlsx]Sheet3'!$W$22</c:f>
              <c:strCache>
                <c:ptCount val="1"/>
                <c:pt idx="0">
                  <c:v>Fairly easy or Neither easy nor difficult</c:v>
                </c:pt>
              </c:strCache>
            </c:strRef>
          </c:tx>
          <c:spPr>
            <a:solidFill>
              <a:srgbClr val="00A2BB"/>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'[Urgent Patient Survey Wales analysis 22_23.xlsx]Sheet3'!$U$23:$U$25</c:f>
              <c:strCache>
                <c:ptCount val="3"/>
                <c:pt idx="0">
                  <c:v>UDA contract (1010)</c:v>
                </c:pt>
                <c:pt idx="1">
                  <c:v>Contract reform (4445)</c:v>
                </c:pt>
                <c:pt idx="2">
                  <c:v>Overall (5455)</c:v>
                </c:pt>
              </c:strCache>
            </c:strRef>
          </c:cat>
          <c:val>
            <c:numRef>
              <c:f>'[Urgent Patient Survey Wales analysis 22_23.xlsx]Sheet3'!$W$23:$W$25</c:f>
              <c:numCache>
                <c:formatCode>0%</c:formatCode>
                <c:ptCount val="3"/>
                <c:pt idx="0">
                  <c:v>0.30792079207920792</c:v>
                </c:pt>
                <c:pt idx="1">
                  <c:v>0.26141732283464569</c:v>
                </c:pt>
                <c:pt idx="2">
                  <c:v>0.2700274977085243</c:v>
                </c:pt>
              </c:numCache>
            </c:numRef>
          </c:val>
          <c:extLst>
            <c:ext xmlns:c16="http://schemas.microsoft.com/office/drawing/2014/chart" uri="{C3380CC4-5D6E-409C-BE32-E72D297353CC}">
              <c16:uniqueId val="{00000001-C086-4429-8683-293931DF10FC}"/>
            </c:ext>
          </c:extLst>
        </c:ser>
        <c:ser>
          <c:idx val="0"/>
          <c:order val="2"/>
          <c:tx>
            <c:strRef>
              <c:f>'[Urgent Patient Survey Wales analysis 22_23.xlsx]Sheet3'!$X$22</c:f>
              <c:strCache>
                <c:ptCount val="1"/>
                <c:pt idx="0">
                  <c:v>Extremely/Very/Fairly difficult</c:v>
                </c:pt>
              </c:strCache>
            </c:strRef>
          </c:tx>
          <c:spPr>
            <a:solidFill>
              <a:srgbClr val="0072CE"/>
            </a:solidFill>
            <a:ln>
              <a:noFill/>
            </a:ln>
            <a:effectLst/>
          </c:spPr>
          <c:invertIfNegative val="0"/>
          <c:dPt>
            <c:idx val="0"/>
            <c:invertIfNegative val="0"/>
            <c:bubble3D val="0"/>
            <c:spPr>
              <a:solidFill>
                <a:srgbClr val="0072CE"/>
              </a:solidFill>
              <a:ln>
                <a:noFill/>
              </a:ln>
              <a:effectLst/>
            </c:spPr>
            <c:extLst>
              <c:ext xmlns:c16="http://schemas.microsoft.com/office/drawing/2014/chart" uri="{C3380CC4-5D6E-409C-BE32-E72D297353CC}">
                <c16:uniqueId val="{00000003-C086-4429-8683-293931DF10FC}"/>
              </c:ext>
            </c:extLst>
          </c:dPt>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'[Urgent Patient Survey Wales analysis 22_23.xlsx]Sheet3'!$U$23:$U$25</c:f>
              <c:strCache>
                <c:ptCount val="3"/>
                <c:pt idx="0">
                  <c:v>UDA contract (1010)</c:v>
                </c:pt>
                <c:pt idx="1">
                  <c:v>Contract reform (4445)</c:v>
                </c:pt>
                <c:pt idx="2">
                  <c:v>Overall (5455)</c:v>
                </c:pt>
              </c:strCache>
            </c:strRef>
          </c:cat>
          <c:val>
            <c:numRef>
              <c:f>'[Urgent Patient Survey Wales analysis 22_23.xlsx]Sheet3'!$X$23:$X$25</c:f>
              <c:numCache>
                <c:formatCode>0%</c:formatCode>
                <c:ptCount val="3"/>
                <c:pt idx="0">
                  <c:v>0.15544554455445544</c:v>
                </c:pt>
                <c:pt idx="1">
                  <c:v>0.12148481439820022</c:v>
                </c:pt>
                <c:pt idx="2">
                  <c:v>0.12777268560953253</c:v>
                </c:pt>
              </c:numCache>
            </c:numRef>
          </c:val>
          <c:extLst>
            <c:ext xmlns:c16="http://schemas.microsoft.com/office/drawing/2014/chart" uri="{C3380CC4-5D6E-409C-BE32-E72D297353CC}">
              <c16:uniqueId val="{00000004-C086-4429-8683-293931DF10FC}"/>
            </c:ext>
          </c:extLst>
        </c:ser>
        <c:dLbls>
          <c:dLblPos val="ctr"/>
          <c:showLegendKey val="0"/>
          <c:showVal val="1"/>
          <c:showCatName val="0"/>
          <c:showSerName val="0"/>
          <c:showPercent val="0"/>
          <c:showBubbleSize val="0"/>
        </c:dLbls>
        <c:gapWidth val="25"/>
        <c:overlap val="100"/>
        <c:axId val="645672048"/>
        <c:axId val="488800336"/>
        <c:extLst/>
      </c:barChart>
      <c:catAx>
        <c:axId val="645672048"/>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1"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crossAx val="488800336"/>
        <c:crosses val="autoZero"/>
        <c:auto val="1"/>
        <c:lblAlgn val="ctr"/>
        <c:lblOffset val="100"/>
        <c:noMultiLvlLbl val="0"/>
      </c:catAx>
      <c:valAx>
        <c:axId val="488800336"/>
        <c:scaling>
          <c:orientation val="minMax"/>
          <c:max val="1"/>
        </c:scaling>
        <c:delete val="1"/>
        <c:axPos val="b"/>
        <c:numFmt formatCode="0%" sourceLinked="1"/>
        <c:majorTickMark val="out"/>
        <c:minorTickMark val="none"/>
        <c:tickLblPos val="nextTo"/>
        <c:crossAx val="64567204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chart>
  <c:spPr>
    <a:noFill/>
    <a:ln>
      <a:noFill/>
    </a:ln>
    <a:effectLst/>
  </c:spPr>
  <c:txPr>
    <a:bodyPr/>
    <a:lstStyle/>
    <a:p>
      <a:pPr>
        <a:defRPr>
          <a:latin typeface="Arial" panose="020B0604020202020204" pitchFamily="34" charset="0"/>
          <a:cs typeface="Arial" panose="020B0604020202020204" pitchFamily="34" charset="0"/>
        </a:defRPr>
      </a:pPr>
      <a:endParaRPr lang="en-US"/>
    </a:p>
  </c:txPr>
  <c:externalData r:id="rId4">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600" b="1" i="0" u="none" strike="noStrike" kern="1200" spc="0" baseline="0">
                <a:solidFill>
                  <a:sysClr val="windowText" lastClr="000000"/>
                </a:solidFill>
                <a:latin typeface="Arial" panose="020B0604020202020204" pitchFamily="34" charset="0"/>
                <a:ea typeface="+mn-ea"/>
                <a:cs typeface="Arial" panose="020B0604020202020204" pitchFamily="34" charset="0"/>
              </a:defRPr>
            </a:pPr>
            <a:r>
              <a:rPr lang="en-US" dirty="0"/>
              <a:t>Ease of finding out how to book your urgent appointment?</a:t>
            </a:r>
          </a:p>
        </c:rich>
      </c:tx>
      <c:layout>
        <c:manualLayout>
          <c:xMode val="edge"/>
          <c:yMode val="edge"/>
          <c:x val="0.13513806018835536"/>
          <c:y val="0.14113724884393991"/>
        </c:manualLayout>
      </c:layout>
      <c:overlay val="0"/>
      <c:spPr>
        <a:noFill/>
        <a:ln>
          <a:noFill/>
        </a:ln>
        <a:effectLst/>
      </c:spPr>
      <c:txPr>
        <a:bodyPr rot="0" spcFirstLastPara="1" vertOverflow="ellipsis" vert="horz" wrap="square" anchor="ctr" anchorCtr="1"/>
        <a:lstStyle/>
        <a:p>
          <a:pPr>
            <a:defRPr sz="1600" b="1" i="0" u="none" strike="noStrike" kern="1200" spc="0" baseline="0">
              <a:solidFill>
                <a:sysClr val="windowText" lastClr="000000"/>
              </a:solidFill>
              <a:latin typeface="Arial" panose="020B0604020202020204" pitchFamily="34" charset="0"/>
              <a:ea typeface="+mn-ea"/>
              <a:cs typeface="Arial" panose="020B0604020202020204" pitchFamily="34" charset="0"/>
            </a:defRPr>
          </a:pPr>
          <a:endParaRPr lang="en-US"/>
        </a:p>
      </c:txPr>
    </c:title>
    <c:autoTitleDeleted val="0"/>
    <c:plotArea>
      <c:layout>
        <c:manualLayout>
          <c:layoutTarget val="inner"/>
          <c:xMode val="edge"/>
          <c:yMode val="edge"/>
          <c:x val="0.35601671423592191"/>
          <c:y val="0.26399439025415655"/>
          <c:w val="0.58988172319309218"/>
          <c:h val="0.61324933939637105"/>
        </c:manualLayout>
      </c:layout>
      <c:barChart>
        <c:barDir val="bar"/>
        <c:grouping val="percentStacked"/>
        <c:varyColors val="0"/>
        <c:ser>
          <c:idx val="3"/>
          <c:order val="0"/>
          <c:tx>
            <c:strRef>
              <c:f>'[Urgent Patient Survey Wales analysis 22_23.xlsx]Sheet3'!$V$75</c:f>
              <c:strCache>
                <c:ptCount val="1"/>
                <c:pt idx="0">
                  <c:v>Extremely or very easy</c:v>
                </c:pt>
              </c:strCache>
            </c:strRef>
          </c:tx>
          <c:spPr>
            <a:solidFill>
              <a:srgbClr val="00308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'[Urgent Patient Survey Wales analysis 22_23.xlsx]Sheet3'!$U$76:$U$78</c:f>
              <c:strCache>
                <c:ptCount val="3"/>
                <c:pt idx="0">
                  <c:v>UDA contract (1010)</c:v>
                </c:pt>
                <c:pt idx="1">
                  <c:v>Contract reform (4445)</c:v>
                </c:pt>
                <c:pt idx="2">
                  <c:v>Overall (5455)</c:v>
                </c:pt>
              </c:strCache>
            </c:strRef>
          </c:cat>
          <c:val>
            <c:numRef>
              <c:f>'[Urgent Patient Survey Wales analysis 22_23.xlsx]Sheet3'!$V$76:$V$78</c:f>
              <c:numCache>
                <c:formatCode>0%</c:formatCode>
                <c:ptCount val="3"/>
                <c:pt idx="0">
                  <c:v>0.62673267326732673</c:v>
                </c:pt>
                <c:pt idx="1">
                  <c:v>0.73565804274465696</c:v>
                </c:pt>
                <c:pt idx="2">
                  <c:v>0.71549037580201647</c:v>
                </c:pt>
              </c:numCache>
            </c:numRef>
          </c:val>
          <c:extLst>
            <c:ext xmlns:c16="http://schemas.microsoft.com/office/drawing/2014/chart" uri="{C3380CC4-5D6E-409C-BE32-E72D297353CC}">
              <c16:uniqueId val="{00000000-B8A8-4795-8337-71597CC6BDCF}"/>
            </c:ext>
          </c:extLst>
        </c:ser>
        <c:ser>
          <c:idx val="2"/>
          <c:order val="1"/>
          <c:tx>
            <c:strRef>
              <c:f>'[Urgent Patient Survey Wales analysis 22_23.xlsx]Sheet3'!$W$75</c:f>
              <c:strCache>
                <c:ptCount val="1"/>
                <c:pt idx="0">
                  <c:v>Fairly easy or Neither easy nor difficult</c:v>
                </c:pt>
              </c:strCache>
            </c:strRef>
          </c:tx>
          <c:spPr>
            <a:solidFill>
              <a:srgbClr val="00A2BB"/>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'[Urgent Patient Survey Wales analysis 22_23.xlsx]Sheet3'!$U$76:$U$78</c:f>
              <c:strCache>
                <c:ptCount val="3"/>
                <c:pt idx="0">
                  <c:v>UDA contract (1010)</c:v>
                </c:pt>
                <c:pt idx="1">
                  <c:v>Contract reform (4445)</c:v>
                </c:pt>
                <c:pt idx="2">
                  <c:v>Overall (5455)</c:v>
                </c:pt>
              </c:strCache>
            </c:strRef>
          </c:cat>
          <c:val>
            <c:numRef>
              <c:f>'[Urgent Patient Survey Wales analysis 22_23.xlsx]Sheet3'!$W$76:$W$78</c:f>
              <c:numCache>
                <c:formatCode>0%</c:formatCode>
                <c:ptCount val="3"/>
                <c:pt idx="0">
                  <c:v>0.26831683168316833</c:v>
                </c:pt>
                <c:pt idx="1">
                  <c:v>0.20764904386951633</c:v>
                </c:pt>
                <c:pt idx="2">
                  <c:v>0.21888175985334557</c:v>
                </c:pt>
              </c:numCache>
            </c:numRef>
          </c:val>
          <c:extLst>
            <c:ext xmlns:c16="http://schemas.microsoft.com/office/drawing/2014/chart" uri="{C3380CC4-5D6E-409C-BE32-E72D297353CC}">
              <c16:uniqueId val="{00000001-B8A8-4795-8337-71597CC6BDCF}"/>
            </c:ext>
          </c:extLst>
        </c:ser>
        <c:ser>
          <c:idx val="0"/>
          <c:order val="2"/>
          <c:tx>
            <c:strRef>
              <c:f>'[Urgent Patient Survey Wales analysis 22_23.xlsx]Sheet3'!$X$75</c:f>
              <c:strCache>
                <c:ptCount val="1"/>
                <c:pt idx="0">
                  <c:v>Extremely/Very/Fairly difficult</c:v>
                </c:pt>
              </c:strCache>
            </c:strRef>
          </c:tx>
          <c:spPr>
            <a:solidFill>
              <a:srgbClr val="0072CE"/>
            </a:solidFill>
            <a:ln>
              <a:noFill/>
            </a:ln>
            <a:effectLst/>
          </c:spPr>
          <c:invertIfNegative val="0"/>
          <c:dPt>
            <c:idx val="0"/>
            <c:invertIfNegative val="0"/>
            <c:bubble3D val="0"/>
            <c:spPr>
              <a:solidFill>
                <a:srgbClr val="0072CE"/>
              </a:solidFill>
              <a:ln>
                <a:noFill/>
              </a:ln>
              <a:effectLst/>
            </c:spPr>
            <c:extLst>
              <c:ext xmlns:c16="http://schemas.microsoft.com/office/drawing/2014/chart" uri="{C3380CC4-5D6E-409C-BE32-E72D297353CC}">
                <c16:uniqueId val="{00000003-B8A8-4795-8337-71597CC6BDCF}"/>
              </c:ext>
            </c:extLst>
          </c:dPt>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'[Urgent Patient Survey Wales analysis 22_23.xlsx]Sheet3'!$U$76:$U$78</c:f>
              <c:strCache>
                <c:ptCount val="3"/>
                <c:pt idx="0">
                  <c:v>UDA contract (1010)</c:v>
                </c:pt>
                <c:pt idx="1">
                  <c:v>Contract reform (4445)</c:v>
                </c:pt>
                <c:pt idx="2">
                  <c:v>Overall (5455)</c:v>
                </c:pt>
              </c:strCache>
            </c:strRef>
          </c:cat>
          <c:val>
            <c:numRef>
              <c:f>'[Urgent Patient Survey Wales analysis 22_23.xlsx]Sheet3'!$X$76:$X$78</c:f>
              <c:numCache>
                <c:formatCode>0%</c:formatCode>
                <c:ptCount val="3"/>
                <c:pt idx="0">
                  <c:v>0.10495049504950496</c:v>
                </c:pt>
                <c:pt idx="1">
                  <c:v>5.6692913385826771E-2</c:v>
                </c:pt>
                <c:pt idx="2">
                  <c:v>6.5627864344637937E-2</c:v>
                </c:pt>
              </c:numCache>
            </c:numRef>
          </c:val>
          <c:extLst>
            <c:ext xmlns:c16="http://schemas.microsoft.com/office/drawing/2014/chart" uri="{C3380CC4-5D6E-409C-BE32-E72D297353CC}">
              <c16:uniqueId val="{00000004-B8A8-4795-8337-71597CC6BDCF}"/>
            </c:ext>
          </c:extLst>
        </c:ser>
        <c:dLbls>
          <c:dLblPos val="ctr"/>
          <c:showLegendKey val="0"/>
          <c:showVal val="1"/>
          <c:showCatName val="0"/>
          <c:showSerName val="0"/>
          <c:showPercent val="0"/>
          <c:showBubbleSize val="0"/>
        </c:dLbls>
        <c:gapWidth val="25"/>
        <c:overlap val="100"/>
        <c:axId val="645672048"/>
        <c:axId val="488800336"/>
        <c:extLst/>
      </c:barChart>
      <c:catAx>
        <c:axId val="645672048"/>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1"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crossAx val="488800336"/>
        <c:crosses val="autoZero"/>
        <c:auto val="1"/>
        <c:lblAlgn val="ctr"/>
        <c:lblOffset val="100"/>
        <c:noMultiLvlLbl val="0"/>
      </c:catAx>
      <c:valAx>
        <c:axId val="488800336"/>
        <c:scaling>
          <c:orientation val="minMax"/>
          <c:max val="1"/>
        </c:scaling>
        <c:delete val="1"/>
        <c:axPos val="b"/>
        <c:numFmt formatCode="0%" sourceLinked="1"/>
        <c:majorTickMark val="out"/>
        <c:minorTickMark val="none"/>
        <c:tickLblPos val="nextTo"/>
        <c:crossAx val="64567204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chart>
  <c:spPr>
    <a:noFill/>
    <a:ln>
      <a:noFill/>
    </a:ln>
    <a:effectLst/>
  </c:spPr>
  <c:txPr>
    <a:bodyPr/>
    <a:lstStyle/>
    <a:p>
      <a:pPr>
        <a:defRPr>
          <a:latin typeface="Arial" panose="020B0604020202020204" pitchFamily="34" charset="0"/>
          <a:cs typeface="Arial" panose="020B0604020202020204" pitchFamily="34" charset="0"/>
        </a:defRPr>
      </a:pPr>
      <a:endParaRPr lang="en-US"/>
    </a:p>
  </c:txPr>
  <c:externalData r:id="rId4">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GB" sz="1600" b="1" dirty="0">
                <a:solidFill>
                  <a:schemeClr val="tx1"/>
                </a:solidFill>
                <a:latin typeface="Arial" panose="020B0604020202020204" pitchFamily="34" charset="0"/>
                <a:cs typeface="Arial" panose="020B0604020202020204" pitchFamily="34" charset="0"/>
              </a:rPr>
              <a:t>How long did you have to wait to see the dentist after booking your appointment?</a:t>
            </a:r>
          </a:p>
        </c:rich>
      </c:tx>
      <c:layout>
        <c:manualLayout>
          <c:xMode val="edge"/>
          <c:yMode val="edge"/>
          <c:x val="0.1354361551166694"/>
          <c:y val="2.8048310028503203E-2"/>
        </c:manualLayout>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'[Urgent Patient Survey Wales analysis 22_23.xlsx]Sheet3'!$L$56</c:f>
              <c:strCache>
                <c:ptCount val="1"/>
                <c:pt idx="0">
                  <c:v>UDA contract (1000)</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'[Urgent Patient Survey Wales analysis 22_23.xlsx]Sheet3'!$K$57:$K$62</c:f>
              <c:strCache>
                <c:ptCount val="6"/>
                <c:pt idx="0">
                  <c:v>Less than 24 hours</c:v>
                </c:pt>
                <c:pt idx="1">
                  <c:v>1 day to 2 days</c:v>
                </c:pt>
                <c:pt idx="2">
                  <c:v>3 days to 4 days</c:v>
                </c:pt>
                <c:pt idx="3">
                  <c:v>5 days to 7 days</c:v>
                </c:pt>
                <c:pt idx="4">
                  <c:v>8 days to 13 days</c:v>
                </c:pt>
                <c:pt idx="5">
                  <c:v>14 days or more</c:v>
                </c:pt>
              </c:strCache>
            </c:strRef>
          </c:cat>
          <c:val>
            <c:numRef>
              <c:f>'[Urgent Patient Survey Wales analysis 22_23.xlsx]Sheet3'!$L$57:$L$62</c:f>
              <c:numCache>
                <c:formatCode>0%</c:formatCode>
                <c:ptCount val="6"/>
                <c:pt idx="0">
                  <c:v>0.45754245754245754</c:v>
                </c:pt>
                <c:pt idx="1">
                  <c:v>0.29570429570429568</c:v>
                </c:pt>
                <c:pt idx="2">
                  <c:v>0.10589410589410589</c:v>
                </c:pt>
                <c:pt idx="3">
                  <c:v>4.9950049950049952E-2</c:v>
                </c:pt>
                <c:pt idx="4">
                  <c:v>3.796203796203796E-2</c:v>
                </c:pt>
                <c:pt idx="5">
                  <c:v>5.2947052947052944E-2</c:v>
                </c:pt>
              </c:numCache>
            </c:numRef>
          </c:val>
          <c:extLst>
            <c:ext xmlns:c16="http://schemas.microsoft.com/office/drawing/2014/chart" uri="{C3380CC4-5D6E-409C-BE32-E72D297353CC}">
              <c16:uniqueId val="{00000000-B9FE-42E0-BAA7-E7C65F358E00}"/>
            </c:ext>
          </c:extLst>
        </c:ser>
        <c:ser>
          <c:idx val="1"/>
          <c:order val="1"/>
          <c:tx>
            <c:strRef>
              <c:f>'[Urgent Patient Survey Wales analysis 22_23.xlsx]Sheet3'!$M$56</c:f>
              <c:strCache>
                <c:ptCount val="1"/>
                <c:pt idx="0">
                  <c:v>Contract reform (4410)</c:v>
                </c:pt>
              </c:strCache>
            </c:strRef>
          </c:tx>
          <c:spPr>
            <a:solidFill>
              <a:srgbClr val="00308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'[Urgent Patient Survey Wales analysis 22_23.xlsx]Sheet3'!$K$57:$K$62</c:f>
              <c:strCache>
                <c:ptCount val="6"/>
                <c:pt idx="0">
                  <c:v>Less than 24 hours</c:v>
                </c:pt>
                <c:pt idx="1">
                  <c:v>1 day to 2 days</c:v>
                </c:pt>
                <c:pt idx="2">
                  <c:v>3 days to 4 days</c:v>
                </c:pt>
                <c:pt idx="3">
                  <c:v>5 days to 7 days</c:v>
                </c:pt>
                <c:pt idx="4">
                  <c:v>8 days to 13 days</c:v>
                </c:pt>
                <c:pt idx="5">
                  <c:v>14 days or more</c:v>
                </c:pt>
              </c:strCache>
            </c:strRef>
          </c:cat>
          <c:val>
            <c:numRef>
              <c:f>'[Urgent Patient Survey Wales analysis 22_23.xlsx]Sheet3'!$M$57:$M$62</c:f>
              <c:numCache>
                <c:formatCode>0%</c:formatCode>
                <c:ptCount val="6"/>
                <c:pt idx="0">
                  <c:v>0.42815049864007254</c:v>
                </c:pt>
                <c:pt idx="1">
                  <c:v>0.21894832275611967</c:v>
                </c:pt>
                <c:pt idx="2">
                  <c:v>0.107207615593835</c:v>
                </c:pt>
                <c:pt idx="3">
                  <c:v>7.6155938349954669E-2</c:v>
                </c:pt>
                <c:pt idx="4">
                  <c:v>5.2357207615593836E-2</c:v>
                </c:pt>
                <c:pt idx="5">
                  <c:v>0.11718041704442429</c:v>
                </c:pt>
              </c:numCache>
            </c:numRef>
          </c:val>
          <c:extLst>
            <c:ext xmlns:c16="http://schemas.microsoft.com/office/drawing/2014/chart" uri="{C3380CC4-5D6E-409C-BE32-E72D297353CC}">
              <c16:uniqueId val="{00000001-B9FE-42E0-BAA7-E7C65F358E00}"/>
            </c:ext>
          </c:extLst>
        </c:ser>
        <c:dLbls>
          <c:dLblPos val="ctr"/>
          <c:showLegendKey val="0"/>
          <c:showVal val="1"/>
          <c:showCatName val="0"/>
          <c:showSerName val="0"/>
          <c:showPercent val="0"/>
          <c:showBubbleSize val="0"/>
        </c:dLbls>
        <c:gapWidth val="27"/>
        <c:axId val="546848383"/>
        <c:axId val="546847423"/>
      </c:barChart>
      <c:catAx>
        <c:axId val="546848383"/>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546847423"/>
        <c:crosses val="autoZero"/>
        <c:auto val="1"/>
        <c:lblAlgn val="ctr"/>
        <c:lblOffset val="100"/>
        <c:noMultiLvlLbl val="0"/>
      </c:catAx>
      <c:valAx>
        <c:axId val="546847423"/>
        <c:scaling>
          <c:orientation val="minMax"/>
        </c:scaling>
        <c:delete val="1"/>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crossAx val="546848383"/>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600" b="1" i="0" u="none" strike="noStrike" kern="1200" spc="0" baseline="0">
              <a:solidFill>
                <a:schemeClr val="tx1"/>
              </a:solidFill>
              <a:latin typeface="Arial" panose="020B0604020202020204" pitchFamily="34" charset="0"/>
              <a:ea typeface="+mn-ea"/>
              <a:cs typeface="Arial" panose="020B0604020202020204" pitchFamily="34" charset="0"/>
            </a:defRPr>
          </a:pPr>
          <a:endParaRPr lang="en-US"/>
        </a:p>
      </c:txPr>
    </c:title>
    <c:autoTitleDeleted val="0"/>
    <c:plotArea>
      <c:layout/>
      <c:barChart>
        <c:barDir val="bar"/>
        <c:grouping val="clustered"/>
        <c:varyColors val="0"/>
        <c:ser>
          <c:idx val="0"/>
          <c:order val="0"/>
          <c:tx>
            <c:strRef>
              <c:f>'Your dental problem'!$E$1</c:f>
              <c:strCache>
                <c:ptCount val="1"/>
                <c:pt idx="0">
                  <c:v>What was/were your reason(s) for attending urgent dental care? (%)</c:v>
                </c:pt>
              </c:strCache>
            </c:strRef>
          </c:tx>
          <c:spPr>
            <a:solidFill>
              <a:srgbClr val="003087"/>
            </a:solidFill>
            <a:ln>
              <a:noFill/>
            </a:ln>
            <a:effectLst/>
          </c:spPr>
          <c:invertIfNegative val="0"/>
          <c:dLbls>
            <c:dLbl>
              <c:idx val="1"/>
              <c:layout>
                <c:manualLayout>
                  <c:x val="-3.0128595426385523E-3"/>
                  <c:y val="0"/>
                </c:manualLayout>
              </c:layout>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D723-4447-8DE8-6423E10A22B2}"/>
                </c:ext>
              </c:extLst>
            </c:dLbl>
            <c:dLbl>
              <c:idx val="2"/>
              <c:layout>
                <c:manualLayout>
                  <c:x val="-7.55218567071478E-3"/>
                  <c:y val="0"/>
                </c:manualLayout>
              </c:layout>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D723-4447-8DE8-6423E10A22B2}"/>
                </c:ext>
              </c:extLst>
            </c:dLbl>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'Your dental problem'!$D$2:$D$13</c:f>
              <c:strCache>
                <c:ptCount val="12"/>
                <c:pt idx="0">
                  <c:v>Other (specify)</c:v>
                </c:pt>
                <c:pt idx="1">
                  <c:v>Mouth Ulcer</c:v>
                </c:pt>
                <c:pt idx="2">
                  <c:v>Broken Veneer</c:v>
                </c:pt>
                <c:pt idx="3">
                  <c:v>Bleeding in the mouth</c:v>
                </c:pt>
                <c:pt idx="4">
                  <c:v>Broken Dentures</c:v>
                </c:pt>
                <c:pt idx="5">
                  <c:v>Facial Swelling</c:v>
                </c:pt>
                <c:pt idx="6">
                  <c:v>Problem with wisdom tooth</c:v>
                </c:pt>
                <c:pt idx="7">
                  <c:v>Problem with crown(s) or bridge(s)</c:v>
                </c:pt>
                <c:pt idx="8">
                  <c:v>Abscess and/or swelling next to tooth</c:v>
                </c:pt>
                <c:pt idx="9">
                  <c:v>Trauma to or broken tooth/teeth</c:v>
                </c:pt>
                <c:pt idx="10">
                  <c:v>Broken Filling</c:v>
                </c:pt>
                <c:pt idx="11">
                  <c:v>Toothache</c:v>
                </c:pt>
              </c:strCache>
            </c:strRef>
          </c:cat>
          <c:val>
            <c:numRef>
              <c:f>'Your dental problem'!$E$2:$E$13</c:f>
              <c:numCache>
                <c:formatCode>0%</c:formatCode>
                <c:ptCount val="12"/>
                <c:pt idx="0">
                  <c:v>9.2899092365189534E-2</c:v>
                </c:pt>
                <c:pt idx="1">
                  <c:v>1.3703505961914931E-2</c:v>
                </c:pt>
                <c:pt idx="2">
                  <c:v>1.4237408791599928E-2</c:v>
                </c:pt>
                <c:pt idx="3">
                  <c:v>2.5983271044669871E-2</c:v>
                </c:pt>
                <c:pt idx="4">
                  <c:v>3.1322299341519845E-2</c:v>
                </c:pt>
                <c:pt idx="5">
                  <c:v>6.0864922584089695E-2</c:v>
                </c:pt>
                <c:pt idx="6">
                  <c:v>6.7983626979889661E-2</c:v>
                </c:pt>
                <c:pt idx="7">
                  <c:v>8.4178679480334584E-2</c:v>
                </c:pt>
                <c:pt idx="8">
                  <c:v>0.19416266239544402</c:v>
                </c:pt>
                <c:pt idx="9">
                  <c:v>0.19665420893397401</c:v>
                </c:pt>
                <c:pt idx="10">
                  <c:v>0.25645132585869373</c:v>
                </c:pt>
                <c:pt idx="11">
                  <c:v>0.31233315536572342</c:v>
                </c:pt>
              </c:numCache>
            </c:numRef>
          </c:val>
          <c:extLst>
            <c:ext xmlns:c16="http://schemas.microsoft.com/office/drawing/2014/chart" uri="{C3380CC4-5D6E-409C-BE32-E72D297353CC}">
              <c16:uniqueId val="{00000002-D723-4447-8DE8-6423E10A22B2}"/>
            </c:ext>
          </c:extLst>
        </c:ser>
        <c:dLbls>
          <c:dLblPos val="outEnd"/>
          <c:showLegendKey val="0"/>
          <c:showVal val="1"/>
          <c:showCatName val="0"/>
          <c:showSerName val="0"/>
          <c:showPercent val="0"/>
          <c:showBubbleSize val="0"/>
        </c:dLbls>
        <c:gapWidth val="30"/>
        <c:axId val="2053150064"/>
        <c:axId val="2053151984"/>
      </c:barChart>
      <c:catAx>
        <c:axId val="2053150064"/>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2053151984"/>
        <c:crosses val="autoZero"/>
        <c:auto val="1"/>
        <c:lblAlgn val="ctr"/>
        <c:lblOffset val="100"/>
        <c:noMultiLvlLbl val="0"/>
      </c:catAx>
      <c:valAx>
        <c:axId val="2053151984"/>
        <c:scaling>
          <c:orientation val="minMax"/>
        </c:scaling>
        <c:delete val="1"/>
        <c:axPos val="b"/>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crossAx val="2053150064"/>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doughnutChart>
        <c:varyColors val="1"/>
        <c:ser>
          <c:idx val="0"/>
          <c:order val="0"/>
          <c:tx>
            <c:strRef>
              <c:f>Sheet1!$F$33</c:f>
              <c:strCache>
                <c:ptCount val="1"/>
                <c:pt idx="0">
                  <c:v>UDA Contract</c:v>
                </c:pt>
              </c:strCache>
            </c:strRef>
          </c:tx>
          <c:spPr>
            <a:solidFill>
              <a:srgbClr val="002060"/>
            </a:solidFill>
            <a:ln>
              <a:noFill/>
            </a:ln>
          </c:spPr>
          <c:dPt>
            <c:idx val="0"/>
            <c:bubble3D val="0"/>
            <c:spPr>
              <a:solidFill>
                <a:srgbClr val="41B6E6"/>
              </a:solidFill>
              <a:ln w="19050">
                <a:noFill/>
              </a:ln>
              <a:effectLst/>
            </c:spPr>
            <c:extLst>
              <c:ext xmlns:c16="http://schemas.microsoft.com/office/drawing/2014/chart" uri="{C3380CC4-5D6E-409C-BE32-E72D297353CC}">
                <c16:uniqueId val="{00000001-CFAF-40DF-95C7-61786E7D9C09}"/>
              </c:ext>
            </c:extLst>
          </c:dPt>
          <c:dPt>
            <c:idx val="1"/>
            <c:bubble3D val="0"/>
            <c:spPr>
              <a:solidFill>
                <a:srgbClr val="002060"/>
              </a:solidFill>
              <a:ln w="19050">
                <a:noFill/>
              </a:ln>
              <a:effectLst/>
            </c:spPr>
            <c:extLst>
              <c:ext xmlns:c16="http://schemas.microsoft.com/office/drawing/2014/chart" uri="{C3380CC4-5D6E-409C-BE32-E72D297353CC}">
                <c16:uniqueId val="{00000003-CFAF-40DF-95C7-61786E7D9C09}"/>
              </c:ext>
            </c:extLst>
          </c:dPt>
          <c:dLbls>
            <c:dLbl>
              <c:idx val="0"/>
              <c:tx>
                <c:rich>
                  <a:bodyPr/>
                  <a:lstStyle/>
                  <a:p>
                    <a:r>
                      <a:rPr lang="en-US"/>
                      <a:t>77%</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1-CFAF-40DF-95C7-61786E7D9C09}"/>
                </c:ext>
              </c:extLst>
            </c:dLbl>
            <c:dLbl>
              <c:idx val="1"/>
              <c:tx>
                <c:rich>
                  <a:bodyPr/>
                  <a:lstStyle/>
                  <a:p>
                    <a:r>
                      <a:rPr lang="en-US"/>
                      <a:t>23%</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3-CFAF-40DF-95C7-61786E7D9C09}"/>
                </c:ext>
              </c:extLst>
            </c:dLbl>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showLegendKey val="0"/>
            <c:showVal val="0"/>
            <c:showCatName val="0"/>
            <c:showSerName val="0"/>
            <c:showPercent val="0"/>
            <c:showBubbleSize val="0"/>
            <c:extLst>
              <c:ext xmlns:c15="http://schemas.microsoft.com/office/drawing/2012/chart" uri="{CE6537A1-D6FC-4f65-9D91-7224C49458BB}"/>
            </c:extLst>
          </c:dLbls>
          <c:cat>
            <c:strRef>
              <c:f>Sheet1!$G$32:$H$32</c:f>
              <c:strCache>
                <c:ptCount val="2"/>
                <c:pt idx="0">
                  <c:v>Yes</c:v>
                </c:pt>
                <c:pt idx="1">
                  <c:v>No</c:v>
                </c:pt>
              </c:strCache>
            </c:strRef>
          </c:cat>
          <c:val>
            <c:numRef>
              <c:f>Sheet1!$G$33:$H$33</c:f>
              <c:numCache>
                <c:formatCode>General</c:formatCode>
                <c:ptCount val="2"/>
                <c:pt idx="0">
                  <c:v>77</c:v>
                </c:pt>
                <c:pt idx="1">
                  <c:v>23</c:v>
                </c:pt>
              </c:numCache>
            </c:numRef>
          </c:val>
          <c:extLst>
            <c:ext xmlns:c16="http://schemas.microsoft.com/office/drawing/2014/chart" uri="{C3380CC4-5D6E-409C-BE32-E72D297353CC}">
              <c16:uniqueId val="{00000004-CFAF-40DF-95C7-61786E7D9C09}"/>
            </c:ext>
          </c:extLst>
        </c:ser>
        <c:dLbls>
          <c:showLegendKey val="0"/>
          <c:showVal val="0"/>
          <c:showCatName val="0"/>
          <c:showSerName val="0"/>
          <c:showPercent val="0"/>
          <c:showBubbleSize val="0"/>
          <c:showLeaderLines val="1"/>
        </c:dLbls>
        <c:firstSliceAng val="0"/>
        <c:holeSize val="30"/>
      </c:doughnutChart>
      <c:spPr>
        <a:noFill/>
        <a:ln>
          <a:noFill/>
        </a:ln>
        <a:effectLst/>
      </c:spPr>
    </c:plotArea>
    <c:plotVisOnly val="1"/>
    <c:dispBlanksAs val="gap"/>
    <c:showDLblsOverMax val="0"/>
    <c:extLst/>
  </c:chart>
  <c:spPr>
    <a:noFill/>
    <a:ln>
      <a:noFill/>
    </a:ln>
    <a:effectLst/>
  </c:spPr>
  <c:txPr>
    <a:bodyPr/>
    <a:lstStyle/>
    <a:p>
      <a:pPr>
        <a:defRPr/>
      </a:pPr>
      <a:endParaRPr lang="en-US"/>
    </a:p>
  </c:txPr>
  <c:externalData r:id="rId4">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doughnutChart>
        <c:varyColors val="1"/>
        <c:ser>
          <c:idx val="0"/>
          <c:order val="0"/>
          <c:tx>
            <c:strRef>
              <c:f>Sheet1!$F$36</c:f>
              <c:strCache>
                <c:ptCount val="1"/>
                <c:pt idx="0">
                  <c:v>Contract Reform</c:v>
                </c:pt>
              </c:strCache>
            </c:strRef>
          </c:tx>
          <c:spPr>
            <a:solidFill>
              <a:srgbClr val="41B6E6"/>
            </a:solidFill>
            <a:ln>
              <a:noFill/>
            </a:ln>
          </c:spPr>
          <c:dPt>
            <c:idx val="0"/>
            <c:bubble3D val="0"/>
            <c:spPr>
              <a:solidFill>
                <a:srgbClr val="41B6E6"/>
              </a:solidFill>
              <a:ln w="19050">
                <a:noFill/>
              </a:ln>
              <a:effectLst/>
            </c:spPr>
            <c:extLst>
              <c:ext xmlns:c16="http://schemas.microsoft.com/office/drawing/2014/chart" uri="{C3380CC4-5D6E-409C-BE32-E72D297353CC}">
                <c16:uniqueId val="{00000001-87FD-43F8-B7C7-FDAC3D90EEDD}"/>
              </c:ext>
            </c:extLst>
          </c:dPt>
          <c:dPt>
            <c:idx val="1"/>
            <c:bubble3D val="0"/>
            <c:spPr>
              <a:solidFill>
                <a:srgbClr val="003087"/>
              </a:solidFill>
              <a:ln w="19050">
                <a:noFill/>
              </a:ln>
              <a:effectLst/>
            </c:spPr>
            <c:extLst>
              <c:ext xmlns:c16="http://schemas.microsoft.com/office/drawing/2014/chart" uri="{C3380CC4-5D6E-409C-BE32-E72D297353CC}">
                <c16:uniqueId val="{00000003-87FD-43F8-B7C7-FDAC3D90EEDD}"/>
              </c:ext>
            </c:extLst>
          </c:dPt>
          <c:dLbls>
            <c:dLbl>
              <c:idx val="0"/>
              <c:tx>
                <c:rich>
                  <a:bodyPr/>
                  <a:lstStyle/>
                  <a:p>
                    <a:r>
                      <a:rPr lang="en-US"/>
                      <a:t>80%</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1-87FD-43F8-B7C7-FDAC3D90EEDD}"/>
                </c:ext>
              </c:extLst>
            </c:dLbl>
            <c:dLbl>
              <c:idx val="1"/>
              <c:tx>
                <c:rich>
                  <a:bodyPr/>
                  <a:lstStyle/>
                  <a:p>
                    <a:fld id="{42526511-9E61-4152-9EC7-B4098F880457}" type="PERCENTAGE">
                      <a:rPr lang="en-US" smtClean="0"/>
                      <a:pPr/>
                      <a:t>[PERCENTAGE]</a:t>
                    </a:fld>
                    <a:endParaRPr lang="en-GB"/>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87FD-43F8-B7C7-FDAC3D90EEDD}"/>
                </c:ext>
              </c:extLst>
            </c:dLbl>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showLegendKey val="0"/>
            <c:showVal val="0"/>
            <c:showCatName val="0"/>
            <c:showSerName val="0"/>
            <c:showPercent val="0"/>
            <c:showBubbleSize val="0"/>
            <c:extLst>
              <c:ext xmlns:c15="http://schemas.microsoft.com/office/drawing/2012/chart" uri="{CE6537A1-D6FC-4f65-9D91-7224C49458BB}"/>
            </c:extLst>
          </c:dLbls>
          <c:cat>
            <c:strRef>
              <c:f>Sheet1!$G$35:$H$35</c:f>
              <c:strCache>
                <c:ptCount val="2"/>
                <c:pt idx="0">
                  <c:v>Yes</c:v>
                </c:pt>
                <c:pt idx="1">
                  <c:v>No</c:v>
                </c:pt>
              </c:strCache>
            </c:strRef>
          </c:cat>
          <c:val>
            <c:numRef>
              <c:f>Sheet1!$G$36:$H$36</c:f>
              <c:numCache>
                <c:formatCode>General</c:formatCode>
                <c:ptCount val="2"/>
                <c:pt idx="0">
                  <c:v>79</c:v>
                </c:pt>
                <c:pt idx="1">
                  <c:v>21</c:v>
                </c:pt>
              </c:numCache>
            </c:numRef>
          </c:val>
          <c:extLst>
            <c:ext xmlns:c16="http://schemas.microsoft.com/office/drawing/2014/chart" uri="{C3380CC4-5D6E-409C-BE32-E72D297353CC}">
              <c16:uniqueId val="{00000004-87FD-43F8-B7C7-FDAC3D90EEDD}"/>
            </c:ext>
          </c:extLst>
        </c:ser>
        <c:dLbls>
          <c:showLegendKey val="0"/>
          <c:showVal val="0"/>
          <c:showCatName val="0"/>
          <c:showSerName val="0"/>
          <c:showPercent val="0"/>
          <c:showBubbleSize val="0"/>
          <c:showLeaderLines val="1"/>
        </c:dLbls>
        <c:firstSliceAng val="0"/>
        <c:holeSize val="30"/>
      </c:doughnutChart>
      <c:spPr>
        <a:noFill/>
        <a:ln>
          <a:noFill/>
        </a:ln>
        <a:effectLst/>
      </c:spPr>
    </c:plotArea>
    <c:plotVisOnly val="1"/>
    <c:dispBlanksAs val="gap"/>
    <c:showDLblsOverMax val="0"/>
    <c:extLst/>
  </c:chart>
  <c:spPr>
    <a:noFill/>
    <a:ln>
      <a:noFill/>
    </a:ln>
    <a:effectLst/>
  </c:spPr>
  <c:txPr>
    <a:bodyPr/>
    <a:lstStyle/>
    <a:p>
      <a:pPr>
        <a:defRPr/>
      </a:pPr>
      <a:endParaRPr lang="en-US"/>
    </a:p>
  </c:txPr>
  <c:externalData r:id="rId4">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GB" sz="1600" b="1" dirty="0">
                <a:solidFill>
                  <a:sysClr val="windowText" lastClr="000000"/>
                </a:solidFill>
                <a:latin typeface="Arial" panose="020B0604020202020204" pitchFamily="34" charset="0"/>
                <a:cs typeface="Arial" panose="020B0604020202020204" pitchFamily="34" charset="0"/>
              </a:rPr>
              <a:t>Following</a:t>
            </a:r>
            <a:r>
              <a:rPr lang="en-GB" sz="1600" b="1" baseline="0" dirty="0">
                <a:solidFill>
                  <a:sysClr val="windowText" lastClr="000000"/>
                </a:solidFill>
                <a:latin typeface="Arial" panose="020B0604020202020204" pitchFamily="34" charset="0"/>
                <a:cs typeface="Arial" panose="020B0604020202020204" pitchFamily="34" charset="0"/>
              </a:rPr>
              <a:t> your appointment, was your urgent dental problem fixed/resolved? (%)</a:t>
            </a:r>
            <a:endParaRPr lang="en-GB" sz="1600" b="1" dirty="0">
              <a:solidFill>
                <a:sysClr val="windowText" lastClr="000000"/>
              </a:solidFill>
              <a:latin typeface="Arial" panose="020B0604020202020204" pitchFamily="34" charset="0"/>
              <a:cs typeface="Arial" panose="020B0604020202020204" pitchFamily="34" charset="0"/>
            </a:endParaRPr>
          </a:p>
        </c:rich>
      </c:tx>
      <c:layout>
        <c:manualLayout>
          <c:xMode val="edge"/>
          <c:yMode val="edge"/>
          <c:x val="0.13952314854659098"/>
          <c:y val="8.3241397371013826E-2"/>
        </c:manualLayout>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doughnutChart>
        <c:varyColors val="1"/>
        <c:ser>
          <c:idx val="0"/>
          <c:order val="0"/>
          <c:spPr>
            <a:solidFill>
              <a:srgbClr val="003087"/>
            </a:solidFill>
            <a:ln>
              <a:noFill/>
            </a:ln>
          </c:spPr>
          <c:dPt>
            <c:idx val="0"/>
            <c:bubble3D val="0"/>
            <c:spPr>
              <a:solidFill>
                <a:srgbClr val="41B6E6"/>
              </a:solidFill>
              <a:ln w="19050">
                <a:noFill/>
              </a:ln>
              <a:effectLst/>
            </c:spPr>
            <c:extLst>
              <c:ext xmlns:c16="http://schemas.microsoft.com/office/drawing/2014/chart" uri="{C3380CC4-5D6E-409C-BE32-E72D297353CC}">
                <c16:uniqueId val="{00000001-5ECA-477F-85DB-E2EB30B78EF2}"/>
              </c:ext>
            </c:extLst>
          </c:dPt>
          <c:dPt>
            <c:idx val="1"/>
            <c:bubble3D val="0"/>
            <c:spPr>
              <a:solidFill>
                <a:srgbClr val="003087"/>
              </a:solidFill>
              <a:ln w="19050">
                <a:noFill/>
              </a:ln>
              <a:effectLst/>
            </c:spPr>
            <c:extLst>
              <c:ext xmlns:c16="http://schemas.microsoft.com/office/drawing/2014/chart" uri="{C3380CC4-5D6E-409C-BE32-E72D297353CC}">
                <c16:uniqueId val="{00000003-5ECA-477F-85DB-E2EB30B78EF2}"/>
              </c:ext>
            </c:extLst>
          </c:dPt>
          <c:dLbls>
            <c:dLbl>
              <c:idx val="0"/>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5ECA-477F-85DB-E2EB30B78EF2}"/>
                </c:ext>
              </c:extLst>
            </c:dLbl>
            <c:dLbl>
              <c:idx val="1"/>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5ECA-477F-85DB-E2EB30B78EF2}"/>
                </c:ext>
              </c:extLst>
            </c:dLbl>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showLegendKey val="0"/>
            <c:showVal val="0"/>
            <c:showCatName val="0"/>
            <c:showSerName val="0"/>
            <c:showPercent val="0"/>
            <c:showBubbleSize val="0"/>
            <c:extLst>
              <c:ext xmlns:c15="http://schemas.microsoft.com/office/drawing/2012/chart" uri="{CE6537A1-D6FC-4f65-9D91-7224C49458BB}"/>
            </c:extLst>
          </c:dLbls>
          <c:cat>
            <c:strRef>
              <c:f>Checks!$C$5:$C$6</c:f>
              <c:strCache>
                <c:ptCount val="2"/>
                <c:pt idx="0">
                  <c:v>Yes</c:v>
                </c:pt>
                <c:pt idx="1">
                  <c:v>No</c:v>
                </c:pt>
              </c:strCache>
            </c:strRef>
          </c:cat>
          <c:val>
            <c:numRef>
              <c:f>Checks!$D$5:$D$6</c:f>
              <c:numCache>
                <c:formatCode>0%</c:formatCode>
                <c:ptCount val="2"/>
                <c:pt idx="0">
                  <c:v>0.79123711340206182</c:v>
                </c:pt>
                <c:pt idx="1">
                  <c:v>0.20876288659793815</c:v>
                </c:pt>
              </c:numCache>
            </c:numRef>
          </c:val>
          <c:extLst>
            <c:ext xmlns:c16="http://schemas.microsoft.com/office/drawing/2014/chart" uri="{C3380CC4-5D6E-409C-BE32-E72D297353CC}">
              <c16:uniqueId val="{00000004-5ECA-477F-85DB-E2EB30B78EF2}"/>
            </c:ext>
          </c:extLst>
        </c:ser>
        <c:dLbls>
          <c:showLegendKey val="0"/>
          <c:showVal val="0"/>
          <c:showCatName val="0"/>
          <c:showSerName val="0"/>
          <c:showPercent val="0"/>
          <c:showBubbleSize val="0"/>
          <c:showLeaderLines val="1"/>
        </c:dLbls>
        <c:firstSliceAng val="0"/>
        <c:holeSize val="30"/>
      </c:doughnutChart>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extLst/>
  </c:chart>
  <c:spPr>
    <a:noFill/>
    <a:ln>
      <a:noFill/>
    </a:ln>
    <a:effectLst/>
  </c:spPr>
  <c:txPr>
    <a:bodyPr/>
    <a:lstStyle/>
    <a:p>
      <a:pPr>
        <a:defRPr/>
      </a:pPr>
      <a:endParaRPr lang="en-US"/>
    </a:p>
  </c:txPr>
  <c:externalData r:id="rId4">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EC55A81-48C2-425B-AECD-27967AEA6E93}" type="datetimeFigureOut">
              <a:t>10/1/2024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74AF66E-7B18-41B6-9093-6749C96043DA}" type="slidenum">
              <a:t>‹#›</a:t>
            </a:fld>
            <a:endParaRPr lang="en-US"/>
          </a:p>
        </p:txBody>
      </p:sp>
    </p:spTree>
    <p:extLst>
      <p:ext uri="{BB962C8B-B14F-4D97-AF65-F5344CB8AC3E}">
        <p14:creationId xmlns:p14="http://schemas.microsoft.com/office/powerpoint/2010/main" val="127912013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GB" b="0" baseline="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0AA397A-5738-40A0-8F3B-E40A6F23CCA5}" type="slidenum">
              <a:rPr kumimoji="0" lang="en-GB" sz="9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GB" sz="9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98249220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a:defRPr/>
            </a:pPr>
            <a:endParaRPr lang="en-US"/>
          </a:p>
        </p:txBody>
      </p:sp>
      <p:sp>
        <p:nvSpPr>
          <p:cNvPr id="4" name="Slide Number Placeholder 3"/>
          <p:cNvSpPr>
            <a:spLocks noGrp="1"/>
          </p:cNvSpPr>
          <p:nvPr>
            <p:ph type="sldNum" sz="quarter" idx="5"/>
          </p:nvPr>
        </p:nvSpPr>
        <p:spPr/>
        <p:txBody>
          <a:bodyPr/>
          <a:lstStyle/>
          <a:p>
            <a:fld id="{8996759A-22DC-4FED-9C98-FB4B3526446B}" type="slidenum">
              <a:rPr lang="en-GB" smtClean="0"/>
              <a:t>11</a:t>
            </a:fld>
            <a:endParaRPr lang="en-GB"/>
          </a:p>
        </p:txBody>
      </p:sp>
    </p:spTree>
    <p:extLst>
      <p:ext uri="{BB962C8B-B14F-4D97-AF65-F5344CB8AC3E}">
        <p14:creationId xmlns:p14="http://schemas.microsoft.com/office/powerpoint/2010/main" val="13800838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GB">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CCD45D85-CA3E-4770-BF12-D189A4F95FC0}" type="slidenum">
              <a:rPr lang="en-GB" smtClean="0"/>
              <a:t>2</a:t>
            </a:fld>
            <a:endParaRPr lang="en-GB"/>
          </a:p>
        </p:txBody>
      </p:sp>
    </p:spTree>
    <p:extLst>
      <p:ext uri="{BB962C8B-B14F-4D97-AF65-F5344CB8AC3E}">
        <p14:creationId xmlns:p14="http://schemas.microsoft.com/office/powerpoint/2010/main" val="63353973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sz="120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8996759A-22DC-4FED-9C98-FB4B3526446B}" type="slidenum">
              <a:rPr lang="en-GB" smtClean="0"/>
              <a:t>3</a:t>
            </a:fld>
            <a:endParaRPr lang="en-GB"/>
          </a:p>
        </p:txBody>
      </p:sp>
    </p:spTree>
    <p:extLst>
      <p:ext uri="{BB962C8B-B14F-4D97-AF65-F5344CB8AC3E}">
        <p14:creationId xmlns:p14="http://schemas.microsoft.com/office/powerpoint/2010/main" val="164800166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a:latin typeface="Arial"/>
              <a:cs typeface="Arial"/>
            </a:endParaRPr>
          </a:p>
        </p:txBody>
      </p:sp>
      <p:sp>
        <p:nvSpPr>
          <p:cNvPr id="4" name="Slide Number Placeholder 3"/>
          <p:cNvSpPr>
            <a:spLocks noGrp="1"/>
          </p:cNvSpPr>
          <p:nvPr>
            <p:ph type="sldNum" sz="quarter" idx="5"/>
          </p:nvPr>
        </p:nvSpPr>
        <p:spPr/>
        <p:txBody>
          <a:bodyPr/>
          <a:lstStyle/>
          <a:p>
            <a:fld id="{8996759A-22DC-4FED-9C98-FB4B3526446B}" type="slidenum">
              <a:rPr lang="en-GB" smtClean="0"/>
              <a:t>4</a:t>
            </a:fld>
            <a:endParaRPr lang="en-GB"/>
          </a:p>
        </p:txBody>
      </p:sp>
    </p:spTree>
    <p:extLst>
      <p:ext uri="{BB962C8B-B14F-4D97-AF65-F5344CB8AC3E}">
        <p14:creationId xmlns:p14="http://schemas.microsoft.com/office/powerpoint/2010/main" val="319141430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R="0" lvl="0" algn="l" defTabSz="914400" rtl="0" eaLnBrk="1" fontAlgn="auto" latinLnBrk="0" hangingPunct="1">
              <a:lnSpc>
                <a:spcPct val="100000"/>
              </a:lnSpc>
              <a:spcBef>
                <a:spcPts val="0"/>
              </a:spcBef>
              <a:spcAft>
                <a:spcPts val="0"/>
              </a:spcAft>
              <a:buClrTx/>
              <a:buSzTx/>
              <a:tabLst/>
              <a:defRPr/>
            </a:pPr>
            <a:endParaRPr lang="en-GB" sz="120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8996759A-22DC-4FED-9C98-FB4B3526446B}" type="slidenum">
              <a:rPr lang="en-GB" smtClean="0"/>
              <a:t>6</a:t>
            </a:fld>
            <a:endParaRPr lang="en-GB"/>
          </a:p>
        </p:txBody>
      </p:sp>
    </p:spTree>
    <p:extLst>
      <p:ext uri="{BB962C8B-B14F-4D97-AF65-F5344CB8AC3E}">
        <p14:creationId xmlns:p14="http://schemas.microsoft.com/office/powerpoint/2010/main" val="151675031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a:defRPr/>
            </a:pPr>
            <a:endParaRPr lang="en-US"/>
          </a:p>
        </p:txBody>
      </p:sp>
      <p:sp>
        <p:nvSpPr>
          <p:cNvPr id="4" name="Slide Number Placeholder 3"/>
          <p:cNvSpPr>
            <a:spLocks noGrp="1"/>
          </p:cNvSpPr>
          <p:nvPr>
            <p:ph type="sldNum" sz="quarter" idx="5"/>
          </p:nvPr>
        </p:nvSpPr>
        <p:spPr/>
        <p:txBody>
          <a:bodyPr/>
          <a:lstStyle/>
          <a:p>
            <a:fld id="{8996759A-22DC-4FED-9C98-FB4B3526446B}" type="slidenum">
              <a:rPr lang="en-GB" smtClean="0"/>
              <a:t>7</a:t>
            </a:fld>
            <a:endParaRPr lang="en-GB"/>
          </a:p>
        </p:txBody>
      </p:sp>
    </p:spTree>
    <p:extLst>
      <p:ext uri="{BB962C8B-B14F-4D97-AF65-F5344CB8AC3E}">
        <p14:creationId xmlns:p14="http://schemas.microsoft.com/office/powerpoint/2010/main" val="85666049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sz="120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8996759A-22DC-4FED-9C98-FB4B3526446B}" type="slidenum">
              <a:rPr lang="en-GB" smtClean="0"/>
              <a:t>8</a:t>
            </a:fld>
            <a:endParaRPr lang="en-GB"/>
          </a:p>
        </p:txBody>
      </p:sp>
    </p:spTree>
    <p:extLst>
      <p:ext uri="{BB962C8B-B14F-4D97-AF65-F5344CB8AC3E}">
        <p14:creationId xmlns:p14="http://schemas.microsoft.com/office/powerpoint/2010/main" val="100441116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a:defRPr/>
            </a:pPr>
            <a:endParaRPr lang="en-US"/>
          </a:p>
        </p:txBody>
      </p:sp>
      <p:sp>
        <p:nvSpPr>
          <p:cNvPr id="4" name="Slide Number Placeholder 3"/>
          <p:cNvSpPr>
            <a:spLocks noGrp="1"/>
          </p:cNvSpPr>
          <p:nvPr>
            <p:ph type="sldNum" sz="quarter" idx="5"/>
          </p:nvPr>
        </p:nvSpPr>
        <p:spPr/>
        <p:txBody>
          <a:bodyPr/>
          <a:lstStyle/>
          <a:p>
            <a:fld id="{8996759A-22DC-4FED-9C98-FB4B3526446B}" type="slidenum">
              <a:rPr lang="en-GB" smtClean="0"/>
              <a:t>9</a:t>
            </a:fld>
            <a:endParaRPr lang="en-GB"/>
          </a:p>
        </p:txBody>
      </p:sp>
    </p:spTree>
    <p:extLst>
      <p:ext uri="{BB962C8B-B14F-4D97-AF65-F5344CB8AC3E}">
        <p14:creationId xmlns:p14="http://schemas.microsoft.com/office/powerpoint/2010/main" val="320153724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a:defRPr/>
            </a:pPr>
            <a:endParaRPr lang="en-US"/>
          </a:p>
        </p:txBody>
      </p:sp>
      <p:sp>
        <p:nvSpPr>
          <p:cNvPr id="4" name="Slide Number Placeholder 3"/>
          <p:cNvSpPr>
            <a:spLocks noGrp="1"/>
          </p:cNvSpPr>
          <p:nvPr>
            <p:ph type="sldNum" sz="quarter" idx="5"/>
          </p:nvPr>
        </p:nvSpPr>
        <p:spPr/>
        <p:txBody>
          <a:bodyPr/>
          <a:lstStyle/>
          <a:p>
            <a:fld id="{8996759A-22DC-4FED-9C98-FB4B3526446B}" type="slidenum">
              <a:rPr lang="en-GB" smtClean="0"/>
              <a:t>10</a:t>
            </a:fld>
            <a:endParaRPr lang="en-GB"/>
          </a:p>
        </p:txBody>
      </p:sp>
    </p:spTree>
    <p:extLst>
      <p:ext uri="{BB962C8B-B14F-4D97-AF65-F5344CB8AC3E}">
        <p14:creationId xmlns:p14="http://schemas.microsoft.com/office/powerpoint/2010/main" val="172031777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19403" y="2468491"/>
            <a:ext cx="10558197" cy="1104527"/>
          </a:xfrm>
          <a:prstGeom prst="rect">
            <a:avLst/>
          </a:prstGeom>
        </p:spPr>
        <p:txBody>
          <a:bodyPr>
            <a:normAutofit/>
          </a:bodyPr>
          <a:lstStyle>
            <a:lvl1pPr>
              <a:defRPr sz="3600" b="1">
                <a:solidFill>
                  <a:srgbClr val="0072C6"/>
                </a:solidFill>
                <a:latin typeface="Arial" pitchFamily="34" charset="0"/>
                <a:cs typeface="Arial" pitchFamily="34" charset="0"/>
              </a:defRPr>
            </a:lvl1pPr>
          </a:lstStyle>
          <a:p>
            <a:r>
              <a:rPr lang="en-US"/>
              <a:t>Click to edit Master title style</a:t>
            </a:r>
            <a:endParaRPr lang="en-GB"/>
          </a:p>
        </p:txBody>
      </p:sp>
      <p:sp>
        <p:nvSpPr>
          <p:cNvPr id="3" name="Subtitle 2"/>
          <p:cNvSpPr>
            <a:spLocks noGrp="1"/>
          </p:cNvSpPr>
          <p:nvPr>
            <p:ph type="subTitle" idx="1"/>
          </p:nvPr>
        </p:nvSpPr>
        <p:spPr>
          <a:xfrm>
            <a:off x="719403" y="3645024"/>
            <a:ext cx="10561173" cy="1656184"/>
          </a:xfrm>
          <a:prstGeom prst="rect">
            <a:avLst/>
          </a:prstGeom>
        </p:spPr>
        <p:txBody>
          <a:bodyPr/>
          <a:lstStyle>
            <a:lvl1pPr marL="0" indent="0" algn="l">
              <a:buNone/>
              <a:defRPr sz="2400" baseline="0">
                <a:solidFill>
                  <a:schemeClr val="tx1">
                    <a:tint val="75000"/>
                  </a:schemeClr>
                </a:solidFill>
                <a:latin typeface="Arial" pitchFamily="34" charset="0"/>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pic>
        <p:nvPicPr>
          <p:cNvPr id="5" name="Picture 4">
            <a:extLst>
              <a:ext uri="{FF2B5EF4-FFF2-40B4-BE49-F238E27FC236}">
                <a16:creationId xmlns:a16="http://schemas.microsoft.com/office/drawing/2014/main" id="{EAFD282F-B9EF-D707-BBA6-ED3E4DF4DCFE}"/>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413674"/>
            <a:ext cx="12192000" cy="2270519"/>
          </a:xfrm>
          <a:prstGeom prst="rect">
            <a:avLst/>
          </a:prstGeom>
        </p:spPr>
      </p:pic>
    </p:spTree>
    <p:extLst>
      <p:ext uri="{BB962C8B-B14F-4D97-AF65-F5344CB8AC3E}">
        <p14:creationId xmlns:p14="http://schemas.microsoft.com/office/powerpoint/2010/main" val="13926036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27381" y="404664"/>
            <a:ext cx="11055019" cy="576064"/>
          </a:xfrm>
          <a:prstGeom prst="rect">
            <a:avLst/>
          </a:prstGeom>
        </p:spPr>
        <p:txBody>
          <a:bodyPr/>
          <a:lstStyle>
            <a:lvl1pPr>
              <a:defRPr sz="2400" b="1">
                <a:solidFill>
                  <a:srgbClr val="0072C6"/>
                </a:solidFill>
                <a:latin typeface="Arial" pitchFamily="34" charset="0"/>
                <a:cs typeface="Arial" pitchFamily="34" charset="0"/>
              </a:defRPr>
            </a:lvl1pPr>
          </a:lstStyle>
          <a:p>
            <a:r>
              <a:rPr lang="en-US"/>
              <a:t>Click to edit Master title style</a:t>
            </a:r>
            <a:endParaRPr lang="en-GB"/>
          </a:p>
        </p:txBody>
      </p:sp>
      <p:sp>
        <p:nvSpPr>
          <p:cNvPr id="3" name="Content Placeholder 2"/>
          <p:cNvSpPr>
            <a:spLocks noGrp="1"/>
          </p:cNvSpPr>
          <p:nvPr>
            <p:ph idx="1"/>
          </p:nvPr>
        </p:nvSpPr>
        <p:spPr>
          <a:xfrm>
            <a:off x="527381" y="1124744"/>
            <a:ext cx="11055019" cy="5112568"/>
          </a:xfrm>
          <a:prstGeom prst="rect">
            <a:avLst/>
          </a:prstGeom>
        </p:spPr>
        <p:txBody>
          <a:bodyPr/>
          <a:lstStyle>
            <a:lvl1pPr marL="457200" indent="-457200">
              <a:buFont typeface="Arial" pitchFamily="34" charset="0"/>
              <a:buChar char="•"/>
              <a:defRPr sz="1800">
                <a:latin typeface="Arial" pitchFamily="34" charset="0"/>
                <a:cs typeface="Arial" pitchFamily="34" charset="0"/>
              </a:defRPr>
            </a:lvl1pPr>
            <a:lvl2pPr>
              <a:defRPr sz="1800">
                <a:latin typeface="Arial" pitchFamily="34" charset="0"/>
                <a:cs typeface="Arial" pitchFamily="34" charset="0"/>
              </a:defRPr>
            </a:lvl2pPr>
            <a:lvl3pPr>
              <a:defRPr sz="1800">
                <a:latin typeface="Arial" pitchFamily="34" charset="0"/>
                <a:cs typeface="Arial" pitchFamily="34" charset="0"/>
              </a:defRPr>
            </a:lvl3pPr>
            <a:lvl4pPr>
              <a:defRPr sz="1800">
                <a:latin typeface="Arial" pitchFamily="34" charset="0"/>
                <a:cs typeface="Arial" pitchFamily="34" charset="0"/>
              </a:defRPr>
            </a:lvl4pPr>
            <a:lvl5pPr>
              <a:buNone/>
              <a:defRPr sz="1800">
                <a:latin typeface="Arial" pitchFamily="34" charset="0"/>
                <a:cs typeface="Arial" pitchFamily="34" charset="0"/>
              </a:defRPr>
            </a:lvl5pPr>
          </a:lstStyle>
          <a:p>
            <a:pPr lvl="0"/>
            <a:r>
              <a:rPr lang="en-US"/>
              <a:t>Click to edit Master text styles</a:t>
            </a:r>
          </a:p>
          <a:p>
            <a:pPr lvl="1"/>
            <a:r>
              <a:rPr lang="en-US"/>
              <a:t>Text</a:t>
            </a:r>
          </a:p>
          <a:p>
            <a:pPr lvl="2"/>
            <a:r>
              <a:rPr lang="en-US"/>
              <a:t>Text</a:t>
            </a:r>
          </a:p>
          <a:p>
            <a:pPr lvl="3"/>
            <a:r>
              <a:rPr lang="en-US"/>
              <a:t>Text</a:t>
            </a:r>
          </a:p>
          <a:p>
            <a:pPr lvl="4"/>
            <a:endParaRPr lang="en-US"/>
          </a:p>
        </p:txBody>
      </p:sp>
      <p:cxnSp>
        <p:nvCxnSpPr>
          <p:cNvPr id="4" name="Straight Connector 3"/>
          <p:cNvCxnSpPr/>
          <p:nvPr userDrawn="1"/>
        </p:nvCxnSpPr>
        <p:spPr>
          <a:xfrm flipH="1">
            <a:off x="431371" y="6381328"/>
            <a:ext cx="11329259" cy="0"/>
          </a:xfrm>
          <a:prstGeom prst="line">
            <a:avLst/>
          </a:prstGeom>
          <a:ln w="28575">
            <a:solidFill>
              <a:srgbClr val="005EB8"/>
            </a:solidFill>
          </a:ln>
        </p:spPr>
        <p:style>
          <a:lnRef idx="1">
            <a:schemeClr val="accent1"/>
          </a:lnRef>
          <a:fillRef idx="0">
            <a:schemeClr val="accent1"/>
          </a:fillRef>
          <a:effectRef idx="0">
            <a:schemeClr val="accent1"/>
          </a:effectRef>
          <a:fontRef idx="minor">
            <a:schemeClr val="tx1"/>
          </a:fontRef>
        </p:style>
      </p:cxnSp>
      <p:sp>
        <p:nvSpPr>
          <p:cNvPr id="5" name="TextBox 4"/>
          <p:cNvSpPr txBox="1"/>
          <p:nvPr userDrawn="1"/>
        </p:nvSpPr>
        <p:spPr>
          <a:xfrm>
            <a:off x="7396504" y="6453336"/>
            <a:ext cx="4484626" cy="276999"/>
          </a:xfrm>
          <a:prstGeom prst="rect">
            <a:avLst/>
          </a:prstGeom>
          <a:noFill/>
        </p:spPr>
        <p:txBody>
          <a:bodyPr wrap="none" rtlCol="0">
            <a:spAutoFit/>
          </a:bodyPr>
          <a:lstStyle/>
          <a:p>
            <a:r>
              <a:rPr lang="en-GB" sz="1200" b="1" dirty="0">
                <a:solidFill>
                  <a:srgbClr val="005EB8"/>
                </a:solidFill>
                <a:latin typeface="Arial" panose="020B0604020202020204" pitchFamily="34" charset="0"/>
                <a:cs typeface="Arial" panose="020B0604020202020204" pitchFamily="34" charset="0"/>
              </a:rPr>
              <a:t>NHS Business Services Authority</a:t>
            </a:r>
            <a:r>
              <a:rPr lang="en-GB" sz="1200" dirty="0">
                <a:solidFill>
                  <a:srgbClr val="005EB8"/>
                </a:solidFill>
                <a:latin typeface="Arial" panose="020B0604020202020204" pitchFamily="34" charset="0"/>
                <a:cs typeface="Arial" panose="020B0604020202020204" pitchFamily="34" charset="0"/>
              </a:rPr>
              <a:t>,</a:t>
            </a:r>
            <a:r>
              <a:rPr lang="en-GB" sz="1200" baseline="0" dirty="0">
                <a:solidFill>
                  <a:srgbClr val="005EB8"/>
                </a:solidFill>
                <a:latin typeface="Arial" panose="020B0604020202020204" pitchFamily="34" charset="0"/>
                <a:cs typeface="Arial" panose="020B0604020202020204" pitchFamily="34" charset="0"/>
              </a:rPr>
              <a:t> </a:t>
            </a:r>
            <a:r>
              <a:rPr lang="en-GB" sz="1200" baseline="0" dirty="0">
                <a:solidFill>
                  <a:schemeClr val="tx1">
                    <a:lumMod val="65000"/>
                    <a:lumOff val="35000"/>
                  </a:schemeClr>
                </a:solidFill>
                <a:latin typeface="Arial" panose="020B0604020202020204" pitchFamily="34" charset="0"/>
                <a:cs typeface="Arial" panose="020B0604020202020204" pitchFamily="34" charset="0"/>
              </a:rPr>
              <a:t>a </a:t>
            </a:r>
            <a:r>
              <a:rPr lang="en-GB" sz="1200" dirty="0">
                <a:solidFill>
                  <a:schemeClr val="tx1">
                    <a:lumMod val="65000"/>
                    <a:lumOff val="35000"/>
                  </a:schemeClr>
                </a:solidFill>
                <a:latin typeface="Arial" panose="020B0604020202020204" pitchFamily="34" charset="0"/>
                <a:cs typeface="Arial" panose="020B0604020202020204" pitchFamily="34" charset="0"/>
              </a:rPr>
              <a:t>catalyst for better health</a:t>
            </a:r>
          </a:p>
        </p:txBody>
      </p:sp>
    </p:spTree>
    <p:extLst>
      <p:ext uri="{BB962C8B-B14F-4D97-AF65-F5344CB8AC3E}">
        <p14:creationId xmlns:p14="http://schemas.microsoft.com/office/powerpoint/2010/main" val="3011967337"/>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850596469"/>
      </p:ext>
    </p:extLst>
  </p:cSld>
  <p:clrMap bg1="lt1" tx1="dk1" bg2="lt2" tx2="dk2" accent1="accent1" accent2="accent2" accent3="accent3" accent4="accent4" accent5="accent5" accent6="accent6" hlink="hlink" folHlink="folHlink"/>
  <p:sldLayoutIdLst>
    <p:sldLayoutId id="2147483661" r:id="rId1"/>
    <p:sldLayoutId id="2147483662" r:id="rId2"/>
  </p:sldLayoutIdLst>
  <p:txStyles>
    <p:titleStyle>
      <a:lvl1pPr algn="l" rtl="0" eaLnBrk="0" fontAlgn="base" hangingPunct="0">
        <a:spcBef>
          <a:spcPct val="0"/>
        </a:spcBef>
        <a:spcAft>
          <a:spcPct val="0"/>
        </a:spcAft>
        <a:defRPr sz="4400" kern="1200">
          <a:solidFill>
            <a:schemeClr val="tx1"/>
          </a:solidFill>
          <a:latin typeface="+mj-lt"/>
          <a:ea typeface="+mj-ea"/>
          <a:cs typeface="+mj-cs"/>
        </a:defRPr>
      </a:lvl1pPr>
      <a:lvl2pPr algn="l" rtl="0" eaLnBrk="0" fontAlgn="base" hangingPunct="0">
        <a:spcBef>
          <a:spcPct val="0"/>
        </a:spcBef>
        <a:spcAft>
          <a:spcPct val="0"/>
        </a:spcAft>
        <a:defRPr sz="4400">
          <a:solidFill>
            <a:schemeClr val="tx1"/>
          </a:solidFill>
          <a:latin typeface="Calibri" pitchFamily="34" charset="0"/>
        </a:defRPr>
      </a:lvl2pPr>
      <a:lvl3pPr algn="l" rtl="0" eaLnBrk="0" fontAlgn="base" hangingPunct="0">
        <a:spcBef>
          <a:spcPct val="0"/>
        </a:spcBef>
        <a:spcAft>
          <a:spcPct val="0"/>
        </a:spcAft>
        <a:defRPr sz="4400">
          <a:solidFill>
            <a:schemeClr val="tx1"/>
          </a:solidFill>
          <a:latin typeface="Calibri" pitchFamily="34" charset="0"/>
        </a:defRPr>
      </a:lvl3pPr>
      <a:lvl4pPr algn="l" rtl="0" eaLnBrk="0" fontAlgn="base" hangingPunct="0">
        <a:spcBef>
          <a:spcPct val="0"/>
        </a:spcBef>
        <a:spcAft>
          <a:spcPct val="0"/>
        </a:spcAft>
        <a:defRPr sz="4400">
          <a:solidFill>
            <a:schemeClr val="tx1"/>
          </a:solidFill>
          <a:latin typeface="Calibri" pitchFamily="34" charset="0"/>
        </a:defRPr>
      </a:lvl4pPr>
      <a:lvl5pPr algn="l" rtl="0" eaLnBrk="0" fontAlgn="base" hangingPunct="0">
        <a:spcBef>
          <a:spcPct val="0"/>
        </a:spcBef>
        <a:spcAft>
          <a:spcPct val="0"/>
        </a:spcAft>
        <a:defRPr sz="4400">
          <a:solidFill>
            <a:schemeClr val="tx1"/>
          </a:solidFill>
          <a:latin typeface="Calibri" pitchFamily="34" charset="0"/>
        </a:defRPr>
      </a:lvl5pPr>
      <a:lvl6pPr marL="457200" algn="l" rtl="0" fontAlgn="base">
        <a:spcBef>
          <a:spcPct val="0"/>
        </a:spcBef>
        <a:spcAft>
          <a:spcPct val="0"/>
        </a:spcAft>
        <a:defRPr sz="4400">
          <a:solidFill>
            <a:schemeClr val="tx1"/>
          </a:solidFill>
          <a:latin typeface="Calibri" pitchFamily="34" charset="0"/>
        </a:defRPr>
      </a:lvl6pPr>
      <a:lvl7pPr marL="914400" algn="l" rtl="0" fontAlgn="base">
        <a:spcBef>
          <a:spcPct val="0"/>
        </a:spcBef>
        <a:spcAft>
          <a:spcPct val="0"/>
        </a:spcAft>
        <a:defRPr sz="4400">
          <a:solidFill>
            <a:schemeClr val="tx1"/>
          </a:solidFill>
          <a:latin typeface="Calibri" pitchFamily="34" charset="0"/>
        </a:defRPr>
      </a:lvl7pPr>
      <a:lvl8pPr marL="1371600" algn="l" rtl="0" fontAlgn="base">
        <a:spcBef>
          <a:spcPct val="0"/>
        </a:spcBef>
        <a:spcAft>
          <a:spcPct val="0"/>
        </a:spcAft>
        <a:defRPr sz="4400">
          <a:solidFill>
            <a:schemeClr val="tx1"/>
          </a:solidFill>
          <a:latin typeface="Calibri" pitchFamily="34" charset="0"/>
        </a:defRPr>
      </a:lvl8pPr>
      <a:lvl9pPr marL="1828800" algn="l"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sv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5.svg"/><Relationship Id="rId5" Type="http://schemas.openxmlformats.org/officeDocument/2006/relationships/image" Target="../media/image4.png"/><Relationship Id="rId4" Type="http://schemas.openxmlformats.org/officeDocument/2006/relationships/image" Target="../media/image3.svg"/></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3.svg"/></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3.svg"/></Relationships>
</file>

<file path=ppt/slides/_rels/slide12.xml.rels><?xml version="1.0" encoding="UTF-8" standalone="yes"?>
<Relationships xmlns="http://schemas.openxmlformats.org/package/2006/relationships"><Relationship Id="rId3" Type="http://schemas.openxmlformats.org/officeDocument/2006/relationships/image" Target="../media/image18.svg"/><Relationship Id="rId2" Type="http://schemas.openxmlformats.org/officeDocument/2006/relationships/image" Target="../media/image17.png"/><Relationship Id="rId1" Type="http://schemas.openxmlformats.org/officeDocument/2006/relationships/slideLayout" Target="../slideLayouts/slideLayout2.xml"/><Relationship Id="rId5" Type="http://schemas.openxmlformats.org/officeDocument/2006/relationships/image" Target="../media/image20.svg"/><Relationship Id="rId4" Type="http://schemas.openxmlformats.org/officeDocument/2006/relationships/image" Target="../media/image19.png"/></Relationships>
</file>

<file path=ppt/slides/_rels/slide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11.svg"/><Relationship Id="rId5" Type="http://schemas.openxmlformats.org/officeDocument/2006/relationships/image" Target="../media/image10.png"/><Relationship Id="rId4" Type="http://schemas.openxmlformats.org/officeDocument/2006/relationships/image" Target="../media/image9.svg"/></Relationships>
</file>

<file path=ppt/slides/_rels/slide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13.svg"/><Relationship Id="rId4" Type="http://schemas.openxmlformats.org/officeDocument/2006/relationships/image" Target="../media/image12.png"/></Relationships>
</file>

<file path=ppt/slides/_rels/slide4.xml.rels><?xml version="1.0" encoding="UTF-8" standalone="yes"?>
<Relationships xmlns="http://schemas.openxmlformats.org/package/2006/relationships"><Relationship Id="rId3" Type="http://schemas.openxmlformats.org/officeDocument/2006/relationships/image" Target="../media/image14.png"/><Relationship Id="rId7" Type="http://schemas.openxmlformats.org/officeDocument/2006/relationships/image" Target="../media/image15.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13.svg"/><Relationship Id="rId5" Type="http://schemas.openxmlformats.org/officeDocument/2006/relationships/image" Target="../media/image12.png"/><Relationship Id="rId4" Type="http://schemas.openxmlformats.org/officeDocument/2006/relationships/chart" Target="../charts/chart2.xml"/></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chart" Target="../charts/chart3.xml"/><Relationship Id="rId1" Type="http://schemas.openxmlformats.org/officeDocument/2006/relationships/slideLayout" Target="../slideLayouts/slideLayout2.xml"/><Relationship Id="rId4" Type="http://schemas.openxmlformats.org/officeDocument/2006/relationships/image" Target="../media/image13.svg"/></Relationships>
</file>

<file path=ppt/slides/_rels/slide6.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13.svg"/><Relationship Id="rId4" Type="http://schemas.openxmlformats.org/officeDocument/2006/relationships/image" Target="../media/image12.png"/></Relationships>
</file>

<file path=ppt/slides/_rels/slide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13.svg"/><Relationship Id="rId4" Type="http://schemas.openxmlformats.org/officeDocument/2006/relationships/image" Target="../media/image12.png"/></Relationships>
</file>

<file path=ppt/slides/_rels/slide8.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13.svg"/><Relationship Id="rId4" Type="http://schemas.openxmlformats.org/officeDocument/2006/relationships/image" Target="../media/image12.png"/></Relationships>
</file>

<file path=ppt/slides/_rels/slide9.xml.rels><?xml version="1.0" encoding="UTF-8" standalone="yes"?>
<Relationships xmlns="http://schemas.openxmlformats.org/package/2006/relationships"><Relationship Id="rId3" Type="http://schemas.openxmlformats.org/officeDocument/2006/relationships/chart" Target="../charts/chart6.xml"/><Relationship Id="rId7" Type="http://schemas.openxmlformats.org/officeDocument/2006/relationships/image" Target="../media/image13.sv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chart" Target="../charts/chart8.xml"/><Relationship Id="rId4" Type="http://schemas.openxmlformats.org/officeDocument/2006/relationships/chart" Target="../charts/char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Graphic 14">
            <a:extLst>
              <a:ext uri="{FF2B5EF4-FFF2-40B4-BE49-F238E27FC236}">
                <a16:creationId xmlns:a16="http://schemas.microsoft.com/office/drawing/2014/main" id="{46A33412-A7D7-E755-8CB3-84986DB93527}"/>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9617423" y="2408180"/>
            <a:ext cx="1048180" cy="3550711"/>
          </a:xfrm>
          <a:prstGeom prst="rect">
            <a:avLst/>
          </a:prstGeom>
        </p:spPr>
      </p:pic>
      <p:sp>
        <p:nvSpPr>
          <p:cNvPr id="8" name="Title 4">
            <a:extLst>
              <a:ext uri="{FF2B5EF4-FFF2-40B4-BE49-F238E27FC236}">
                <a16:creationId xmlns:a16="http://schemas.microsoft.com/office/drawing/2014/main" id="{968DC64E-315E-40FA-A292-731415DB08B5}"/>
              </a:ext>
            </a:extLst>
          </p:cNvPr>
          <p:cNvSpPr txBox="1">
            <a:spLocks noGrp="1"/>
          </p:cNvSpPr>
          <p:nvPr>
            <p:ph type="title" idx="4294967295"/>
          </p:nvPr>
        </p:nvSpPr>
        <p:spPr>
          <a:xfrm>
            <a:off x="740848" y="2408180"/>
            <a:ext cx="6618802" cy="835768"/>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lvl1pPr algn="l" rtl="0" eaLnBrk="0" fontAlgn="base" hangingPunct="0">
              <a:spcBef>
                <a:spcPct val="0"/>
              </a:spcBef>
              <a:spcAft>
                <a:spcPct val="0"/>
              </a:spcAft>
              <a:defRPr sz="2700" b="1" kern="1200">
                <a:solidFill>
                  <a:srgbClr val="0072C6"/>
                </a:solidFill>
                <a:latin typeface="Arial" pitchFamily="34" charset="0"/>
                <a:ea typeface="+mj-ea"/>
                <a:cs typeface="Arial" pitchFamily="34" charset="0"/>
              </a:defRPr>
            </a:lvl1pPr>
            <a:lvl2pPr algn="l" rtl="0" eaLnBrk="0" fontAlgn="base" hangingPunct="0">
              <a:spcBef>
                <a:spcPct val="0"/>
              </a:spcBef>
              <a:spcAft>
                <a:spcPct val="0"/>
              </a:spcAft>
              <a:defRPr sz="3300">
                <a:solidFill>
                  <a:schemeClr val="tx1"/>
                </a:solidFill>
                <a:latin typeface="Calibri" pitchFamily="34" charset="0"/>
              </a:defRPr>
            </a:lvl2pPr>
            <a:lvl3pPr algn="l" rtl="0" eaLnBrk="0" fontAlgn="base" hangingPunct="0">
              <a:spcBef>
                <a:spcPct val="0"/>
              </a:spcBef>
              <a:spcAft>
                <a:spcPct val="0"/>
              </a:spcAft>
              <a:defRPr sz="3300">
                <a:solidFill>
                  <a:schemeClr val="tx1"/>
                </a:solidFill>
                <a:latin typeface="Calibri" pitchFamily="34" charset="0"/>
              </a:defRPr>
            </a:lvl3pPr>
            <a:lvl4pPr algn="l" rtl="0" eaLnBrk="0" fontAlgn="base" hangingPunct="0">
              <a:spcBef>
                <a:spcPct val="0"/>
              </a:spcBef>
              <a:spcAft>
                <a:spcPct val="0"/>
              </a:spcAft>
              <a:defRPr sz="3300">
                <a:solidFill>
                  <a:schemeClr val="tx1"/>
                </a:solidFill>
                <a:latin typeface="Calibri" pitchFamily="34" charset="0"/>
              </a:defRPr>
            </a:lvl4pPr>
            <a:lvl5pPr algn="l" rtl="0" eaLnBrk="0" fontAlgn="base" hangingPunct="0">
              <a:spcBef>
                <a:spcPct val="0"/>
              </a:spcBef>
              <a:spcAft>
                <a:spcPct val="0"/>
              </a:spcAft>
              <a:defRPr sz="3300">
                <a:solidFill>
                  <a:schemeClr val="tx1"/>
                </a:solidFill>
                <a:latin typeface="Calibri" pitchFamily="34" charset="0"/>
              </a:defRPr>
            </a:lvl5pPr>
            <a:lvl6pPr marL="342900" algn="l" rtl="0" fontAlgn="base">
              <a:spcBef>
                <a:spcPct val="0"/>
              </a:spcBef>
              <a:spcAft>
                <a:spcPct val="0"/>
              </a:spcAft>
              <a:defRPr sz="3300">
                <a:solidFill>
                  <a:schemeClr val="tx1"/>
                </a:solidFill>
                <a:latin typeface="Calibri" pitchFamily="34" charset="0"/>
              </a:defRPr>
            </a:lvl6pPr>
            <a:lvl7pPr marL="685800" algn="l" rtl="0" fontAlgn="base">
              <a:spcBef>
                <a:spcPct val="0"/>
              </a:spcBef>
              <a:spcAft>
                <a:spcPct val="0"/>
              </a:spcAft>
              <a:defRPr sz="3300">
                <a:solidFill>
                  <a:schemeClr val="tx1"/>
                </a:solidFill>
                <a:latin typeface="Calibri" pitchFamily="34" charset="0"/>
              </a:defRPr>
            </a:lvl7pPr>
            <a:lvl8pPr marL="1028700" algn="l" rtl="0" fontAlgn="base">
              <a:spcBef>
                <a:spcPct val="0"/>
              </a:spcBef>
              <a:spcAft>
                <a:spcPct val="0"/>
              </a:spcAft>
              <a:defRPr sz="3300">
                <a:solidFill>
                  <a:schemeClr val="tx1"/>
                </a:solidFill>
                <a:latin typeface="Calibri" pitchFamily="34" charset="0"/>
              </a:defRPr>
            </a:lvl8pPr>
            <a:lvl9pPr marL="1371600" algn="l" rtl="0" fontAlgn="base">
              <a:spcBef>
                <a:spcPct val="0"/>
              </a:spcBef>
              <a:spcAft>
                <a:spcPct val="0"/>
              </a:spcAft>
              <a:defRPr sz="3300">
                <a:solidFill>
                  <a:schemeClr val="tx1"/>
                </a:solidFill>
                <a:latin typeface="Calibri" pitchFamily="34" charset="0"/>
              </a:defRPr>
            </a:lvl9pPr>
          </a:lstStyle>
          <a:p>
            <a:pPr>
              <a:defRPr/>
            </a:pPr>
            <a:r>
              <a:rPr lang="en-GB" sz="4800" dirty="0">
                <a:effectLst/>
                <a:latin typeface="Arial" panose="020B0604020202020204" pitchFamily="34" charset="0"/>
                <a:ea typeface="Calibri" panose="020F0502020204030204" pitchFamily="34" charset="0"/>
              </a:rPr>
              <a:t>NHS Dental Services</a:t>
            </a:r>
            <a:br>
              <a:rPr lang="en-GB" sz="4800" dirty="0">
                <a:effectLst/>
                <a:latin typeface="Arial" panose="020B0604020202020204" pitchFamily="34" charset="0"/>
                <a:ea typeface="Calibri" panose="020F0502020204030204" pitchFamily="34" charset="0"/>
              </a:rPr>
            </a:br>
            <a:endParaRPr lang="en-GB" sz="4800" dirty="0">
              <a:effectLst/>
              <a:latin typeface="Arial" panose="020B0604020202020204" pitchFamily="34" charset="0"/>
              <a:ea typeface="Calibri" panose="020F0502020204030204" pitchFamily="34" charset="0"/>
            </a:endParaRPr>
          </a:p>
        </p:txBody>
      </p:sp>
      <p:sp>
        <p:nvSpPr>
          <p:cNvPr id="3" name="Subtitle 6">
            <a:extLst>
              <a:ext uri="{FF2B5EF4-FFF2-40B4-BE49-F238E27FC236}">
                <a16:creationId xmlns:a16="http://schemas.microsoft.com/office/drawing/2014/main" id="{AF53AACC-1417-43B9-B2AE-33686B1B86B3}"/>
              </a:ext>
            </a:extLst>
          </p:cNvPr>
          <p:cNvSpPr>
            <a:spLocks noGrp="1"/>
          </p:cNvSpPr>
          <p:nvPr>
            <p:ph type="subTitle" idx="1"/>
          </p:nvPr>
        </p:nvSpPr>
        <p:spPr>
          <a:xfrm>
            <a:off x="740848" y="3519988"/>
            <a:ext cx="5469452" cy="2300480"/>
          </a:xfrm>
        </p:spPr>
        <p:txBody>
          <a:bodyPr/>
          <a:lstStyle/>
          <a:p>
            <a:r>
              <a:rPr lang="en-GB" sz="3200" b="1" dirty="0">
                <a:solidFill>
                  <a:schemeClr val="tx1"/>
                </a:solidFill>
                <a:effectLst/>
                <a:latin typeface="Arial" panose="020B0604020202020204" pitchFamily="34" charset="0"/>
                <a:ea typeface="Calibri" panose="020F0502020204030204" pitchFamily="34" charset="0"/>
              </a:rPr>
              <a:t>Wales urgent patient survey results</a:t>
            </a:r>
            <a:br>
              <a:rPr lang="en-GB" sz="3200" b="1" dirty="0">
                <a:solidFill>
                  <a:schemeClr val="tx1"/>
                </a:solidFill>
                <a:effectLst/>
                <a:latin typeface="Arial" panose="020B0604020202020204" pitchFamily="34" charset="0"/>
                <a:ea typeface="Calibri" panose="020F0502020204030204" pitchFamily="34" charset="0"/>
              </a:rPr>
            </a:br>
            <a:endParaRPr lang="en-GB" sz="1400" b="1" dirty="0">
              <a:solidFill>
                <a:schemeClr val="tx1"/>
              </a:solidFill>
              <a:effectLst/>
              <a:latin typeface="Arial" panose="020B0604020202020204" pitchFamily="34" charset="0"/>
              <a:ea typeface="Calibri" panose="020F0502020204030204" pitchFamily="34" charset="0"/>
            </a:endParaRPr>
          </a:p>
          <a:p>
            <a:r>
              <a:rPr lang="en-GB" dirty="0">
                <a:solidFill>
                  <a:schemeClr val="tx1"/>
                </a:solidFill>
                <a:effectLst/>
                <a:latin typeface="Arial" panose="020B0604020202020204" pitchFamily="34" charset="0"/>
                <a:ea typeface="Calibri" panose="020F0502020204030204" pitchFamily="34" charset="0"/>
              </a:rPr>
              <a:t>April 2022 – March 2023</a:t>
            </a:r>
            <a:endParaRPr lang="en-GB" sz="3200" dirty="0">
              <a:solidFill>
                <a:schemeClr val="tx1"/>
              </a:solidFill>
              <a:effectLst/>
              <a:latin typeface="Calibri" panose="020F0502020204030204" pitchFamily="34" charset="0"/>
              <a:ea typeface="Calibri" panose="020F0502020204030204" pitchFamily="34" charset="0"/>
            </a:endParaRPr>
          </a:p>
        </p:txBody>
      </p:sp>
      <p:pic>
        <p:nvPicPr>
          <p:cNvPr id="7" name="Graphic 6">
            <a:extLst>
              <a:ext uri="{FF2B5EF4-FFF2-40B4-BE49-F238E27FC236}">
                <a16:creationId xmlns:a16="http://schemas.microsoft.com/office/drawing/2014/main" id="{215A2701-1FAF-4C37-4691-783967B7043E}"/>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7913533" y="2285510"/>
            <a:ext cx="1324934" cy="3726377"/>
          </a:xfrm>
          <a:prstGeom prst="rect">
            <a:avLst/>
          </a:prstGeom>
        </p:spPr>
      </p:pic>
      <p:pic>
        <p:nvPicPr>
          <p:cNvPr id="17" name="Graphic 16">
            <a:extLst>
              <a:ext uri="{FF2B5EF4-FFF2-40B4-BE49-F238E27FC236}">
                <a16:creationId xmlns:a16="http://schemas.microsoft.com/office/drawing/2014/main" id="{14776F77-8121-FC6D-D48E-A9767DF2DB6E}"/>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8900794" y="2533600"/>
            <a:ext cx="987894" cy="3680920"/>
          </a:xfrm>
          <a:prstGeom prst="rect">
            <a:avLst/>
          </a:prstGeom>
        </p:spPr>
      </p:pic>
    </p:spTree>
    <p:extLst>
      <p:ext uri="{BB962C8B-B14F-4D97-AF65-F5344CB8AC3E}">
        <p14:creationId xmlns:p14="http://schemas.microsoft.com/office/powerpoint/2010/main" val="11240683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B48F65-60DA-E7D9-22EE-79787D31F9A4}"/>
              </a:ext>
            </a:extLst>
          </p:cNvPr>
          <p:cNvSpPr>
            <a:spLocks noGrp="1"/>
          </p:cNvSpPr>
          <p:nvPr>
            <p:ph type="title"/>
          </p:nvPr>
        </p:nvSpPr>
        <p:spPr>
          <a:xfrm>
            <a:off x="303617" y="401947"/>
            <a:ext cx="3874101" cy="576064"/>
          </a:xfrm>
        </p:spPr>
        <p:txBody>
          <a:bodyPr lIns="91440" tIns="45720" rIns="91440" bIns="45720" anchor="t"/>
          <a:lstStyle/>
          <a:p>
            <a:r>
              <a:rPr lang="en-GB" dirty="0">
                <a:latin typeface="Arial"/>
                <a:cs typeface="Arial"/>
              </a:rPr>
              <a:t>Quality of NHS dentistry</a:t>
            </a:r>
            <a:endParaRPr lang="en-US" dirty="0"/>
          </a:p>
        </p:txBody>
      </p:sp>
      <p:sp>
        <p:nvSpPr>
          <p:cNvPr id="15" name="TextBox 14">
            <a:extLst>
              <a:ext uri="{FF2B5EF4-FFF2-40B4-BE49-F238E27FC236}">
                <a16:creationId xmlns:a16="http://schemas.microsoft.com/office/drawing/2014/main" id="{34908650-10AC-4B66-8E1D-BDEED7BAD861}"/>
              </a:ext>
            </a:extLst>
          </p:cNvPr>
          <p:cNvSpPr txBox="1"/>
          <p:nvPr/>
        </p:nvSpPr>
        <p:spPr>
          <a:xfrm>
            <a:off x="7256147" y="1713499"/>
            <a:ext cx="4269588" cy="280076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342900" indent="-342900">
              <a:buFont typeface="Arial" panose="020B0604020202020204" pitchFamily="34" charset="0"/>
              <a:buChar char="•"/>
            </a:pPr>
            <a:r>
              <a:rPr lang="en-US" sz="1600" dirty="0">
                <a:latin typeface="Arial"/>
                <a:cs typeface="Arial"/>
              </a:rPr>
              <a:t>Overall, 86% of patients were satisfied with the quality of urgent dental care that they received.</a:t>
            </a:r>
          </a:p>
          <a:p>
            <a:pPr marL="342900" indent="-342900">
              <a:buFont typeface="Arial" panose="020B0604020202020204" pitchFamily="34" charset="0"/>
              <a:buChar char="•"/>
            </a:pPr>
            <a:endParaRPr lang="en-US" sz="1600" dirty="0">
              <a:latin typeface="Arial"/>
              <a:cs typeface="Arial"/>
            </a:endParaRPr>
          </a:p>
          <a:p>
            <a:pPr marL="342900" indent="-342900">
              <a:buFont typeface="Arial" panose="020B0604020202020204" pitchFamily="34" charset="0"/>
              <a:buChar char="•"/>
            </a:pPr>
            <a:r>
              <a:rPr lang="en-US" sz="1600" dirty="0">
                <a:latin typeface="Arial"/>
                <a:cs typeface="Arial"/>
              </a:rPr>
              <a:t>A score of 86% is classed as high customer satisfaction.​</a:t>
            </a:r>
          </a:p>
          <a:p>
            <a:pPr marL="342900" indent="-342900">
              <a:buFont typeface="Arial" panose="020B0604020202020204" pitchFamily="34" charset="0"/>
              <a:buChar char="•"/>
            </a:pPr>
            <a:endParaRPr lang="en-US" sz="1600" dirty="0">
              <a:latin typeface="Arial"/>
              <a:cs typeface="Arial"/>
            </a:endParaRPr>
          </a:p>
          <a:p>
            <a:pPr marL="342900" indent="-342900">
              <a:buFont typeface="Arial" panose="020B0604020202020204" pitchFamily="34" charset="0"/>
              <a:buChar char="•"/>
            </a:pPr>
            <a:r>
              <a:rPr lang="en-US" sz="1600" dirty="0">
                <a:latin typeface="Arial"/>
                <a:ea typeface="Calibri"/>
                <a:cs typeface="Calibri"/>
              </a:rPr>
              <a:t>There was no difference found in the percentage of respondents who were satisfied with the quality of NHS dentistry between practice types.</a:t>
            </a:r>
            <a:endParaRPr lang="en-US" sz="1600" dirty="0">
              <a:latin typeface="Arial"/>
              <a:cs typeface="Arial"/>
            </a:endParaRPr>
          </a:p>
        </p:txBody>
      </p:sp>
      <p:sp>
        <p:nvSpPr>
          <p:cNvPr id="18" name="TextBox 17">
            <a:extLst>
              <a:ext uri="{FF2B5EF4-FFF2-40B4-BE49-F238E27FC236}">
                <a16:creationId xmlns:a16="http://schemas.microsoft.com/office/drawing/2014/main" id="{DB3746F8-F330-9A8E-8DED-B40AF7C2F59D}"/>
              </a:ext>
            </a:extLst>
          </p:cNvPr>
          <p:cNvSpPr txBox="1"/>
          <p:nvPr/>
        </p:nvSpPr>
        <p:spPr>
          <a:xfrm>
            <a:off x="2789028" y="3241785"/>
            <a:ext cx="1455597" cy="27699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200" dirty="0">
                <a:latin typeface="Arial"/>
                <a:ea typeface="Calibri"/>
                <a:cs typeface="Calibri"/>
              </a:rPr>
              <a:t>Base size: 5,455</a:t>
            </a:r>
          </a:p>
        </p:txBody>
      </p:sp>
      <p:sp>
        <p:nvSpPr>
          <p:cNvPr id="13" name="Title 1">
            <a:extLst>
              <a:ext uri="{FF2B5EF4-FFF2-40B4-BE49-F238E27FC236}">
                <a16:creationId xmlns:a16="http://schemas.microsoft.com/office/drawing/2014/main" id="{D9009410-AD3A-57C0-747A-E980D61295A1}"/>
              </a:ext>
            </a:extLst>
          </p:cNvPr>
          <p:cNvSpPr txBox="1">
            <a:spLocks/>
          </p:cNvSpPr>
          <p:nvPr/>
        </p:nvSpPr>
        <p:spPr>
          <a:xfrm>
            <a:off x="761901" y="3555748"/>
            <a:ext cx="2324642" cy="536923"/>
          </a:xfrm>
          <a:prstGeom prst="rect">
            <a:avLst/>
          </a:prstGeom>
        </p:spPr>
        <p:txBody>
          <a:bodyPr lIns="91440" tIns="45720" rIns="91440" bIns="45720" anchor="t"/>
          <a:lstStyle>
            <a:lvl1pPr algn="l" rtl="0" eaLnBrk="0" fontAlgn="base" hangingPunct="0">
              <a:spcBef>
                <a:spcPct val="0"/>
              </a:spcBef>
              <a:spcAft>
                <a:spcPct val="0"/>
              </a:spcAft>
              <a:defRPr sz="2400" b="1" kern="1200">
                <a:solidFill>
                  <a:srgbClr val="0072C6"/>
                </a:solidFill>
                <a:latin typeface="Arial" pitchFamily="34" charset="0"/>
                <a:ea typeface="+mj-ea"/>
                <a:cs typeface="Arial" pitchFamily="34" charset="0"/>
              </a:defRPr>
            </a:lvl1pPr>
            <a:lvl2pPr algn="l" rtl="0" eaLnBrk="0" fontAlgn="base" hangingPunct="0">
              <a:spcBef>
                <a:spcPct val="0"/>
              </a:spcBef>
              <a:spcAft>
                <a:spcPct val="0"/>
              </a:spcAft>
              <a:defRPr sz="4400">
                <a:solidFill>
                  <a:schemeClr val="tx1"/>
                </a:solidFill>
                <a:latin typeface="Calibri" pitchFamily="34" charset="0"/>
              </a:defRPr>
            </a:lvl2pPr>
            <a:lvl3pPr algn="l" rtl="0" eaLnBrk="0" fontAlgn="base" hangingPunct="0">
              <a:spcBef>
                <a:spcPct val="0"/>
              </a:spcBef>
              <a:spcAft>
                <a:spcPct val="0"/>
              </a:spcAft>
              <a:defRPr sz="4400">
                <a:solidFill>
                  <a:schemeClr val="tx1"/>
                </a:solidFill>
                <a:latin typeface="Calibri" pitchFamily="34" charset="0"/>
              </a:defRPr>
            </a:lvl3pPr>
            <a:lvl4pPr algn="l" rtl="0" eaLnBrk="0" fontAlgn="base" hangingPunct="0">
              <a:spcBef>
                <a:spcPct val="0"/>
              </a:spcBef>
              <a:spcAft>
                <a:spcPct val="0"/>
              </a:spcAft>
              <a:defRPr sz="4400">
                <a:solidFill>
                  <a:schemeClr val="tx1"/>
                </a:solidFill>
                <a:latin typeface="Calibri" pitchFamily="34" charset="0"/>
              </a:defRPr>
            </a:lvl4pPr>
            <a:lvl5pPr algn="l" rtl="0" eaLnBrk="0" fontAlgn="base" hangingPunct="0">
              <a:spcBef>
                <a:spcPct val="0"/>
              </a:spcBef>
              <a:spcAft>
                <a:spcPct val="0"/>
              </a:spcAft>
              <a:defRPr sz="4400">
                <a:solidFill>
                  <a:schemeClr val="tx1"/>
                </a:solidFill>
                <a:latin typeface="Calibri" pitchFamily="34" charset="0"/>
              </a:defRPr>
            </a:lvl5pPr>
            <a:lvl6pPr marL="457200" algn="l" rtl="0" fontAlgn="base">
              <a:spcBef>
                <a:spcPct val="0"/>
              </a:spcBef>
              <a:spcAft>
                <a:spcPct val="0"/>
              </a:spcAft>
              <a:defRPr sz="4400">
                <a:solidFill>
                  <a:schemeClr val="tx1"/>
                </a:solidFill>
                <a:latin typeface="Calibri" pitchFamily="34" charset="0"/>
              </a:defRPr>
            </a:lvl6pPr>
            <a:lvl7pPr marL="914400" algn="l" rtl="0" fontAlgn="base">
              <a:spcBef>
                <a:spcPct val="0"/>
              </a:spcBef>
              <a:spcAft>
                <a:spcPct val="0"/>
              </a:spcAft>
              <a:defRPr sz="4400">
                <a:solidFill>
                  <a:schemeClr val="tx1"/>
                </a:solidFill>
                <a:latin typeface="Calibri" pitchFamily="34" charset="0"/>
              </a:defRPr>
            </a:lvl7pPr>
            <a:lvl8pPr marL="1371600" algn="l" rtl="0" fontAlgn="base">
              <a:spcBef>
                <a:spcPct val="0"/>
              </a:spcBef>
              <a:spcAft>
                <a:spcPct val="0"/>
              </a:spcAft>
              <a:defRPr sz="4400">
                <a:solidFill>
                  <a:schemeClr val="tx1"/>
                </a:solidFill>
                <a:latin typeface="Calibri" pitchFamily="34" charset="0"/>
              </a:defRPr>
            </a:lvl8pPr>
            <a:lvl9pPr marL="1828800" algn="l" rtl="0" fontAlgn="base">
              <a:spcBef>
                <a:spcPct val="0"/>
              </a:spcBef>
              <a:spcAft>
                <a:spcPct val="0"/>
              </a:spcAft>
              <a:defRPr sz="4400">
                <a:solidFill>
                  <a:schemeClr val="tx1"/>
                </a:solidFill>
                <a:latin typeface="Calibri" pitchFamily="34" charset="0"/>
              </a:defRPr>
            </a:lvl9pPr>
          </a:lstStyle>
          <a:p>
            <a:pPr algn="ctr"/>
            <a:r>
              <a:rPr lang="en-GB" sz="1600" dirty="0">
                <a:latin typeface="Arial"/>
                <a:cs typeface="Arial"/>
              </a:rPr>
              <a:t>UDA Contract</a:t>
            </a:r>
            <a:endParaRPr lang="en-US" sz="1600" dirty="0"/>
          </a:p>
        </p:txBody>
      </p:sp>
      <p:sp>
        <p:nvSpPr>
          <p:cNvPr id="17" name="Title 1">
            <a:extLst>
              <a:ext uri="{FF2B5EF4-FFF2-40B4-BE49-F238E27FC236}">
                <a16:creationId xmlns:a16="http://schemas.microsoft.com/office/drawing/2014/main" id="{2224E3BE-7491-E24A-159D-1AC273FA5D12}"/>
              </a:ext>
            </a:extLst>
          </p:cNvPr>
          <p:cNvSpPr txBox="1">
            <a:spLocks/>
          </p:cNvSpPr>
          <p:nvPr/>
        </p:nvSpPr>
        <p:spPr>
          <a:xfrm>
            <a:off x="3612453" y="3575453"/>
            <a:ext cx="2721359" cy="536923"/>
          </a:xfrm>
          <a:prstGeom prst="rect">
            <a:avLst/>
          </a:prstGeom>
        </p:spPr>
        <p:txBody>
          <a:bodyPr lIns="91440" tIns="45720" rIns="91440" bIns="45720" anchor="t"/>
          <a:lstStyle>
            <a:lvl1pPr algn="l" rtl="0" eaLnBrk="0" fontAlgn="base" hangingPunct="0">
              <a:spcBef>
                <a:spcPct val="0"/>
              </a:spcBef>
              <a:spcAft>
                <a:spcPct val="0"/>
              </a:spcAft>
              <a:defRPr sz="2400" b="1" kern="1200">
                <a:solidFill>
                  <a:srgbClr val="0072C6"/>
                </a:solidFill>
                <a:latin typeface="Arial" pitchFamily="34" charset="0"/>
                <a:ea typeface="+mj-ea"/>
                <a:cs typeface="Arial" pitchFamily="34" charset="0"/>
              </a:defRPr>
            </a:lvl1pPr>
            <a:lvl2pPr algn="l" rtl="0" eaLnBrk="0" fontAlgn="base" hangingPunct="0">
              <a:spcBef>
                <a:spcPct val="0"/>
              </a:spcBef>
              <a:spcAft>
                <a:spcPct val="0"/>
              </a:spcAft>
              <a:defRPr sz="4400">
                <a:solidFill>
                  <a:schemeClr val="tx1"/>
                </a:solidFill>
                <a:latin typeface="Calibri" pitchFamily="34" charset="0"/>
              </a:defRPr>
            </a:lvl2pPr>
            <a:lvl3pPr algn="l" rtl="0" eaLnBrk="0" fontAlgn="base" hangingPunct="0">
              <a:spcBef>
                <a:spcPct val="0"/>
              </a:spcBef>
              <a:spcAft>
                <a:spcPct val="0"/>
              </a:spcAft>
              <a:defRPr sz="4400">
                <a:solidFill>
                  <a:schemeClr val="tx1"/>
                </a:solidFill>
                <a:latin typeface="Calibri" pitchFamily="34" charset="0"/>
              </a:defRPr>
            </a:lvl3pPr>
            <a:lvl4pPr algn="l" rtl="0" eaLnBrk="0" fontAlgn="base" hangingPunct="0">
              <a:spcBef>
                <a:spcPct val="0"/>
              </a:spcBef>
              <a:spcAft>
                <a:spcPct val="0"/>
              </a:spcAft>
              <a:defRPr sz="4400">
                <a:solidFill>
                  <a:schemeClr val="tx1"/>
                </a:solidFill>
                <a:latin typeface="Calibri" pitchFamily="34" charset="0"/>
              </a:defRPr>
            </a:lvl4pPr>
            <a:lvl5pPr algn="l" rtl="0" eaLnBrk="0" fontAlgn="base" hangingPunct="0">
              <a:spcBef>
                <a:spcPct val="0"/>
              </a:spcBef>
              <a:spcAft>
                <a:spcPct val="0"/>
              </a:spcAft>
              <a:defRPr sz="4400">
                <a:solidFill>
                  <a:schemeClr val="tx1"/>
                </a:solidFill>
                <a:latin typeface="Calibri" pitchFamily="34" charset="0"/>
              </a:defRPr>
            </a:lvl5pPr>
            <a:lvl6pPr marL="457200" algn="l" rtl="0" fontAlgn="base">
              <a:spcBef>
                <a:spcPct val="0"/>
              </a:spcBef>
              <a:spcAft>
                <a:spcPct val="0"/>
              </a:spcAft>
              <a:defRPr sz="4400">
                <a:solidFill>
                  <a:schemeClr val="tx1"/>
                </a:solidFill>
                <a:latin typeface="Calibri" pitchFamily="34" charset="0"/>
              </a:defRPr>
            </a:lvl6pPr>
            <a:lvl7pPr marL="914400" algn="l" rtl="0" fontAlgn="base">
              <a:spcBef>
                <a:spcPct val="0"/>
              </a:spcBef>
              <a:spcAft>
                <a:spcPct val="0"/>
              </a:spcAft>
              <a:defRPr sz="4400">
                <a:solidFill>
                  <a:schemeClr val="tx1"/>
                </a:solidFill>
                <a:latin typeface="Calibri" pitchFamily="34" charset="0"/>
              </a:defRPr>
            </a:lvl7pPr>
            <a:lvl8pPr marL="1371600" algn="l" rtl="0" fontAlgn="base">
              <a:spcBef>
                <a:spcPct val="0"/>
              </a:spcBef>
              <a:spcAft>
                <a:spcPct val="0"/>
              </a:spcAft>
              <a:defRPr sz="4400">
                <a:solidFill>
                  <a:schemeClr val="tx1"/>
                </a:solidFill>
                <a:latin typeface="Calibri" pitchFamily="34" charset="0"/>
              </a:defRPr>
            </a:lvl8pPr>
            <a:lvl9pPr marL="1828800" algn="l" rtl="0" fontAlgn="base">
              <a:spcBef>
                <a:spcPct val="0"/>
              </a:spcBef>
              <a:spcAft>
                <a:spcPct val="0"/>
              </a:spcAft>
              <a:defRPr sz="4400">
                <a:solidFill>
                  <a:schemeClr val="tx1"/>
                </a:solidFill>
                <a:latin typeface="Calibri" pitchFamily="34" charset="0"/>
              </a:defRPr>
            </a:lvl9pPr>
          </a:lstStyle>
          <a:p>
            <a:pPr algn="ctr"/>
            <a:r>
              <a:rPr lang="en-GB" sz="1600" dirty="0">
                <a:latin typeface="Arial"/>
                <a:cs typeface="Arial"/>
              </a:rPr>
              <a:t>Contract Reform</a:t>
            </a:r>
            <a:endParaRPr lang="en-US" sz="1600" dirty="0"/>
          </a:p>
        </p:txBody>
      </p:sp>
      <p:sp>
        <p:nvSpPr>
          <p:cNvPr id="19" name="TextBox 18">
            <a:extLst>
              <a:ext uri="{FF2B5EF4-FFF2-40B4-BE49-F238E27FC236}">
                <a16:creationId xmlns:a16="http://schemas.microsoft.com/office/drawing/2014/main" id="{92EA7DFA-08C6-76D2-2F93-CCC405BB2122}"/>
              </a:ext>
            </a:extLst>
          </p:cNvPr>
          <p:cNvSpPr txBox="1"/>
          <p:nvPr/>
        </p:nvSpPr>
        <p:spPr>
          <a:xfrm>
            <a:off x="1314451" y="5947767"/>
            <a:ext cx="2743200" cy="27699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200" dirty="0">
                <a:latin typeface="Arial"/>
              </a:rPr>
              <a:t>Base size: 1,010</a:t>
            </a:r>
            <a:endParaRPr lang="en-US" sz="1200" dirty="0"/>
          </a:p>
        </p:txBody>
      </p:sp>
      <p:sp>
        <p:nvSpPr>
          <p:cNvPr id="20" name="TextBox 19">
            <a:extLst>
              <a:ext uri="{FF2B5EF4-FFF2-40B4-BE49-F238E27FC236}">
                <a16:creationId xmlns:a16="http://schemas.microsoft.com/office/drawing/2014/main" id="{F33447CF-6EF1-15A3-4DEF-51931B3A1B44}"/>
              </a:ext>
            </a:extLst>
          </p:cNvPr>
          <p:cNvSpPr txBox="1"/>
          <p:nvPr/>
        </p:nvSpPr>
        <p:spPr>
          <a:xfrm>
            <a:off x="4258947" y="5967472"/>
            <a:ext cx="2743200" cy="27699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200" dirty="0">
                <a:latin typeface="Arial"/>
              </a:rPr>
              <a:t>Base size: 4,445</a:t>
            </a:r>
            <a:endParaRPr lang="en-US" sz="1200" dirty="0"/>
          </a:p>
        </p:txBody>
      </p:sp>
      <p:grpSp>
        <p:nvGrpSpPr>
          <p:cNvPr id="4" name="Group 3">
            <a:extLst>
              <a:ext uri="{FF2B5EF4-FFF2-40B4-BE49-F238E27FC236}">
                <a16:creationId xmlns:a16="http://schemas.microsoft.com/office/drawing/2014/main" id="{145C6855-CFE1-7E15-5B5C-3D077331251B}"/>
              </a:ext>
            </a:extLst>
          </p:cNvPr>
          <p:cNvGrpSpPr/>
          <p:nvPr/>
        </p:nvGrpSpPr>
        <p:grpSpPr>
          <a:xfrm>
            <a:off x="2476940" y="1163729"/>
            <a:ext cx="2066617" cy="2028517"/>
            <a:chOff x="448855" y="1101471"/>
            <a:chExt cx="2066617" cy="2028517"/>
          </a:xfrm>
        </p:grpSpPr>
        <p:sp>
          <p:nvSpPr>
            <p:cNvPr id="5" name="Oval 4">
              <a:extLst>
                <a:ext uri="{FF2B5EF4-FFF2-40B4-BE49-F238E27FC236}">
                  <a16:creationId xmlns:a16="http://schemas.microsoft.com/office/drawing/2014/main" id="{F1BEF680-B9CD-9982-AD2A-32600B1B44E5}"/>
                </a:ext>
              </a:extLst>
            </p:cNvPr>
            <p:cNvSpPr/>
            <p:nvPr/>
          </p:nvSpPr>
          <p:spPr>
            <a:xfrm>
              <a:off x="448855" y="1101471"/>
              <a:ext cx="2028517" cy="2028517"/>
            </a:xfrm>
            <a:prstGeom prst="ellipse">
              <a:avLst/>
            </a:prstGeom>
            <a:solidFill>
              <a:srgbClr val="0096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0054B8"/>
                </a:solidFill>
              </a:endParaRPr>
            </a:p>
          </p:txBody>
        </p:sp>
        <p:sp>
          <p:nvSpPr>
            <p:cNvPr id="6" name="Content Placeholder 2">
              <a:extLst>
                <a:ext uri="{FF2B5EF4-FFF2-40B4-BE49-F238E27FC236}">
                  <a16:creationId xmlns:a16="http://schemas.microsoft.com/office/drawing/2014/main" id="{8894435A-6985-69E4-247D-7E5A030117D6}"/>
                </a:ext>
              </a:extLst>
            </p:cNvPr>
            <p:cNvSpPr txBox="1">
              <a:spLocks/>
            </p:cNvSpPr>
            <p:nvPr/>
          </p:nvSpPr>
          <p:spPr>
            <a:xfrm>
              <a:off x="500380" y="1489790"/>
              <a:ext cx="2015092" cy="955927"/>
            </a:xfrm>
            <a:prstGeom prst="rect">
              <a:avLst/>
            </a:prstGeom>
          </p:spPr>
          <p:txBody>
            <a:bodyPr/>
            <a:lstStyle>
              <a:lvl1pPr marL="457200" indent="-457200" algn="l" rtl="0" eaLnBrk="0" fontAlgn="base" hangingPunct="0">
                <a:spcBef>
                  <a:spcPct val="20000"/>
                </a:spcBef>
                <a:spcAft>
                  <a:spcPct val="0"/>
                </a:spcAft>
                <a:buFont typeface="Arial" pitchFamily="34" charset="0"/>
                <a:buChar char="•"/>
                <a:defRPr sz="1800" kern="1200">
                  <a:solidFill>
                    <a:schemeClr val="tx1"/>
                  </a:solidFill>
                  <a:latin typeface="Arial" pitchFamily="34" charset="0"/>
                  <a:ea typeface="+mn-ea"/>
                  <a:cs typeface="Arial" pitchFamily="34" charset="0"/>
                </a:defRPr>
              </a:lvl1pPr>
              <a:lvl2pPr marL="742950" indent="-285750" algn="l" rtl="0" eaLnBrk="0" fontAlgn="base" hangingPunct="0">
                <a:spcBef>
                  <a:spcPct val="20000"/>
                </a:spcBef>
                <a:spcAft>
                  <a:spcPct val="0"/>
                </a:spcAft>
                <a:buFont typeface="Arial" charset="0"/>
                <a:buChar char="–"/>
                <a:defRPr sz="1800" kern="1200">
                  <a:solidFill>
                    <a:schemeClr val="tx1"/>
                  </a:solidFill>
                  <a:latin typeface="Arial" pitchFamily="34" charset="0"/>
                  <a:ea typeface="+mn-ea"/>
                  <a:cs typeface="Arial" pitchFamily="34" charset="0"/>
                </a:defRPr>
              </a:lvl2pPr>
              <a:lvl3pPr marL="1143000" indent="-228600" algn="l" rtl="0" eaLnBrk="0" fontAlgn="base" hangingPunct="0">
                <a:spcBef>
                  <a:spcPct val="20000"/>
                </a:spcBef>
                <a:spcAft>
                  <a:spcPct val="0"/>
                </a:spcAft>
                <a:buFont typeface="Arial" charset="0"/>
                <a:buChar char="•"/>
                <a:defRPr sz="1800" kern="1200">
                  <a:solidFill>
                    <a:schemeClr val="tx1"/>
                  </a:solidFill>
                  <a:latin typeface="Arial" pitchFamily="34" charset="0"/>
                  <a:ea typeface="+mn-ea"/>
                  <a:cs typeface="Arial" pitchFamily="34" charset="0"/>
                </a:defRPr>
              </a:lvl3pPr>
              <a:lvl4pPr marL="1600200" indent="-228600" algn="l" rtl="0" eaLnBrk="0" fontAlgn="base" hangingPunct="0">
                <a:spcBef>
                  <a:spcPct val="20000"/>
                </a:spcBef>
                <a:spcAft>
                  <a:spcPct val="0"/>
                </a:spcAft>
                <a:buFont typeface="Arial" charset="0"/>
                <a:buChar char="–"/>
                <a:defRPr sz="1800" kern="1200">
                  <a:solidFill>
                    <a:schemeClr val="tx1"/>
                  </a:solidFill>
                  <a:latin typeface="Arial" pitchFamily="34" charset="0"/>
                  <a:ea typeface="+mn-ea"/>
                  <a:cs typeface="Arial" pitchFamily="34" charset="0"/>
                </a:defRPr>
              </a:lvl4pPr>
              <a:lvl5pPr marL="2057400" indent="-228600" algn="l" rtl="0" eaLnBrk="0" fontAlgn="base" hangingPunct="0">
                <a:spcBef>
                  <a:spcPct val="20000"/>
                </a:spcBef>
                <a:spcAft>
                  <a:spcPct val="0"/>
                </a:spcAft>
                <a:buFont typeface="Arial" charset="0"/>
                <a:buNone/>
                <a:defRPr sz="18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en-US" sz="6000" b="1" dirty="0">
                  <a:solidFill>
                    <a:schemeClr val="bg1"/>
                  </a:solidFill>
                  <a:latin typeface="Arial"/>
                  <a:ea typeface="Calibri"/>
                  <a:cs typeface="Calibri"/>
                </a:rPr>
                <a:t>86%</a:t>
              </a:r>
            </a:p>
          </p:txBody>
        </p:sp>
        <p:sp>
          <p:nvSpPr>
            <p:cNvPr id="7" name="TextBox 6">
              <a:extLst>
                <a:ext uri="{FF2B5EF4-FFF2-40B4-BE49-F238E27FC236}">
                  <a16:creationId xmlns:a16="http://schemas.microsoft.com/office/drawing/2014/main" id="{FAAB9CF4-2926-05AA-C282-A990D1CDDA7F}"/>
                </a:ext>
              </a:extLst>
            </p:cNvPr>
            <p:cNvSpPr txBox="1"/>
            <p:nvPr/>
          </p:nvSpPr>
          <p:spPr>
            <a:xfrm>
              <a:off x="615388" y="2418276"/>
              <a:ext cx="1708150" cy="369332"/>
            </a:xfrm>
            <a:prstGeom prst="rect">
              <a:avLst/>
            </a:prstGeom>
            <a:noFill/>
          </p:spPr>
          <p:txBody>
            <a:bodyPr wrap="square" rtlCol="0">
              <a:spAutoFit/>
            </a:bodyPr>
            <a:lstStyle/>
            <a:p>
              <a:pPr algn="ctr"/>
              <a:r>
                <a:rPr lang="en-US" sz="1800" b="1" dirty="0">
                  <a:solidFill>
                    <a:schemeClr val="bg1"/>
                  </a:solidFill>
                  <a:latin typeface="Arial"/>
                  <a:ea typeface="Calibri"/>
                  <a:cs typeface="Calibri"/>
                </a:rPr>
                <a:t>satisfied</a:t>
              </a:r>
              <a:endParaRPr lang="en-GB" dirty="0"/>
            </a:p>
          </p:txBody>
        </p:sp>
      </p:grpSp>
      <p:grpSp>
        <p:nvGrpSpPr>
          <p:cNvPr id="16" name="Group 15">
            <a:extLst>
              <a:ext uri="{FF2B5EF4-FFF2-40B4-BE49-F238E27FC236}">
                <a16:creationId xmlns:a16="http://schemas.microsoft.com/office/drawing/2014/main" id="{FCF21D0D-F99E-E4EE-5238-E6BEA4B9C177}"/>
              </a:ext>
            </a:extLst>
          </p:cNvPr>
          <p:cNvGrpSpPr/>
          <p:nvPr/>
        </p:nvGrpSpPr>
        <p:grpSpPr>
          <a:xfrm>
            <a:off x="918974" y="3882286"/>
            <a:ext cx="2066617" cy="2028517"/>
            <a:chOff x="448855" y="1101471"/>
            <a:chExt cx="2066617" cy="2028517"/>
          </a:xfrm>
        </p:grpSpPr>
        <p:sp>
          <p:nvSpPr>
            <p:cNvPr id="21" name="Oval 20">
              <a:extLst>
                <a:ext uri="{FF2B5EF4-FFF2-40B4-BE49-F238E27FC236}">
                  <a16:creationId xmlns:a16="http://schemas.microsoft.com/office/drawing/2014/main" id="{04C47A9C-BDA5-541B-69BD-2ACD8319EBBE}"/>
                </a:ext>
              </a:extLst>
            </p:cNvPr>
            <p:cNvSpPr/>
            <p:nvPr/>
          </p:nvSpPr>
          <p:spPr>
            <a:xfrm>
              <a:off x="448855" y="1101471"/>
              <a:ext cx="2028517" cy="2028517"/>
            </a:xfrm>
            <a:prstGeom prst="ellipse">
              <a:avLst/>
            </a:prstGeom>
            <a:solidFill>
              <a:srgbClr val="0096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0054B8"/>
                </a:solidFill>
              </a:endParaRPr>
            </a:p>
          </p:txBody>
        </p:sp>
        <p:sp>
          <p:nvSpPr>
            <p:cNvPr id="22" name="Content Placeholder 2">
              <a:extLst>
                <a:ext uri="{FF2B5EF4-FFF2-40B4-BE49-F238E27FC236}">
                  <a16:creationId xmlns:a16="http://schemas.microsoft.com/office/drawing/2014/main" id="{5749C17A-F25E-E2A9-9C8C-3101F15EB706}"/>
                </a:ext>
              </a:extLst>
            </p:cNvPr>
            <p:cNvSpPr txBox="1">
              <a:spLocks/>
            </p:cNvSpPr>
            <p:nvPr/>
          </p:nvSpPr>
          <p:spPr>
            <a:xfrm>
              <a:off x="500380" y="1489790"/>
              <a:ext cx="2015092" cy="955927"/>
            </a:xfrm>
            <a:prstGeom prst="rect">
              <a:avLst/>
            </a:prstGeom>
          </p:spPr>
          <p:txBody>
            <a:bodyPr/>
            <a:lstStyle>
              <a:lvl1pPr marL="457200" indent="-457200" algn="l" rtl="0" eaLnBrk="0" fontAlgn="base" hangingPunct="0">
                <a:spcBef>
                  <a:spcPct val="20000"/>
                </a:spcBef>
                <a:spcAft>
                  <a:spcPct val="0"/>
                </a:spcAft>
                <a:buFont typeface="Arial" pitchFamily="34" charset="0"/>
                <a:buChar char="•"/>
                <a:defRPr sz="1800" kern="1200">
                  <a:solidFill>
                    <a:schemeClr val="tx1"/>
                  </a:solidFill>
                  <a:latin typeface="Arial" pitchFamily="34" charset="0"/>
                  <a:ea typeface="+mn-ea"/>
                  <a:cs typeface="Arial" pitchFamily="34" charset="0"/>
                </a:defRPr>
              </a:lvl1pPr>
              <a:lvl2pPr marL="742950" indent="-285750" algn="l" rtl="0" eaLnBrk="0" fontAlgn="base" hangingPunct="0">
                <a:spcBef>
                  <a:spcPct val="20000"/>
                </a:spcBef>
                <a:spcAft>
                  <a:spcPct val="0"/>
                </a:spcAft>
                <a:buFont typeface="Arial" charset="0"/>
                <a:buChar char="–"/>
                <a:defRPr sz="1800" kern="1200">
                  <a:solidFill>
                    <a:schemeClr val="tx1"/>
                  </a:solidFill>
                  <a:latin typeface="Arial" pitchFamily="34" charset="0"/>
                  <a:ea typeface="+mn-ea"/>
                  <a:cs typeface="Arial" pitchFamily="34" charset="0"/>
                </a:defRPr>
              </a:lvl2pPr>
              <a:lvl3pPr marL="1143000" indent="-228600" algn="l" rtl="0" eaLnBrk="0" fontAlgn="base" hangingPunct="0">
                <a:spcBef>
                  <a:spcPct val="20000"/>
                </a:spcBef>
                <a:spcAft>
                  <a:spcPct val="0"/>
                </a:spcAft>
                <a:buFont typeface="Arial" charset="0"/>
                <a:buChar char="•"/>
                <a:defRPr sz="1800" kern="1200">
                  <a:solidFill>
                    <a:schemeClr val="tx1"/>
                  </a:solidFill>
                  <a:latin typeface="Arial" pitchFamily="34" charset="0"/>
                  <a:ea typeface="+mn-ea"/>
                  <a:cs typeface="Arial" pitchFamily="34" charset="0"/>
                </a:defRPr>
              </a:lvl3pPr>
              <a:lvl4pPr marL="1600200" indent="-228600" algn="l" rtl="0" eaLnBrk="0" fontAlgn="base" hangingPunct="0">
                <a:spcBef>
                  <a:spcPct val="20000"/>
                </a:spcBef>
                <a:spcAft>
                  <a:spcPct val="0"/>
                </a:spcAft>
                <a:buFont typeface="Arial" charset="0"/>
                <a:buChar char="–"/>
                <a:defRPr sz="1800" kern="1200">
                  <a:solidFill>
                    <a:schemeClr val="tx1"/>
                  </a:solidFill>
                  <a:latin typeface="Arial" pitchFamily="34" charset="0"/>
                  <a:ea typeface="+mn-ea"/>
                  <a:cs typeface="Arial" pitchFamily="34" charset="0"/>
                </a:defRPr>
              </a:lvl4pPr>
              <a:lvl5pPr marL="2057400" indent="-228600" algn="l" rtl="0" eaLnBrk="0" fontAlgn="base" hangingPunct="0">
                <a:spcBef>
                  <a:spcPct val="20000"/>
                </a:spcBef>
                <a:spcAft>
                  <a:spcPct val="0"/>
                </a:spcAft>
                <a:buFont typeface="Arial" charset="0"/>
                <a:buNone/>
                <a:defRPr sz="18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en-US" sz="6000" b="1" dirty="0">
                  <a:solidFill>
                    <a:schemeClr val="bg1"/>
                  </a:solidFill>
                  <a:latin typeface="Arial"/>
                  <a:ea typeface="Calibri"/>
                  <a:cs typeface="Calibri"/>
                </a:rPr>
                <a:t>86%</a:t>
              </a:r>
            </a:p>
          </p:txBody>
        </p:sp>
        <p:sp>
          <p:nvSpPr>
            <p:cNvPr id="23" name="TextBox 22">
              <a:extLst>
                <a:ext uri="{FF2B5EF4-FFF2-40B4-BE49-F238E27FC236}">
                  <a16:creationId xmlns:a16="http://schemas.microsoft.com/office/drawing/2014/main" id="{58BCFCF9-EF1E-3941-35EB-7567A07E30B4}"/>
                </a:ext>
              </a:extLst>
            </p:cNvPr>
            <p:cNvSpPr txBox="1"/>
            <p:nvPr/>
          </p:nvSpPr>
          <p:spPr>
            <a:xfrm>
              <a:off x="615388" y="2418276"/>
              <a:ext cx="1708150" cy="369332"/>
            </a:xfrm>
            <a:prstGeom prst="rect">
              <a:avLst/>
            </a:prstGeom>
            <a:noFill/>
          </p:spPr>
          <p:txBody>
            <a:bodyPr wrap="square" rtlCol="0">
              <a:spAutoFit/>
            </a:bodyPr>
            <a:lstStyle/>
            <a:p>
              <a:pPr algn="ctr"/>
              <a:r>
                <a:rPr lang="en-US" sz="1800" b="1" dirty="0">
                  <a:solidFill>
                    <a:schemeClr val="bg1"/>
                  </a:solidFill>
                  <a:latin typeface="Arial"/>
                  <a:ea typeface="Calibri"/>
                  <a:cs typeface="Calibri"/>
                </a:rPr>
                <a:t>satisfied</a:t>
              </a:r>
              <a:endParaRPr lang="en-GB" dirty="0"/>
            </a:p>
          </p:txBody>
        </p:sp>
      </p:grpSp>
      <p:grpSp>
        <p:nvGrpSpPr>
          <p:cNvPr id="24" name="Group 23">
            <a:extLst>
              <a:ext uri="{FF2B5EF4-FFF2-40B4-BE49-F238E27FC236}">
                <a16:creationId xmlns:a16="http://schemas.microsoft.com/office/drawing/2014/main" id="{B2B77036-37B8-736D-BCA1-0A978F8B6565}"/>
              </a:ext>
            </a:extLst>
          </p:cNvPr>
          <p:cNvGrpSpPr/>
          <p:nvPr/>
        </p:nvGrpSpPr>
        <p:grpSpPr>
          <a:xfrm>
            <a:off x="3952525" y="3909122"/>
            <a:ext cx="2066617" cy="2028517"/>
            <a:chOff x="448855" y="1101471"/>
            <a:chExt cx="2066617" cy="2028517"/>
          </a:xfrm>
        </p:grpSpPr>
        <p:sp>
          <p:nvSpPr>
            <p:cNvPr id="25" name="Oval 24">
              <a:extLst>
                <a:ext uri="{FF2B5EF4-FFF2-40B4-BE49-F238E27FC236}">
                  <a16:creationId xmlns:a16="http://schemas.microsoft.com/office/drawing/2014/main" id="{B652F73B-599A-6D2E-EF4E-80252DE66047}"/>
                </a:ext>
              </a:extLst>
            </p:cNvPr>
            <p:cNvSpPr/>
            <p:nvPr/>
          </p:nvSpPr>
          <p:spPr>
            <a:xfrm>
              <a:off x="448855" y="1101471"/>
              <a:ext cx="2028517" cy="2028517"/>
            </a:xfrm>
            <a:prstGeom prst="ellipse">
              <a:avLst/>
            </a:prstGeom>
            <a:solidFill>
              <a:srgbClr val="0096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0054B8"/>
                </a:solidFill>
              </a:endParaRPr>
            </a:p>
          </p:txBody>
        </p:sp>
        <p:sp>
          <p:nvSpPr>
            <p:cNvPr id="26" name="Content Placeholder 2">
              <a:extLst>
                <a:ext uri="{FF2B5EF4-FFF2-40B4-BE49-F238E27FC236}">
                  <a16:creationId xmlns:a16="http://schemas.microsoft.com/office/drawing/2014/main" id="{822C1B4F-E39B-7A06-38F8-DC2D956451A5}"/>
                </a:ext>
              </a:extLst>
            </p:cNvPr>
            <p:cNvSpPr txBox="1">
              <a:spLocks/>
            </p:cNvSpPr>
            <p:nvPr/>
          </p:nvSpPr>
          <p:spPr>
            <a:xfrm>
              <a:off x="500380" y="1489790"/>
              <a:ext cx="2015092" cy="955927"/>
            </a:xfrm>
            <a:prstGeom prst="rect">
              <a:avLst/>
            </a:prstGeom>
          </p:spPr>
          <p:txBody>
            <a:bodyPr/>
            <a:lstStyle>
              <a:lvl1pPr marL="457200" indent="-457200" algn="l" rtl="0" eaLnBrk="0" fontAlgn="base" hangingPunct="0">
                <a:spcBef>
                  <a:spcPct val="20000"/>
                </a:spcBef>
                <a:spcAft>
                  <a:spcPct val="0"/>
                </a:spcAft>
                <a:buFont typeface="Arial" pitchFamily="34" charset="0"/>
                <a:buChar char="•"/>
                <a:defRPr sz="1800" kern="1200">
                  <a:solidFill>
                    <a:schemeClr val="tx1"/>
                  </a:solidFill>
                  <a:latin typeface="Arial" pitchFamily="34" charset="0"/>
                  <a:ea typeface="+mn-ea"/>
                  <a:cs typeface="Arial" pitchFamily="34" charset="0"/>
                </a:defRPr>
              </a:lvl1pPr>
              <a:lvl2pPr marL="742950" indent="-285750" algn="l" rtl="0" eaLnBrk="0" fontAlgn="base" hangingPunct="0">
                <a:spcBef>
                  <a:spcPct val="20000"/>
                </a:spcBef>
                <a:spcAft>
                  <a:spcPct val="0"/>
                </a:spcAft>
                <a:buFont typeface="Arial" charset="0"/>
                <a:buChar char="–"/>
                <a:defRPr sz="1800" kern="1200">
                  <a:solidFill>
                    <a:schemeClr val="tx1"/>
                  </a:solidFill>
                  <a:latin typeface="Arial" pitchFamily="34" charset="0"/>
                  <a:ea typeface="+mn-ea"/>
                  <a:cs typeface="Arial" pitchFamily="34" charset="0"/>
                </a:defRPr>
              </a:lvl2pPr>
              <a:lvl3pPr marL="1143000" indent="-228600" algn="l" rtl="0" eaLnBrk="0" fontAlgn="base" hangingPunct="0">
                <a:spcBef>
                  <a:spcPct val="20000"/>
                </a:spcBef>
                <a:spcAft>
                  <a:spcPct val="0"/>
                </a:spcAft>
                <a:buFont typeface="Arial" charset="0"/>
                <a:buChar char="•"/>
                <a:defRPr sz="1800" kern="1200">
                  <a:solidFill>
                    <a:schemeClr val="tx1"/>
                  </a:solidFill>
                  <a:latin typeface="Arial" pitchFamily="34" charset="0"/>
                  <a:ea typeface="+mn-ea"/>
                  <a:cs typeface="Arial" pitchFamily="34" charset="0"/>
                </a:defRPr>
              </a:lvl3pPr>
              <a:lvl4pPr marL="1600200" indent="-228600" algn="l" rtl="0" eaLnBrk="0" fontAlgn="base" hangingPunct="0">
                <a:spcBef>
                  <a:spcPct val="20000"/>
                </a:spcBef>
                <a:spcAft>
                  <a:spcPct val="0"/>
                </a:spcAft>
                <a:buFont typeface="Arial" charset="0"/>
                <a:buChar char="–"/>
                <a:defRPr sz="1800" kern="1200">
                  <a:solidFill>
                    <a:schemeClr val="tx1"/>
                  </a:solidFill>
                  <a:latin typeface="Arial" pitchFamily="34" charset="0"/>
                  <a:ea typeface="+mn-ea"/>
                  <a:cs typeface="Arial" pitchFamily="34" charset="0"/>
                </a:defRPr>
              </a:lvl4pPr>
              <a:lvl5pPr marL="2057400" indent="-228600" algn="l" rtl="0" eaLnBrk="0" fontAlgn="base" hangingPunct="0">
                <a:spcBef>
                  <a:spcPct val="20000"/>
                </a:spcBef>
                <a:spcAft>
                  <a:spcPct val="0"/>
                </a:spcAft>
                <a:buFont typeface="Arial" charset="0"/>
                <a:buNone/>
                <a:defRPr sz="18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en-US" sz="6000" b="1" dirty="0">
                  <a:solidFill>
                    <a:schemeClr val="bg1"/>
                  </a:solidFill>
                  <a:latin typeface="Arial"/>
                  <a:ea typeface="Calibri"/>
                  <a:cs typeface="Calibri"/>
                </a:rPr>
                <a:t>86%</a:t>
              </a:r>
            </a:p>
          </p:txBody>
        </p:sp>
        <p:sp>
          <p:nvSpPr>
            <p:cNvPr id="27" name="TextBox 26">
              <a:extLst>
                <a:ext uri="{FF2B5EF4-FFF2-40B4-BE49-F238E27FC236}">
                  <a16:creationId xmlns:a16="http://schemas.microsoft.com/office/drawing/2014/main" id="{EBFCD05D-15CF-B15B-FBBC-47572FE4AEAB}"/>
                </a:ext>
              </a:extLst>
            </p:cNvPr>
            <p:cNvSpPr txBox="1"/>
            <p:nvPr/>
          </p:nvSpPr>
          <p:spPr>
            <a:xfrm>
              <a:off x="615388" y="2418276"/>
              <a:ext cx="1708150" cy="369332"/>
            </a:xfrm>
            <a:prstGeom prst="rect">
              <a:avLst/>
            </a:prstGeom>
            <a:noFill/>
          </p:spPr>
          <p:txBody>
            <a:bodyPr wrap="square" rtlCol="0">
              <a:spAutoFit/>
            </a:bodyPr>
            <a:lstStyle/>
            <a:p>
              <a:pPr algn="ctr"/>
              <a:r>
                <a:rPr lang="en-US" sz="1800" b="1" dirty="0">
                  <a:solidFill>
                    <a:schemeClr val="bg1"/>
                  </a:solidFill>
                  <a:latin typeface="Arial"/>
                  <a:ea typeface="Calibri"/>
                  <a:cs typeface="Calibri"/>
                </a:rPr>
                <a:t>satisfied</a:t>
              </a:r>
              <a:endParaRPr lang="en-GB" dirty="0"/>
            </a:p>
          </p:txBody>
        </p:sp>
      </p:grpSp>
      <p:grpSp>
        <p:nvGrpSpPr>
          <p:cNvPr id="28" name="Group 27">
            <a:extLst>
              <a:ext uri="{FF2B5EF4-FFF2-40B4-BE49-F238E27FC236}">
                <a16:creationId xmlns:a16="http://schemas.microsoft.com/office/drawing/2014/main" id="{51E2725E-4591-A41F-EF00-BE9FBB1F8608}"/>
              </a:ext>
            </a:extLst>
          </p:cNvPr>
          <p:cNvGrpSpPr/>
          <p:nvPr/>
        </p:nvGrpSpPr>
        <p:grpSpPr>
          <a:xfrm>
            <a:off x="7294247" y="1813987"/>
            <a:ext cx="216024" cy="216024"/>
            <a:chOff x="483478" y="1556792"/>
            <a:chExt cx="216024" cy="216024"/>
          </a:xfrm>
        </p:grpSpPr>
        <p:sp>
          <p:nvSpPr>
            <p:cNvPr id="29" name="Oval 28">
              <a:extLst>
                <a:ext uri="{FF2B5EF4-FFF2-40B4-BE49-F238E27FC236}">
                  <a16:creationId xmlns:a16="http://schemas.microsoft.com/office/drawing/2014/main" id="{C5A52A1C-BF11-A7D6-6A0A-26235E7DC668}"/>
                </a:ext>
              </a:extLst>
            </p:cNvPr>
            <p:cNvSpPr/>
            <p:nvPr/>
          </p:nvSpPr>
          <p:spPr>
            <a:xfrm>
              <a:off x="483478" y="1556792"/>
              <a:ext cx="216024" cy="216024"/>
            </a:xfrm>
            <a:prstGeom prst="ellipse">
              <a:avLst/>
            </a:prstGeom>
            <a:solidFill>
              <a:srgbClr val="0054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30" name="Graphic 29" descr="Checkmark with solid fill">
              <a:extLst>
                <a:ext uri="{FF2B5EF4-FFF2-40B4-BE49-F238E27FC236}">
                  <a16:creationId xmlns:a16="http://schemas.microsoft.com/office/drawing/2014/main" id="{2F03F763-EEC8-58D8-9751-6270C2917BA3}"/>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p:blipFill>
          <p:spPr>
            <a:xfrm>
              <a:off x="499856" y="1588112"/>
              <a:ext cx="183712" cy="183712"/>
            </a:xfrm>
            <a:prstGeom prst="rect">
              <a:avLst/>
            </a:prstGeom>
          </p:spPr>
        </p:pic>
      </p:grpSp>
      <p:grpSp>
        <p:nvGrpSpPr>
          <p:cNvPr id="31" name="Group 30">
            <a:extLst>
              <a:ext uri="{FF2B5EF4-FFF2-40B4-BE49-F238E27FC236}">
                <a16:creationId xmlns:a16="http://schemas.microsoft.com/office/drawing/2014/main" id="{1DBDA6F2-06F6-F0C3-F278-8A34DD2F72E8}"/>
              </a:ext>
            </a:extLst>
          </p:cNvPr>
          <p:cNvGrpSpPr/>
          <p:nvPr/>
        </p:nvGrpSpPr>
        <p:grpSpPr>
          <a:xfrm>
            <a:off x="7292249" y="2741854"/>
            <a:ext cx="216024" cy="216024"/>
            <a:chOff x="483478" y="1556792"/>
            <a:chExt cx="216024" cy="216024"/>
          </a:xfrm>
        </p:grpSpPr>
        <p:sp>
          <p:nvSpPr>
            <p:cNvPr id="32" name="Oval 31">
              <a:extLst>
                <a:ext uri="{FF2B5EF4-FFF2-40B4-BE49-F238E27FC236}">
                  <a16:creationId xmlns:a16="http://schemas.microsoft.com/office/drawing/2014/main" id="{C8924813-9A20-884A-4B0A-ED310AF745BA}"/>
                </a:ext>
              </a:extLst>
            </p:cNvPr>
            <p:cNvSpPr/>
            <p:nvPr/>
          </p:nvSpPr>
          <p:spPr>
            <a:xfrm>
              <a:off x="483478" y="1556792"/>
              <a:ext cx="216024" cy="216024"/>
            </a:xfrm>
            <a:prstGeom prst="ellipse">
              <a:avLst/>
            </a:prstGeom>
            <a:solidFill>
              <a:srgbClr val="0054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33" name="Graphic 32" descr="Checkmark with solid fill">
              <a:extLst>
                <a:ext uri="{FF2B5EF4-FFF2-40B4-BE49-F238E27FC236}">
                  <a16:creationId xmlns:a16="http://schemas.microsoft.com/office/drawing/2014/main" id="{78E6844B-2B05-B9DD-D902-FB4F5FD24811}"/>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p:blipFill>
          <p:spPr>
            <a:xfrm>
              <a:off x="499856" y="1588112"/>
              <a:ext cx="183712" cy="183712"/>
            </a:xfrm>
            <a:prstGeom prst="rect">
              <a:avLst/>
            </a:prstGeom>
          </p:spPr>
        </p:pic>
      </p:grpSp>
      <p:grpSp>
        <p:nvGrpSpPr>
          <p:cNvPr id="34" name="Group 33">
            <a:extLst>
              <a:ext uri="{FF2B5EF4-FFF2-40B4-BE49-F238E27FC236}">
                <a16:creationId xmlns:a16="http://schemas.microsoft.com/office/drawing/2014/main" id="{0C376121-7CB9-4F49-8175-D44F4FB36E27}"/>
              </a:ext>
            </a:extLst>
          </p:cNvPr>
          <p:cNvGrpSpPr/>
          <p:nvPr/>
        </p:nvGrpSpPr>
        <p:grpSpPr>
          <a:xfrm>
            <a:off x="7292824" y="3467441"/>
            <a:ext cx="216024" cy="216024"/>
            <a:chOff x="483478" y="1556792"/>
            <a:chExt cx="216024" cy="216024"/>
          </a:xfrm>
        </p:grpSpPr>
        <p:sp>
          <p:nvSpPr>
            <p:cNvPr id="35" name="Oval 34">
              <a:extLst>
                <a:ext uri="{FF2B5EF4-FFF2-40B4-BE49-F238E27FC236}">
                  <a16:creationId xmlns:a16="http://schemas.microsoft.com/office/drawing/2014/main" id="{A580E5A6-F3CB-3560-F87B-4992E7A0D939}"/>
                </a:ext>
              </a:extLst>
            </p:cNvPr>
            <p:cNvSpPr/>
            <p:nvPr/>
          </p:nvSpPr>
          <p:spPr>
            <a:xfrm>
              <a:off x="483478" y="1556792"/>
              <a:ext cx="216024" cy="216024"/>
            </a:xfrm>
            <a:prstGeom prst="ellipse">
              <a:avLst/>
            </a:prstGeom>
            <a:solidFill>
              <a:srgbClr val="0054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36" name="Graphic 35" descr="Checkmark with solid fill">
              <a:extLst>
                <a:ext uri="{FF2B5EF4-FFF2-40B4-BE49-F238E27FC236}">
                  <a16:creationId xmlns:a16="http://schemas.microsoft.com/office/drawing/2014/main" id="{3BEAB7A5-F628-BAF8-3D7F-7E57D046581F}"/>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p:blipFill>
          <p:spPr>
            <a:xfrm>
              <a:off x="499856" y="1588112"/>
              <a:ext cx="183712" cy="183712"/>
            </a:xfrm>
            <a:prstGeom prst="rect">
              <a:avLst/>
            </a:prstGeom>
          </p:spPr>
        </p:pic>
      </p:grpSp>
    </p:spTree>
    <p:extLst>
      <p:ext uri="{BB962C8B-B14F-4D97-AF65-F5344CB8AC3E}">
        <p14:creationId xmlns:p14="http://schemas.microsoft.com/office/powerpoint/2010/main" val="280740806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B48F65-60DA-E7D9-22EE-79787D31F9A4}"/>
              </a:ext>
            </a:extLst>
          </p:cNvPr>
          <p:cNvSpPr>
            <a:spLocks noGrp="1"/>
          </p:cNvSpPr>
          <p:nvPr>
            <p:ph type="title"/>
          </p:nvPr>
        </p:nvSpPr>
        <p:spPr>
          <a:xfrm>
            <a:off x="300794" y="445353"/>
            <a:ext cx="8291264" cy="576064"/>
          </a:xfrm>
        </p:spPr>
        <p:txBody>
          <a:bodyPr lIns="91440" tIns="45720" rIns="91440" bIns="45720" anchor="t"/>
          <a:lstStyle/>
          <a:p>
            <a:r>
              <a:rPr lang="en-GB" dirty="0">
                <a:latin typeface="Arial"/>
                <a:cs typeface="Arial"/>
              </a:rPr>
              <a:t>Overall satisfaction – patient experience</a:t>
            </a:r>
            <a:endParaRPr lang="en-US" dirty="0"/>
          </a:p>
        </p:txBody>
      </p:sp>
      <p:sp>
        <p:nvSpPr>
          <p:cNvPr id="15" name="TextBox 14">
            <a:extLst>
              <a:ext uri="{FF2B5EF4-FFF2-40B4-BE49-F238E27FC236}">
                <a16:creationId xmlns:a16="http://schemas.microsoft.com/office/drawing/2014/main" id="{34908650-10AC-4B66-8E1D-BDEED7BAD861}"/>
              </a:ext>
            </a:extLst>
          </p:cNvPr>
          <p:cNvSpPr txBox="1"/>
          <p:nvPr/>
        </p:nvSpPr>
        <p:spPr>
          <a:xfrm>
            <a:off x="7361367" y="1669509"/>
            <a:ext cx="3760925" cy="366254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342900" indent="-342900">
              <a:buFont typeface="Arial" panose="020B0604020202020204" pitchFamily="34" charset="0"/>
              <a:buChar char="•"/>
            </a:pPr>
            <a:r>
              <a:rPr lang="en-US" sz="1600" dirty="0">
                <a:latin typeface="Arial"/>
                <a:cs typeface="Arial"/>
              </a:rPr>
              <a:t>Overall, 89% of patients were satisfied with the urgent dental care that they received, including the dental practice environment and staff. </a:t>
            </a:r>
          </a:p>
          <a:p>
            <a:endParaRPr lang="en-US" sz="1600" dirty="0">
              <a:latin typeface="Arial"/>
              <a:cs typeface="Arial"/>
            </a:endParaRPr>
          </a:p>
          <a:p>
            <a:pPr marL="342900" indent="-342900">
              <a:buFont typeface="Arial" panose="020B0604020202020204" pitchFamily="34" charset="0"/>
              <a:buChar char="•"/>
            </a:pPr>
            <a:r>
              <a:rPr lang="en-US" sz="1600" dirty="0">
                <a:latin typeface="Arial"/>
                <a:cs typeface="Arial"/>
              </a:rPr>
              <a:t>A score of 89% is classed as high customer satisfaction.​</a:t>
            </a:r>
          </a:p>
          <a:p>
            <a:pPr marL="342900" indent="-342900">
              <a:buFont typeface="Arial" panose="020B0604020202020204" pitchFamily="34" charset="0"/>
              <a:buChar char="•"/>
            </a:pPr>
            <a:endParaRPr lang="en-US" sz="1600" dirty="0">
              <a:latin typeface="Arial"/>
              <a:cs typeface="Arial"/>
            </a:endParaRPr>
          </a:p>
          <a:p>
            <a:pPr marL="342900" indent="-342900">
              <a:buFont typeface="Arial" panose="020B0604020202020204" pitchFamily="34" charset="0"/>
              <a:buChar char="•"/>
            </a:pPr>
            <a:r>
              <a:rPr lang="en-US" sz="1600" dirty="0">
                <a:latin typeface="Arial"/>
                <a:cs typeface="Arial"/>
              </a:rPr>
              <a:t>There were no statistically significant differences in satisfaction ratings between contract types.</a:t>
            </a:r>
          </a:p>
          <a:p>
            <a:endParaRPr lang="en-US" sz="2400" dirty="0">
              <a:latin typeface="Arial"/>
              <a:cs typeface="Arial"/>
            </a:endParaRPr>
          </a:p>
        </p:txBody>
      </p:sp>
      <p:sp>
        <p:nvSpPr>
          <p:cNvPr id="18" name="TextBox 17">
            <a:extLst>
              <a:ext uri="{FF2B5EF4-FFF2-40B4-BE49-F238E27FC236}">
                <a16:creationId xmlns:a16="http://schemas.microsoft.com/office/drawing/2014/main" id="{DB3746F8-F330-9A8E-8DED-B40AF7C2F59D}"/>
              </a:ext>
            </a:extLst>
          </p:cNvPr>
          <p:cNvSpPr txBox="1"/>
          <p:nvPr/>
        </p:nvSpPr>
        <p:spPr>
          <a:xfrm>
            <a:off x="2801786" y="3131231"/>
            <a:ext cx="2662440" cy="27699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200" dirty="0">
                <a:latin typeface="Arial"/>
                <a:ea typeface="Calibri"/>
                <a:cs typeface="Calibri"/>
              </a:rPr>
              <a:t>Base size: 5,455</a:t>
            </a:r>
          </a:p>
        </p:txBody>
      </p:sp>
      <p:sp>
        <p:nvSpPr>
          <p:cNvPr id="13" name="Title 1">
            <a:extLst>
              <a:ext uri="{FF2B5EF4-FFF2-40B4-BE49-F238E27FC236}">
                <a16:creationId xmlns:a16="http://schemas.microsoft.com/office/drawing/2014/main" id="{D9009410-AD3A-57C0-747A-E980D61295A1}"/>
              </a:ext>
            </a:extLst>
          </p:cNvPr>
          <p:cNvSpPr txBox="1">
            <a:spLocks/>
          </p:cNvSpPr>
          <p:nvPr/>
        </p:nvSpPr>
        <p:spPr>
          <a:xfrm>
            <a:off x="1162803" y="3504334"/>
            <a:ext cx="2324642" cy="536923"/>
          </a:xfrm>
          <a:prstGeom prst="rect">
            <a:avLst/>
          </a:prstGeom>
        </p:spPr>
        <p:txBody>
          <a:bodyPr lIns="91440" tIns="45720" rIns="91440" bIns="45720" anchor="t"/>
          <a:lstStyle>
            <a:lvl1pPr algn="l" rtl="0" eaLnBrk="0" fontAlgn="base" hangingPunct="0">
              <a:spcBef>
                <a:spcPct val="0"/>
              </a:spcBef>
              <a:spcAft>
                <a:spcPct val="0"/>
              </a:spcAft>
              <a:defRPr sz="2400" b="1" kern="1200">
                <a:solidFill>
                  <a:srgbClr val="0072C6"/>
                </a:solidFill>
                <a:latin typeface="Arial" pitchFamily="34" charset="0"/>
                <a:ea typeface="+mj-ea"/>
                <a:cs typeface="Arial" pitchFamily="34" charset="0"/>
              </a:defRPr>
            </a:lvl1pPr>
            <a:lvl2pPr algn="l" rtl="0" eaLnBrk="0" fontAlgn="base" hangingPunct="0">
              <a:spcBef>
                <a:spcPct val="0"/>
              </a:spcBef>
              <a:spcAft>
                <a:spcPct val="0"/>
              </a:spcAft>
              <a:defRPr sz="4400">
                <a:solidFill>
                  <a:schemeClr val="tx1"/>
                </a:solidFill>
                <a:latin typeface="Calibri" pitchFamily="34" charset="0"/>
              </a:defRPr>
            </a:lvl2pPr>
            <a:lvl3pPr algn="l" rtl="0" eaLnBrk="0" fontAlgn="base" hangingPunct="0">
              <a:spcBef>
                <a:spcPct val="0"/>
              </a:spcBef>
              <a:spcAft>
                <a:spcPct val="0"/>
              </a:spcAft>
              <a:defRPr sz="4400">
                <a:solidFill>
                  <a:schemeClr val="tx1"/>
                </a:solidFill>
                <a:latin typeface="Calibri" pitchFamily="34" charset="0"/>
              </a:defRPr>
            </a:lvl3pPr>
            <a:lvl4pPr algn="l" rtl="0" eaLnBrk="0" fontAlgn="base" hangingPunct="0">
              <a:spcBef>
                <a:spcPct val="0"/>
              </a:spcBef>
              <a:spcAft>
                <a:spcPct val="0"/>
              </a:spcAft>
              <a:defRPr sz="4400">
                <a:solidFill>
                  <a:schemeClr val="tx1"/>
                </a:solidFill>
                <a:latin typeface="Calibri" pitchFamily="34" charset="0"/>
              </a:defRPr>
            </a:lvl4pPr>
            <a:lvl5pPr algn="l" rtl="0" eaLnBrk="0" fontAlgn="base" hangingPunct="0">
              <a:spcBef>
                <a:spcPct val="0"/>
              </a:spcBef>
              <a:spcAft>
                <a:spcPct val="0"/>
              </a:spcAft>
              <a:defRPr sz="4400">
                <a:solidFill>
                  <a:schemeClr val="tx1"/>
                </a:solidFill>
                <a:latin typeface="Calibri" pitchFamily="34" charset="0"/>
              </a:defRPr>
            </a:lvl5pPr>
            <a:lvl6pPr marL="457200" algn="l" rtl="0" fontAlgn="base">
              <a:spcBef>
                <a:spcPct val="0"/>
              </a:spcBef>
              <a:spcAft>
                <a:spcPct val="0"/>
              </a:spcAft>
              <a:defRPr sz="4400">
                <a:solidFill>
                  <a:schemeClr val="tx1"/>
                </a:solidFill>
                <a:latin typeface="Calibri" pitchFamily="34" charset="0"/>
              </a:defRPr>
            </a:lvl6pPr>
            <a:lvl7pPr marL="914400" algn="l" rtl="0" fontAlgn="base">
              <a:spcBef>
                <a:spcPct val="0"/>
              </a:spcBef>
              <a:spcAft>
                <a:spcPct val="0"/>
              </a:spcAft>
              <a:defRPr sz="4400">
                <a:solidFill>
                  <a:schemeClr val="tx1"/>
                </a:solidFill>
                <a:latin typeface="Calibri" pitchFamily="34" charset="0"/>
              </a:defRPr>
            </a:lvl7pPr>
            <a:lvl8pPr marL="1371600" algn="l" rtl="0" fontAlgn="base">
              <a:spcBef>
                <a:spcPct val="0"/>
              </a:spcBef>
              <a:spcAft>
                <a:spcPct val="0"/>
              </a:spcAft>
              <a:defRPr sz="4400">
                <a:solidFill>
                  <a:schemeClr val="tx1"/>
                </a:solidFill>
                <a:latin typeface="Calibri" pitchFamily="34" charset="0"/>
              </a:defRPr>
            </a:lvl8pPr>
            <a:lvl9pPr marL="1828800" algn="l" rtl="0" fontAlgn="base">
              <a:spcBef>
                <a:spcPct val="0"/>
              </a:spcBef>
              <a:spcAft>
                <a:spcPct val="0"/>
              </a:spcAft>
              <a:defRPr sz="4400">
                <a:solidFill>
                  <a:schemeClr val="tx1"/>
                </a:solidFill>
                <a:latin typeface="Calibri" pitchFamily="34" charset="0"/>
              </a:defRPr>
            </a:lvl9pPr>
          </a:lstStyle>
          <a:p>
            <a:r>
              <a:rPr lang="en-GB" sz="1600" dirty="0">
                <a:latin typeface="Arial"/>
                <a:cs typeface="Arial"/>
              </a:rPr>
              <a:t>UDA Contract</a:t>
            </a:r>
            <a:endParaRPr lang="en-US" sz="1600" dirty="0"/>
          </a:p>
        </p:txBody>
      </p:sp>
      <p:sp>
        <p:nvSpPr>
          <p:cNvPr id="17" name="Title 1">
            <a:extLst>
              <a:ext uri="{FF2B5EF4-FFF2-40B4-BE49-F238E27FC236}">
                <a16:creationId xmlns:a16="http://schemas.microsoft.com/office/drawing/2014/main" id="{2224E3BE-7491-E24A-159D-1AC273FA5D12}"/>
              </a:ext>
            </a:extLst>
          </p:cNvPr>
          <p:cNvSpPr txBox="1">
            <a:spLocks/>
          </p:cNvSpPr>
          <p:nvPr/>
        </p:nvSpPr>
        <p:spPr>
          <a:xfrm>
            <a:off x="4083434" y="3548909"/>
            <a:ext cx="2721359" cy="536923"/>
          </a:xfrm>
          <a:prstGeom prst="rect">
            <a:avLst/>
          </a:prstGeom>
        </p:spPr>
        <p:txBody>
          <a:bodyPr lIns="91440" tIns="45720" rIns="91440" bIns="45720" anchor="t"/>
          <a:lstStyle>
            <a:lvl1pPr algn="l" rtl="0" eaLnBrk="0" fontAlgn="base" hangingPunct="0">
              <a:spcBef>
                <a:spcPct val="0"/>
              </a:spcBef>
              <a:spcAft>
                <a:spcPct val="0"/>
              </a:spcAft>
              <a:defRPr sz="2400" b="1" kern="1200">
                <a:solidFill>
                  <a:srgbClr val="0072C6"/>
                </a:solidFill>
                <a:latin typeface="Arial" pitchFamily="34" charset="0"/>
                <a:ea typeface="+mj-ea"/>
                <a:cs typeface="Arial" pitchFamily="34" charset="0"/>
              </a:defRPr>
            </a:lvl1pPr>
            <a:lvl2pPr algn="l" rtl="0" eaLnBrk="0" fontAlgn="base" hangingPunct="0">
              <a:spcBef>
                <a:spcPct val="0"/>
              </a:spcBef>
              <a:spcAft>
                <a:spcPct val="0"/>
              </a:spcAft>
              <a:defRPr sz="4400">
                <a:solidFill>
                  <a:schemeClr val="tx1"/>
                </a:solidFill>
                <a:latin typeface="Calibri" pitchFamily="34" charset="0"/>
              </a:defRPr>
            </a:lvl2pPr>
            <a:lvl3pPr algn="l" rtl="0" eaLnBrk="0" fontAlgn="base" hangingPunct="0">
              <a:spcBef>
                <a:spcPct val="0"/>
              </a:spcBef>
              <a:spcAft>
                <a:spcPct val="0"/>
              </a:spcAft>
              <a:defRPr sz="4400">
                <a:solidFill>
                  <a:schemeClr val="tx1"/>
                </a:solidFill>
                <a:latin typeface="Calibri" pitchFamily="34" charset="0"/>
              </a:defRPr>
            </a:lvl3pPr>
            <a:lvl4pPr algn="l" rtl="0" eaLnBrk="0" fontAlgn="base" hangingPunct="0">
              <a:spcBef>
                <a:spcPct val="0"/>
              </a:spcBef>
              <a:spcAft>
                <a:spcPct val="0"/>
              </a:spcAft>
              <a:defRPr sz="4400">
                <a:solidFill>
                  <a:schemeClr val="tx1"/>
                </a:solidFill>
                <a:latin typeface="Calibri" pitchFamily="34" charset="0"/>
              </a:defRPr>
            </a:lvl4pPr>
            <a:lvl5pPr algn="l" rtl="0" eaLnBrk="0" fontAlgn="base" hangingPunct="0">
              <a:spcBef>
                <a:spcPct val="0"/>
              </a:spcBef>
              <a:spcAft>
                <a:spcPct val="0"/>
              </a:spcAft>
              <a:defRPr sz="4400">
                <a:solidFill>
                  <a:schemeClr val="tx1"/>
                </a:solidFill>
                <a:latin typeface="Calibri" pitchFamily="34" charset="0"/>
              </a:defRPr>
            </a:lvl5pPr>
            <a:lvl6pPr marL="457200" algn="l" rtl="0" fontAlgn="base">
              <a:spcBef>
                <a:spcPct val="0"/>
              </a:spcBef>
              <a:spcAft>
                <a:spcPct val="0"/>
              </a:spcAft>
              <a:defRPr sz="4400">
                <a:solidFill>
                  <a:schemeClr val="tx1"/>
                </a:solidFill>
                <a:latin typeface="Calibri" pitchFamily="34" charset="0"/>
              </a:defRPr>
            </a:lvl6pPr>
            <a:lvl7pPr marL="914400" algn="l" rtl="0" fontAlgn="base">
              <a:spcBef>
                <a:spcPct val="0"/>
              </a:spcBef>
              <a:spcAft>
                <a:spcPct val="0"/>
              </a:spcAft>
              <a:defRPr sz="4400">
                <a:solidFill>
                  <a:schemeClr val="tx1"/>
                </a:solidFill>
                <a:latin typeface="Calibri" pitchFamily="34" charset="0"/>
              </a:defRPr>
            </a:lvl7pPr>
            <a:lvl8pPr marL="1371600" algn="l" rtl="0" fontAlgn="base">
              <a:spcBef>
                <a:spcPct val="0"/>
              </a:spcBef>
              <a:spcAft>
                <a:spcPct val="0"/>
              </a:spcAft>
              <a:defRPr sz="4400">
                <a:solidFill>
                  <a:schemeClr val="tx1"/>
                </a:solidFill>
                <a:latin typeface="Calibri" pitchFamily="34" charset="0"/>
              </a:defRPr>
            </a:lvl8pPr>
            <a:lvl9pPr marL="1828800" algn="l" rtl="0" fontAlgn="base">
              <a:spcBef>
                <a:spcPct val="0"/>
              </a:spcBef>
              <a:spcAft>
                <a:spcPct val="0"/>
              </a:spcAft>
              <a:defRPr sz="4400">
                <a:solidFill>
                  <a:schemeClr val="tx1"/>
                </a:solidFill>
                <a:latin typeface="Calibri" pitchFamily="34" charset="0"/>
              </a:defRPr>
            </a:lvl9pPr>
          </a:lstStyle>
          <a:p>
            <a:r>
              <a:rPr lang="en-GB" sz="1400" dirty="0">
                <a:latin typeface="Arial"/>
                <a:cs typeface="Arial"/>
              </a:rPr>
              <a:t>Contract Reform</a:t>
            </a:r>
            <a:endParaRPr lang="en-US" sz="1400" dirty="0"/>
          </a:p>
        </p:txBody>
      </p:sp>
      <p:sp>
        <p:nvSpPr>
          <p:cNvPr id="19" name="TextBox 18">
            <a:extLst>
              <a:ext uri="{FF2B5EF4-FFF2-40B4-BE49-F238E27FC236}">
                <a16:creationId xmlns:a16="http://schemas.microsoft.com/office/drawing/2014/main" id="{92EA7DFA-08C6-76D2-2F93-CCC405BB2122}"/>
              </a:ext>
            </a:extLst>
          </p:cNvPr>
          <p:cNvSpPr txBox="1"/>
          <p:nvPr/>
        </p:nvSpPr>
        <p:spPr>
          <a:xfrm>
            <a:off x="1239036" y="5937761"/>
            <a:ext cx="2743200" cy="27699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200" dirty="0">
                <a:latin typeface="Arial"/>
              </a:rPr>
              <a:t>Base size: 1,010</a:t>
            </a:r>
            <a:endParaRPr lang="en-US" sz="1200" dirty="0"/>
          </a:p>
        </p:txBody>
      </p:sp>
      <p:sp>
        <p:nvSpPr>
          <p:cNvPr id="20" name="TextBox 19">
            <a:extLst>
              <a:ext uri="{FF2B5EF4-FFF2-40B4-BE49-F238E27FC236}">
                <a16:creationId xmlns:a16="http://schemas.microsoft.com/office/drawing/2014/main" id="{F33447CF-6EF1-15A3-4DEF-51931B3A1B44}"/>
              </a:ext>
            </a:extLst>
          </p:cNvPr>
          <p:cNvSpPr txBox="1"/>
          <p:nvPr/>
        </p:nvSpPr>
        <p:spPr>
          <a:xfrm>
            <a:off x="4217186" y="5926540"/>
            <a:ext cx="2743200" cy="27699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200" dirty="0">
                <a:latin typeface="Arial"/>
              </a:rPr>
              <a:t>Base size: 4,445</a:t>
            </a:r>
            <a:endParaRPr lang="en-US" sz="1200" dirty="0"/>
          </a:p>
        </p:txBody>
      </p:sp>
      <p:grpSp>
        <p:nvGrpSpPr>
          <p:cNvPr id="7" name="Group 6">
            <a:extLst>
              <a:ext uri="{FF2B5EF4-FFF2-40B4-BE49-F238E27FC236}">
                <a16:creationId xmlns:a16="http://schemas.microsoft.com/office/drawing/2014/main" id="{7B0C1017-C132-8F03-B08D-0437B9E0B19E}"/>
              </a:ext>
            </a:extLst>
          </p:cNvPr>
          <p:cNvGrpSpPr/>
          <p:nvPr/>
        </p:nvGrpSpPr>
        <p:grpSpPr>
          <a:xfrm>
            <a:off x="2441255" y="1093637"/>
            <a:ext cx="2066617" cy="2028517"/>
            <a:chOff x="448855" y="1101471"/>
            <a:chExt cx="2066617" cy="2028517"/>
          </a:xfrm>
        </p:grpSpPr>
        <p:sp>
          <p:nvSpPr>
            <p:cNvPr id="4" name="Oval 3">
              <a:extLst>
                <a:ext uri="{FF2B5EF4-FFF2-40B4-BE49-F238E27FC236}">
                  <a16:creationId xmlns:a16="http://schemas.microsoft.com/office/drawing/2014/main" id="{D56C4743-97BB-FD09-84E9-9A5C443EC452}"/>
                </a:ext>
              </a:extLst>
            </p:cNvPr>
            <p:cNvSpPr/>
            <p:nvPr/>
          </p:nvSpPr>
          <p:spPr>
            <a:xfrm>
              <a:off x="448855" y="1101471"/>
              <a:ext cx="2028517" cy="2028517"/>
            </a:xfrm>
            <a:prstGeom prst="ellipse">
              <a:avLst/>
            </a:prstGeom>
            <a:solidFill>
              <a:srgbClr val="0096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0054B8"/>
                </a:solidFill>
              </a:endParaRPr>
            </a:p>
          </p:txBody>
        </p:sp>
        <p:sp>
          <p:nvSpPr>
            <p:cNvPr id="5" name="Content Placeholder 2">
              <a:extLst>
                <a:ext uri="{FF2B5EF4-FFF2-40B4-BE49-F238E27FC236}">
                  <a16:creationId xmlns:a16="http://schemas.microsoft.com/office/drawing/2014/main" id="{1E7389F1-5C4F-9624-FF57-716CB53F36BA}"/>
                </a:ext>
              </a:extLst>
            </p:cNvPr>
            <p:cNvSpPr txBox="1">
              <a:spLocks/>
            </p:cNvSpPr>
            <p:nvPr/>
          </p:nvSpPr>
          <p:spPr>
            <a:xfrm>
              <a:off x="500380" y="1489790"/>
              <a:ext cx="2015092" cy="955927"/>
            </a:xfrm>
            <a:prstGeom prst="rect">
              <a:avLst/>
            </a:prstGeom>
          </p:spPr>
          <p:txBody>
            <a:bodyPr/>
            <a:lstStyle>
              <a:lvl1pPr marL="457200" indent="-457200" algn="l" rtl="0" eaLnBrk="0" fontAlgn="base" hangingPunct="0">
                <a:spcBef>
                  <a:spcPct val="20000"/>
                </a:spcBef>
                <a:spcAft>
                  <a:spcPct val="0"/>
                </a:spcAft>
                <a:buFont typeface="Arial" pitchFamily="34" charset="0"/>
                <a:buChar char="•"/>
                <a:defRPr sz="1800" kern="1200">
                  <a:solidFill>
                    <a:schemeClr val="tx1"/>
                  </a:solidFill>
                  <a:latin typeface="Arial" pitchFamily="34" charset="0"/>
                  <a:ea typeface="+mn-ea"/>
                  <a:cs typeface="Arial" pitchFamily="34" charset="0"/>
                </a:defRPr>
              </a:lvl1pPr>
              <a:lvl2pPr marL="742950" indent="-285750" algn="l" rtl="0" eaLnBrk="0" fontAlgn="base" hangingPunct="0">
                <a:spcBef>
                  <a:spcPct val="20000"/>
                </a:spcBef>
                <a:spcAft>
                  <a:spcPct val="0"/>
                </a:spcAft>
                <a:buFont typeface="Arial" charset="0"/>
                <a:buChar char="–"/>
                <a:defRPr sz="1800" kern="1200">
                  <a:solidFill>
                    <a:schemeClr val="tx1"/>
                  </a:solidFill>
                  <a:latin typeface="Arial" pitchFamily="34" charset="0"/>
                  <a:ea typeface="+mn-ea"/>
                  <a:cs typeface="Arial" pitchFamily="34" charset="0"/>
                </a:defRPr>
              </a:lvl2pPr>
              <a:lvl3pPr marL="1143000" indent="-228600" algn="l" rtl="0" eaLnBrk="0" fontAlgn="base" hangingPunct="0">
                <a:spcBef>
                  <a:spcPct val="20000"/>
                </a:spcBef>
                <a:spcAft>
                  <a:spcPct val="0"/>
                </a:spcAft>
                <a:buFont typeface="Arial" charset="0"/>
                <a:buChar char="•"/>
                <a:defRPr sz="1800" kern="1200">
                  <a:solidFill>
                    <a:schemeClr val="tx1"/>
                  </a:solidFill>
                  <a:latin typeface="Arial" pitchFamily="34" charset="0"/>
                  <a:ea typeface="+mn-ea"/>
                  <a:cs typeface="Arial" pitchFamily="34" charset="0"/>
                </a:defRPr>
              </a:lvl3pPr>
              <a:lvl4pPr marL="1600200" indent="-228600" algn="l" rtl="0" eaLnBrk="0" fontAlgn="base" hangingPunct="0">
                <a:spcBef>
                  <a:spcPct val="20000"/>
                </a:spcBef>
                <a:spcAft>
                  <a:spcPct val="0"/>
                </a:spcAft>
                <a:buFont typeface="Arial" charset="0"/>
                <a:buChar char="–"/>
                <a:defRPr sz="1800" kern="1200">
                  <a:solidFill>
                    <a:schemeClr val="tx1"/>
                  </a:solidFill>
                  <a:latin typeface="Arial" pitchFamily="34" charset="0"/>
                  <a:ea typeface="+mn-ea"/>
                  <a:cs typeface="Arial" pitchFamily="34" charset="0"/>
                </a:defRPr>
              </a:lvl4pPr>
              <a:lvl5pPr marL="2057400" indent="-228600" algn="l" rtl="0" eaLnBrk="0" fontAlgn="base" hangingPunct="0">
                <a:spcBef>
                  <a:spcPct val="20000"/>
                </a:spcBef>
                <a:spcAft>
                  <a:spcPct val="0"/>
                </a:spcAft>
                <a:buFont typeface="Arial" charset="0"/>
                <a:buNone/>
                <a:defRPr sz="18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en-US" sz="6000" b="1" dirty="0">
                  <a:solidFill>
                    <a:schemeClr val="bg1"/>
                  </a:solidFill>
                  <a:latin typeface="Arial"/>
                  <a:ea typeface="Calibri"/>
                  <a:cs typeface="Calibri"/>
                </a:rPr>
                <a:t>89%</a:t>
              </a:r>
            </a:p>
          </p:txBody>
        </p:sp>
        <p:sp>
          <p:nvSpPr>
            <p:cNvPr id="6" name="TextBox 5">
              <a:extLst>
                <a:ext uri="{FF2B5EF4-FFF2-40B4-BE49-F238E27FC236}">
                  <a16:creationId xmlns:a16="http://schemas.microsoft.com/office/drawing/2014/main" id="{B468FC3E-77F7-E524-045F-C3403276E0C9}"/>
                </a:ext>
              </a:extLst>
            </p:cNvPr>
            <p:cNvSpPr txBox="1"/>
            <p:nvPr/>
          </p:nvSpPr>
          <p:spPr>
            <a:xfrm>
              <a:off x="615388" y="2418276"/>
              <a:ext cx="1708150" cy="369332"/>
            </a:xfrm>
            <a:prstGeom prst="rect">
              <a:avLst/>
            </a:prstGeom>
            <a:noFill/>
          </p:spPr>
          <p:txBody>
            <a:bodyPr wrap="square" rtlCol="0">
              <a:spAutoFit/>
            </a:bodyPr>
            <a:lstStyle/>
            <a:p>
              <a:pPr algn="ctr"/>
              <a:r>
                <a:rPr lang="en-US" sz="1800" b="1" dirty="0">
                  <a:solidFill>
                    <a:schemeClr val="bg1"/>
                  </a:solidFill>
                  <a:latin typeface="Arial"/>
                  <a:ea typeface="Calibri"/>
                  <a:cs typeface="Calibri"/>
                </a:rPr>
                <a:t>satisfied</a:t>
              </a:r>
              <a:endParaRPr lang="en-GB" dirty="0"/>
            </a:p>
          </p:txBody>
        </p:sp>
      </p:grpSp>
      <p:grpSp>
        <p:nvGrpSpPr>
          <p:cNvPr id="8" name="Group 7">
            <a:extLst>
              <a:ext uri="{FF2B5EF4-FFF2-40B4-BE49-F238E27FC236}">
                <a16:creationId xmlns:a16="http://schemas.microsoft.com/office/drawing/2014/main" id="{FA8A691B-7AC7-D41B-7D42-4BC6DD071C9E}"/>
              </a:ext>
            </a:extLst>
          </p:cNvPr>
          <p:cNvGrpSpPr/>
          <p:nvPr/>
        </p:nvGrpSpPr>
        <p:grpSpPr>
          <a:xfrm>
            <a:off x="906619" y="3870448"/>
            <a:ext cx="2066617" cy="2028517"/>
            <a:chOff x="448855" y="1101471"/>
            <a:chExt cx="2066617" cy="2028517"/>
          </a:xfrm>
        </p:grpSpPr>
        <p:sp>
          <p:nvSpPr>
            <p:cNvPr id="9" name="Oval 8">
              <a:extLst>
                <a:ext uri="{FF2B5EF4-FFF2-40B4-BE49-F238E27FC236}">
                  <a16:creationId xmlns:a16="http://schemas.microsoft.com/office/drawing/2014/main" id="{BC0EF646-617A-BB33-2635-BC3C648B2B85}"/>
                </a:ext>
              </a:extLst>
            </p:cNvPr>
            <p:cNvSpPr/>
            <p:nvPr/>
          </p:nvSpPr>
          <p:spPr>
            <a:xfrm>
              <a:off x="448855" y="1101471"/>
              <a:ext cx="2028517" cy="2028517"/>
            </a:xfrm>
            <a:prstGeom prst="ellipse">
              <a:avLst/>
            </a:prstGeom>
            <a:solidFill>
              <a:srgbClr val="0096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0054B8"/>
                </a:solidFill>
              </a:endParaRPr>
            </a:p>
          </p:txBody>
        </p:sp>
        <p:sp>
          <p:nvSpPr>
            <p:cNvPr id="12" name="Content Placeholder 2">
              <a:extLst>
                <a:ext uri="{FF2B5EF4-FFF2-40B4-BE49-F238E27FC236}">
                  <a16:creationId xmlns:a16="http://schemas.microsoft.com/office/drawing/2014/main" id="{C6A24F07-BAB7-86C5-9A64-D823041BE903}"/>
                </a:ext>
              </a:extLst>
            </p:cNvPr>
            <p:cNvSpPr txBox="1">
              <a:spLocks/>
            </p:cNvSpPr>
            <p:nvPr/>
          </p:nvSpPr>
          <p:spPr>
            <a:xfrm>
              <a:off x="500380" y="1489790"/>
              <a:ext cx="2015092" cy="955927"/>
            </a:xfrm>
            <a:prstGeom prst="rect">
              <a:avLst/>
            </a:prstGeom>
          </p:spPr>
          <p:txBody>
            <a:bodyPr/>
            <a:lstStyle>
              <a:lvl1pPr marL="457200" indent="-457200" algn="l" rtl="0" eaLnBrk="0" fontAlgn="base" hangingPunct="0">
                <a:spcBef>
                  <a:spcPct val="20000"/>
                </a:spcBef>
                <a:spcAft>
                  <a:spcPct val="0"/>
                </a:spcAft>
                <a:buFont typeface="Arial" pitchFamily="34" charset="0"/>
                <a:buChar char="•"/>
                <a:defRPr sz="1800" kern="1200">
                  <a:solidFill>
                    <a:schemeClr val="tx1"/>
                  </a:solidFill>
                  <a:latin typeface="Arial" pitchFamily="34" charset="0"/>
                  <a:ea typeface="+mn-ea"/>
                  <a:cs typeface="Arial" pitchFamily="34" charset="0"/>
                </a:defRPr>
              </a:lvl1pPr>
              <a:lvl2pPr marL="742950" indent="-285750" algn="l" rtl="0" eaLnBrk="0" fontAlgn="base" hangingPunct="0">
                <a:spcBef>
                  <a:spcPct val="20000"/>
                </a:spcBef>
                <a:spcAft>
                  <a:spcPct val="0"/>
                </a:spcAft>
                <a:buFont typeface="Arial" charset="0"/>
                <a:buChar char="–"/>
                <a:defRPr sz="1800" kern="1200">
                  <a:solidFill>
                    <a:schemeClr val="tx1"/>
                  </a:solidFill>
                  <a:latin typeface="Arial" pitchFamily="34" charset="0"/>
                  <a:ea typeface="+mn-ea"/>
                  <a:cs typeface="Arial" pitchFamily="34" charset="0"/>
                </a:defRPr>
              </a:lvl2pPr>
              <a:lvl3pPr marL="1143000" indent="-228600" algn="l" rtl="0" eaLnBrk="0" fontAlgn="base" hangingPunct="0">
                <a:spcBef>
                  <a:spcPct val="20000"/>
                </a:spcBef>
                <a:spcAft>
                  <a:spcPct val="0"/>
                </a:spcAft>
                <a:buFont typeface="Arial" charset="0"/>
                <a:buChar char="•"/>
                <a:defRPr sz="1800" kern="1200">
                  <a:solidFill>
                    <a:schemeClr val="tx1"/>
                  </a:solidFill>
                  <a:latin typeface="Arial" pitchFamily="34" charset="0"/>
                  <a:ea typeface="+mn-ea"/>
                  <a:cs typeface="Arial" pitchFamily="34" charset="0"/>
                </a:defRPr>
              </a:lvl3pPr>
              <a:lvl4pPr marL="1600200" indent="-228600" algn="l" rtl="0" eaLnBrk="0" fontAlgn="base" hangingPunct="0">
                <a:spcBef>
                  <a:spcPct val="20000"/>
                </a:spcBef>
                <a:spcAft>
                  <a:spcPct val="0"/>
                </a:spcAft>
                <a:buFont typeface="Arial" charset="0"/>
                <a:buChar char="–"/>
                <a:defRPr sz="1800" kern="1200">
                  <a:solidFill>
                    <a:schemeClr val="tx1"/>
                  </a:solidFill>
                  <a:latin typeface="Arial" pitchFamily="34" charset="0"/>
                  <a:ea typeface="+mn-ea"/>
                  <a:cs typeface="Arial" pitchFamily="34" charset="0"/>
                </a:defRPr>
              </a:lvl4pPr>
              <a:lvl5pPr marL="2057400" indent="-228600" algn="l" rtl="0" eaLnBrk="0" fontAlgn="base" hangingPunct="0">
                <a:spcBef>
                  <a:spcPct val="20000"/>
                </a:spcBef>
                <a:spcAft>
                  <a:spcPct val="0"/>
                </a:spcAft>
                <a:buFont typeface="Arial" charset="0"/>
                <a:buNone/>
                <a:defRPr sz="18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en-US" sz="6000" b="1" dirty="0">
                  <a:solidFill>
                    <a:schemeClr val="bg1"/>
                  </a:solidFill>
                  <a:latin typeface="Arial"/>
                  <a:ea typeface="Calibri"/>
                  <a:cs typeface="Calibri"/>
                </a:rPr>
                <a:t>90%</a:t>
              </a:r>
            </a:p>
          </p:txBody>
        </p:sp>
        <p:sp>
          <p:nvSpPr>
            <p:cNvPr id="14" name="TextBox 13">
              <a:extLst>
                <a:ext uri="{FF2B5EF4-FFF2-40B4-BE49-F238E27FC236}">
                  <a16:creationId xmlns:a16="http://schemas.microsoft.com/office/drawing/2014/main" id="{143641F0-42DB-BFD7-6AA5-DEB76D32C788}"/>
                </a:ext>
              </a:extLst>
            </p:cNvPr>
            <p:cNvSpPr txBox="1"/>
            <p:nvPr/>
          </p:nvSpPr>
          <p:spPr>
            <a:xfrm>
              <a:off x="615388" y="2418276"/>
              <a:ext cx="1708150" cy="369332"/>
            </a:xfrm>
            <a:prstGeom prst="rect">
              <a:avLst/>
            </a:prstGeom>
            <a:noFill/>
          </p:spPr>
          <p:txBody>
            <a:bodyPr wrap="square" rtlCol="0">
              <a:spAutoFit/>
            </a:bodyPr>
            <a:lstStyle/>
            <a:p>
              <a:pPr algn="ctr"/>
              <a:r>
                <a:rPr lang="en-US" sz="1800" b="1" dirty="0">
                  <a:solidFill>
                    <a:schemeClr val="bg1"/>
                  </a:solidFill>
                  <a:latin typeface="Arial"/>
                  <a:ea typeface="Calibri"/>
                  <a:cs typeface="Calibri"/>
                </a:rPr>
                <a:t>satisfied</a:t>
              </a:r>
              <a:endParaRPr lang="en-GB" dirty="0"/>
            </a:p>
          </p:txBody>
        </p:sp>
      </p:grpSp>
      <p:grpSp>
        <p:nvGrpSpPr>
          <p:cNvPr id="21" name="Group 20">
            <a:extLst>
              <a:ext uri="{FF2B5EF4-FFF2-40B4-BE49-F238E27FC236}">
                <a16:creationId xmlns:a16="http://schemas.microsoft.com/office/drawing/2014/main" id="{DE32B893-6BCC-BB55-D18B-253FA2485CE4}"/>
              </a:ext>
            </a:extLst>
          </p:cNvPr>
          <p:cNvGrpSpPr/>
          <p:nvPr/>
        </p:nvGrpSpPr>
        <p:grpSpPr>
          <a:xfrm>
            <a:off x="3890253" y="3878973"/>
            <a:ext cx="2066617" cy="2028517"/>
            <a:chOff x="448855" y="1101471"/>
            <a:chExt cx="2066617" cy="2028517"/>
          </a:xfrm>
        </p:grpSpPr>
        <p:sp>
          <p:nvSpPr>
            <p:cNvPr id="22" name="Oval 21">
              <a:extLst>
                <a:ext uri="{FF2B5EF4-FFF2-40B4-BE49-F238E27FC236}">
                  <a16:creationId xmlns:a16="http://schemas.microsoft.com/office/drawing/2014/main" id="{544F6D26-8254-E82D-C5CC-26238185B367}"/>
                </a:ext>
              </a:extLst>
            </p:cNvPr>
            <p:cNvSpPr/>
            <p:nvPr/>
          </p:nvSpPr>
          <p:spPr>
            <a:xfrm>
              <a:off x="448855" y="1101471"/>
              <a:ext cx="2028517" cy="2028517"/>
            </a:xfrm>
            <a:prstGeom prst="ellipse">
              <a:avLst/>
            </a:prstGeom>
            <a:solidFill>
              <a:srgbClr val="0096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0054B8"/>
                </a:solidFill>
              </a:endParaRPr>
            </a:p>
          </p:txBody>
        </p:sp>
        <p:sp>
          <p:nvSpPr>
            <p:cNvPr id="23" name="Content Placeholder 2">
              <a:extLst>
                <a:ext uri="{FF2B5EF4-FFF2-40B4-BE49-F238E27FC236}">
                  <a16:creationId xmlns:a16="http://schemas.microsoft.com/office/drawing/2014/main" id="{5B450EE1-0E2E-6A37-23BC-58B1546B7088}"/>
                </a:ext>
              </a:extLst>
            </p:cNvPr>
            <p:cNvSpPr txBox="1">
              <a:spLocks/>
            </p:cNvSpPr>
            <p:nvPr/>
          </p:nvSpPr>
          <p:spPr>
            <a:xfrm>
              <a:off x="500380" y="1489790"/>
              <a:ext cx="2015092" cy="955927"/>
            </a:xfrm>
            <a:prstGeom prst="rect">
              <a:avLst/>
            </a:prstGeom>
          </p:spPr>
          <p:txBody>
            <a:bodyPr/>
            <a:lstStyle>
              <a:lvl1pPr marL="457200" indent="-457200" algn="l" rtl="0" eaLnBrk="0" fontAlgn="base" hangingPunct="0">
                <a:spcBef>
                  <a:spcPct val="20000"/>
                </a:spcBef>
                <a:spcAft>
                  <a:spcPct val="0"/>
                </a:spcAft>
                <a:buFont typeface="Arial" pitchFamily="34" charset="0"/>
                <a:buChar char="•"/>
                <a:defRPr sz="1800" kern="1200">
                  <a:solidFill>
                    <a:schemeClr val="tx1"/>
                  </a:solidFill>
                  <a:latin typeface="Arial" pitchFamily="34" charset="0"/>
                  <a:ea typeface="+mn-ea"/>
                  <a:cs typeface="Arial" pitchFamily="34" charset="0"/>
                </a:defRPr>
              </a:lvl1pPr>
              <a:lvl2pPr marL="742950" indent="-285750" algn="l" rtl="0" eaLnBrk="0" fontAlgn="base" hangingPunct="0">
                <a:spcBef>
                  <a:spcPct val="20000"/>
                </a:spcBef>
                <a:spcAft>
                  <a:spcPct val="0"/>
                </a:spcAft>
                <a:buFont typeface="Arial" charset="0"/>
                <a:buChar char="–"/>
                <a:defRPr sz="1800" kern="1200">
                  <a:solidFill>
                    <a:schemeClr val="tx1"/>
                  </a:solidFill>
                  <a:latin typeface="Arial" pitchFamily="34" charset="0"/>
                  <a:ea typeface="+mn-ea"/>
                  <a:cs typeface="Arial" pitchFamily="34" charset="0"/>
                </a:defRPr>
              </a:lvl2pPr>
              <a:lvl3pPr marL="1143000" indent="-228600" algn="l" rtl="0" eaLnBrk="0" fontAlgn="base" hangingPunct="0">
                <a:spcBef>
                  <a:spcPct val="20000"/>
                </a:spcBef>
                <a:spcAft>
                  <a:spcPct val="0"/>
                </a:spcAft>
                <a:buFont typeface="Arial" charset="0"/>
                <a:buChar char="•"/>
                <a:defRPr sz="1800" kern="1200">
                  <a:solidFill>
                    <a:schemeClr val="tx1"/>
                  </a:solidFill>
                  <a:latin typeface="Arial" pitchFamily="34" charset="0"/>
                  <a:ea typeface="+mn-ea"/>
                  <a:cs typeface="Arial" pitchFamily="34" charset="0"/>
                </a:defRPr>
              </a:lvl3pPr>
              <a:lvl4pPr marL="1600200" indent="-228600" algn="l" rtl="0" eaLnBrk="0" fontAlgn="base" hangingPunct="0">
                <a:spcBef>
                  <a:spcPct val="20000"/>
                </a:spcBef>
                <a:spcAft>
                  <a:spcPct val="0"/>
                </a:spcAft>
                <a:buFont typeface="Arial" charset="0"/>
                <a:buChar char="–"/>
                <a:defRPr sz="1800" kern="1200">
                  <a:solidFill>
                    <a:schemeClr val="tx1"/>
                  </a:solidFill>
                  <a:latin typeface="Arial" pitchFamily="34" charset="0"/>
                  <a:ea typeface="+mn-ea"/>
                  <a:cs typeface="Arial" pitchFamily="34" charset="0"/>
                </a:defRPr>
              </a:lvl4pPr>
              <a:lvl5pPr marL="2057400" indent="-228600" algn="l" rtl="0" eaLnBrk="0" fontAlgn="base" hangingPunct="0">
                <a:spcBef>
                  <a:spcPct val="20000"/>
                </a:spcBef>
                <a:spcAft>
                  <a:spcPct val="0"/>
                </a:spcAft>
                <a:buFont typeface="Arial" charset="0"/>
                <a:buNone/>
                <a:defRPr sz="18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en-US" sz="6000" b="1" dirty="0">
                  <a:solidFill>
                    <a:schemeClr val="bg1"/>
                  </a:solidFill>
                  <a:latin typeface="Arial"/>
                  <a:ea typeface="Calibri"/>
                  <a:cs typeface="Calibri"/>
                </a:rPr>
                <a:t>89%</a:t>
              </a:r>
            </a:p>
          </p:txBody>
        </p:sp>
        <p:sp>
          <p:nvSpPr>
            <p:cNvPr id="24" name="TextBox 23">
              <a:extLst>
                <a:ext uri="{FF2B5EF4-FFF2-40B4-BE49-F238E27FC236}">
                  <a16:creationId xmlns:a16="http://schemas.microsoft.com/office/drawing/2014/main" id="{B06CF215-0C57-3B1A-2C4E-593EBB74097A}"/>
                </a:ext>
              </a:extLst>
            </p:cNvPr>
            <p:cNvSpPr txBox="1"/>
            <p:nvPr/>
          </p:nvSpPr>
          <p:spPr>
            <a:xfrm>
              <a:off x="615388" y="2418276"/>
              <a:ext cx="1708150" cy="369332"/>
            </a:xfrm>
            <a:prstGeom prst="rect">
              <a:avLst/>
            </a:prstGeom>
            <a:noFill/>
          </p:spPr>
          <p:txBody>
            <a:bodyPr wrap="square" rtlCol="0">
              <a:spAutoFit/>
            </a:bodyPr>
            <a:lstStyle/>
            <a:p>
              <a:pPr algn="ctr"/>
              <a:r>
                <a:rPr lang="en-US" sz="1800" b="1" dirty="0">
                  <a:solidFill>
                    <a:schemeClr val="bg1"/>
                  </a:solidFill>
                  <a:latin typeface="Arial"/>
                  <a:ea typeface="Calibri"/>
                  <a:cs typeface="Calibri"/>
                </a:rPr>
                <a:t>satisfied</a:t>
              </a:r>
              <a:endParaRPr lang="en-GB" dirty="0"/>
            </a:p>
          </p:txBody>
        </p:sp>
      </p:grpSp>
      <p:grpSp>
        <p:nvGrpSpPr>
          <p:cNvPr id="25" name="Group 24">
            <a:extLst>
              <a:ext uri="{FF2B5EF4-FFF2-40B4-BE49-F238E27FC236}">
                <a16:creationId xmlns:a16="http://schemas.microsoft.com/office/drawing/2014/main" id="{2EC4145E-3E99-0BF3-A78A-BE7A95700566}"/>
              </a:ext>
            </a:extLst>
          </p:cNvPr>
          <p:cNvGrpSpPr/>
          <p:nvPr/>
        </p:nvGrpSpPr>
        <p:grpSpPr>
          <a:xfrm>
            <a:off x="7399467" y="1752288"/>
            <a:ext cx="216024" cy="216024"/>
            <a:chOff x="483478" y="1556792"/>
            <a:chExt cx="216024" cy="216024"/>
          </a:xfrm>
        </p:grpSpPr>
        <p:sp>
          <p:nvSpPr>
            <p:cNvPr id="26" name="Oval 25">
              <a:extLst>
                <a:ext uri="{FF2B5EF4-FFF2-40B4-BE49-F238E27FC236}">
                  <a16:creationId xmlns:a16="http://schemas.microsoft.com/office/drawing/2014/main" id="{DD927FC4-CAF8-388D-99EA-7033FCDA8627}"/>
                </a:ext>
              </a:extLst>
            </p:cNvPr>
            <p:cNvSpPr/>
            <p:nvPr/>
          </p:nvSpPr>
          <p:spPr>
            <a:xfrm>
              <a:off x="483478" y="1556792"/>
              <a:ext cx="216024" cy="216024"/>
            </a:xfrm>
            <a:prstGeom prst="ellipse">
              <a:avLst/>
            </a:prstGeom>
            <a:solidFill>
              <a:srgbClr val="0054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7" name="Graphic 26" descr="Checkmark with solid fill">
              <a:extLst>
                <a:ext uri="{FF2B5EF4-FFF2-40B4-BE49-F238E27FC236}">
                  <a16:creationId xmlns:a16="http://schemas.microsoft.com/office/drawing/2014/main" id="{B9229FCD-D27C-9682-8D50-6BD453925666}"/>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p:blipFill>
          <p:spPr>
            <a:xfrm>
              <a:off x="499856" y="1588112"/>
              <a:ext cx="183712" cy="183712"/>
            </a:xfrm>
            <a:prstGeom prst="rect">
              <a:avLst/>
            </a:prstGeom>
          </p:spPr>
        </p:pic>
      </p:grpSp>
      <p:grpSp>
        <p:nvGrpSpPr>
          <p:cNvPr id="28" name="Group 27">
            <a:extLst>
              <a:ext uri="{FF2B5EF4-FFF2-40B4-BE49-F238E27FC236}">
                <a16:creationId xmlns:a16="http://schemas.microsoft.com/office/drawing/2014/main" id="{1B1F14CD-81EB-846A-8DE3-B6D647DFA530}"/>
              </a:ext>
            </a:extLst>
          </p:cNvPr>
          <p:cNvGrpSpPr/>
          <p:nvPr/>
        </p:nvGrpSpPr>
        <p:grpSpPr>
          <a:xfrm>
            <a:off x="7406782" y="3192206"/>
            <a:ext cx="216024" cy="216024"/>
            <a:chOff x="483478" y="1556792"/>
            <a:chExt cx="216024" cy="216024"/>
          </a:xfrm>
        </p:grpSpPr>
        <p:sp>
          <p:nvSpPr>
            <p:cNvPr id="29" name="Oval 28">
              <a:extLst>
                <a:ext uri="{FF2B5EF4-FFF2-40B4-BE49-F238E27FC236}">
                  <a16:creationId xmlns:a16="http://schemas.microsoft.com/office/drawing/2014/main" id="{68C7CD0B-ED41-7305-84B2-B0CAC2E196F1}"/>
                </a:ext>
              </a:extLst>
            </p:cNvPr>
            <p:cNvSpPr/>
            <p:nvPr/>
          </p:nvSpPr>
          <p:spPr>
            <a:xfrm>
              <a:off x="483478" y="1556792"/>
              <a:ext cx="216024" cy="216024"/>
            </a:xfrm>
            <a:prstGeom prst="ellipse">
              <a:avLst/>
            </a:prstGeom>
            <a:solidFill>
              <a:srgbClr val="0054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30" name="Graphic 29" descr="Checkmark with solid fill">
              <a:extLst>
                <a:ext uri="{FF2B5EF4-FFF2-40B4-BE49-F238E27FC236}">
                  <a16:creationId xmlns:a16="http://schemas.microsoft.com/office/drawing/2014/main" id="{A934A459-13BC-B42A-423B-8798473C4C82}"/>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p:blipFill>
          <p:spPr>
            <a:xfrm>
              <a:off x="499856" y="1588112"/>
              <a:ext cx="183712" cy="183712"/>
            </a:xfrm>
            <a:prstGeom prst="rect">
              <a:avLst/>
            </a:prstGeom>
          </p:spPr>
        </p:pic>
      </p:grpSp>
      <p:grpSp>
        <p:nvGrpSpPr>
          <p:cNvPr id="31" name="Group 30">
            <a:extLst>
              <a:ext uri="{FF2B5EF4-FFF2-40B4-BE49-F238E27FC236}">
                <a16:creationId xmlns:a16="http://schemas.microsoft.com/office/drawing/2014/main" id="{F13E575C-3E5D-5667-C571-9B8166712A32}"/>
              </a:ext>
            </a:extLst>
          </p:cNvPr>
          <p:cNvGrpSpPr/>
          <p:nvPr/>
        </p:nvGrpSpPr>
        <p:grpSpPr>
          <a:xfrm>
            <a:off x="7390858" y="3947318"/>
            <a:ext cx="216024" cy="216024"/>
            <a:chOff x="483478" y="1556792"/>
            <a:chExt cx="216024" cy="216024"/>
          </a:xfrm>
        </p:grpSpPr>
        <p:sp>
          <p:nvSpPr>
            <p:cNvPr id="32" name="Oval 31">
              <a:extLst>
                <a:ext uri="{FF2B5EF4-FFF2-40B4-BE49-F238E27FC236}">
                  <a16:creationId xmlns:a16="http://schemas.microsoft.com/office/drawing/2014/main" id="{D7C6155A-1D10-8EA5-4162-AC051737D623}"/>
                </a:ext>
              </a:extLst>
            </p:cNvPr>
            <p:cNvSpPr/>
            <p:nvPr/>
          </p:nvSpPr>
          <p:spPr>
            <a:xfrm>
              <a:off x="483478" y="1556792"/>
              <a:ext cx="216024" cy="216024"/>
            </a:xfrm>
            <a:prstGeom prst="ellipse">
              <a:avLst/>
            </a:prstGeom>
            <a:solidFill>
              <a:srgbClr val="0054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33" name="Graphic 32" descr="Checkmark with solid fill">
              <a:extLst>
                <a:ext uri="{FF2B5EF4-FFF2-40B4-BE49-F238E27FC236}">
                  <a16:creationId xmlns:a16="http://schemas.microsoft.com/office/drawing/2014/main" id="{79F6D31C-4BAF-3DAF-0C31-8F3A23172ABA}"/>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p:blipFill>
          <p:spPr>
            <a:xfrm>
              <a:off x="499856" y="1588112"/>
              <a:ext cx="183712" cy="183712"/>
            </a:xfrm>
            <a:prstGeom prst="rect">
              <a:avLst/>
            </a:prstGeom>
          </p:spPr>
        </p:pic>
      </p:grpSp>
    </p:spTree>
    <p:extLst>
      <p:ext uri="{BB962C8B-B14F-4D97-AF65-F5344CB8AC3E}">
        <p14:creationId xmlns:p14="http://schemas.microsoft.com/office/powerpoint/2010/main" val="314913146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107901-B356-441D-A04E-F5929F4DC331}"/>
              </a:ext>
            </a:extLst>
          </p:cNvPr>
          <p:cNvSpPr>
            <a:spLocks noGrp="1"/>
          </p:cNvSpPr>
          <p:nvPr>
            <p:ph type="title"/>
          </p:nvPr>
        </p:nvSpPr>
        <p:spPr/>
        <p:txBody>
          <a:bodyPr/>
          <a:lstStyle/>
          <a:p>
            <a:r>
              <a:rPr kumimoji="0" lang="en-GB" sz="2400" b="1" i="0" u="none" strike="noStrike" kern="1200" cap="none" spc="0" normalizeH="0" baseline="0" noProof="0" dirty="0">
                <a:ln>
                  <a:noFill/>
                </a:ln>
                <a:solidFill>
                  <a:srgbClr val="0070C0"/>
                </a:solidFill>
                <a:effectLst/>
                <a:uLnTx/>
                <a:uFillTx/>
                <a:latin typeface="Arial" pitchFamily="34" charset="0"/>
                <a:ea typeface="+mj-ea"/>
                <a:cs typeface="Arial" pitchFamily="34" charset="0"/>
              </a:rPr>
              <a:t>Any questions</a:t>
            </a:r>
            <a:endParaRPr lang="en-GB" dirty="0">
              <a:solidFill>
                <a:srgbClr val="0070C0"/>
              </a:solidFill>
            </a:endParaRPr>
          </a:p>
        </p:txBody>
      </p:sp>
      <p:grpSp>
        <p:nvGrpSpPr>
          <p:cNvPr id="3" name="Group 2">
            <a:extLst>
              <a:ext uri="{FF2B5EF4-FFF2-40B4-BE49-F238E27FC236}">
                <a16:creationId xmlns:a16="http://schemas.microsoft.com/office/drawing/2014/main" id="{C48329F2-9F20-4934-9AA5-BCB908D81C98}"/>
              </a:ext>
            </a:extLst>
          </p:cNvPr>
          <p:cNvGrpSpPr/>
          <p:nvPr/>
        </p:nvGrpSpPr>
        <p:grpSpPr>
          <a:xfrm>
            <a:off x="1552903" y="827690"/>
            <a:ext cx="8451415" cy="5440998"/>
            <a:chOff x="611560" y="980728"/>
            <a:chExt cx="7992888" cy="5186264"/>
          </a:xfrm>
        </p:grpSpPr>
        <p:pic>
          <p:nvPicPr>
            <p:cNvPr id="4" name="Graphic 3" descr="Questions with solid fill">
              <a:extLst>
                <a:ext uri="{FF2B5EF4-FFF2-40B4-BE49-F238E27FC236}">
                  <a16:creationId xmlns:a16="http://schemas.microsoft.com/office/drawing/2014/main" id="{15D5C887-D645-48FB-C68C-14828F228C3B}"/>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979712" y="980728"/>
              <a:ext cx="5186264" cy="5186264"/>
            </a:xfrm>
            <a:prstGeom prst="rect">
              <a:avLst/>
            </a:prstGeom>
          </p:spPr>
        </p:pic>
        <p:pic>
          <p:nvPicPr>
            <p:cNvPr id="5" name="Graphic 4" descr="Badge Question Mark with solid fill">
              <a:extLst>
                <a:ext uri="{FF2B5EF4-FFF2-40B4-BE49-F238E27FC236}">
                  <a16:creationId xmlns:a16="http://schemas.microsoft.com/office/drawing/2014/main" id="{48884996-AEFA-BF49-2B6F-4A09D1A51B38}"/>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611560" y="2780928"/>
              <a:ext cx="1660336" cy="1660336"/>
            </a:xfrm>
            <a:prstGeom prst="rect">
              <a:avLst/>
            </a:prstGeom>
          </p:spPr>
        </p:pic>
        <p:pic>
          <p:nvPicPr>
            <p:cNvPr id="6" name="Graphic 5" descr="Badge Question Mark with solid fill">
              <a:extLst>
                <a:ext uri="{FF2B5EF4-FFF2-40B4-BE49-F238E27FC236}">
                  <a16:creationId xmlns:a16="http://schemas.microsoft.com/office/drawing/2014/main" id="{BECF0E31-5A52-D28E-638D-1514EE629982}"/>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6944112" y="2920792"/>
              <a:ext cx="1660336" cy="1660336"/>
            </a:xfrm>
            <a:prstGeom prst="rect">
              <a:avLst/>
            </a:prstGeom>
          </p:spPr>
        </p:pic>
      </p:grpSp>
    </p:spTree>
    <p:extLst>
      <p:ext uri="{BB962C8B-B14F-4D97-AF65-F5344CB8AC3E}">
        <p14:creationId xmlns:p14="http://schemas.microsoft.com/office/powerpoint/2010/main" val="212302695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9F6A4718-CC68-2FD7-F7BD-CBA30E497CBC}"/>
              </a:ext>
            </a:extLst>
          </p:cNvPr>
          <p:cNvSpPr/>
          <p:nvPr/>
        </p:nvSpPr>
        <p:spPr>
          <a:xfrm>
            <a:off x="0" y="2617082"/>
            <a:ext cx="12192000" cy="3457262"/>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p:cNvSpPr>
            <a:spLocks noGrp="1"/>
          </p:cNvSpPr>
          <p:nvPr>
            <p:ph type="title"/>
          </p:nvPr>
        </p:nvSpPr>
        <p:spPr>
          <a:xfrm>
            <a:off x="527381" y="404664"/>
            <a:ext cx="9278771" cy="576064"/>
          </a:xfrm>
        </p:spPr>
        <p:txBody>
          <a:bodyPr lIns="91440" tIns="45720" rIns="91440" bIns="45720" anchor="t"/>
          <a:lstStyle/>
          <a:p>
            <a:r>
              <a:rPr lang="en-GB" dirty="0">
                <a:latin typeface="Arial"/>
                <a:cs typeface="Arial"/>
              </a:rPr>
              <a:t>Introduction</a:t>
            </a:r>
            <a:endParaRPr lang="en-GB" dirty="0"/>
          </a:p>
        </p:txBody>
      </p:sp>
      <p:sp>
        <p:nvSpPr>
          <p:cNvPr id="3" name="TextBox 2">
            <a:extLst>
              <a:ext uri="{FF2B5EF4-FFF2-40B4-BE49-F238E27FC236}">
                <a16:creationId xmlns:a16="http://schemas.microsoft.com/office/drawing/2014/main" id="{361F1787-105E-4855-B210-6B53E42CA2AF}"/>
              </a:ext>
            </a:extLst>
          </p:cNvPr>
          <p:cNvSpPr txBox="1"/>
          <p:nvPr/>
        </p:nvSpPr>
        <p:spPr>
          <a:xfrm>
            <a:off x="943208" y="2804842"/>
            <a:ext cx="10329137" cy="3170099"/>
          </a:xfrm>
          <a:prstGeom prst="rect">
            <a:avLst/>
          </a:prstGeom>
          <a:noFill/>
        </p:spPr>
        <p:txBody>
          <a:bodyPr wrap="square" lIns="91440" tIns="45720" rIns="91440" bIns="45720" rtlCol="0" anchor="t">
            <a:spAutoFit/>
          </a:bodyPr>
          <a:lstStyle/>
          <a:p>
            <a:r>
              <a:rPr lang="en-GB" sz="2000" dirty="0">
                <a:solidFill>
                  <a:srgbClr val="000000"/>
                </a:solidFill>
                <a:latin typeface="Arial"/>
                <a:cs typeface="Arial"/>
              </a:rPr>
              <a:t>Between 1 April 2022 and 31 March 2023, the survey collected 5,619 responses overall. </a:t>
            </a:r>
          </a:p>
          <a:p>
            <a:endParaRPr lang="en-GB" sz="2000" dirty="0">
              <a:solidFill>
                <a:srgbClr val="000000"/>
              </a:solidFill>
              <a:latin typeface="Arial"/>
              <a:ea typeface="Calibri"/>
              <a:cs typeface="Arial"/>
            </a:endParaRPr>
          </a:p>
          <a:p>
            <a:r>
              <a:rPr lang="en-GB" sz="2000" dirty="0">
                <a:latin typeface="Arial"/>
                <a:cs typeface="Arial"/>
              </a:rPr>
              <a:t>This report compares patient experiences between those who attended a dental practice under contract reform or UDA contract.</a:t>
            </a:r>
          </a:p>
          <a:p>
            <a:endParaRPr lang="en-GB" sz="2000" dirty="0">
              <a:latin typeface="Arial"/>
              <a:cs typeface="Arial"/>
            </a:endParaRPr>
          </a:p>
          <a:p>
            <a:r>
              <a:rPr lang="en-GB" sz="2000" dirty="0">
                <a:latin typeface="Arial"/>
                <a:cs typeface="Arial"/>
              </a:rPr>
              <a:t>Percentages in this report are rounded and may not add up to 100%.</a:t>
            </a:r>
          </a:p>
          <a:p>
            <a:endParaRPr lang="en-GB" sz="2000" dirty="0">
              <a:latin typeface="Arial"/>
              <a:cs typeface="Arial"/>
            </a:endParaRPr>
          </a:p>
          <a:p>
            <a:r>
              <a:rPr lang="en-GB" sz="2000" dirty="0">
                <a:latin typeface="Arial"/>
                <a:cs typeface="Arial"/>
              </a:rPr>
              <a:t>Statistical tests were carried out on the data. Reference to statistical significance indicates that we are confident at a 95% level that the differences between the two contracts are actual and not as a result of chance. </a:t>
            </a:r>
          </a:p>
        </p:txBody>
      </p:sp>
      <p:pic>
        <p:nvPicPr>
          <p:cNvPr id="5" name="Graphic 4" descr="Play with solid fill">
            <a:extLst>
              <a:ext uri="{FF2B5EF4-FFF2-40B4-BE49-F238E27FC236}">
                <a16:creationId xmlns:a16="http://schemas.microsoft.com/office/drawing/2014/main" id="{32B0F0FD-37B4-D89E-6D6A-E91A0A515CCC}"/>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p:blipFill>
        <p:spPr>
          <a:xfrm>
            <a:off x="574679" y="2843326"/>
            <a:ext cx="360040" cy="360040"/>
          </a:xfrm>
          <a:prstGeom prst="rect">
            <a:avLst/>
          </a:prstGeom>
        </p:spPr>
      </p:pic>
      <p:pic>
        <p:nvPicPr>
          <p:cNvPr id="6" name="Graphic 5" descr="Play with solid fill">
            <a:extLst>
              <a:ext uri="{FF2B5EF4-FFF2-40B4-BE49-F238E27FC236}">
                <a16:creationId xmlns:a16="http://schemas.microsoft.com/office/drawing/2014/main" id="{9516DE1A-0F8C-57FA-E201-E626FECDB675}"/>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p:blipFill>
        <p:spPr>
          <a:xfrm>
            <a:off x="569918" y="3438743"/>
            <a:ext cx="360040" cy="360040"/>
          </a:xfrm>
          <a:prstGeom prst="rect">
            <a:avLst/>
          </a:prstGeom>
        </p:spPr>
      </p:pic>
      <p:pic>
        <p:nvPicPr>
          <p:cNvPr id="7" name="Graphic 6" descr="Play with solid fill">
            <a:extLst>
              <a:ext uri="{FF2B5EF4-FFF2-40B4-BE49-F238E27FC236}">
                <a16:creationId xmlns:a16="http://schemas.microsoft.com/office/drawing/2014/main" id="{F1DF2677-63B7-8071-5E59-0708778230E3}"/>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p:blipFill>
        <p:spPr>
          <a:xfrm>
            <a:off x="583169" y="4356379"/>
            <a:ext cx="360040" cy="360040"/>
          </a:xfrm>
          <a:prstGeom prst="rect">
            <a:avLst/>
          </a:prstGeom>
        </p:spPr>
      </p:pic>
      <p:pic>
        <p:nvPicPr>
          <p:cNvPr id="8" name="Graphic 7" descr="Play with solid fill">
            <a:extLst>
              <a:ext uri="{FF2B5EF4-FFF2-40B4-BE49-F238E27FC236}">
                <a16:creationId xmlns:a16="http://schemas.microsoft.com/office/drawing/2014/main" id="{D5D103D3-05A0-5692-7035-CF0CC18CDDEA}"/>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p:blipFill>
        <p:spPr>
          <a:xfrm>
            <a:off x="566796" y="4965235"/>
            <a:ext cx="360040" cy="360040"/>
          </a:xfrm>
          <a:prstGeom prst="rect">
            <a:avLst/>
          </a:prstGeom>
        </p:spPr>
      </p:pic>
      <p:sp>
        <p:nvSpPr>
          <p:cNvPr id="9" name="TextBox 8">
            <a:extLst>
              <a:ext uri="{FF2B5EF4-FFF2-40B4-BE49-F238E27FC236}">
                <a16:creationId xmlns:a16="http://schemas.microsoft.com/office/drawing/2014/main" id="{358FB7DF-9838-A98F-B4D2-84AD4721AA6F}"/>
              </a:ext>
            </a:extLst>
          </p:cNvPr>
          <p:cNvSpPr txBox="1"/>
          <p:nvPr/>
        </p:nvSpPr>
        <p:spPr>
          <a:xfrm>
            <a:off x="527382" y="1114739"/>
            <a:ext cx="9885742" cy="1631216"/>
          </a:xfrm>
          <a:prstGeom prst="rect">
            <a:avLst/>
          </a:prstGeom>
          <a:noFill/>
        </p:spPr>
        <p:txBody>
          <a:bodyPr wrap="square" rtlCol="0">
            <a:spAutoFit/>
          </a:bodyPr>
          <a:lstStyle/>
          <a:p>
            <a:r>
              <a:rPr lang="en-GB" sz="2000" b="1" dirty="0">
                <a:solidFill>
                  <a:srgbClr val="000000"/>
                </a:solidFill>
                <a:latin typeface="Arial"/>
                <a:cs typeface="Arial"/>
              </a:rPr>
              <a:t>The Welsh Urgent Dental Patient Survey contains 19 questions designed to measure patients’ experiences at their dental practice after requiring urgent dental treatment in Wales over the last six weeks. Demographic questions are also available. </a:t>
            </a:r>
            <a:endParaRPr lang="en-GB" sz="2000" b="1" dirty="0">
              <a:solidFill>
                <a:srgbClr val="000000"/>
              </a:solidFill>
              <a:latin typeface="Arial"/>
              <a:ea typeface="Calibri"/>
              <a:cs typeface="Arial"/>
            </a:endParaRPr>
          </a:p>
          <a:p>
            <a:endParaRPr lang="en-GB" sz="2000" dirty="0"/>
          </a:p>
        </p:txBody>
      </p:sp>
      <p:grpSp>
        <p:nvGrpSpPr>
          <p:cNvPr id="17" name="Group 16">
            <a:extLst>
              <a:ext uri="{FF2B5EF4-FFF2-40B4-BE49-F238E27FC236}">
                <a16:creationId xmlns:a16="http://schemas.microsoft.com/office/drawing/2014/main" id="{62AAA2EB-AE82-7C6F-3B4B-BC35BF7EA59F}"/>
              </a:ext>
            </a:extLst>
          </p:cNvPr>
          <p:cNvGrpSpPr/>
          <p:nvPr/>
        </p:nvGrpSpPr>
        <p:grpSpPr>
          <a:xfrm>
            <a:off x="10169141" y="692696"/>
            <a:ext cx="1794977" cy="1794977"/>
            <a:chOff x="10234363" y="707671"/>
            <a:chExt cx="1631216" cy="1631216"/>
          </a:xfrm>
        </p:grpSpPr>
        <p:pic>
          <p:nvPicPr>
            <p:cNvPr id="12" name="Graphic 11" descr="Clipboard with solid fill">
              <a:extLst>
                <a:ext uri="{FF2B5EF4-FFF2-40B4-BE49-F238E27FC236}">
                  <a16:creationId xmlns:a16="http://schemas.microsoft.com/office/drawing/2014/main" id="{6EFB6568-1EE8-706E-6F93-9FD5821A1B97}"/>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0234363" y="707671"/>
              <a:ext cx="1631216" cy="1631216"/>
            </a:xfrm>
            <a:prstGeom prst="rect">
              <a:avLst/>
            </a:prstGeom>
          </p:spPr>
        </p:pic>
        <p:sp>
          <p:nvSpPr>
            <p:cNvPr id="13" name="Rectangle 12">
              <a:extLst>
                <a:ext uri="{FF2B5EF4-FFF2-40B4-BE49-F238E27FC236}">
                  <a16:creationId xmlns:a16="http://schemas.microsoft.com/office/drawing/2014/main" id="{41A71BBB-851C-FA1D-ADC1-A0F512D86B7F}"/>
                </a:ext>
              </a:extLst>
            </p:cNvPr>
            <p:cNvSpPr/>
            <p:nvPr/>
          </p:nvSpPr>
          <p:spPr>
            <a:xfrm>
              <a:off x="10720552" y="1332186"/>
              <a:ext cx="646386" cy="78828"/>
            </a:xfrm>
            <a:prstGeom prst="rect">
              <a:avLst/>
            </a:prstGeom>
            <a:solidFill>
              <a:srgbClr val="0054B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13">
              <a:extLst>
                <a:ext uri="{FF2B5EF4-FFF2-40B4-BE49-F238E27FC236}">
                  <a16:creationId xmlns:a16="http://schemas.microsoft.com/office/drawing/2014/main" id="{9B342AA3-A4E9-5E39-8087-DD5D29B096EA}"/>
                </a:ext>
              </a:extLst>
            </p:cNvPr>
            <p:cNvSpPr/>
            <p:nvPr/>
          </p:nvSpPr>
          <p:spPr>
            <a:xfrm>
              <a:off x="10720552" y="1489676"/>
              <a:ext cx="646386" cy="78828"/>
            </a:xfrm>
            <a:prstGeom prst="rect">
              <a:avLst/>
            </a:prstGeom>
            <a:solidFill>
              <a:srgbClr val="0054B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Rectangle 14">
              <a:extLst>
                <a:ext uri="{FF2B5EF4-FFF2-40B4-BE49-F238E27FC236}">
                  <a16:creationId xmlns:a16="http://schemas.microsoft.com/office/drawing/2014/main" id="{1DB5DDD4-EBA4-5A36-3E46-F9D648CCB468}"/>
                </a:ext>
              </a:extLst>
            </p:cNvPr>
            <p:cNvSpPr/>
            <p:nvPr/>
          </p:nvSpPr>
          <p:spPr>
            <a:xfrm>
              <a:off x="10720552" y="1668187"/>
              <a:ext cx="646386" cy="78828"/>
            </a:xfrm>
            <a:prstGeom prst="rect">
              <a:avLst/>
            </a:prstGeom>
            <a:solidFill>
              <a:srgbClr val="0054B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Rectangle 15">
              <a:extLst>
                <a:ext uri="{FF2B5EF4-FFF2-40B4-BE49-F238E27FC236}">
                  <a16:creationId xmlns:a16="http://schemas.microsoft.com/office/drawing/2014/main" id="{D8D6517F-E105-5D54-C43E-FE2A03F94FEA}"/>
                </a:ext>
              </a:extLst>
            </p:cNvPr>
            <p:cNvSpPr/>
            <p:nvPr/>
          </p:nvSpPr>
          <p:spPr>
            <a:xfrm>
              <a:off x="10720552" y="1851519"/>
              <a:ext cx="646386" cy="78828"/>
            </a:xfrm>
            <a:prstGeom prst="rect">
              <a:avLst/>
            </a:prstGeom>
            <a:solidFill>
              <a:srgbClr val="0054B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spTree>
    <p:extLst>
      <p:ext uri="{BB962C8B-B14F-4D97-AF65-F5344CB8AC3E}">
        <p14:creationId xmlns:p14="http://schemas.microsoft.com/office/powerpoint/2010/main" val="325325729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Chart 2">
            <a:extLst>
              <a:ext uri="{FF2B5EF4-FFF2-40B4-BE49-F238E27FC236}">
                <a16:creationId xmlns:a16="http://schemas.microsoft.com/office/drawing/2014/main" id="{D30D6B66-8FF4-B1F8-BE97-CA3B76230D88}"/>
              </a:ext>
            </a:extLst>
          </p:cNvPr>
          <p:cNvGraphicFramePr>
            <a:graphicFrameLocks/>
          </p:cNvGraphicFramePr>
          <p:nvPr>
            <p:extLst>
              <p:ext uri="{D42A27DB-BD31-4B8C-83A1-F6EECF244321}">
                <p14:modId xmlns:p14="http://schemas.microsoft.com/office/powerpoint/2010/main" val="4161089565"/>
              </p:ext>
            </p:extLst>
          </p:nvPr>
        </p:nvGraphicFramePr>
        <p:xfrm>
          <a:off x="633890" y="1340528"/>
          <a:ext cx="7045294" cy="4740676"/>
        </p:xfrm>
        <a:graphic>
          <a:graphicData uri="http://schemas.openxmlformats.org/drawingml/2006/chart">
            <c:chart xmlns:c="http://schemas.openxmlformats.org/drawingml/2006/chart" xmlns:r="http://schemas.openxmlformats.org/officeDocument/2006/relationships" r:id="rId3"/>
          </a:graphicData>
        </a:graphic>
      </p:graphicFrame>
      <p:sp>
        <p:nvSpPr>
          <p:cNvPr id="2" name="Title 1">
            <a:extLst>
              <a:ext uri="{FF2B5EF4-FFF2-40B4-BE49-F238E27FC236}">
                <a16:creationId xmlns:a16="http://schemas.microsoft.com/office/drawing/2014/main" id="{FEB48F65-60DA-E7D9-22EE-79787D31F9A4}"/>
              </a:ext>
            </a:extLst>
          </p:cNvPr>
          <p:cNvSpPr>
            <a:spLocks noGrp="1"/>
          </p:cNvSpPr>
          <p:nvPr>
            <p:ph type="title"/>
          </p:nvPr>
        </p:nvSpPr>
        <p:spPr>
          <a:xfrm>
            <a:off x="465215" y="502197"/>
            <a:ext cx="8291264" cy="576064"/>
          </a:xfrm>
        </p:spPr>
        <p:txBody>
          <a:bodyPr lIns="91440" tIns="45720" rIns="91440" bIns="45720" anchor="t"/>
          <a:lstStyle/>
          <a:p>
            <a:r>
              <a:rPr lang="en-GB" dirty="0">
                <a:latin typeface="Arial"/>
                <a:cs typeface="Arial"/>
              </a:rPr>
              <a:t>Booking your appointment – overall method</a:t>
            </a:r>
            <a:endParaRPr lang="en-US" dirty="0"/>
          </a:p>
        </p:txBody>
      </p:sp>
      <p:sp>
        <p:nvSpPr>
          <p:cNvPr id="7" name="TextBox 6">
            <a:extLst>
              <a:ext uri="{FF2B5EF4-FFF2-40B4-BE49-F238E27FC236}">
                <a16:creationId xmlns:a16="http://schemas.microsoft.com/office/drawing/2014/main" id="{38A8909D-F299-8030-BBBF-C3D8C245CD79}"/>
              </a:ext>
            </a:extLst>
          </p:cNvPr>
          <p:cNvSpPr txBox="1"/>
          <p:nvPr/>
        </p:nvSpPr>
        <p:spPr>
          <a:xfrm>
            <a:off x="7790919" y="1259929"/>
            <a:ext cx="4231286" cy="455509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buFont typeface="Arial"/>
              <a:buChar char="•"/>
            </a:pPr>
            <a:r>
              <a:rPr lang="en-US">
                <a:latin typeface="Arial"/>
                <a:ea typeface="Calibri"/>
                <a:cs typeface="Calibri"/>
              </a:rPr>
              <a:t>Overall, the most common method of booking an urgent dental appointment was attending or contacting a dental practice directly.</a:t>
            </a:r>
          </a:p>
          <a:p>
            <a:pPr marL="285750" indent="-285750">
              <a:buFont typeface="Arial"/>
              <a:buChar char="•"/>
            </a:pPr>
            <a:endParaRPr lang="en-US">
              <a:latin typeface="Arial"/>
              <a:ea typeface="Calibri"/>
              <a:cs typeface="Calibri"/>
            </a:endParaRPr>
          </a:p>
          <a:p>
            <a:pPr marL="285750" indent="-285750">
              <a:buFont typeface="Arial"/>
              <a:buChar char="•"/>
            </a:pPr>
            <a:r>
              <a:rPr lang="en-US">
                <a:latin typeface="Arial"/>
                <a:ea typeface="Calibri"/>
                <a:cs typeface="Calibri"/>
              </a:rPr>
              <a:t>Overall, the least common method of booking an urgent dental appointment was being referred by A&amp;E.</a:t>
            </a:r>
          </a:p>
          <a:p>
            <a:pPr marL="285750" indent="-285750">
              <a:buFont typeface="Arial"/>
              <a:buChar char="•"/>
            </a:pPr>
            <a:endParaRPr lang="en-US">
              <a:latin typeface="Arial"/>
              <a:ea typeface="Calibri"/>
              <a:cs typeface="Calibri"/>
            </a:endParaRPr>
          </a:p>
          <a:p>
            <a:pPr marL="285750" indent="-285750">
              <a:buFont typeface="Arial"/>
              <a:buChar char="•"/>
            </a:pPr>
            <a:r>
              <a:rPr lang="en-US">
                <a:latin typeface="Arial"/>
                <a:ea typeface="Calibri"/>
                <a:cs typeface="Calibri"/>
              </a:rPr>
              <a:t>Other methods of booking included contacting the following: Charlie Lloyd Uber innovation fund scheme, Talking Teeth, Welsh Dental Helpline, Health Board.</a:t>
            </a:r>
          </a:p>
          <a:p>
            <a:pPr marL="285750" indent="-285750">
              <a:buFont typeface="Arial"/>
              <a:buChar char="•"/>
            </a:pPr>
            <a:endParaRPr lang="en-US" sz="2000">
              <a:latin typeface="Arial"/>
              <a:ea typeface="Calibri"/>
              <a:cs typeface="Calibri"/>
            </a:endParaRPr>
          </a:p>
        </p:txBody>
      </p:sp>
      <p:sp>
        <p:nvSpPr>
          <p:cNvPr id="8" name="TextBox 7">
            <a:extLst>
              <a:ext uri="{FF2B5EF4-FFF2-40B4-BE49-F238E27FC236}">
                <a16:creationId xmlns:a16="http://schemas.microsoft.com/office/drawing/2014/main" id="{66F1E973-C2A4-DB06-46EB-14266C9BDD36}"/>
              </a:ext>
            </a:extLst>
          </p:cNvPr>
          <p:cNvSpPr txBox="1"/>
          <p:nvPr/>
        </p:nvSpPr>
        <p:spPr>
          <a:xfrm>
            <a:off x="314293" y="5750407"/>
            <a:ext cx="2525159" cy="461665"/>
          </a:xfrm>
          <a:prstGeom prst="rect">
            <a:avLst/>
          </a:prstGeom>
          <a:noFill/>
        </p:spPr>
        <p:txBody>
          <a:bodyPr wrap="square" rtlCol="0">
            <a:spAutoFit/>
          </a:bodyPr>
          <a:lstStyle/>
          <a:p>
            <a:r>
              <a:rPr lang="en-GB" sz="1200">
                <a:latin typeface="Arial" panose="020B0604020202020204" pitchFamily="34" charset="0"/>
                <a:cs typeface="Arial" panose="020B0604020202020204" pitchFamily="34" charset="0"/>
              </a:rPr>
              <a:t>Contract Reform Base size: 4447 </a:t>
            </a:r>
          </a:p>
          <a:p>
            <a:r>
              <a:rPr lang="en-GB" sz="1200">
                <a:latin typeface="Arial" panose="020B0604020202020204" pitchFamily="34" charset="0"/>
                <a:cs typeface="Arial" panose="020B0604020202020204" pitchFamily="34" charset="0"/>
              </a:rPr>
              <a:t>UDA Base size: 1018</a:t>
            </a:r>
          </a:p>
        </p:txBody>
      </p:sp>
      <p:grpSp>
        <p:nvGrpSpPr>
          <p:cNvPr id="4" name="Group 3">
            <a:extLst>
              <a:ext uri="{FF2B5EF4-FFF2-40B4-BE49-F238E27FC236}">
                <a16:creationId xmlns:a16="http://schemas.microsoft.com/office/drawing/2014/main" id="{4A26E88A-29EF-0B53-7872-B0DC275C0D75}"/>
              </a:ext>
            </a:extLst>
          </p:cNvPr>
          <p:cNvGrpSpPr/>
          <p:nvPr/>
        </p:nvGrpSpPr>
        <p:grpSpPr>
          <a:xfrm>
            <a:off x="7790919" y="1340528"/>
            <a:ext cx="216024" cy="216024"/>
            <a:chOff x="483478" y="1556792"/>
            <a:chExt cx="216024" cy="216024"/>
          </a:xfrm>
        </p:grpSpPr>
        <p:sp>
          <p:nvSpPr>
            <p:cNvPr id="5" name="Oval 4">
              <a:extLst>
                <a:ext uri="{FF2B5EF4-FFF2-40B4-BE49-F238E27FC236}">
                  <a16:creationId xmlns:a16="http://schemas.microsoft.com/office/drawing/2014/main" id="{420EDC89-C882-728A-B5CD-F5B7E59F94E7}"/>
                </a:ext>
              </a:extLst>
            </p:cNvPr>
            <p:cNvSpPr/>
            <p:nvPr/>
          </p:nvSpPr>
          <p:spPr>
            <a:xfrm>
              <a:off x="483478" y="1556792"/>
              <a:ext cx="216024" cy="216024"/>
            </a:xfrm>
            <a:prstGeom prst="ellipse">
              <a:avLst/>
            </a:prstGeom>
            <a:solidFill>
              <a:srgbClr val="0054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6" name="Graphic 5" descr="Checkmark with solid fill">
              <a:extLst>
                <a:ext uri="{FF2B5EF4-FFF2-40B4-BE49-F238E27FC236}">
                  <a16:creationId xmlns:a16="http://schemas.microsoft.com/office/drawing/2014/main" id="{1115C0F7-42E7-2C9C-61F2-E5D60203ADC7}"/>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p:blipFill>
          <p:spPr>
            <a:xfrm>
              <a:off x="499856" y="1588112"/>
              <a:ext cx="183712" cy="183712"/>
            </a:xfrm>
            <a:prstGeom prst="rect">
              <a:avLst/>
            </a:prstGeom>
          </p:spPr>
        </p:pic>
      </p:grpSp>
      <p:grpSp>
        <p:nvGrpSpPr>
          <p:cNvPr id="9" name="Group 8">
            <a:extLst>
              <a:ext uri="{FF2B5EF4-FFF2-40B4-BE49-F238E27FC236}">
                <a16:creationId xmlns:a16="http://schemas.microsoft.com/office/drawing/2014/main" id="{B7276657-6C4F-DBEB-0111-CA562E7AD473}"/>
              </a:ext>
            </a:extLst>
          </p:cNvPr>
          <p:cNvGrpSpPr/>
          <p:nvPr/>
        </p:nvGrpSpPr>
        <p:grpSpPr>
          <a:xfrm>
            <a:off x="7807297" y="2706873"/>
            <a:ext cx="216024" cy="216024"/>
            <a:chOff x="483478" y="1556792"/>
            <a:chExt cx="216024" cy="216024"/>
          </a:xfrm>
        </p:grpSpPr>
        <p:sp>
          <p:nvSpPr>
            <p:cNvPr id="10" name="Oval 9">
              <a:extLst>
                <a:ext uri="{FF2B5EF4-FFF2-40B4-BE49-F238E27FC236}">
                  <a16:creationId xmlns:a16="http://schemas.microsoft.com/office/drawing/2014/main" id="{9D1757F2-9705-4A99-DD06-B3572088B542}"/>
                </a:ext>
              </a:extLst>
            </p:cNvPr>
            <p:cNvSpPr/>
            <p:nvPr/>
          </p:nvSpPr>
          <p:spPr>
            <a:xfrm>
              <a:off x="483478" y="1556792"/>
              <a:ext cx="216024" cy="216024"/>
            </a:xfrm>
            <a:prstGeom prst="ellipse">
              <a:avLst/>
            </a:prstGeom>
            <a:solidFill>
              <a:srgbClr val="0054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1" name="Graphic 10" descr="Checkmark with solid fill">
              <a:extLst>
                <a:ext uri="{FF2B5EF4-FFF2-40B4-BE49-F238E27FC236}">
                  <a16:creationId xmlns:a16="http://schemas.microsoft.com/office/drawing/2014/main" id="{8D10C61C-B399-B724-D07E-AFA99A7E9930}"/>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p:blipFill>
          <p:spPr>
            <a:xfrm>
              <a:off x="499856" y="1588112"/>
              <a:ext cx="183712" cy="183712"/>
            </a:xfrm>
            <a:prstGeom prst="rect">
              <a:avLst/>
            </a:prstGeom>
          </p:spPr>
        </p:pic>
      </p:grpSp>
      <p:grpSp>
        <p:nvGrpSpPr>
          <p:cNvPr id="12" name="Group 11">
            <a:extLst>
              <a:ext uri="{FF2B5EF4-FFF2-40B4-BE49-F238E27FC236}">
                <a16:creationId xmlns:a16="http://schemas.microsoft.com/office/drawing/2014/main" id="{AF7CCB97-3D23-6732-E48D-83B795C500B5}"/>
              </a:ext>
            </a:extLst>
          </p:cNvPr>
          <p:cNvGrpSpPr/>
          <p:nvPr/>
        </p:nvGrpSpPr>
        <p:grpSpPr>
          <a:xfrm>
            <a:off x="7790919" y="4073218"/>
            <a:ext cx="216024" cy="216024"/>
            <a:chOff x="483478" y="1556792"/>
            <a:chExt cx="216024" cy="216024"/>
          </a:xfrm>
        </p:grpSpPr>
        <p:sp>
          <p:nvSpPr>
            <p:cNvPr id="13" name="Oval 12">
              <a:extLst>
                <a:ext uri="{FF2B5EF4-FFF2-40B4-BE49-F238E27FC236}">
                  <a16:creationId xmlns:a16="http://schemas.microsoft.com/office/drawing/2014/main" id="{222A518D-6D28-90E0-3E7A-00E48685B765}"/>
                </a:ext>
              </a:extLst>
            </p:cNvPr>
            <p:cNvSpPr/>
            <p:nvPr/>
          </p:nvSpPr>
          <p:spPr>
            <a:xfrm>
              <a:off x="483478" y="1556792"/>
              <a:ext cx="216024" cy="216024"/>
            </a:xfrm>
            <a:prstGeom prst="ellipse">
              <a:avLst/>
            </a:prstGeom>
            <a:solidFill>
              <a:srgbClr val="0054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4" name="Graphic 13" descr="Checkmark with solid fill">
              <a:extLst>
                <a:ext uri="{FF2B5EF4-FFF2-40B4-BE49-F238E27FC236}">
                  <a16:creationId xmlns:a16="http://schemas.microsoft.com/office/drawing/2014/main" id="{A70FAEAF-8542-C8BB-E7AD-DEDF4CC92389}"/>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p:blipFill>
          <p:spPr>
            <a:xfrm>
              <a:off x="499856" y="1588112"/>
              <a:ext cx="183712" cy="183712"/>
            </a:xfrm>
            <a:prstGeom prst="rect">
              <a:avLst/>
            </a:prstGeom>
          </p:spPr>
        </p:pic>
      </p:grpSp>
    </p:spTree>
    <p:extLst>
      <p:ext uri="{BB962C8B-B14F-4D97-AF65-F5344CB8AC3E}">
        <p14:creationId xmlns:p14="http://schemas.microsoft.com/office/powerpoint/2010/main" val="99177022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B48F65-60DA-E7D9-22EE-79787D31F9A4}"/>
              </a:ext>
            </a:extLst>
          </p:cNvPr>
          <p:cNvSpPr>
            <a:spLocks noGrp="1"/>
          </p:cNvSpPr>
          <p:nvPr>
            <p:ph type="title"/>
          </p:nvPr>
        </p:nvSpPr>
        <p:spPr>
          <a:xfrm>
            <a:off x="509603" y="525411"/>
            <a:ext cx="8291264" cy="576064"/>
          </a:xfrm>
        </p:spPr>
        <p:txBody>
          <a:bodyPr lIns="91440" tIns="45720" rIns="91440" bIns="45720" anchor="t"/>
          <a:lstStyle/>
          <a:p>
            <a:r>
              <a:rPr lang="en-GB" dirty="0">
                <a:latin typeface="Arial"/>
                <a:cs typeface="Arial"/>
              </a:rPr>
              <a:t>Booking your appointment </a:t>
            </a:r>
            <a:endParaRPr lang="en-US" dirty="0"/>
          </a:p>
        </p:txBody>
      </p:sp>
      <p:sp>
        <p:nvSpPr>
          <p:cNvPr id="6" name="TextBox 5">
            <a:extLst>
              <a:ext uri="{FF2B5EF4-FFF2-40B4-BE49-F238E27FC236}">
                <a16:creationId xmlns:a16="http://schemas.microsoft.com/office/drawing/2014/main" id="{3575D800-E6C5-FE82-F76C-E3D8EA967753}"/>
              </a:ext>
            </a:extLst>
          </p:cNvPr>
          <p:cNvSpPr txBox="1"/>
          <p:nvPr/>
        </p:nvSpPr>
        <p:spPr>
          <a:xfrm>
            <a:off x="7407217" y="1746391"/>
            <a:ext cx="4037745" cy="372409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buFont typeface="Arial"/>
              <a:buChar char="•"/>
            </a:pPr>
            <a:r>
              <a:rPr lang="en-US" sz="2000">
                <a:latin typeface="Arial"/>
                <a:ea typeface="Calibri"/>
                <a:cs typeface="Calibri"/>
              </a:rPr>
              <a:t>Overall, 60% of patients reported finding it extremely or very easy to get an urgent dental appointment.</a:t>
            </a:r>
          </a:p>
          <a:p>
            <a:pPr marL="285750" indent="-285750">
              <a:buFont typeface="Arial"/>
              <a:buChar char="•"/>
            </a:pPr>
            <a:endParaRPr lang="en-US" sz="2000">
              <a:latin typeface="Arial"/>
              <a:ea typeface="Calibri"/>
              <a:cs typeface="Calibri"/>
            </a:endParaRPr>
          </a:p>
          <a:p>
            <a:pPr marL="285750" indent="-285750">
              <a:buFont typeface="Arial"/>
              <a:buChar char="•"/>
            </a:pPr>
            <a:r>
              <a:rPr lang="en-US" sz="2000">
                <a:latin typeface="Arial"/>
                <a:ea typeface="Calibri"/>
                <a:cs typeface="Calibri"/>
              </a:rPr>
              <a:t>Statistically significantly more patients in practices under contract reform reported finding it extremely or very easy to get an urgent appointment, than those in UDA practices.</a:t>
            </a:r>
            <a:endParaRPr lang="en-US">
              <a:latin typeface="Calibri"/>
              <a:ea typeface="Calibri"/>
              <a:cs typeface="Calibri"/>
            </a:endParaRPr>
          </a:p>
          <a:p>
            <a:pPr marL="285750" indent="-285750">
              <a:buFont typeface="Arial"/>
              <a:buChar char="•"/>
            </a:pPr>
            <a:endParaRPr lang="en-US" sz="1600">
              <a:latin typeface="Arial"/>
              <a:ea typeface="Calibri"/>
              <a:cs typeface="Calibri"/>
            </a:endParaRPr>
          </a:p>
        </p:txBody>
      </p:sp>
      <p:pic>
        <p:nvPicPr>
          <p:cNvPr id="3" name="Picture 10" descr="Chart, bar chart&#10;&#10;Description automatically generated">
            <a:extLst>
              <a:ext uri="{FF2B5EF4-FFF2-40B4-BE49-F238E27FC236}">
                <a16:creationId xmlns:a16="http://schemas.microsoft.com/office/drawing/2014/main" id="{A1C484B4-BE21-EB95-6F6F-4B58945FD2AF}"/>
              </a:ext>
            </a:extLst>
          </p:cNvPr>
          <p:cNvPicPr>
            <a:picLocks noChangeAspect="1"/>
          </p:cNvPicPr>
          <p:nvPr/>
        </p:nvPicPr>
        <p:blipFill rotWithShape="1">
          <a:blip r:embed="rId3"/>
          <a:srcRect l="15497" t="100000" r="1561" b="-1385"/>
          <a:stretch/>
        </p:blipFill>
        <p:spPr>
          <a:xfrm>
            <a:off x="1304818" y="4060282"/>
            <a:ext cx="5301465" cy="45719"/>
          </a:xfrm>
          <a:prstGeom prst="rect">
            <a:avLst/>
          </a:prstGeom>
        </p:spPr>
      </p:pic>
      <p:graphicFrame>
        <p:nvGraphicFramePr>
          <p:cNvPr id="7" name="Chart 6">
            <a:extLst>
              <a:ext uri="{FF2B5EF4-FFF2-40B4-BE49-F238E27FC236}">
                <a16:creationId xmlns:a16="http://schemas.microsoft.com/office/drawing/2014/main" id="{3620D904-B504-80AC-5FB9-156C0B0012F8}"/>
              </a:ext>
            </a:extLst>
          </p:cNvPr>
          <p:cNvGraphicFramePr>
            <a:graphicFrameLocks/>
          </p:cNvGraphicFramePr>
          <p:nvPr>
            <p:extLst>
              <p:ext uri="{D42A27DB-BD31-4B8C-83A1-F6EECF244321}">
                <p14:modId xmlns:p14="http://schemas.microsoft.com/office/powerpoint/2010/main" val="132872288"/>
              </p:ext>
            </p:extLst>
          </p:nvPr>
        </p:nvGraphicFramePr>
        <p:xfrm>
          <a:off x="42195" y="580591"/>
          <a:ext cx="7160704" cy="5259645"/>
        </p:xfrm>
        <a:graphic>
          <a:graphicData uri="http://schemas.openxmlformats.org/drawingml/2006/chart">
            <c:chart xmlns:c="http://schemas.openxmlformats.org/drawingml/2006/chart" xmlns:r="http://schemas.openxmlformats.org/officeDocument/2006/relationships" r:id="rId4"/>
          </a:graphicData>
        </a:graphic>
      </p:graphicFrame>
      <p:grpSp>
        <p:nvGrpSpPr>
          <p:cNvPr id="4" name="Group 3">
            <a:extLst>
              <a:ext uri="{FF2B5EF4-FFF2-40B4-BE49-F238E27FC236}">
                <a16:creationId xmlns:a16="http://schemas.microsoft.com/office/drawing/2014/main" id="{19716C24-465F-516E-2D1A-DE9A8796944F}"/>
              </a:ext>
            </a:extLst>
          </p:cNvPr>
          <p:cNvGrpSpPr/>
          <p:nvPr/>
        </p:nvGrpSpPr>
        <p:grpSpPr>
          <a:xfrm>
            <a:off x="7427890" y="1843378"/>
            <a:ext cx="216024" cy="216024"/>
            <a:chOff x="483478" y="1556792"/>
            <a:chExt cx="216024" cy="216024"/>
          </a:xfrm>
        </p:grpSpPr>
        <p:sp>
          <p:nvSpPr>
            <p:cNvPr id="5" name="Oval 4">
              <a:extLst>
                <a:ext uri="{FF2B5EF4-FFF2-40B4-BE49-F238E27FC236}">
                  <a16:creationId xmlns:a16="http://schemas.microsoft.com/office/drawing/2014/main" id="{FBC5DFD8-6EBA-9E3B-EE71-FA996C7BF864}"/>
                </a:ext>
              </a:extLst>
            </p:cNvPr>
            <p:cNvSpPr/>
            <p:nvPr/>
          </p:nvSpPr>
          <p:spPr>
            <a:xfrm>
              <a:off x="483478" y="1556792"/>
              <a:ext cx="216024" cy="216024"/>
            </a:xfrm>
            <a:prstGeom prst="ellipse">
              <a:avLst/>
            </a:prstGeom>
            <a:solidFill>
              <a:srgbClr val="0054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8" name="Graphic 7" descr="Checkmark with solid fill">
              <a:extLst>
                <a:ext uri="{FF2B5EF4-FFF2-40B4-BE49-F238E27FC236}">
                  <a16:creationId xmlns:a16="http://schemas.microsoft.com/office/drawing/2014/main" id="{EB2C2D59-55B8-9D54-9027-3E387BB62065}"/>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p:blipFill>
          <p:spPr>
            <a:xfrm>
              <a:off x="499856" y="1588112"/>
              <a:ext cx="183712" cy="183712"/>
            </a:xfrm>
            <a:prstGeom prst="rect">
              <a:avLst/>
            </a:prstGeom>
          </p:spPr>
        </p:pic>
      </p:grpSp>
      <p:grpSp>
        <p:nvGrpSpPr>
          <p:cNvPr id="9" name="Group 8">
            <a:extLst>
              <a:ext uri="{FF2B5EF4-FFF2-40B4-BE49-F238E27FC236}">
                <a16:creationId xmlns:a16="http://schemas.microsoft.com/office/drawing/2014/main" id="{01EFB496-5C30-2D95-E152-699648E682D1}"/>
              </a:ext>
            </a:extLst>
          </p:cNvPr>
          <p:cNvGrpSpPr/>
          <p:nvPr/>
        </p:nvGrpSpPr>
        <p:grpSpPr>
          <a:xfrm>
            <a:off x="7407217" y="3392415"/>
            <a:ext cx="216024" cy="216024"/>
            <a:chOff x="483478" y="1556792"/>
            <a:chExt cx="216024" cy="216024"/>
          </a:xfrm>
        </p:grpSpPr>
        <p:sp>
          <p:nvSpPr>
            <p:cNvPr id="10" name="Oval 9">
              <a:extLst>
                <a:ext uri="{FF2B5EF4-FFF2-40B4-BE49-F238E27FC236}">
                  <a16:creationId xmlns:a16="http://schemas.microsoft.com/office/drawing/2014/main" id="{09F51181-6F70-D449-06E2-6CE16A6E0918}"/>
                </a:ext>
              </a:extLst>
            </p:cNvPr>
            <p:cNvSpPr/>
            <p:nvPr/>
          </p:nvSpPr>
          <p:spPr>
            <a:xfrm>
              <a:off x="483478" y="1556792"/>
              <a:ext cx="216024" cy="216024"/>
            </a:xfrm>
            <a:prstGeom prst="ellipse">
              <a:avLst/>
            </a:prstGeom>
            <a:solidFill>
              <a:srgbClr val="0054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1" name="Graphic 10" descr="Checkmark with solid fill">
              <a:extLst>
                <a:ext uri="{FF2B5EF4-FFF2-40B4-BE49-F238E27FC236}">
                  <a16:creationId xmlns:a16="http://schemas.microsoft.com/office/drawing/2014/main" id="{E396E10E-A609-F748-CDB3-58B7ABD88305}"/>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p:blipFill>
          <p:spPr>
            <a:xfrm>
              <a:off x="499856" y="1588112"/>
              <a:ext cx="183712" cy="183712"/>
            </a:xfrm>
            <a:prstGeom prst="rect">
              <a:avLst/>
            </a:prstGeom>
          </p:spPr>
        </p:pic>
      </p:grpSp>
      <p:pic>
        <p:nvPicPr>
          <p:cNvPr id="13" name="Picture 12">
            <a:extLst>
              <a:ext uri="{FF2B5EF4-FFF2-40B4-BE49-F238E27FC236}">
                <a16:creationId xmlns:a16="http://schemas.microsoft.com/office/drawing/2014/main" id="{78899BD8-511D-FD78-EAB6-4B094291FCC5}"/>
              </a:ext>
            </a:extLst>
          </p:cNvPr>
          <p:cNvPicPr>
            <a:picLocks noChangeAspect="1"/>
          </p:cNvPicPr>
          <p:nvPr/>
        </p:nvPicPr>
        <p:blipFill>
          <a:blip r:embed="rId7"/>
          <a:stretch>
            <a:fillRect/>
          </a:stretch>
        </p:blipFill>
        <p:spPr>
          <a:xfrm>
            <a:off x="5900710" y="3238473"/>
            <a:ext cx="390580" cy="381053"/>
          </a:xfrm>
          <a:prstGeom prst="rect">
            <a:avLst/>
          </a:prstGeom>
        </p:spPr>
      </p:pic>
    </p:spTree>
    <p:extLst>
      <p:ext uri="{BB962C8B-B14F-4D97-AF65-F5344CB8AC3E}">
        <p14:creationId xmlns:p14="http://schemas.microsoft.com/office/powerpoint/2010/main" val="291298163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D872DE-0EC2-F36A-B2BC-D297340E81C9}"/>
              </a:ext>
            </a:extLst>
          </p:cNvPr>
          <p:cNvSpPr>
            <a:spLocks noGrp="1"/>
          </p:cNvSpPr>
          <p:nvPr>
            <p:ph type="title"/>
          </p:nvPr>
        </p:nvSpPr>
        <p:spPr>
          <a:xfrm>
            <a:off x="511340" y="497642"/>
            <a:ext cx="11055019" cy="576064"/>
          </a:xfrm>
        </p:spPr>
        <p:txBody>
          <a:bodyPr/>
          <a:lstStyle/>
          <a:p>
            <a:r>
              <a:rPr lang="en-GB" dirty="0">
                <a:latin typeface="Arial"/>
                <a:cs typeface="Arial"/>
              </a:rPr>
              <a:t>Booking your appointment </a:t>
            </a:r>
            <a:endParaRPr lang="en-GB" dirty="0"/>
          </a:p>
        </p:txBody>
      </p:sp>
      <p:sp>
        <p:nvSpPr>
          <p:cNvPr id="8" name="TextBox 7">
            <a:extLst>
              <a:ext uri="{FF2B5EF4-FFF2-40B4-BE49-F238E27FC236}">
                <a16:creationId xmlns:a16="http://schemas.microsoft.com/office/drawing/2014/main" id="{F8C629D2-BE3A-5DC2-E820-B105120FBCE0}"/>
              </a:ext>
            </a:extLst>
          </p:cNvPr>
          <p:cNvSpPr txBox="1"/>
          <p:nvPr/>
        </p:nvSpPr>
        <p:spPr>
          <a:xfrm>
            <a:off x="7275748" y="1661932"/>
            <a:ext cx="4212753" cy="4093428"/>
          </a:xfrm>
          <a:prstGeom prst="rect">
            <a:avLst/>
          </a:prstGeom>
          <a:noFill/>
        </p:spPr>
        <p:txBody>
          <a:bodyPr wrap="square">
            <a:spAutoFit/>
          </a:bodyPr>
          <a:lstStyle/>
          <a:p>
            <a:pPr marL="285750" indent="-285750">
              <a:buFont typeface="Arial"/>
              <a:buChar char="•"/>
            </a:pPr>
            <a:r>
              <a:rPr lang="en-US" sz="2000">
                <a:latin typeface="Arial"/>
                <a:ea typeface="Calibri"/>
                <a:cs typeface="Calibri"/>
              </a:rPr>
              <a:t>Overall, 72% of patients reported that finding out how to book an urgent dental appointment was easy.</a:t>
            </a:r>
          </a:p>
          <a:p>
            <a:pPr marL="285750" indent="-285750">
              <a:buFont typeface="Arial"/>
              <a:buChar char="•"/>
            </a:pPr>
            <a:endParaRPr lang="en-US" sz="2000">
              <a:latin typeface="Arial"/>
              <a:ea typeface="Calibri"/>
              <a:cs typeface="Calibri"/>
            </a:endParaRPr>
          </a:p>
          <a:p>
            <a:pPr marL="285750" indent="-285750">
              <a:buFont typeface="Arial"/>
              <a:buChar char="•"/>
            </a:pPr>
            <a:r>
              <a:rPr lang="en-US" sz="2000">
                <a:latin typeface="Arial"/>
                <a:ea typeface="Calibri"/>
                <a:cs typeface="Calibri"/>
              </a:rPr>
              <a:t>There was a statistically significant difference found, with more patients in practices under contract reform reported finding it easy to find out how to book an urgent appointment.</a:t>
            </a:r>
            <a:endParaRPr lang="en-US" sz="2000">
              <a:latin typeface="Calibri"/>
              <a:ea typeface="Calibri"/>
              <a:cs typeface="Calibri"/>
            </a:endParaRPr>
          </a:p>
          <a:p>
            <a:pPr marL="285750" indent="-285750">
              <a:buFont typeface="Arial"/>
              <a:buChar char="•"/>
            </a:pPr>
            <a:endParaRPr lang="en-US" sz="2000">
              <a:latin typeface="Arial"/>
              <a:ea typeface="Calibri"/>
              <a:cs typeface="Calibri"/>
            </a:endParaRPr>
          </a:p>
          <a:p>
            <a:pPr marL="285750" indent="-285750">
              <a:buFont typeface="Arial"/>
              <a:buChar char="•"/>
            </a:pPr>
            <a:endParaRPr lang="en-US" sz="2000">
              <a:latin typeface="Arial"/>
              <a:ea typeface="Calibri"/>
              <a:cs typeface="Calibri"/>
            </a:endParaRPr>
          </a:p>
        </p:txBody>
      </p:sp>
      <p:graphicFrame>
        <p:nvGraphicFramePr>
          <p:cNvPr id="4" name="Chart 3">
            <a:extLst>
              <a:ext uri="{FF2B5EF4-FFF2-40B4-BE49-F238E27FC236}">
                <a16:creationId xmlns:a16="http://schemas.microsoft.com/office/drawing/2014/main" id="{CA649BCB-B9A4-46DF-A2AB-C9BD3AFFD708}"/>
              </a:ext>
            </a:extLst>
          </p:cNvPr>
          <p:cNvGraphicFramePr>
            <a:graphicFrameLocks/>
          </p:cNvGraphicFramePr>
          <p:nvPr>
            <p:extLst>
              <p:ext uri="{D42A27DB-BD31-4B8C-83A1-F6EECF244321}">
                <p14:modId xmlns:p14="http://schemas.microsoft.com/office/powerpoint/2010/main" val="3231491724"/>
              </p:ext>
            </p:extLst>
          </p:nvPr>
        </p:nvGraphicFramePr>
        <p:xfrm>
          <a:off x="55562" y="817003"/>
          <a:ext cx="6920641" cy="5223993"/>
        </p:xfrm>
        <a:graphic>
          <a:graphicData uri="http://schemas.openxmlformats.org/drawingml/2006/chart">
            <c:chart xmlns:c="http://schemas.openxmlformats.org/drawingml/2006/chart" xmlns:r="http://schemas.openxmlformats.org/officeDocument/2006/relationships" r:id="rId2"/>
          </a:graphicData>
        </a:graphic>
      </p:graphicFrame>
      <p:grpSp>
        <p:nvGrpSpPr>
          <p:cNvPr id="3" name="Group 2">
            <a:extLst>
              <a:ext uri="{FF2B5EF4-FFF2-40B4-BE49-F238E27FC236}">
                <a16:creationId xmlns:a16="http://schemas.microsoft.com/office/drawing/2014/main" id="{1BB65703-65D6-8B1D-ECB6-54216CD3D6F6}"/>
              </a:ext>
            </a:extLst>
          </p:cNvPr>
          <p:cNvGrpSpPr/>
          <p:nvPr/>
        </p:nvGrpSpPr>
        <p:grpSpPr>
          <a:xfrm>
            <a:off x="7275748" y="1764551"/>
            <a:ext cx="216024" cy="216024"/>
            <a:chOff x="483478" y="1556792"/>
            <a:chExt cx="216024" cy="216024"/>
          </a:xfrm>
        </p:grpSpPr>
        <p:sp>
          <p:nvSpPr>
            <p:cNvPr id="5" name="Oval 4">
              <a:extLst>
                <a:ext uri="{FF2B5EF4-FFF2-40B4-BE49-F238E27FC236}">
                  <a16:creationId xmlns:a16="http://schemas.microsoft.com/office/drawing/2014/main" id="{8F49493D-CFC9-A0C5-0BDA-810A4563A429}"/>
                </a:ext>
              </a:extLst>
            </p:cNvPr>
            <p:cNvSpPr/>
            <p:nvPr/>
          </p:nvSpPr>
          <p:spPr>
            <a:xfrm>
              <a:off x="483478" y="1556792"/>
              <a:ext cx="216024" cy="216024"/>
            </a:xfrm>
            <a:prstGeom prst="ellipse">
              <a:avLst/>
            </a:prstGeom>
            <a:solidFill>
              <a:srgbClr val="0054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6" name="Graphic 5" descr="Checkmark with solid fill">
              <a:extLst>
                <a:ext uri="{FF2B5EF4-FFF2-40B4-BE49-F238E27FC236}">
                  <a16:creationId xmlns:a16="http://schemas.microsoft.com/office/drawing/2014/main" id="{C02A04EF-5F72-B9C8-E2AE-2F6D37DC742D}"/>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p:blipFill>
          <p:spPr>
            <a:xfrm>
              <a:off x="499856" y="1588112"/>
              <a:ext cx="183712" cy="183712"/>
            </a:xfrm>
            <a:prstGeom prst="rect">
              <a:avLst/>
            </a:prstGeom>
          </p:spPr>
        </p:pic>
      </p:grpSp>
      <p:grpSp>
        <p:nvGrpSpPr>
          <p:cNvPr id="7" name="Group 6">
            <a:extLst>
              <a:ext uri="{FF2B5EF4-FFF2-40B4-BE49-F238E27FC236}">
                <a16:creationId xmlns:a16="http://schemas.microsoft.com/office/drawing/2014/main" id="{011BD5A1-AEFD-ACD7-E8C4-A5570AB150BF}"/>
              </a:ext>
            </a:extLst>
          </p:cNvPr>
          <p:cNvGrpSpPr/>
          <p:nvPr/>
        </p:nvGrpSpPr>
        <p:grpSpPr>
          <a:xfrm>
            <a:off x="7259814" y="3320988"/>
            <a:ext cx="216024" cy="216024"/>
            <a:chOff x="483478" y="1556792"/>
            <a:chExt cx="216024" cy="216024"/>
          </a:xfrm>
        </p:grpSpPr>
        <p:sp>
          <p:nvSpPr>
            <p:cNvPr id="9" name="Oval 8">
              <a:extLst>
                <a:ext uri="{FF2B5EF4-FFF2-40B4-BE49-F238E27FC236}">
                  <a16:creationId xmlns:a16="http://schemas.microsoft.com/office/drawing/2014/main" id="{40B8F95B-1B4C-AC08-4B36-156705F2BA29}"/>
                </a:ext>
              </a:extLst>
            </p:cNvPr>
            <p:cNvSpPr/>
            <p:nvPr/>
          </p:nvSpPr>
          <p:spPr>
            <a:xfrm>
              <a:off x="483478" y="1556792"/>
              <a:ext cx="216024" cy="216024"/>
            </a:xfrm>
            <a:prstGeom prst="ellipse">
              <a:avLst/>
            </a:prstGeom>
            <a:solidFill>
              <a:srgbClr val="0054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0" name="Graphic 9" descr="Checkmark with solid fill">
              <a:extLst>
                <a:ext uri="{FF2B5EF4-FFF2-40B4-BE49-F238E27FC236}">
                  <a16:creationId xmlns:a16="http://schemas.microsoft.com/office/drawing/2014/main" id="{0D6D6389-7D22-17A9-DD47-C11600D7BB6A}"/>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p:blipFill>
          <p:spPr>
            <a:xfrm>
              <a:off x="499856" y="1588112"/>
              <a:ext cx="183712" cy="183712"/>
            </a:xfrm>
            <a:prstGeom prst="rect">
              <a:avLst/>
            </a:prstGeom>
          </p:spPr>
        </p:pic>
      </p:grpSp>
    </p:spTree>
    <p:extLst>
      <p:ext uri="{BB962C8B-B14F-4D97-AF65-F5344CB8AC3E}">
        <p14:creationId xmlns:p14="http://schemas.microsoft.com/office/powerpoint/2010/main" val="253805429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B48F65-60DA-E7D9-22EE-79787D31F9A4}"/>
              </a:ext>
            </a:extLst>
          </p:cNvPr>
          <p:cNvSpPr>
            <a:spLocks noGrp="1"/>
          </p:cNvSpPr>
          <p:nvPr>
            <p:ph type="title"/>
          </p:nvPr>
        </p:nvSpPr>
        <p:spPr>
          <a:xfrm>
            <a:off x="394193" y="434872"/>
            <a:ext cx="8291264" cy="576064"/>
          </a:xfrm>
        </p:spPr>
        <p:txBody>
          <a:bodyPr lIns="91440" tIns="45720" rIns="91440" bIns="45720" anchor="t"/>
          <a:lstStyle/>
          <a:p>
            <a:r>
              <a:rPr lang="en-GB" dirty="0">
                <a:latin typeface="Arial"/>
                <a:cs typeface="Arial"/>
              </a:rPr>
              <a:t>Waiting times</a:t>
            </a:r>
            <a:endParaRPr lang="en-US" dirty="0"/>
          </a:p>
        </p:txBody>
      </p:sp>
      <p:sp>
        <p:nvSpPr>
          <p:cNvPr id="5" name="TextBox 4">
            <a:extLst>
              <a:ext uri="{FF2B5EF4-FFF2-40B4-BE49-F238E27FC236}">
                <a16:creationId xmlns:a16="http://schemas.microsoft.com/office/drawing/2014/main" id="{33096C06-521A-740E-D080-25B2A488AC0F}"/>
              </a:ext>
            </a:extLst>
          </p:cNvPr>
          <p:cNvSpPr txBox="1"/>
          <p:nvPr/>
        </p:nvSpPr>
        <p:spPr>
          <a:xfrm>
            <a:off x="7860983" y="1994744"/>
            <a:ext cx="4200807" cy="323165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buFont typeface="Arial"/>
              <a:buChar char="•"/>
            </a:pPr>
            <a:endParaRPr lang="en-US" sz="2000" dirty="0">
              <a:latin typeface="Arial"/>
              <a:ea typeface="Calibri"/>
              <a:cs typeface="Calibri"/>
            </a:endParaRPr>
          </a:p>
          <a:p>
            <a:pPr marL="285750" indent="-285750">
              <a:buFont typeface="Arial"/>
              <a:buChar char="•"/>
            </a:pPr>
            <a:r>
              <a:rPr lang="en-US" sz="2000" dirty="0">
                <a:latin typeface="Arial"/>
                <a:ea typeface="Calibri"/>
                <a:cs typeface="Calibri"/>
              </a:rPr>
              <a:t>76% of patients in dental practices with a UDA contract were seen in two days or sooner. However, statistically significantly fewer patients (65%) in dental practices under contract reform were seen with in this time period.</a:t>
            </a:r>
          </a:p>
          <a:p>
            <a:pPr marL="285750" indent="-285750">
              <a:buFont typeface="Arial"/>
              <a:buChar char="•"/>
            </a:pPr>
            <a:endParaRPr lang="en-US" sz="2400" dirty="0">
              <a:latin typeface="Arial"/>
              <a:ea typeface="Calibri"/>
              <a:cs typeface="Calibri"/>
            </a:endParaRPr>
          </a:p>
        </p:txBody>
      </p:sp>
      <p:graphicFrame>
        <p:nvGraphicFramePr>
          <p:cNvPr id="4" name="Chart 3">
            <a:extLst>
              <a:ext uri="{FF2B5EF4-FFF2-40B4-BE49-F238E27FC236}">
                <a16:creationId xmlns:a16="http://schemas.microsoft.com/office/drawing/2014/main" id="{CBA58FA5-4E6E-BBF0-37AA-72ABC5C7AA92}"/>
              </a:ext>
            </a:extLst>
          </p:cNvPr>
          <p:cNvGraphicFramePr>
            <a:graphicFrameLocks/>
          </p:cNvGraphicFramePr>
          <p:nvPr>
            <p:extLst>
              <p:ext uri="{D42A27DB-BD31-4B8C-83A1-F6EECF244321}">
                <p14:modId xmlns:p14="http://schemas.microsoft.com/office/powerpoint/2010/main" val="2758256071"/>
              </p:ext>
            </p:extLst>
          </p:nvPr>
        </p:nvGraphicFramePr>
        <p:xfrm>
          <a:off x="314294" y="1035247"/>
          <a:ext cx="7453667" cy="5150649"/>
        </p:xfrm>
        <a:graphic>
          <a:graphicData uri="http://schemas.openxmlformats.org/drawingml/2006/chart">
            <c:chart xmlns:c="http://schemas.openxmlformats.org/drawingml/2006/chart" xmlns:r="http://schemas.openxmlformats.org/officeDocument/2006/relationships" r:id="rId3"/>
          </a:graphicData>
        </a:graphic>
      </p:graphicFrame>
      <p:grpSp>
        <p:nvGrpSpPr>
          <p:cNvPr id="3" name="Group 2">
            <a:extLst>
              <a:ext uri="{FF2B5EF4-FFF2-40B4-BE49-F238E27FC236}">
                <a16:creationId xmlns:a16="http://schemas.microsoft.com/office/drawing/2014/main" id="{64E9157A-7D56-0F99-0B3A-C1ED2353EF66}"/>
              </a:ext>
            </a:extLst>
          </p:cNvPr>
          <p:cNvGrpSpPr/>
          <p:nvPr/>
        </p:nvGrpSpPr>
        <p:grpSpPr>
          <a:xfrm>
            <a:off x="7860983" y="2387289"/>
            <a:ext cx="216024" cy="216024"/>
            <a:chOff x="483478" y="1556792"/>
            <a:chExt cx="216024" cy="216024"/>
          </a:xfrm>
        </p:grpSpPr>
        <p:sp>
          <p:nvSpPr>
            <p:cNvPr id="6" name="Oval 5">
              <a:extLst>
                <a:ext uri="{FF2B5EF4-FFF2-40B4-BE49-F238E27FC236}">
                  <a16:creationId xmlns:a16="http://schemas.microsoft.com/office/drawing/2014/main" id="{A9DE695D-1D0F-5B28-B709-DFCBE976B2C2}"/>
                </a:ext>
              </a:extLst>
            </p:cNvPr>
            <p:cNvSpPr/>
            <p:nvPr/>
          </p:nvSpPr>
          <p:spPr>
            <a:xfrm>
              <a:off x="483478" y="1556792"/>
              <a:ext cx="216024" cy="216024"/>
            </a:xfrm>
            <a:prstGeom prst="ellipse">
              <a:avLst/>
            </a:prstGeom>
            <a:solidFill>
              <a:srgbClr val="0054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7" name="Graphic 6" descr="Checkmark with solid fill">
              <a:extLst>
                <a:ext uri="{FF2B5EF4-FFF2-40B4-BE49-F238E27FC236}">
                  <a16:creationId xmlns:a16="http://schemas.microsoft.com/office/drawing/2014/main" id="{F9F7F071-DEB6-E4F1-E963-3C98AD690676}"/>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p:blipFill>
          <p:spPr>
            <a:xfrm>
              <a:off x="499856" y="1588112"/>
              <a:ext cx="183712" cy="183712"/>
            </a:xfrm>
            <a:prstGeom prst="rect">
              <a:avLst/>
            </a:prstGeom>
          </p:spPr>
        </p:pic>
      </p:grpSp>
    </p:spTree>
    <p:extLst>
      <p:ext uri="{BB962C8B-B14F-4D97-AF65-F5344CB8AC3E}">
        <p14:creationId xmlns:p14="http://schemas.microsoft.com/office/powerpoint/2010/main" val="343653958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B48F65-60DA-E7D9-22EE-79787D31F9A4}"/>
              </a:ext>
            </a:extLst>
          </p:cNvPr>
          <p:cNvSpPr>
            <a:spLocks noGrp="1"/>
          </p:cNvSpPr>
          <p:nvPr>
            <p:ph type="title"/>
          </p:nvPr>
        </p:nvSpPr>
        <p:spPr>
          <a:xfrm>
            <a:off x="509290" y="423748"/>
            <a:ext cx="4283206" cy="576064"/>
          </a:xfrm>
        </p:spPr>
        <p:txBody>
          <a:bodyPr lIns="91440" tIns="45720" rIns="91440" bIns="45720" anchor="t"/>
          <a:lstStyle/>
          <a:p>
            <a:r>
              <a:rPr lang="en-GB" dirty="0">
                <a:latin typeface="Arial"/>
                <a:cs typeface="Arial"/>
              </a:rPr>
              <a:t>Satisfaction – waiting times</a:t>
            </a:r>
            <a:br>
              <a:rPr lang="en-GB" dirty="0">
                <a:latin typeface="Arial"/>
                <a:cs typeface="Arial"/>
              </a:rPr>
            </a:br>
            <a:endParaRPr lang="en-US" sz="1800" dirty="0">
              <a:solidFill>
                <a:schemeClr val="tx1"/>
              </a:solidFill>
            </a:endParaRPr>
          </a:p>
        </p:txBody>
      </p:sp>
      <p:sp>
        <p:nvSpPr>
          <p:cNvPr id="15" name="TextBox 14">
            <a:extLst>
              <a:ext uri="{FF2B5EF4-FFF2-40B4-BE49-F238E27FC236}">
                <a16:creationId xmlns:a16="http://schemas.microsoft.com/office/drawing/2014/main" id="{34908650-10AC-4B66-8E1D-BDEED7BAD861}"/>
              </a:ext>
            </a:extLst>
          </p:cNvPr>
          <p:cNvSpPr txBox="1"/>
          <p:nvPr/>
        </p:nvSpPr>
        <p:spPr>
          <a:xfrm>
            <a:off x="6348555" y="711780"/>
            <a:ext cx="5278328" cy="440120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buFont typeface="Arial"/>
              <a:buChar char="•"/>
            </a:pPr>
            <a:r>
              <a:rPr lang="en-US" sz="1600" dirty="0">
                <a:latin typeface="Arial"/>
                <a:cs typeface="Arial"/>
              </a:rPr>
              <a:t>Overall</a:t>
            </a:r>
            <a:r>
              <a:rPr lang="en-US" sz="1600" dirty="0">
                <a:latin typeface="Arial"/>
                <a:ea typeface="Calibri"/>
                <a:cs typeface="Calibri"/>
              </a:rPr>
              <a:t>, 80% of patients reported that they were satisfied with </a:t>
            </a:r>
            <a:r>
              <a:rPr lang="en-US" sz="1600" dirty="0">
                <a:latin typeface="Arial"/>
                <a:ea typeface="+mn-lt"/>
                <a:cs typeface="+mn-lt"/>
              </a:rPr>
              <a:t>the wait between booking their appointment and seeing the dentist.</a:t>
            </a:r>
          </a:p>
          <a:p>
            <a:pPr marL="285750" indent="-285750">
              <a:buFont typeface="Arial"/>
              <a:buChar char="•"/>
            </a:pPr>
            <a:endParaRPr lang="en-US" sz="1600" dirty="0">
              <a:latin typeface="Arial"/>
              <a:ea typeface="+mn-lt"/>
              <a:cs typeface="+mn-lt"/>
            </a:endParaRPr>
          </a:p>
          <a:p>
            <a:pPr marL="285750" indent="-285750">
              <a:buFont typeface="Arial"/>
              <a:buChar char="•"/>
            </a:pPr>
            <a:r>
              <a:rPr lang="en-US" sz="1600" dirty="0">
                <a:latin typeface="Arial"/>
                <a:cs typeface="Arial"/>
              </a:rPr>
              <a:t>A score of 80% is classed as high customer satisfaction.​</a:t>
            </a:r>
            <a:endParaRPr lang="en-US" sz="1600" dirty="0">
              <a:latin typeface="Arial"/>
              <a:ea typeface="+mn-lt"/>
              <a:cs typeface="+mn-lt"/>
            </a:endParaRPr>
          </a:p>
          <a:p>
            <a:pPr marL="285750" indent="-285750">
              <a:buFont typeface="Arial"/>
              <a:buChar char="•"/>
            </a:pPr>
            <a:endParaRPr lang="en-US" sz="1600" dirty="0">
              <a:latin typeface="Arial"/>
              <a:ea typeface="+mn-lt"/>
              <a:cs typeface="+mn-lt"/>
            </a:endParaRPr>
          </a:p>
          <a:p>
            <a:pPr marL="285750" indent="-285750">
              <a:buFont typeface="Arial"/>
              <a:buChar char="•"/>
            </a:pPr>
            <a:r>
              <a:rPr lang="en-GB" sz="1600" dirty="0">
                <a:latin typeface="Arial"/>
                <a:ea typeface="+mn-lt"/>
                <a:cs typeface="+mn-lt"/>
              </a:rPr>
              <a:t>Satisfaction is calculated in line with the NHSBSA reporting practices, where scores of 7 or above are classed as being 'satisfied' and positive indicators.</a:t>
            </a:r>
            <a:endParaRPr lang="en-US" sz="1600" dirty="0">
              <a:latin typeface="Arial"/>
              <a:ea typeface="+mn-lt"/>
              <a:cs typeface="+mn-lt"/>
            </a:endParaRPr>
          </a:p>
          <a:p>
            <a:pPr marL="285750" indent="-285750">
              <a:buFont typeface="Arial"/>
              <a:buChar char="•"/>
            </a:pPr>
            <a:endParaRPr lang="en-US" sz="1600" dirty="0">
              <a:latin typeface="Arial"/>
              <a:ea typeface="+mn-lt"/>
              <a:cs typeface="+mn-lt"/>
            </a:endParaRPr>
          </a:p>
          <a:p>
            <a:pPr marL="285750" indent="-285750">
              <a:buFont typeface="Arial"/>
              <a:buChar char="•"/>
            </a:pPr>
            <a:r>
              <a:rPr lang="en-US" sz="1600" dirty="0">
                <a:latin typeface="Arial"/>
                <a:ea typeface="Calibri"/>
                <a:cs typeface="Calibri"/>
              </a:rPr>
              <a:t>There was a statistically significant difference found, </a:t>
            </a:r>
            <a:r>
              <a:rPr lang="en-US" sz="1600" dirty="0">
                <a:latin typeface="Arial"/>
                <a:ea typeface="+mn-lt"/>
                <a:cs typeface="+mn-lt"/>
              </a:rPr>
              <a:t>where a higher percentage of patients in practices with a UDA contract reported being satisfied than those in practices with under contract reform.</a:t>
            </a:r>
            <a:endParaRPr lang="en-US" sz="1600" dirty="0">
              <a:latin typeface="Arial"/>
              <a:ea typeface="+mn-lt"/>
              <a:cs typeface="Calibri"/>
            </a:endParaRPr>
          </a:p>
          <a:p>
            <a:pPr marL="285750" indent="-285750">
              <a:buFont typeface="Arial"/>
              <a:buChar char="•"/>
            </a:pPr>
            <a:endParaRPr lang="en-US" sz="2000" dirty="0">
              <a:latin typeface="Arial"/>
              <a:ea typeface="+mn-lt"/>
              <a:cs typeface="Calibri"/>
            </a:endParaRPr>
          </a:p>
          <a:p>
            <a:endParaRPr lang="en-US" sz="2000" dirty="0">
              <a:latin typeface="Arial"/>
              <a:cs typeface="Arial"/>
            </a:endParaRPr>
          </a:p>
        </p:txBody>
      </p:sp>
      <p:sp>
        <p:nvSpPr>
          <p:cNvPr id="18" name="TextBox 17">
            <a:extLst>
              <a:ext uri="{FF2B5EF4-FFF2-40B4-BE49-F238E27FC236}">
                <a16:creationId xmlns:a16="http://schemas.microsoft.com/office/drawing/2014/main" id="{DB3746F8-F330-9A8E-8DED-B40AF7C2F59D}"/>
              </a:ext>
            </a:extLst>
          </p:cNvPr>
          <p:cNvSpPr txBox="1"/>
          <p:nvPr/>
        </p:nvSpPr>
        <p:spPr>
          <a:xfrm>
            <a:off x="2116286" y="3225489"/>
            <a:ext cx="1665115" cy="27699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200" dirty="0">
                <a:latin typeface="Arial"/>
                <a:ea typeface="Calibri"/>
                <a:cs typeface="Calibri"/>
              </a:rPr>
              <a:t>Base size: 5,455</a:t>
            </a:r>
          </a:p>
        </p:txBody>
      </p:sp>
      <p:sp>
        <p:nvSpPr>
          <p:cNvPr id="13" name="Title 1">
            <a:extLst>
              <a:ext uri="{FF2B5EF4-FFF2-40B4-BE49-F238E27FC236}">
                <a16:creationId xmlns:a16="http://schemas.microsoft.com/office/drawing/2014/main" id="{D9009410-AD3A-57C0-747A-E980D61295A1}"/>
              </a:ext>
            </a:extLst>
          </p:cNvPr>
          <p:cNvSpPr txBox="1">
            <a:spLocks/>
          </p:cNvSpPr>
          <p:nvPr/>
        </p:nvSpPr>
        <p:spPr>
          <a:xfrm>
            <a:off x="740135" y="3561210"/>
            <a:ext cx="2324642" cy="536923"/>
          </a:xfrm>
          <a:prstGeom prst="rect">
            <a:avLst/>
          </a:prstGeom>
        </p:spPr>
        <p:txBody>
          <a:bodyPr lIns="91440" tIns="45720" rIns="91440" bIns="45720" anchor="t"/>
          <a:lstStyle>
            <a:lvl1pPr algn="l" rtl="0" eaLnBrk="0" fontAlgn="base" hangingPunct="0">
              <a:spcBef>
                <a:spcPct val="0"/>
              </a:spcBef>
              <a:spcAft>
                <a:spcPct val="0"/>
              </a:spcAft>
              <a:defRPr sz="2400" b="1" kern="1200">
                <a:solidFill>
                  <a:srgbClr val="0072C6"/>
                </a:solidFill>
                <a:latin typeface="Arial" pitchFamily="34" charset="0"/>
                <a:ea typeface="+mj-ea"/>
                <a:cs typeface="Arial" pitchFamily="34" charset="0"/>
              </a:defRPr>
            </a:lvl1pPr>
            <a:lvl2pPr algn="l" rtl="0" eaLnBrk="0" fontAlgn="base" hangingPunct="0">
              <a:spcBef>
                <a:spcPct val="0"/>
              </a:spcBef>
              <a:spcAft>
                <a:spcPct val="0"/>
              </a:spcAft>
              <a:defRPr sz="4400">
                <a:solidFill>
                  <a:schemeClr val="tx1"/>
                </a:solidFill>
                <a:latin typeface="Calibri" pitchFamily="34" charset="0"/>
              </a:defRPr>
            </a:lvl2pPr>
            <a:lvl3pPr algn="l" rtl="0" eaLnBrk="0" fontAlgn="base" hangingPunct="0">
              <a:spcBef>
                <a:spcPct val="0"/>
              </a:spcBef>
              <a:spcAft>
                <a:spcPct val="0"/>
              </a:spcAft>
              <a:defRPr sz="4400">
                <a:solidFill>
                  <a:schemeClr val="tx1"/>
                </a:solidFill>
                <a:latin typeface="Calibri" pitchFamily="34" charset="0"/>
              </a:defRPr>
            </a:lvl3pPr>
            <a:lvl4pPr algn="l" rtl="0" eaLnBrk="0" fontAlgn="base" hangingPunct="0">
              <a:spcBef>
                <a:spcPct val="0"/>
              </a:spcBef>
              <a:spcAft>
                <a:spcPct val="0"/>
              </a:spcAft>
              <a:defRPr sz="4400">
                <a:solidFill>
                  <a:schemeClr val="tx1"/>
                </a:solidFill>
                <a:latin typeface="Calibri" pitchFamily="34" charset="0"/>
              </a:defRPr>
            </a:lvl4pPr>
            <a:lvl5pPr algn="l" rtl="0" eaLnBrk="0" fontAlgn="base" hangingPunct="0">
              <a:spcBef>
                <a:spcPct val="0"/>
              </a:spcBef>
              <a:spcAft>
                <a:spcPct val="0"/>
              </a:spcAft>
              <a:defRPr sz="4400">
                <a:solidFill>
                  <a:schemeClr val="tx1"/>
                </a:solidFill>
                <a:latin typeface="Calibri" pitchFamily="34" charset="0"/>
              </a:defRPr>
            </a:lvl5pPr>
            <a:lvl6pPr marL="457200" algn="l" rtl="0" fontAlgn="base">
              <a:spcBef>
                <a:spcPct val="0"/>
              </a:spcBef>
              <a:spcAft>
                <a:spcPct val="0"/>
              </a:spcAft>
              <a:defRPr sz="4400">
                <a:solidFill>
                  <a:schemeClr val="tx1"/>
                </a:solidFill>
                <a:latin typeface="Calibri" pitchFamily="34" charset="0"/>
              </a:defRPr>
            </a:lvl6pPr>
            <a:lvl7pPr marL="914400" algn="l" rtl="0" fontAlgn="base">
              <a:spcBef>
                <a:spcPct val="0"/>
              </a:spcBef>
              <a:spcAft>
                <a:spcPct val="0"/>
              </a:spcAft>
              <a:defRPr sz="4400">
                <a:solidFill>
                  <a:schemeClr val="tx1"/>
                </a:solidFill>
                <a:latin typeface="Calibri" pitchFamily="34" charset="0"/>
              </a:defRPr>
            </a:lvl7pPr>
            <a:lvl8pPr marL="1371600" algn="l" rtl="0" fontAlgn="base">
              <a:spcBef>
                <a:spcPct val="0"/>
              </a:spcBef>
              <a:spcAft>
                <a:spcPct val="0"/>
              </a:spcAft>
              <a:defRPr sz="4400">
                <a:solidFill>
                  <a:schemeClr val="tx1"/>
                </a:solidFill>
                <a:latin typeface="Calibri" pitchFamily="34" charset="0"/>
              </a:defRPr>
            </a:lvl8pPr>
            <a:lvl9pPr marL="1828800" algn="l" rtl="0" fontAlgn="base">
              <a:spcBef>
                <a:spcPct val="0"/>
              </a:spcBef>
              <a:spcAft>
                <a:spcPct val="0"/>
              </a:spcAft>
              <a:defRPr sz="4400">
                <a:solidFill>
                  <a:schemeClr val="tx1"/>
                </a:solidFill>
                <a:latin typeface="Calibri" pitchFamily="34" charset="0"/>
              </a:defRPr>
            </a:lvl9pPr>
          </a:lstStyle>
          <a:p>
            <a:r>
              <a:rPr lang="en-GB" sz="1600" dirty="0">
                <a:latin typeface="Arial"/>
                <a:cs typeface="Arial"/>
              </a:rPr>
              <a:t>UDA Contract</a:t>
            </a:r>
            <a:endParaRPr lang="en-US" sz="1600" dirty="0"/>
          </a:p>
        </p:txBody>
      </p:sp>
      <p:sp>
        <p:nvSpPr>
          <p:cNvPr id="17" name="Title 1">
            <a:extLst>
              <a:ext uri="{FF2B5EF4-FFF2-40B4-BE49-F238E27FC236}">
                <a16:creationId xmlns:a16="http://schemas.microsoft.com/office/drawing/2014/main" id="{2224E3BE-7491-E24A-159D-1AC273FA5D12}"/>
              </a:ext>
            </a:extLst>
          </p:cNvPr>
          <p:cNvSpPr txBox="1">
            <a:spLocks/>
          </p:cNvSpPr>
          <p:nvPr/>
        </p:nvSpPr>
        <p:spPr>
          <a:xfrm>
            <a:off x="3431816" y="3561209"/>
            <a:ext cx="2721359" cy="536923"/>
          </a:xfrm>
          <a:prstGeom prst="rect">
            <a:avLst/>
          </a:prstGeom>
        </p:spPr>
        <p:txBody>
          <a:bodyPr lIns="91440" tIns="45720" rIns="91440" bIns="45720" anchor="t"/>
          <a:lstStyle>
            <a:lvl1pPr algn="l" rtl="0" eaLnBrk="0" fontAlgn="base" hangingPunct="0">
              <a:spcBef>
                <a:spcPct val="0"/>
              </a:spcBef>
              <a:spcAft>
                <a:spcPct val="0"/>
              </a:spcAft>
              <a:defRPr sz="2400" b="1" kern="1200">
                <a:solidFill>
                  <a:srgbClr val="0072C6"/>
                </a:solidFill>
                <a:latin typeface="Arial" pitchFamily="34" charset="0"/>
                <a:ea typeface="+mj-ea"/>
                <a:cs typeface="Arial" pitchFamily="34" charset="0"/>
              </a:defRPr>
            </a:lvl1pPr>
            <a:lvl2pPr algn="l" rtl="0" eaLnBrk="0" fontAlgn="base" hangingPunct="0">
              <a:spcBef>
                <a:spcPct val="0"/>
              </a:spcBef>
              <a:spcAft>
                <a:spcPct val="0"/>
              </a:spcAft>
              <a:defRPr sz="4400">
                <a:solidFill>
                  <a:schemeClr val="tx1"/>
                </a:solidFill>
                <a:latin typeface="Calibri" pitchFamily="34" charset="0"/>
              </a:defRPr>
            </a:lvl2pPr>
            <a:lvl3pPr algn="l" rtl="0" eaLnBrk="0" fontAlgn="base" hangingPunct="0">
              <a:spcBef>
                <a:spcPct val="0"/>
              </a:spcBef>
              <a:spcAft>
                <a:spcPct val="0"/>
              </a:spcAft>
              <a:defRPr sz="4400">
                <a:solidFill>
                  <a:schemeClr val="tx1"/>
                </a:solidFill>
                <a:latin typeface="Calibri" pitchFamily="34" charset="0"/>
              </a:defRPr>
            </a:lvl3pPr>
            <a:lvl4pPr algn="l" rtl="0" eaLnBrk="0" fontAlgn="base" hangingPunct="0">
              <a:spcBef>
                <a:spcPct val="0"/>
              </a:spcBef>
              <a:spcAft>
                <a:spcPct val="0"/>
              </a:spcAft>
              <a:defRPr sz="4400">
                <a:solidFill>
                  <a:schemeClr val="tx1"/>
                </a:solidFill>
                <a:latin typeface="Calibri" pitchFamily="34" charset="0"/>
              </a:defRPr>
            </a:lvl4pPr>
            <a:lvl5pPr algn="l" rtl="0" eaLnBrk="0" fontAlgn="base" hangingPunct="0">
              <a:spcBef>
                <a:spcPct val="0"/>
              </a:spcBef>
              <a:spcAft>
                <a:spcPct val="0"/>
              </a:spcAft>
              <a:defRPr sz="4400">
                <a:solidFill>
                  <a:schemeClr val="tx1"/>
                </a:solidFill>
                <a:latin typeface="Calibri" pitchFamily="34" charset="0"/>
              </a:defRPr>
            </a:lvl5pPr>
            <a:lvl6pPr marL="457200" algn="l" rtl="0" fontAlgn="base">
              <a:spcBef>
                <a:spcPct val="0"/>
              </a:spcBef>
              <a:spcAft>
                <a:spcPct val="0"/>
              </a:spcAft>
              <a:defRPr sz="4400">
                <a:solidFill>
                  <a:schemeClr val="tx1"/>
                </a:solidFill>
                <a:latin typeface="Calibri" pitchFamily="34" charset="0"/>
              </a:defRPr>
            </a:lvl6pPr>
            <a:lvl7pPr marL="914400" algn="l" rtl="0" fontAlgn="base">
              <a:spcBef>
                <a:spcPct val="0"/>
              </a:spcBef>
              <a:spcAft>
                <a:spcPct val="0"/>
              </a:spcAft>
              <a:defRPr sz="4400">
                <a:solidFill>
                  <a:schemeClr val="tx1"/>
                </a:solidFill>
                <a:latin typeface="Calibri" pitchFamily="34" charset="0"/>
              </a:defRPr>
            </a:lvl7pPr>
            <a:lvl8pPr marL="1371600" algn="l" rtl="0" fontAlgn="base">
              <a:spcBef>
                <a:spcPct val="0"/>
              </a:spcBef>
              <a:spcAft>
                <a:spcPct val="0"/>
              </a:spcAft>
              <a:defRPr sz="4400">
                <a:solidFill>
                  <a:schemeClr val="tx1"/>
                </a:solidFill>
                <a:latin typeface="Calibri" pitchFamily="34" charset="0"/>
              </a:defRPr>
            </a:lvl8pPr>
            <a:lvl9pPr marL="1828800" algn="l" rtl="0" fontAlgn="base">
              <a:spcBef>
                <a:spcPct val="0"/>
              </a:spcBef>
              <a:spcAft>
                <a:spcPct val="0"/>
              </a:spcAft>
              <a:defRPr sz="4400">
                <a:solidFill>
                  <a:schemeClr val="tx1"/>
                </a:solidFill>
                <a:latin typeface="Calibri" pitchFamily="34" charset="0"/>
              </a:defRPr>
            </a:lvl9pPr>
          </a:lstStyle>
          <a:p>
            <a:r>
              <a:rPr lang="en-GB" sz="1600" dirty="0">
                <a:latin typeface="Arial"/>
                <a:cs typeface="Arial"/>
              </a:rPr>
              <a:t>Contract Reform</a:t>
            </a:r>
            <a:endParaRPr lang="en-US" sz="1600" dirty="0"/>
          </a:p>
        </p:txBody>
      </p:sp>
      <p:sp>
        <p:nvSpPr>
          <p:cNvPr id="19" name="TextBox 18">
            <a:extLst>
              <a:ext uri="{FF2B5EF4-FFF2-40B4-BE49-F238E27FC236}">
                <a16:creationId xmlns:a16="http://schemas.microsoft.com/office/drawing/2014/main" id="{92EA7DFA-08C6-76D2-2F93-CCC405BB2122}"/>
              </a:ext>
            </a:extLst>
          </p:cNvPr>
          <p:cNvSpPr txBox="1"/>
          <p:nvPr/>
        </p:nvSpPr>
        <p:spPr>
          <a:xfrm>
            <a:off x="831397" y="5926652"/>
            <a:ext cx="2743200" cy="27699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200" dirty="0">
                <a:latin typeface="Arial"/>
              </a:rPr>
              <a:t>Base size: 1,010</a:t>
            </a:r>
            <a:endParaRPr lang="en-US" sz="1200" dirty="0"/>
          </a:p>
        </p:txBody>
      </p:sp>
      <p:sp>
        <p:nvSpPr>
          <p:cNvPr id="20" name="TextBox 19">
            <a:extLst>
              <a:ext uri="{FF2B5EF4-FFF2-40B4-BE49-F238E27FC236}">
                <a16:creationId xmlns:a16="http://schemas.microsoft.com/office/drawing/2014/main" id="{F33447CF-6EF1-15A3-4DEF-51931B3A1B44}"/>
              </a:ext>
            </a:extLst>
          </p:cNvPr>
          <p:cNvSpPr txBox="1"/>
          <p:nvPr/>
        </p:nvSpPr>
        <p:spPr>
          <a:xfrm>
            <a:off x="3614370" y="5936858"/>
            <a:ext cx="2743200" cy="27699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200" dirty="0">
                <a:latin typeface="Arial"/>
              </a:rPr>
              <a:t>Base size: 4,445</a:t>
            </a:r>
            <a:endParaRPr lang="en-US" sz="1200" dirty="0"/>
          </a:p>
        </p:txBody>
      </p:sp>
      <p:pic>
        <p:nvPicPr>
          <p:cNvPr id="4" name="Picture 3">
            <a:extLst>
              <a:ext uri="{FF2B5EF4-FFF2-40B4-BE49-F238E27FC236}">
                <a16:creationId xmlns:a16="http://schemas.microsoft.com/office/drawing/2014/main" id="{3AA0C86B-99BE-15F7-2944-01704A7CB9C0}"/>
              </a:ext>
            </a:extLst>
          </p:cNvPr>
          <p:cNvPicPr>
            <a:picLocks noChangeAspect="1"/>
          </p:cNvPicPr>
          <p:nvPr/>
        </p:nvPicPr>
        <p:blipFill>
          <a:blip r:embed="rId3"/>
          <a:stretch>
            <a:fillRect/>
          </a:stretch>
        </p:blipFill>
        <p:spPr>
          <a:xfrm>
            <a:off x="6031374" y="4752284"/>
            <a:ext cx="5912689" cy="1124951"/>
          </a:xfrm>
          <a:prstGeom prst="rect">
            <a:avLst/>
          </a:prstGeom>
        </p:spPr>
      </p:pic>
      <p:grpSp>
        <p:nvGrpSpPr>
          <p:cNvPr id="5" name="Group 4">
            <a:extLst>
              <a:ext uri="{FF2B5EF4-FFF2-40B4-BE49-F238E27FC236}">
                <a16:creationId xmlns:a16="http://schemas.microsoft.com/office/drawing/2014/main" id="{A18074DF-E45F-706C-D92D-28B144EFF3DB}"/>
              </a:ext>
            </a:extLst>
          </p:cNvPr>
          <p:cNvGrpSpPr/>
          <p:nvPr/>
        </p:nvGrpSpPr>
        <p:grpSpPr>
          <a:xfrm>
            <a:off x="1752884" y="1126030"/>
            <a:ext cx="2066617" cy="2028517"/>
            <a:chOff x="448855" y="1101471"/>
            <a:chExt cx="2066617" cy="2028517"/>
          </a:xfrm>
        </p:grpSpPr>
        <p:sp>
          <p:nvSpPr>
            <p:cNvPr id="6" name="Oval 5">
              <a:extLst>
                <a:ext uri="{FF2B5EF4-FFF2-40B4-BE49-F238E27FC236}">
                  <a16:creationId xmlns:a16="http://schemas.microsoft.com/office/drawing/2014/main" id="{E235B365-97FC-8EBD-5167-F01B120A3CC0}"/>
                </a:ext>
              </a:extLst>
            </p:cNvPr>
            <p:cNvSpPr/>
            <p:nvPr/>
          </p:nvSpPr>
          <p:spPr>
            <a:xfrm>
              <a:off x="448855" y="1101471"/>
              <a:ext cx="2028517" cy="2028517"/>
            </a:xfrm>
            <a:prstGeom prst="ellipse">
              <a:avLst/>
            </a:prstGeom>
            <a:solidFill>
              <a:srgbClr val="0096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0054B8"/>
                </a:solidFill>
              </a:endParaRPr>
            </a:p>
          </p:txBody>
        </p:sp>
        <p:sp>
          <p:nvSpPr>
            <p:cNvPr id="7" name="Content Placeholder 2">
              <a:extLst>
                <a:ext uri="{FF2B5EF4-FFF2-40B4-BE49-F238E27FC236}">
                  <a16:creationId xmlns:a16="http://schemas.microsoft.com/office/drawing/2014/main" id="{ABE91547-09A1-41AC-F215-FC2F446C029C}"/>
                </a:ext>
              </a:extLst>
            </p:cNvPr>
            <p:cNvSpPr txBox="1">
              <a:spLocks/>
            </p:cNvSpPr>
            <p:nvPr/>
          </p:nvSpPr>
          <p:spPr>
            <a:xfrm>
              <a:off x="500380" y="1489790"/>
              <a:ext cx="2015092" cy="955927"/>
            </a:xfrm>
            <a:prstGeom prst="rect">
              <a:avLst/>
            </a:prstGeom>
          </p:spPr>
          <p:txBody>
            <a:bodyPr/>
            <a:lstStyle>
              <a:lvl1pPr marL="457200" indent="-457200" algn="l" rtl="0" eaLnBrk="0" fontAlgn="base" hangingPunct="0">
                <a:spcBef>
                  <a:spcPct val="20000"/>
                </a:spcBef>
                <a:spcAft>
                  <a:spcPct val="0"/>
                </a:spcAft>
                <a:buFont typeface="Arial" pitchFamily="34" charset="0"/>
                <a:buChar char="•"/>
                <a:defRPr sz="1800" kern="1200">
                  <a:solidFill>
                    <a:schemeClr val="tx1"/>
                  </a:solidFill>
                  <a:latin typeface="Arial" pitchFamily="34" charset="0"/>
                  <a:ea typeface="+mn-ea"/>
                  <a:cs typeface="Arial" pitchFamily="34" charset="0"/>
                </a:defRPr>
              </a:lvl1pPr>
              <a:lvl2pPr marL="742950" indent="-285750" algn="l" rtl="0" eaLnBrk="0" fontAlgn="base" hangingPunct="0">
                <a:spcBef>
                  <a:spcPct val="20000"/>
                </a:spcBef>
                <a:spcAft>
                  <a:spcPct val="0"/>
                </a:spcAft>
                <a:buFont typeface="Arial" charset="0"/>
                <a:buChar char="–"/>
                <a:defRPr sz="1800" kern="1200">
                  <a:solidFill>
                    <a:schemeClr val="tx1"/>
                  </a:solidFill>
                  <a:latin typeface="Arial" pitchFamily="34" charset="0"/>
                  <a:ea typeface="+mn-ea"/>
                  <a:cs typeface="Arial" pitchFamily="34" charset="0"/>
                </a:defRPr>
              </a:lvl2pPr>
              <a:lvl3pPr marL="1143000" indent="-228600" algn="l" rtl="0" eaLnBrk="0" fontAlgn="base" hangingPunct="0">
                <a:spcBef>
                  <a:spcPct val="20000"/>
                </a:spcBef>
                <a:spcAft>
                  <a:spcPct val="0"/>
                </a:spcAft>
                <a:buFont typeface="Arial" charset="0"/>
                <a:buChar char="•"/>
                <a:defRPr sz="1800" kern="1200">
                  <a:solidFill>
                    <a:schemeClr val="tx1"/>
                  </a:solidFill>
                  <a:latin typeface="Arial" pitchFamily="34" charset="0"/>
                  <a:ea typeface="+mn-ea"/>
                  <a:cs typeface="Arial" pitchFamily="34" charset="0"/>
                </a:defRPr>
              </a:lvl3pPr>
              <a:lvl4pPr marL="1600200" indent="-228600" algn="l" rtl="0" eaLnBrk="0" fontAlgn="base" hangingPunct="0">
                <a:spcBef>
                  <a:spcPct val="20000"/>
                </a:spcBef>
                <a:spcAft>
                  <a:spcPct val="0"/>
                </a:spcAft>
                <a:buFont typeface="Arial" charset="0"/>
                <a:buChar char="–"/>
                <a:defRPr sz="1800" kern="1200">
                  <a:solidFill>
                    <a:schemeClr val="tx1"/>
                  </a:solidFill>
                  <a:latin typeface="Arial" pitchFamily="34" charset="0"/>
                  <a:ea typeface="+mn-ea"/>
                  <a:cs typeface="Arial" pitchFamily="34" charset="0"/>
                </a:defRPr>
              </a:lvl4pPr>
              <a:lvl5pPr marL="2057400" indent="-228600" algn="l" rtl="0" eaLnBrk="0" fontAlgn="base" hangingPunct="0">
                <a:spcBef>
                  <a:spcPct val="20000"/>
                </a:spcBef>
                <a:spcAft>
                  <a:spcPct val="0"/>
                </a:spcAft>
                <a:buFont typeface="Arial" charset="0"/>
                <a:buNone/>
                <a:defRPr sz="18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en-US" sz="6000" b="1" dirty="0">
                  <a:solidFill>
                    <a:schemeClr val="bg1"/>
                  </a:solidFill>
                  <a:latin typeface="Arial"/>
                  <a:ea typeface="Calibri"/>
                  <a:cs typeface="Calibri"/>
                </a:rPr>
                <a:t>80%</a:t>
              </a:r>
            </a:p>
          </p:txBody>
        </p:sp>
        <p:sp>
          <p:nvSpPr>
            <p:cNvPr id="8" name="TextBox 7">
              <a:extLst>
                <a:ext uri="{FF2B5EF4-FFF2-40B4-BE49-F238E27FC236}">
                  <a16:creationId xmlns:a16="http://schemas.microsoft.com/office/drawing/2014/main" id="{BFC73511-59BB-D1BD-7CD9-F193B65E9D62}"/>
                </a:ext>
              </a:extLst>
            </p:cNvPr>
            <p:cNvSpPr txBox="1"/>
            <p:nvPr/>
          </p:nvSpPr>
          <p:spPr>
            <a:xfrm>
              <a:off x="615388" y="2418276"/>
              <a:ext cx="1708150" cy="369332"/>
            </a:xfrm>
            <a:prstGeom prst="rect">
              <a:avLst/>
            </a:prstGeom>
            <a:noFill/>
          </p:spPr>
          <p:txBody>
            <a:bodyPr wrap="square" rtlCol="0">
              <a:spAutoFit/>
            </a:bodyPr>
            <a:lstStyle/>
            <a:p>
              <a:pPr algn="ctr"/>
              <a:r>
                <a:rPr lang="en-US" sz="1800" b="1" dirty="0">
                  <a:solidFill>
                    <a:schemeClr val="bg1"/>
                  </a:solidFill>
                  <a:latin typeface="Arial"/>
                  <a:ea typeface="Calibri"/>
                  <a:cs typeface="Calibri"/>
                </a:rPr>
                <a:t>satisfied</a:t>
              </a:r>
              <a:endParaRPr lang="en-GB" dirty="0"/>
            </a:p>
          </p:txBody>
        </p:sp>
      </p:grpSp>
      <p:grpSp>
        <p:nvGrpSpPr>
          <p:cNvPr id="9" name="Group 8">
            <a:extLst>
              <a:ext uri="{FF2B5EF4-FFF2-40B4-BE49-F238E27FC236}">
                <a16:creationId xmlns:a16="http://schemas.microsoft.com/office/drawing/2014/main" id="{CC06EDD5-5CCA-2BF8-D2FE-AEA94C9A3AA3}"/>
              </a:ext>
            </a:extLst>
          </p:cNvPr>
          <p:cNvGrpSpPr/>
          <p:nvPr/>
        </p:nvGrpSpPr>
        <p:grpSpPr>
          <a:xfrm>
            <a:off x="3291466" y="3881629"/>
            <a:ext cx="2066617" cy="2028517"/>
            <a:chOff x="448855" y="1101471"/>
            <a:chExt cx="2066617" cy="2028517"/>
          </a:xfrm>
        </p:grpSpPr>
        <p:sp>
          <p:nvSpPr>
            <p:cNvPr id="12" name="Oval 11">
              <a:extLst>
                <a:ext uri="{FF2B5EF4-FFF2-40B4-BE49-F238E27FC236}">
                  <a16:creationId xmlns:a16="http://schemas.microsoft.com/office/drawing/2014/main" id="{299BD0F5-6CE8-5C01-8F26-E969E82EFA9B}"/>
                </a:ext>
              </a:extLst>
            </p:cNvPr>
            <p:cNvSpPr/>
            <p:nvPr/>
          </p:nvSpPr>
          <p:spPr>
            <a:xfrm>
              <a:off x="448855" y="1101471"/>
              <a:ext cx="2028517" cy="2028517"/>
            </a:xfrm>
            <a:prstGeom prst="ellipse">
              <a:avLst/>
            </a:prstGeom>
            <a:solidFill>
              <a:srgbClr val="0096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0054B8"/>
                </a:solidFill>
              </a:endParaRPr>
            </a:p>
          </p:txBody>
        </p:sp>
        <p:sp>
          <p:nvSpPr>
            <p:cNvPr id="14" name="Content Placeholder 2">
              <a:extLst>
                <a:ext uri="{FF2B5EF4-FFF2-40B4-BE49-F238E27FC236}">
                  <a16:creationId xmlns:a16="http://schemas.microsoft.com/office/drawing/2014/main" id="{9454863F-F4D1-DC5C-B7E2-12D696D17D63}"/>
                </a:ext>
              </a:extLst>
            </p:cNvPr>
            <p:cNvSpPr txBox="1">
              <a:spLocks/>
            </p:cNvSpPr>
            <p:nvPr/>
          </p:nvSpPr>
          <p:spPr>
            <a:xfrm>
              <a:off x="500380" y="1489790"/>
              <a:ext cx="2015092" cy="955927"/>
            </a:xfrm>
            <a:prstGeom prst="rect">
              <a:avLst/>
            </a:prstGeom>
          </p:spPr>
          <p:txBody>
            <a:bodyPr/>
            <a:lstStyle>
              <a:lvl1pPr marL="457200" indent="-457200" algn="l" rtl="0" eaLnBrk="0" fontAlgn="base" hangingPunct="0">
                <a:spcBef>
                  <a:spcPct val="20000"/>
                </a:spcBef>
                <a:spcAft>
                  <a:spcPct val="0"/>
                </a:spcAft>
                <a:buFont typeface="Arial" pitchFamily="34" charset="0"/>
                <a:buChar char="•"/>
                <a:defRPr sz="1800" kern="1200">
                  <a:solidFill>
                    <a:schemeClr val="tx1"/>
                  </a:solidFill>
                  <a:latin typeface="Arial" pitchFamily="34" charset="0"/>
                  <a:ea typeface="+mn-ea"/>
                  <a:cs typeface="Arial" pitchFamily="34" charset="0"/>
                </a:defRPr>
              </a:lvl1pPr>
              <a:lvl2pPr marL="742950" indent="-285750" algn="l" rtl="0" eaLnBrk="0" fontAlgn="base" hangingPunct="0">
                <a:spcBef>
                  <a:spcPct val="20000"/>
                </a:spcBef>
                <a:spcAft>
                  <a:spcPct val="0"/>
                </a:spcAft>
                <a:buFont typeface="Arial" charset="0"/>
                <a:buChar char="–"/>
                <a:defRPr sz="1800" kern="1200">
                  <a:solidFill>
                    <a:schemeClr val="tx1"/>
                  </a:solidFill>
                  <a:latin typeface="Arial" pitchFamily="34" charset="0"/>
                  <a:ea typeface="+mn-ea"/>
                  <a:cs typeface="Arial" pitchFamily="34" charset="0"/>
                </a:defRPr>
              </a:lvl2pPr>
              <a:lvl3pPr marL="1143000" indent="-228600" algn="l" rtl="0" eaLnBrk="0" fontAlgn="base" hangingPunct="0">
                <a:spcBef>
                  <a:spcPct val="20000"/>
                </a:spcBef>
                <a:spcAft>
                  <a:spcPct val="0"/>
                </a:spcAft>
                <a:buFont typeface="Arial" charset="0"/>
                <a:buChar char="•"/>
                <a:defRPr sz="1800" kern="1200">
                  <a:solidFill>
                    <a:schemeClr val="tx1"/>
                  </a:solidFill>
                  <a:latin typeface="Arial" pitchFamily="34" charset="0"/>
                  <a:ea typeface="+mn-ea"/>
                  <a:cs typeface="Arial" pitchFamily="34" charset="0"/>
                </a:defRPr>
              </a:lvl3pPr>
              <a:lvl4pPr marL="1600200" indent="-228600" algn="l" rtl="0" eaLnBrk="0" fontAlgn="base" hangingPunct="0">
                <a:spcBef>
                  <a:spcPct val="20000"/>
                </a:spcBef>
                <a:spcAft>
                  <a:spcPct val="0"/>
                </a:spcAft>
                <a:buFont typeface="Arial" charset="0"/>
                <a:buChar char="–"/>
                <a:defRPr sz="1800" kern="1200">
                  <a:solidFill>
                    <a:schemeClr val="tx1"/>
                  </a:solidFill>
                  <a:latin typeface="Arial" pitchFamily="34" charset="0"/>
                  <a:ea typeface="+mn-ea"/>
                  <a:cs typeface="Arial" pitchFamily="34" charset="0"/>
                </a:defRPr>
              </a:lvl4pPr>
              <a:lvl5pPr marL="2057400" indent="-228600" algn="l" rtl="0" eaLnBrk="0" fontAlgn="base" hangingPunct="0">
                <a:spcBef>
                  <a:spcPct val="20000"/>
                </a:spcBef>
                <a:spcAft>
                  <a:spcPct val="0"/>
                </a:spcAft>
                <a:buFont typeface="Arial" charset="0"/>
                <a:buNone/>
                <a:defRPr sz="18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en-US" sz="6000" b="1" dirty="0">
                  <a:solidFill>
                    <a:schemeClr val="bg1"/>
                  </a:solidFill>
                  <a:latin typeface="Arial"/>
                  <a:ea typeface="Calibri"/>
                  <a:cs typeface="Calibri"/>
                </a:rPr>
                <a:t>80%</a:t>
              </a:r>
            </a:p>
          </p:txBody>
        </p:sp>
        <p:sp>
          <p:nvSpPr>
            <p:cNvPr id="16" name="TextBox 15">
              <a:extLst>
                <a:ext uri="{FF2B5EF4-FFF2-40B4-BE49-F238E27FC236}">
                  <a16:creationId xmlns:a16="http://schemas.microsoft.com/office/drawing/2014/main" id="{DF73D7EB-9C16-ACC7-2E09-96DF43F15F4E}"/>
                </a:ext>
              </a:extLst>
            </p:cNvPr>
            <p:cNvSpPr txBox="1"/>
            <p:nvPr/>
          </p:nvSpPr>
          <p:spPr>
            <a:xfrm>
              <a:off x="615388" y="2418276"/>
              <a:ext cx="1708150" cy="369332"/>
            </a:xfrm>
            <a:prstGeom prst="rect">
              <a:avLst/>
            </a:prstGeom>
            <a:noFill/>
          </p:spPr>
          <p:txBody>
            <a:bodyPr wrap="square" rtlCol="0">
              <a:spAutoFit/>
            </a:bodyPr>
            <a:lstStyle/>
            <a:p>
              <a:pPr algn="ctr"/>
              <a:r>
                <a:rPr lang="en-US" sz="1800" b="1" dirty="0">
                  <a:solidFill>
                    <a:schemeClr val="bg1"/>
                  </a:solidFill>
                  <a:latin typeface="Arial"/>
                  <a:ea typeface="Calibri"/>
                  <a:cs typeface="Calibri"/>
                </a:rPr>
                <a:t>satisfied</a:t>
              </a:r>
              <a:endParaRPr lang="en-GB" dirty="0"/>
            </a:p>
          </p:txBody>
        </p:sp>
      </p:grpSp>
      <p:grpSp>
        <p:nvGrpSpPr>
          <p:cNvPr id="21" name="Group 20">
            <a:extLst>
              <a:ext uri="{FF2B5EF4-FFF2-40B4-BE49-F238E27FC236}">
                <a16:creationId xmlns:a16="http://schemas.microsoft.com/office/drawing/2014/main" id="{A8B96736-51F8-498A-CC2B-93F28B59E6D9}"/>
              </a:ext>
            </a:extLst>
          </p:cNvPr>
          <p:cNvGrpSpPr/>
          <p:nvPr/>
        </p:nvGrpSpPr>
        <p:grpSpPr>
          <a:xfrm>
            <a:off x="473126" y="3882530"/>
            <a:ext cx="2066617" cy="2028517"/>
            <a:chOff x="448855" y="1101471"/>
            <a:chExt cx="2066617" cy="2028517"/>
          </a:xfrm>
        </p:grpSpPr>
        <p:sp>
          <p:nvSpPr>
            <p:cNvPr id="22" name="Oval 21">
              <a:extLst>
                <a:ext uri="{FF2B5EF4-FFF2-40B4-BE49-F238E27FC236}">
                  <a16:creationId xmlns:a16="http://schemas.microsoft.com/office/drawing/2014/main" id="{A36CD8C2-46F7-6424-C663-B2F430EF4F30}"/>
                </a:ext>
              </a:extLst>
            </p:cNvPr>
            <p:cNvSpPr/>
            <p:nvPr/>
          </p:nvSpPr>
          <p:spPr>
            <a:xfrm>
              <a:off x="448855" y="1101471"/>
              <a:ext cx="2028517" cy="2028517"/>
            </a:xfrm>
            <a:prstGeom prst="ellipse">
              <a:avLst/>
            </a:prstGeom>
            <a:solidFill>
              <a:srgbClr val="0096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0054B8"/>
                </a:solidFill>
              </a:endParaRPr>
            </a:p>
          </p:txBody>
        </p:sp>
        <p:sp>
          <p:nvSpPr>
            <p:cNvPr id="23" name="Content Placeholder 2">
              <a:extLst>
                <a:ext uri="{FF2B5EF4-FFF2-40B4-BE49-F238E27FC236}">
                  <a16:creationId xmlns:a16="http://schemas.microsoft.com/office/drawing/2014/main" id="{75E07C4E-61B3-4233-A95C-2FA99592531D}"/>
                </a:ext>
              </a:extLst>
            </p:cNvPr>
            <p:cNvSpPr txBox="1">
              <a:spLocks/>
            </p:cNvSpPr>
            <p:nvPr/>
          </p:nvSpPr>
          <p:spPr>
            <a:xfrm>
              <a:off x="500380" y="1489790"/>
              <a:ext cx="2015092" cy="955927"/>
            </a:xfrm>
            <a:prstGeom prst="rect">
              <a:avLst/>
            </a:prstGeom>
          </p:spPr>
          <p:txBody>
            <a:bodyPr/>
            <a:lstStyle>
              <a:lvl1pPr marL="457200" indent="-457200" algn="l" rtl="0" eaLnBrk="0" fontAlgn="base" hangingPunct="0">
                <a:spcBef>
                  <a:spcPct val="20000"/>
                </a:spcBef>
                <a:spcAft>
                  <a:spcPct val="0"/>
                </a:spcAft>
                <a:buFont typeface="Arial" pitchFamily="34" charset="0"/>
                <a:buChar char="•"/>
                <a:defRPr sz="1800" kern="1200">
                  <a:solidFill>
                    <a:schemeClr val="tx1"/>
                  </a:solidFill>
                  <a:latin typeface="Arial" pitchFamily="34" charset="0"/>
                  <a:ea typeface="+mn-ea"/>
                  <a:cs typeface="Arial" pitchFamily="34" charset="0"/>
                </a:defRPr>
              </a:lvl1pPr>
              <a:lvl2pPr marL="742950" indent="-285750" algn="l" rtl="0" eaLnBrk="0" fontAlgn="base" hangingPunct="0">
                <a:spcBef>
                  <a:spcPct val="20000"/>
                </a:spcBef>
                <a:spcAft>
                  <a:spcPct val="0"/>
                </a:spcAft>
                <a:buFont typeface="Arial" charset="0"/>
                <a:buChar char="–"/>
                <a:defRPr sz="1800" kern="1200">
                  <a:solidFill>
                    <a:schemeClr val="tx1"/>
                  </a:solidFill>
                  <a:latin typeface="Arial" pitchFamily="34" charset="0"/>
                  <a:ea typeface="+mn-ea"/>
                  <a:cs typeface="Arial" pitchFamily="34" charset="0"/>
                </a:defRPr>
              </a:lvl2pPr>
              <a:lvl3pPr marL="1143000" indent="-228600" algn="l" rtl="0" eaLnBrk="0" fontAlgn="base" hangingPunct="0">
                <a:spcBef>
                  <a:spcPct val="20000"/>
                </a:spcBef>
                <a:spcAft>
                  <a:spcPct val="0"/>
                </a:spcAft>
                <a:buFont typeface="Arial" charset="0"/>
                <a:buChar char="•"/>
                <a:defRPr sz="1800" kern="1200">
                  <a:solidFill>
                    <a:schemeClr val="tx1"/>
                  </a:solidFill>
                  <a:latin typeface="Arial" pitchFamily="34" charset="0"/>
                  <a:ea typeface="+mn-ea"/>
                  <a:cs typeface="Arial" pitchFamily="34" charset="0"/>
                </a:defRPr>
              </a:lvl3pPr>
              <a:lvl4pPr marL="1600200" indent="-228600" algn="l" rtl="0" eaLnBrk="0" fontAlgn="base" hangingPunct="0">
                <a:spcBef>
                  <a:spcPct val="20000"/>
                </a:spcBef>
                <a:spcAft>
                  <a:spcPct val="0"/>
                </a:spcAft>
                <a:buFont typeface="Arial" charset="0"/>
                <a:buChar char="–"/>
                <a:defRPr sz="1800" kern="1200">
                  <a:solidFill>
                    <a:schemeClr val="tx1"/>
                  </a:solidFill>
                  <a:latin typeface="Arial" pitchFamily="34" charset="0"/>
                  <a:ea typeface="+mn-ea"/>
                  <a:cs typeface="Arial" pitchFamily="34" charset="0"/>
                </a:defRPr>
              </a:lvl4pPr>
              <a:lvl5pPr marL="2057400" indent="-228600" algn="l" rtl="0" eaLnBrk="0" fontAlgn="base" hangingPunct="0">
                <a:spcBef>
                  <a:spcPct val="20000"/>
                </a:spcBef>
                <a:spcAft>
                  <a:spcPct val="0"/>
                </a:spcAft>
                <a:buFont typeface="Arial" charset="0"/>
                <a:buNone/>
                <a:defRPr sz="18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en-US" sz="6000" b="1" dirty="0">
                  <a:solidFill>
                    <a:schemeClr val="bg1"/>
                  </a:solidFill>
                  <a:latin typeface="Arial"/>
                  <a:ea typeface="Calibri"/>
                  <a:cs typeface="Calibri"/>
                </a:rPr>
                <a:t>83%</a:t>
              </a:r>
            </a:p>
          </p:txBody>
        </p:sp>
        <p:sp>
          <p:nvSpPr>
            <p:cNvPr id="24" name="TextBox 23">
              <a:extLst>
                <a:ext uri="{FF2B5EF4-FFF2-40B4-BE49-F238E27FC236}">
                  <a16:creationId xmlns:a16="http://schemas.microsoft.com/office/drawing/2014/main" id="{3A47BA78-E69C-E42A-8A2E-DC231575E426}"/>
                </a:ext>
              </a:extLst>
            </p:cNvPr>
            <p:cNvSpPr txBox="1"/>
            <p:nvPr/>
          </p:nvSpPr>
          <p:spPr>
            <a:xfrm>
              <a:off x="615388" y="2418276"/>
              <a:ext cx="1708150" cy="369332"/>
            </a:xfrm>
            <a:prstGeom prst="rect">
              <a:avLst/>
            </a:prstGeom>
            <a:noFill/>
          </p:spPr>
          <p:txBody>
            <a:bodyPr wrap="square" rtlCol="0">
              <a:spAutoFit/>
            </a:bodyPr>
            <a:lstStyle/>
            <a:p>
              <a:pPr algn="ctr"/>
              <a:r>
                <a:rPr lang="en-US" sz="1800" b="1" dirty="0">
                  <a:solidFill>
                    <a:schemeClr val="bg1"/>
                  </a:solidFill>
                  <a:latin typeface="Arial"/>
                  <a:ea typeface="Calibri"/>
                  <a:cs typeface="Calibri"/>
                </a:rPr>
                <a:t>satisfied</a:t>
              </a:r>
              <a:endParaRPr lang="en-GB" dirty="0"/>
            </a:p>
          </p:txBody>
        </p:sp>
      </p:grpSp>
      <p:grpSp>
        <p:nvGrpSpPr>
          <p:cNvPr id="25" name="Group 24">
            <a:extLst>
              <a:ext uri="{FF2B5EF4-FFF2-40B4-BE49-F238E27FC236}">
                <a16:creationId xmlns:a16="http://schemas.microsoft.com/office/drawing/2014/main" id="{C3E545DE-CCF7-04F0-E459-8C19FA2FF596}"/>
              </a:ext>
            </a:extLst>
          </p:cNvPr>
          <p:cNvGrpSpPr/>
          <p:nvPr/>
        </p:nvGrpSpPr>
        <p:grpSpPr>
          <a:xfrm>
            <a:off x="6348555" y="783788"/>
            <a:ext cx="216024" cy="216024"/>
            <a:chOff x="483478" y="1556792"/>
            <a:chExt cx="216024" cy="216024"/>
          </a:xfrm>
        </p:grpSpPr>
        <p:sp>
          <p:nvSpPr>
            <p:cNvPr id="26" name="Oval 25">
              <a:extLst>
                <a:ext uri="{FF2B5EF4-FFF2-40B4-BE49-F238E27FC236}">
                  <a16:creationId xmlns:a16="http://schemas.microsoft.com/office/drawing/2014/main" id="{1A81BA0C-BA00-71DC-8A06-752377012C55}"/>
                </a:ext>
              </a:extLst>
            </p:cNvPr>
            <p:cNvSpPr/>
            <p:nvPr/>
          </p:nvSpPr>
          <p:spPr>
            <a:xfrm>
              <a:off x="483478" y="1556792"/>
              <a:ext cx="216024" cy="216024"/>
            </a:xfrm>
            <a:prstGeom prst="ellipse">
              <a:avLst/>
            </a:prstGeom>
            <a:solidFill>
              <a:srgbClr val="0054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7" name="Graphic 26" descr="Checkmark with solid fill">
              <a:extLst>
                <a:ext uri="{FF2B5EF4-FFF2-40B4-BE49-F238E27FC236}">
                  <a16:creationId xmlns:a16="http://schemas.microsoft.com/office/drawing/2014/main" id="{9E9C5917-9F4C-D1DD-1B01-85C843CB8F69}"/>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p:blipFill>
          <p:spPr>
            <a:xfrm>
              <a:off x="499856" y="1588112"/>
              <a:ext cx="183712" cy="183712"/>
            </a:xfrm>
            <a:prstGeom prst="rect">
              <a:avLst/>
            </a:prstGeom>
          </p:spPr>
        </p:pic>
      </p:grpSp>
      <p:grpSp>
        <p:nvGrpSpPr>
          <p:cNvPr id="28" name="Group 27">
            <a:extLst>
              <a:ext uri="{FF2B5EF4-FFF2-40B4-BE49-F238E27FC236}">
                <a16:creationId xmlns:a16="http://schemas.microsoft.com/office/drawing/2014/main" id="{D05F3774-E2C7-B3DD-7B65-F338843445F9}"/>
              </a:ext>
            </a:extLst>
          </p:cNvPr>
          <p:cNvGrpSpPr/>
          <p:nvPr/>
        </p:nvGrpSpPr>
        <p:grpSpPr>
          <a:xfrm>
            <a:off x="6348555" y="1771708"/>
            <a:ext cx="216024" cy="216024"/>
            <a:chOff x="483478" y="1556792"/>
            <a:chExt cx="216024" cy="216024"/>
          </a:xfrm>
        </p:grpSpPr>
        <p:sp>
          <p:nvSpPr>
            <p:cNvPr id="29" name="Oval 28">
              <a:extLst>
                <a:ext uri="{FF2B5EF4-FFF2-40B4-BE49-F238E27FC236}">
                  <a16:creationId xmlns:a16="http://schemas.microsoft.com/office/drawing/2014/main" id="{168F54BF-7341-DD3B-4218-09A6C0993997}"/>
                </a:ext>
              </a:extLst>
            </p:cNvPr>
            <p:cNvSpPr/>
            <p:nvPr/>
          </p:nvSpPr>
          <p:spPr>
            <a:xfrm>
              <a:off x="483478" y="1556792"/>
              <a:ext cx="216024" cy="216024"/>
            </a:xfrm>
            <a:prstGeom prst="ellipse">
              <a:avLst/>
            </a:prstGeom>
            <a:solidFill>
              <a:srgbClr val="0054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30" name="Graphic 29" descr="Checkmark with solid fill">
              <a:extLst>
                <a:ext uri="{FF2B5EF4-FFF2-40B4-BE49-F238E27FC236}">
                  <a16:creationId xmlns:a16="http://schemas.microsoft.com/office/drawing/2014/main" id="{2CC299CF-7E39-F940-CBF1-EE2DFE08CE0D}"/>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p:blipFill>
          <p:spPr>
            <a:xfrm>
              <a:off x="499856" y="1588112"/>
              <a:ext cx="183712" cy="183712"/>
            </a:xfrm>
            <a:prstGeom prst="rect">
              <a:avLst/>
            </a:prstGeom>
          </p:spPr>
        </p:pic>
      </p:grpSp>
      <p:grpSp>
        <p:nvGrpSpPr>
          <p:cNvPr id="31" name="Group 30">
            <a:extLst>
              <a:ext uri="{FF2B5EF4-FFF2-40B4-BE49-F238E27FC236}">
                <a16:creationId xmlns:a16="http://schemas.microsoft.com/office/drawing/2014/main" id="{E8974C3A-F629-6992-C2A5-88D7902DC59F}"/>
              </a:ext>
            </a:extLst>
          </p:cNvPr>
          <p:cNvGrpSpPr/>
          <p:nvPr/>
        </p:nvGrpSpPr>
        <p:grpSpPr>
          <a:xfrm>
            <a:off x="6334144" y="2497648"/>
            <a:ext cx="216024" cy="216024"/>
            <a:chOff x="483478" y="1556792"/>
            <a:chExt cx="216024" cy="216024"/>
          </a:xfrm>
        </p:grpSpPr>
        <p:sp>
          <p:nvSpPr>
            <p:cNvPr id="32" name="Oval 31">
              <a:extLst>
                <a:ext uri="{FF2B5EF4-FFF2-40B4-BE49-F238E27FC236}">
                  <a16:creationId xmlns:a16="http://schemas.microsoft.com/office/drawing/2014/main" id="{F6D5BFBE-1F4B-CAEC-D879-C5A9DD5A2389}"/>
                </a:ext>
              </a:extLst>
            </p:cNvPr>
            <p:cNvSpPr/>
            <p:nvPr/>
          </p:nvSpPr>
          <p:spPr>
            <a:xfrm>
              <a:off x="483478" y="1556792"/>
              <a:ext cx="216024" cy="216024"/>
            </a:xfrm>
            <a:prstGeom prst="ellipse">
              <a:avLst/>
            </a:prstGeom>
            <a:solidFill>
              <a:srgbClr val="0054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33" name="Graphic 32" descr="Checkmark with solid fill">
              <a:extLst>
                <a:ext uri="{FF2B5EF4-FFF2-40B4-BE49-F238E27FC236}">
                  <a16:creationId xmlns:a16="http://schemas.microsoft.com/office/drawing/2014/main" id="{1E325F03-642F-615F-459B-3924C98EF85C}"/>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p:blipFill>
          <p:spPr>
            <a:xfrm>
              <a:off x="499856" y="1588112"/>
              <a:ext cx="183712" cy="183712"/>
            </a:xfrm>
            <a:prstGeom prst="rect">
              <a:avLst/>
            </a:prstGeom>
          </p:spPr>
        </p:pic>
      </p:grpSp>
      <p:grpSp>
        <p:nvGrpSpPr>
          <p:cNvPr id="34" name="Group 33">
            <a:extLst>
              <a:ext uri="{FF2B5EF4-FFF2-40B4-BE49-F238E27FC236}">
                <a16:creationId xmlns:a16="http://schemas.microsoft.com/office/drawing/2014/main" id="{49600312-53CC-6850-A8E2-06DB3CF758D4}"/>
              </a:ext>
            </a:extLst>
          </p:cNvPr>
          <p:cNvGrpSpPr/>
          <p:nvPr/>
        </p:nvGrpSpPr>
        <p:grpSpPr>
          <a:xfrm>
            <a:off x="6348555" y="3453198"/>
            <a:ext cx="216024" cy="216024"/>
            <a:chOff x="483478" y="1556792"/>
            <a:chExt cx="216024" cy="216024"/>
          </a:xfrm>
        </p:grpSpPr>
        <p:sp>
          <p:nvSpPr>
            <p:cNvPr id="35" name="Oval 34">
              <a:extLst>
                <a:ext uri="{FF2B5EF4-FFF2-40B4-BE49-F238E27FC236}">
                  <a16:creationId xmlns:a16="http://schemas.microsoft.com/office/drawing/2014/main" id="{14A8510A-130A-032B-55D3-7ED28D607BD6}"/>
                </a:ext>
              </a:extLst>
            </p:cNvPr>
            <p:cNvSpPr/>
            <p:nvPr/>
          </p:nvSpPr>
          <p:spPr>
            <a:xfrm>
              <a:off x="483478" y="1556792"/>
              <a:ext cx="216024" cy="216024"/>
            </a:xfrm>
            <a:prstGeom prst="ellipse">
              <a:avLst/>
            </a:prstGeom>
            <a:solidFill>
              <a:srgbClr val="0054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36" name="Graphic 35" descr="Checkmark with solid fill">
              <a:extLst>
                <a:ext uri="{FF2B5EF4-FFF2-40B4-BE49-F238E27FC236}">
                  <a16:creationId xmlns:a16="http://schemas.microsoft.com/office/drawing/2014/main" id="{F83C7921-3BB2-22C2-CC90-FC8C09BF2A17}"/>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p:blipFill>
          <p:spPr>
            <a:xfrm>
              <a:off x="499856" y="1588112"/>
              <a:ext cx="183712" cy="183712"/>
            </a:xfrm>
            <a:prstGeom prst="rect">
              <a:avLst/>
            </a:prstGeom>
          </p:spPr>
        </p:pic>
      </p:grpSp>
    </p:spTree>
    <p:extLst>
      <p:ext uri="{BB962C8B-B14F-4D97-AF65-F5344CB8AC3E}">
        <p14:creationId xmlns:p14="http://schemas.microsoft.com/office/powerpoint/2010/main" val="157982836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B48F65-60DA-E7D9-22EE-79787D31F9A4}"/>
              </a:ext>
            </a:extLst>
          </p:cNvPr>
          <p:cNvSpPr>
            <a:spLocks noGrp="1"/>
          </p:cNvSpPr>
          <p:nvPr>
            <p:ph type="title"/>
          </p:nvPr>
        </p:nvSpPr>
        <p:spPr>
          <a:xfrm>
            <a:off x="429704" y="352392"/>
            <a:ext cx="5749154" cy="576064"/>
          </a:xfrm>
        </p:spPr>
        <p:txBody>
          <a:bodyPr lIns="91440" tIns="45720" rIns="91440" bIns="45720" anchor="t"/>
          <a:lstStyle/>
          <a:p>
            <a:r>
              <a:rPr lang="en-GB" dirty="0">
                <a:latin typeface="Arial"/>
                <a:cs typeface="Arial"/>
              </a:rPr>
              <a:t>Reasons for needing dental treatment</a:t>
            </a:r>
            <a:endParaRPr lang="en-GB" dirty="0"/>
          </a:p>
        </p:txBody>
      </p:sp>
      <p:sp>
        <p:nvSpPr>
          <p:cNvPr id="3" name="TextBox 2">
            <a:extLst>
              <a:ext uri="{FF2B5EF4-FFF2-40B4-BE49-F238E27FC236}">
                <a16:creationId xmlns:a16="http://schemas.microsoft.com/office/drawing/2014/main" id="{2FE82F84-1D04-187D-D339-57B6D3C266B7}"/>
              </a:ext>
            </a:extLst>
          </p:cNvPr>
          <p:cNvSpPr txBox="1"/>
          <p:nvPr/>
        </p:nvSpPr>
        <p:spPr>
          <a:xfrm>
            <a:off x="322177" y="5845023"/>
            <a:ext cx="9112015" cy="27699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200" dirty="0">
                <a:latin typeface="Arial"/>
              </a:rPr>
              <a:t>Base: 5619. Multiple choice answers</a:t>
            </a:r>
            <a:endParaRPr lang="en-US" sz="1200" dirty="0">
              <a:latin typeface="Arial"/>
              <a:cs typeface="Arial"/>
            </a:endParaRPr>
          </a:p>
        </p:txBody>
      </p:sp>
      <p:sp>
        <p:nvSpPr>
          <p:cNvPr id="6" name="TextBox 5">
            <a:extLst>
              <a:ext uri="{FF2B5EF4-FFF2-40B4-BE49-F238E27FC236}">
                <a16:creationId xmlns:a16="http://schemas.microsoft.com/office/drawing/2014/main" id="{449EA75F-A649-DBB8-CC36-1202C31DF504}"/>
              </a:ext>
            </a:extLst>
          </p:cNvPr>
          <p:cNvSpPr txBox="1"/>
          <p:nvPr/>
        </p:nvSpPr>
        <p:spPr>
          <a:xfrm>
            <a:off x="8429530" y="1751617"/>
            <a:ext cx="3391395" cy="33547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buFont typeface="Arial"/>
              <a:buChar char="•"/>
            </a:pPr>
            <a:r>
              <a:rPr lang="en-US" sz="1600" dirty="0">
                <a:latin typeface="Arial"/>
                <a:ea typeface="Calibri"/>
                <a:cs typeface="Calibri"/>
              </a:rPr>
              <a:t>The most common reasons for attending urgent dental care included: toothache, broken filling, trauma and/or abscesses.</a:t>
            </a:r>
          </a:p>
          <a:p>
            <a:pPr marL="285750" indent="-285750">
              <a:buFont typeface="Arial"/>
              <a:buChar char="•"/>
            </a:pPr>
            <a:endParaRPr lang="en-US" sz="1600" dirty="0">
              <a:latin typeface="Arial"/>
              <a:ea typeface="Calibri"/>
              <a:cs typeface="Calibri"/>
            </a:endParaRPr>
          </a:p>
          <a:p>
            <a:pPr marL="285750" indent="-285750">
              <a:buFont typeface="Arial"/>
              <a:buChar char="•"/>
            </a:pPr>
            <a:r>
              <a:rPr lang="en-US" sz="1600" dirty="0">
                <a:latin typeface="Arial"/>
                <a:ea typeface="Calibri"/>
                <a:cs typeface="Calibri"/>
              </a:rPr>
              <a:t>The least common reasons included: mouth ulcer and/or broken veneers.</a:t>
            </a:r>
          </a:p>
          <a:p>
            <a:pPr marL="285750" indent="-285750">
              <a:buFont typeface="Arial"/>
              <a:buChar char="•"/>
            </a:pPr>
            <a:endParaRPr lang="en-US" sz="1600" dirty="0">
              <a:latin typeface="Arial"/>
              <a:ea typeface="Calibri"/>
              <a:cs typeface="Calibri"/>
            </a:endParaRPr>
          </a:p>
          <a:p>
            <a:pPr marL="285750" indent="-285750">
              <a:buFont typeface="Arial"/>
              <a:buChar char="•"/>
            </a:pPr>
            <a:r>
              <a:rPr lang="en-US" sz="1600" dirty="0">
                <a:latin typeface="Arial"/>
                <a:ea typeface="Calibri"/>
                <a:cs typeface="Calibri"/>
              </a:rPr>
              <a:t>Other reasons included: loose teeth, salivary gland issues, root issues and gum infections.</a:t>
            </a:r>
          </a:p>
          <a:p>
            <a:pPr marL="285750" indent="-285750">
              <a:buFont typeface="Arial"/>
              <a:buChar char="•"/>
            </a:pPr>
            <a:endParaRPr lang="en-US" sz="2000" dirty="0">
              <a:latin typeface="Arial"/>
              <a:ea typeface="Calibri"/>
              <a:cs typeface="Calibri"/>
            </a:endParaRPr>
          </a:p>
        </p:txBody>
      </p:sp>
      <p:graphicFrame>
        <p:nvGraphicFramePr>
          <p:cNvPr id="4" name="Chart 3">
            <a:extLst>
              <a:ext uri="{FF2B5EF4-FFF2-40B4-BE49-F238E27FC236}">
                <a16:creationId xmlns:a16="http://schemas.microsoft.com/office/drawing/2014/main" id="{106A2E67-7BF0-E671-D818-9D39934330CB}"/>
              </a:ext>
            </a:extLst>
          </p:cNvPr>
          <p:cNvGraphicFramePr>
            <a:graphicFrameLocks/>
          </p:cNvGraphicFramePr>
          <p:nvPr>
            <p:extLst>
              <p:ext uri="{D42A27DB-BD31-4B8C-83A1-F6EECF244321}">
                <p14:modId xmlns:p14="http://schemas.microsoft.com/office/powerpoint/2010/main" val="2151613987"/>
              </p:ext>
            </p:extLst>
          </p:nvPr>
        </p:nvGraphicFramePr>
        <p:xfrm>
          <a:off x="154644" y="1056397"/>
          <a:ext cx="8291264" cy="4660685"/>
        </p:xfrm>
        <a:graphic>
          <a:graphicData uri="http://schemas.openxmlformats.org/drawingml/2006/chart">
            <c:chart xmlns:c="http://schemas.openxmlformats.org/drawingml/2006/chart" xmlns:r="http://schemas.openxmlformats.org/officeDocument/2006/relationships" r:id="rId3"/>
          </a:graphicData>
        </a:graphic>
      </p:graphicFrame>
      <p:grpSp>
        <p:nvGrpSpPr>
          <p:cNvPr id="8" name="Group 7">
            <a:extLst>
              <a:ext uri="{FF2B5EF4-FFF2-40B4-BE49-F238E27FC236}">
                <a16:creationId xmlns:a16="http://schemas.microsoft.com/office/drawing/2014/main" id="{55672EAF-B59C-DDB7-665F-EDDC6B654A18}"/>
              </a:ext>
            </a:extLst>
          </p:cNvPr>
          <p:cNvGrpSpPr/>
          <p:nvPr/>
        </p:nvGrpSpPr>
        <p:grpSpPr>
          <a:xfrm>
            <a:off x="8429530" y="1827613"/>
            <a:ext cx="216024" cy="216024"/>
            <a:chOff x="483478" y="1556792"/>
            <a:chExt cx="216024" cy="216024"/>
          </a:xfrm>
        </p:grpSpPr>
        <p:sp>
          <p:nvSpPr>
            <p:cNvPr id="9" name="Oval 8">
              <a:extLst>
                <a:ext uri="{FF2B5EF4-FFF2-40B4-BE49-F238E27FC236}">
                  <a16:creationId xmlns:a16="http://schemas.microsoft.com/office/drawing/2014/main" id="{C64064B0-D166-E7F5-853D-E28AE2DFA0A8}"/>
                </a:ext>
              </a:extLst>
            </p:cNvPr>
            <p:cNvSpPr/>
            <p:nvPr/>
          </p:nvSpPr>
          <p:spPr>
            <a:xfrm>
              <a:off x="483478" y="1556792"/>
              <a:ext cx="216024" cy="216024"/>
            </a:xfrm>
            <a:prstGeom prst="ellipse">
              <a:avLst/>
            </a:prstGeom>
            <a:solidFill>
              <a:srgbClr val="0054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0" name="Graphic 9" descr="Checkmark with solid fill">
              <a:extLst>
                <a:ext uri="{FF2B5EF4-FFF2-40B4-BE49-F238E27FC236}">
                  <a16:creationId xmlns:a16="http://schemas.microsoft.com/office/drawing/2014/main" id="{A5CE073E-9066-1FF0-B469-B3647CD8F1E1}"/>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p:blipFill>
          <p:spPr>
            <a:xfrm>
              <a:off x="499856" y="1588112"/>
              <a:ext cx="183712" cy="183712"/>
            </a:xfrm>
            <a:prstGeom prst="rect">
              <a:avLst/>
            </a:prstGeom>
          </p:spPr>
        </p:pic>
      </p:grpSp>
      <p:grpSp>
        <p:nvGrpSpPr>
          <p:cNvPr id="11" name="Group 10">
            <a:extLst>
              <a:ext uri="{FF2B5EF4-FFF2-40B4-BE49-F238E27FC236}">
                <a16:creationId xmlns:a16="http://schemas.microsoft.com/office/drawing/2014/main" id="{604653F4-E165-94CD-11A5-15F1202C0B3E}"/>
              </a:ext>
            </a:extLst>
          </p:cNvPr>
          <p:cNvGrpSpPr/>
          <p:nvPr/>
        </p:nvGrpSpPr>
        <p:grpSpPr>
          <a:xfrm>
            <a:off x="8429530" y="3027808"/>
            <a:ext cx="216024" cy="216024"/>
            <a:chOff x="483478" y="1556792"/>
            <a:chExt cx="216024" cy="216024"/>
          </a:xfrm>
        </p:grpSpPr>
        <p:sp>
          <p:nvSpPr>
            <p:cNvPr id="12" name="Oval 11">
              <a:extLst>
                <a:ext uri="{FF2B5EF4-FFF2-40B4-BE49-F238E27FC236}">
                  <a16:creationId xmlns:a16="http://schemas.microsoft.com/office/drawing/2014/main" id="{89C138EF-B5E8-1B74-8826-25CE18FC0537}"/>
                </a:ext>
              </a:extLst>
            </p:cNvPr>
            <p:cNvSpPr/>
            <p:nvPr/>
          </p:nvSpPr>
          <p:spPr>
            <a:xfrm>
              <a:off x="483478" y="1556792"/>
              <a:ext cx="216024" cy="216024"/>
            </a:xfrm>
            <a:prstGeom prst="ellipse">
              <a:avLst/>
            </a:prstGeom>
            <a:solidFill>
              <a:srgbClr val="0054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3" name="Graphic 12" descr="Checkmark with solid fill">
              <a:extLst>
                <a:ext uri="{FF2B5EF4-FFF2-40B4-BE49-F238E27FC236}">
                  <a16:creationId xmlns:a16="http://schemas.microsoft.com/office/drawing/2014/main" id="{DB9CB58E-3786-0E16-ABA3-E0C7B7E5CA97}"/>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p:blipFill>
          <p:spPr>
            <a:xfrm>
              <a:off x="499856" y="1588112"/>
              <a:ext cx="183712" cy="183712"/>
            </a:xfrm>
            <a:prstGeom prst="rect">
              <a:avLst/>
            </a:prstGeom>
          </p:spPr>
        </p:pic>
      </p:grpSp>
      <p:grpSp>
        <p:nvGrpSpPr>
          <p:cNvPr id="14" name="Group 13">
            <a:extLst>
              <a:ext uri="{FF2B5EF4-FFF2-40B4-BE49-F238E27FC236}">
                <a16:creationId xmlns:a16="http://schemas.microsoft.com/office/drawing/2014/main" id="{DC1DFA36-284A-2DB3-5722-BC57D922E170}"/>
              </a:ext>
            </a:extLst>
          </p:cNvPr>
          <p:cNvGrpSpPr/>
          <p:nvPr/>
        </p:nvGrpSpPr>
        <p:grpSpPr>
          <a:xfrm>
            <a:off x="8413596" y="4003267"/>
            <a:ext cx="216024" cy="216024"/>
            <a:chOff x="483478" y="1556792"/>
            <a:chExt cx="216024" cy="216024"/>
          </a:xfrm>
        </p:grpSpPr>
        <p:sp>
          <p:nvSpPr>
            <p:cNvPr id="15" name="Oval 14">
              <a:extLst>
                <a:ext uri="{FF2B5EF4-FFF2-40B4-BE49-F238E27FC236}">
                  <a16:creationId xmlns:a16="http://schemas.microsoft.com/office/drawing/2014/main" id="{FFE63CF4-082F-5985-F6C9-E858D4C6C180}"/>
                </a:ext>
              </a:extLst>
            </p:cNvPr>
            <p:cNvSpPr/>
            <p:nvPr/>
          </p:nvSpPr>
          <p:spPr>
            <a:xfrm>
              <a:off x="483478" y="1556792"/>
              <a:ext cx="216024" cy="216024"/>
            </a:xfrm>
            <a:prstGeom prst="ellipse">
              <a:avLst/>
            </a:prstGeom>
            <a:solidFill>
              <a:srgbClr val="0054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6" name="Graphic 15" descr="Checkmark with solid fill">
              <a:extLst>
                <a:ext uri="{FF2B5EF4-FFF2-40B4-BE49-F238E27FC236}">
                  <a16:creationId xmlns:a16="http://schemas.microsoft.com/office/drawing/2014/main" id="{7F9E3CED-7B9E-EA96-BDE2-041CCC7ADEC3}"/>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p:blipFill>
          <p:spPr>
            <a:xfrm>
              <a:off x="499856" y="1588112"/>
              <a:ext cx="183712" cy="183712"/>
            </a:xfrm>
            <a:prstGeom prst="rect">
              <a:avLst/>
            </a:prstGeom>
          </p:spPr>
        </p:pic>
      </p:grpSp>
    </p:spTree>
    <p:extLst>
      <p:ext uri="{BB962C8B-B14F-4D97-AF65-F5344CB8AC3E}">
        <p14:creationId xmlns:p14="http://schemas.microsoft.com/office/powerpoint/2010/main" val="344991234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B48F65-60DA-E7D9-22EE-79787D31F9A4}"/>
              </a:ext>
            </a:extLst>
          </p:cNvPr>
          <p:cNvSpPr>
            <a:spLocks noGrp="1"/>
          </p:cNvSpPr>
          <p:nvPr>
            <p:ph type="title"/>
          </p:nvPr>
        </p:nvSpPr>
        <p:spPr>
          <a:xfrm>
            <a:off x="402541" y="415407"/>
            <a:ext cx="4147250" cy="576064"/>
          </a:xfrm>
        </p:spPr>
        <p:txBody>
          <a:bodyPr lIns="91440" tIns="45720" rIns="91440" bIns="45720" anchor="t"/>
          <a:lstStyle/>
          <a:p>
            <a:r>
              <a:rPr lang="en-GB" dirty="0">
                <a:latin typeface="Arial"/>
                <a:cs typeface="Arial"/>
              </a:rPr>
              <a:t>Outcomes and follow-ups</a:t>
            </a:r>
            <a:endParaRPr lang="en-US" dirty="0"/>
          </a:p>
        </p:txBody>
      </p:sp>
      <p:sp>
        <p:nvSpPr>
          <p:cNvPr id="5" name="TextBox 4">
            <a:extLst>
              <a:ext uri="{FF2B5EF4-FFF2-40B4-BE49-F238E27FC236}">
                <a16:creationId xmlns:a16="http://schemas.microsoft.com/office/drawing/2014/main" id="{DED7F66C-4706-88A2-0780-2C1ED55003FA}"/>
              </a:ext>
            </a:extLst>
          </p:cNvPr>
          <p:cNvSpPr txBox="1"/>
          <p:nvPr/>
        </p:nvSpPr>
        <p:spPr>
          <a:xfrm>
            <a:off x="7214340" y="1991548"/>
            <a:ext cx="4237608" cy="206210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buFont typeface="Arial"/>
              <a:buChar char="•"/>
            </a:pPr>
            <a:r>
              <a:rPr lang="en-US" sz="1600" dirty="0">
                <a:latin typeface="Arial"/>
                <a:ea typeface="Calibri"/>
                <a:cs typeface="Calibri"/>
              </a:rPr>
              <a:t>Overall, 79% of patients stated that their urgent dental problem was resolved after their appointment.</a:t>
            </a:r>
          </a:p>
          <a:p>
            <a:endParaRPr lang="en-US" sz="1600" dirty="0">
              <a:latin typeface="Arial"/>
              <a:ea typeface="Calibri"/>
              <a:cs typeface="Calibri"/>
            </a:endParaRPr>
          </a:p>
          <a:p>
            <a:pPr marL="285750" indent="-285750">
              <a:buFont typeface="Arial"/>
              <a:buChar char="•"/>
            </a:pPr>
            <a:endParaRPr lang="en-US" sz="1600" dirty="0">
              <a:latin typeface="Arial"/>
              <a:ea typeface="Calibri"/>
              <a:cs typeface="Calibri"/>
            </a:endParaRPr>
          </a:p>
          <a:p>
            <a:pPr marL="285750" indent="-285750">
              <a:buFont typeface="Arial"/>
              <a:buChar char="•"/>
            </a:pPr>
            <a:r>
              <a:rPr lang="en-US" sz="1600" dirty="0">
                <a:latin typeface="Arial"/>
                <a:ea typeface="Calibri"/>
                <a:cs typeface="Calibri"/>
              </a:rPr>
              <a:t>There was no statistically significant differences between outcomes reported by patients in either practice type.</a:t>
            </a:r>
            <a:endParaRPr lang="en-US" sz="1600" dirty="0">
              <a:ea typeface="Calibri"/>
              <a:cs typeface="Calibri"/>
            </a:endParaRPr>
          </a:p>
        </p:txBody>
      </p:sp>
      <p:graphicFrame>
        <p:nvGraphicFramePr>
          <p:cNvPr id="3" name="Chart 2">
            <a:extLst>
              <a:ext uri="{FF2B5EF4-FFF2-40B4-BE49-F238E27FC236}">
                <a16:creationId xmlns:a16="http://schemas.microsoft.com/office/drawing/2014/main" id="{D9260F59-052D-8BD2-D812-1BB7E5884ACC}"/>
              </a:ext>
            </a:extLst>
          </p:cNvPr>
          <p:cNvGraphicFramePr>
            <a:graphicFrameLocks/>
          </p:cNvGraphicFramePr>
          <p:nvPr>
            <p:extLst>
              <p:ext uri="{D42A27DB-BD31-4B8C-83A1-F6EECF244321}">
                <p14:modId xmlns:p14="http://schemas.microsoft.com/office/powerpoint/2010/main" val="238087239"/>
              </p:ext>
            </p:extLst>
          </p:nvPr>
        </p:nvGraphicFramePr>
        <p:xfrm>
          <a:off x="717734" y="4245559"/>
          <a:ext cx="2686264" cy="207801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7" name="Chart 6">
            <a:extLst>
              <a:ext uri="{FF2B5EF4-FFF2-40B4-BE49-F238E27FC236}">
                <a16:creationId xmlns:a16="http://schemas.microsoft.com/office/drawing/2014/main" id="{02E2F73B-EEAC-291C-05DA-2AD5253A74FF}"/>
              </a:ext>
            </a:extLst>
          </p:cNvPr>
          <p:cNvGraphicFramePr>
            <a:graphicFrameLocks/>
          </p:cNvGraphicFramePr>
          <p:nvPr>
            <p:extLst>
              <p:ext uri="{D42A27DB-BD31-4B8C-83A1-F6EECF244321}">
                <p14:modId xmlns:p14="http://schemas.microsoft.com/office/powerpoint/2010/main" val="1554022077"/>
              </p:ext>
            </p:extLst>
          </p:nvPr>
        </p:nvGraphicFramePr>
        <p:xfrm>
          <a:off x="3403998" y="4201540"/>
          <a:ext cx="3194516" cy="2166049"/>
        </p:xfrm>
        <a:graphic>
          <a:graphicData uri="http://schemas.openxmlformats.org/drawingml/2006/chart">
            <c:chart xmlns:c="http://schemas.openxmlformats.org/drawingml/2006/chart" xmlns:r="http://schemas.openxmlformats.org/officeDocument/2006/relationships" r:id="rId4"/>
          </a:graphicData>
        </a:graphic>
      </p:graphicFrame>
      <p:sp>
        <p:nvSpPr>
          <p:cNvPr id="9" name="TextBox 8">
            <a:extLst>
              <a:ext uri="{FF2B5EF4-FFF2-40B4-BE49-F238E27FC236}">
                <a16:creationId xmlns:a16="http://schemas.microsoft.com/office/drawing/2014/main" id="{6D9382F6-2220-D2D0-B2BB-BEBC86F21665}"/>
              </a:ext>
            </a:extLst>
          </p:cNvPr>
          <p:cNvSpPr txBox="1"/>
          <p:nvPr/>
        </p:nvSpPr>
        <p:spPr>
          <a:xfrm>
            <a:off x="1439233" y="6046570"/>
            <a:ext cx="2743200" cy="27699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200" dirty="0">
                <a:latin typeface="Arial"/>
              </a:rPr>
              <a:t>Base size: 1,006</a:t>
            </a:r>
            <a:endParaRPr lang="en-US" sz="1200" dirty="0"/>
          </a:p>
        </p:txBody>
      </p:sp>
      <p:sp>
        <p:nvSpPr>
          <p:cNvPr id="11" name="TextBox 10">
            <a:extLst>
              <a:ext uri="{FF2B5EF4-FFF2-40B4-BE49-F238E27FC236}">
                <a16:creationId xmlns:a16="http://schemas.microsoft.com/office/drawing/2014/main" id="{59D8D8E7-F0A2-8F6C-0D3E-5EA4902E3D13}"/>
              </a:ext>
            </a:extLst>
          </p:cNvPr>
          <p:cNvSpPr txBox="1"/>
          <p:nvPr/>
        </p:nvSpPr>
        <p:spPr>
          <a:xfrm>
            <a:off x="4452137" y="6090590"/>
            <a:ext cx="2501183" cy="27699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200">
                <a:latin typeface="Arial"/>
              </a:rPr>
              <a:t>Base size: 4,426</a:t>
            </a:r>
            <a:endParaRPr lang="en-US" sz="1200"/>
          </a:p>
        </p:txBody>
      </p:sp>
      <p:sp>
        <p:nvSpPr>
          <p:cNvPr id="6" name="TextBox 5">
            <a:extLst>
              <a:ext uri="{FF2B5EF4-FFF2-40B4-BE49-F238E27FC236}">
                <a16:creationId xmlns:a16="http://schemas.microsoft.com/office/drawing/2014/main" id="{3BF6EE6F-7A0B-F9DA-EC66-52ADBDBE3E88}"/>
              </a:ext>
            </a:extLst>
          </p:cNvPr>
          <p:cNvSpPr txBox="1"/>
          <p:nvPr/>
        </p:nvSpPr>
        <p:spPr>
          <a:xfrm>
            <a:off x="846058" y="3429000"/>
            <a:ext cx="2743200" cy="40011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200">
                <a:latin typeface="Arial"/>
              </a:rPr>
              <a:t>Base size: 5,432</a:t>
            </a:r>
            <a:r>
              <a:rPr lang="en-US" sz="2000">
                <a:latin typeface="Arial"/>
                <a:cs typeface="Arial"/>
              </a:rPr>
              <a:t>​</a:t>
            </a:r>
            <a:endParaRPr lang="en-US" sz="1400"/>
          </a:p>
        </p:txBody>
      </p:sp>
      <p:graphicFrame>
        <p:nvGraphicFramePr>
          <p:cNvPr id="8" name="Chart 7">
            <a:extLst>
              <a:ext uri="{FF2B5EF4-FFF2-40B4-BE49-F238E27FC236}">
                <a16:creationId xmlns:a16="http://schemas.microsoft.com/office/drawing/2014/main" id="{3A0EFABF-9970-0CC0-BCC7-416F12744C44}"/>
              </a:ext>
            </a:extLst>
          </p:cNvPr>
          <p:cNvGraphicFramePr>
            <a:graphicFrameLocks/>
          </p:cNvGraphicFramePr>
          <p:nvPr>
            <p:extLst>
              <p:ext uri="{D42A27DB-BD31-4B8C-83A1-F6EECF244321}">
                <p14:modId xmlns:p14="http://schemas.microsoft.com/office/powerpoint/2010/main" val="559254692"/>
              </p:ext>
            </p:extLst>
          </p:nvPr>
        </p:nvGraphicFramePr>
        <p:xfrm>
          <a:off x="846058" y="774238"/>
          <a:ext cx="5437836" cy="3356503"/>
        </p:xfrm>
        <a:graphic>
          <a:graphicData uri="http://schemas.openxmlformats.org/drawingml/2006/chart">
            <c:chart xmlns:c="http://schemas.openxmlformats.org/drawingml/2006/chart" xmlns:r="http://schemas.openxmlformats.org/officeDocument/2006/relationships" r:id="rId5"/>
          </a:graphicData>
        </a:graphic>
      </p:graphicFrame>
      <p:sp>
        <p:nvSpPr>
          <p:cNvPr id="14" name="TextBox 13">
            <a:extLst>
              <a:ext uri="{FF2B5EF4-FFF2-40B4-BE49-F238E27FC236}">
                <a16:creationId xmlns:a16="http://schemas.microsoft.com/office/drawing/2014/main" id="{75AE3430-1167-F2C8-A4FF-CFC9350F8E94}"/>
              </a:ext>
            </a:extLst>
          </p:cNvPr>
          <p:cNvSpPr txBox="1"/>
          <p:nvPr/>
        </p:nvSpPr>
        <p:spPr>
          <a:xfrm>
            <a:off x="1299140" y="4093817"/>
            <a:ext cx="2606853" cy="338554"/>
          </a:xfrm>
          <a:prstGeom prst="rect">
            <a:avLst/>
          </a:prstGeom>
          <a:noFill/>
        </p:spPr>
        <p:txBody>
          <a:bodyPr wrap="square">
            <a:spAutoFit/>
          </a:bodyPr>
          <a:lstStyle/>
          <a:p>
            <a:r>
              <a:rPr lang="en-GB" sz="1600" b="1" dirty="0">
                <a:solidFill>
                  <a:srgbClr val="0070C0"/>
                </a:solidFill>
                <a:latin typeface="Arial"/>
                <a:cs typeface="Arial"/>
              </a:rPr>
              <a:t>UDA Contract</a:t>
            </a:r>
            <a:endParaRPr lang="en-US" sz="1600" b="1" dirty="0">
              <a:solidFill>
                <a:srgbClr val="0070C0"/>
              </a:solidFill>
            </a:endParaRPr>
          </a:p>
        </p:txBody>
      </p:sp>
      <p:sp>
        <p:nvSpPr>
          <p:cNvPr id="15" name="TextBox 14">
            <a:extLst>
              <a:ext uri="{FF2B5EF4-FFF2-40B4-BE49-F238E27FC236}">
                <a16:creationId xmlns:a16="http://schemas.microsoft.com/office/drawing/2014/main" id="{56897323-1867-84CA-3861-4ADAC5355980}"/>
              </a:ext>
            </a:extLst>
          </p:cNvPr>
          <p:cNvSpPr txBox="1"/>
          <p:nvPr/>
        </p:nvSpPr>
        <p:spPr>
          <a:xfrm>
            <a:off x="4117851" y="4102005"/>
            <a:ext cx="2606853" cy="338554"/>
          </a:xfrm>
          <a:prstGeom prst="rect">
            <a:avLst/>
          </a:prstGeom>
          <a:noFill/>
        </p:spPr>
        <p:txBody>
          <a:bodyPr wrap="square">
            <a:spAutoFit/>
          </a:bodyPr>
          <a:lstStyle/>
          <a:p>
            <a:r>
              <a:rPr lang="en-GB" sz="1600" b="1" dirty="0">
                <a:solidFill>
                  <a:srgbClr val="0070C0"/>
                </a:solidFill>
                <a:latin typeface="Arial"/>
                <a:cs typeface="Arial"/>
              </a:rPr>
              <a:t>Contract Reform</a:t>
            </a:r>
            <a:endParaRPr lang="en-US" sz="1600" b="1" dirty="0">
              <a:solidFill>
                <a:srgbClr val="0070C0"/>
              </a:solidFill>
            </a:endParaRPr>
          </a:p>
        </p:txBody>
      </p:sp>
      <p:grpSp>
        <p:nvGrpSpPr>
          <p:cNvPr id="4" name="Group 3">
            <a:extLst>
              <a:ext uri="{FF2B5EF4-FFF2-40B4-BE49-F238E27FC236}">
                <a16:creationId xmlns:a16="http://schemas.microsoft.com/office/drawing/2014/main" id="{EA8E7001-0591-85E3-93F4-D3D022167C8C}"/>
              </a:ext>
            </a:extLst>
          </p:cNvPr>
          <p:cNvGrpSpPr/>
          <p:nvPr/>
        </p:nvGrpSpPr>
        <p:grpSpPr>
          <a:xfrm>
            <a:off x="7222223" y="2030963"/>
            <a:ext cx="216024" cy="216024"/>
            <a:chOff x="483478" y="1556792"/>
            <a:chExt cx="216024" cy="216024"/>
          </a:xfrm>
        </p:grpSpPr>
        <p:sp>
          <p:nvSpPr>
            <p:cNvPr id="10" name="Oval 9">
              <a:extLst>
                <a:ext uri="{FF2B5EF4-FFF2-40B4-BE49-F238E27FC236}">
                  <a16:creationId xmlns:a16="http://schemas.microsoft.com/office/drawing/2014/main" id="{C75247B7-3689-8F7E-13D9-25C5FB337019}"/>
                </a:ext>
              </a:extLst>
            </p:cNvPr>
            <p:cNvSpPr/>
            <p:nvPr/>
          </p:nvSpPr>
          <p:spPr>
            <a:xfrm>
              <a:off x="483478" y="1556792"/>
              <a:ext cx="216024" cy="216024"/>
            </a:xfrm>
            <a:prstGeom prst="ellipse">
              <a:avLst/>
            </a:prstGeom>
            <a:solidFill>
              <a:srgbClr val="0054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2" name="Graphic 11" descr="Checkmark with solid fill">
              <a:extLst>
                <a:ext uri="{FF2B5EF4-FFF2-40B4-BE49-F238E27FC236}">
                  <a16:creationId xmlns:a16="http://schemas.microsoft.com/office/drawing/2014/main" id="{9BADD537-2102-7AA6-FE14-292E3C3295E7}"/>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p:blipFill>
          <p:spPr>
            <a:xfrm>
              <a:off x="499856" y="1588112"/>
              <a:ext cx="183712" cy="183712"/>
            </a:xfrm>
            <a:prstGeom prst="rect">
              <a:avLst/>
            </a:prstGeom>
          </p:spPr>
        </p:pic>
      </p:grpSp>
      <p:grpSp>
        <p:nvGrpSpPr>
          <p:cNvPr id="13" name="Group 12">
            <a:extLst>
              <a:ext uri="{FF2B5EF4-FFF2-40B4-BE49-F238E27FC236}">
                <a16:creationId xmlns:a16="http://schemas.microsoft.com/office/drawing/2014/main" id="{84E46093-CEA9-D07D-7F0D-E9EB4D8D9F60}"/>
              </a:ext>
            </a:extLst>
          </p:cNvPr>
          <p:cNvGrpSpPr/>
          <p:nvPr/>
        </p:nvGrpSpPr>
        <p:grpSpPr>
          <a:xfrm>
            <a:off x="7222223" y="3259471"/>
            <a:ext cx="216024" cy="216024"/>
            <a:chOff x="483478" y="1556792"/>
            <a:chExt cx="216024" cy="216024"/>
          </a:xfrm>
        </p:grpSpPr>
        <p:sp>
          <p:nvSpPr>
            <p:cNvPr id="16" name="Oval 15">
              <a:extLst>
                <a:ext uri="{FF2B5EF4-FFF2-40B4-BE49-F238E27FC236}">
                  <a16:creationId xmlns:a16="http://schemas.microsoft.com/office/drawing/2014/main" id="{565BF9C8-8C80-9239-5A79-85F68E271938}"/>
                </a:ext>
              </a:extLst>
            </p:cNvPr>
            <p:cNvSpPr/>
            <p:nvPr/>
          </p:nvSpPr>
          <p:spPr>
            <a:xfrm>
              <a:off x="483478" y="1556792"/>
              <a:ext cx="216024" cy="216024"/>
            </a:xfrm>
            <a:prstGeom prst="ellipse">
              <a:avLst/>
            </a:prstGeom>
            <a:solidFill>
              <a:srgbClr val="0054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7" name="Graphic 16" descr="Checkmark with solid fill">
              <a:extLst>
                <a:ext uri="{FF2B5EF4-FFF2-40B4-BE49-F238E27FC236}">
                  <a16:creationId xmlns:a16="http://schemas.microsoft.com/office/drawing/2014/main" id="{D812FFD8-B060-490D-C17C-FA2946C1379E}"/>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p:blipFill>
          <p:spPr>
            <a:xfrm>
              <a:off x="499856" y="1588112"/>
              <a:ext cx="183712" cy="183712"/>
            </a:xfrm>
            <a:prstGeom prst="rect">
              <a:avLst/>
            </a:prstGeom>
          </p:spPr>
        </p:pic>
      </p:grpSp>
    </p:spTree>
    <p:extLst>
      <p:ext uri="{BB962C8B-B14F-4D97-AF65-F5344CB8AC3E}">
        <p14:creationId xmlns:p14="http://schemas.microsoft.com/office/powerpoint/2010/main" val="1582279090"/>
      </p:ext>
    </p:extLst>
  </p:cSld>
  <p:clrMapOvr>
    <a:masterClrMapping/>
  </p:clrMapOvr>
</p:sld>
</file>

<file path=ppt/theme/theme1.xml><?xml version="1.0" encoding="utf-8"?>
<a:theme xmlns:a="http://schemas.openxmlformats.org/drawingml/2006/main" name="Presentation1_v2 (2)">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5.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6.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7F7A98ACA5020C4D9F58D5A96D879311" ma:contentTypeVersion="15" ma:contentTypeDescription="Create a new document." ma:contentTypeScope="" ma:versionID="5bda34d40a511683e5ef92711bd91b31">
  <xsd:schema xmlns:xsd="http://www.w3.org/2001/XMLSchema" xmlns:xs="http://www.w3.org/2001/XMLSchema" xmlns:p="http://schemas.microsoft.com/office/2006/metadata/properties" xmlns:ns2="b39a563c-9aeb-4c47-9ebe-f788546db632" xmlns:ns3="273608db-6668-4128-9d1f-f160c27e8c8e" xmlns:ns4="2799d30d-6731-4efe-ac9b-c4895a8828d9" targetNamespace="http://schemas.microsoft.com/office/2006/metadata/properties" ma:root="true" ma:fieldsID="3ef65067b38ae3f4436fe1f467f182f3" ns2:_="" ns3:_="" ns4:_="">
    <xsd:import namespace="b39a563c-9aeb-4c47-9ebe-f788546db632"/>
    <xsd:import namespace="273608db-6668-4128-9d1f-f160c27e8c8e"/>
    <xsd:import namespace="2799d30d-6731-4efe-ac9b-c4895a8828d9"/>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2:MediaServiceAutoTags" minOccurs="0"/>
                <xsd:element ref="ns2:MediaServiceOCR" minOccurs="0"/>
                <xsd:element ref="ns2:MediaServiceGenerationTime" minOccurs="0"/>
                <xsd:element ref="ns2:MediaServiceEventHashCode" minOccurs="0"/>
                <xsd:element ref="ns3:SharedWithUsers" minOccurs="0"/>
                <xsd:element ref="ns3:SharedWithDetails" minOccurs="0"/>
                <xsd:element ref="ns2:MediaLengthInSeconds" minOccurs="0"/>
                <xsd:element ref="ns2:lcf76f155ced4ddcb4097134ff3c332f" minOccurs="0"/>
                <xsd:element ref="ns4: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39a563c-9aeb-4c47-9ebe-f788546db63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LengthInSeconds" ma:index="19" nillable="true" ma:displayName="MediaLengthInSeconds" ma:hidden="true" ma:internalName="MediaLengthInSeconds" ma:readOnly="true">
      <xsd:simpleType>
        <xsd:restriction base="dms:Unknown"/>
      </xsd:simpleType>
    </xsd:element>
    <xsd:element name="lcf76f155ced4ddcb4097134ff3c332f" ma:index="21" nillable="true" ma:taxonomy="true" ma:internalName="lcf76f155ced4ddcb4097134ff3c332f" ma:taxonomyFieldName="MediaServiceImageTags" ma:displayName="Image Tags" ma:readOnly="false" ma:fieldId="{5cf76f15-5ced-4ddc-b409-7134ff3c332f}" ma:taxonomyMulti="true" ma:sspId="02b69053-c3fb-47ab-9000-5ac769dc75f2"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273608db-6668-4128-9d1f-f160c27e8c8e" elementFormDefault="qualified">
    <xsd:import namespace="http://schemas.microsoft.com/office/2006/documentManagement/types"/>
    <xsd:import namespace="http://schemas.microsoft.com/office/infopath/2007/PartnerControls"/>
    <xsd:element name="SharedWithUsers" ma:index="1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2799d30d-6731-4efe-ac9b-c4895a8828d9" elementFormDefault="qualified">
    <xsd:import namespace="http://schemas.microsoft.com/office/2006/documentManagement/types"/>
    <xsd:import namespace="http://schemas.microsoft.com/office/infopath/2007/PartnerControls"/>
    <xsd:element name="TaxCatchAll" ma:index="22" nillable="true" ma:displayName="Taxonomy Catch All Column" ma:hidden="true" ma:list="{d04298f9-fcfe-45dc-af1f-d9fa5cf534ea}" ma:internalName="TaxCatchAll" ma:showField="CatchAllData" ma:web="273608db-6668-4128-9d1f-f160c27e8c8e">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326A30ED-5735-46B0-80DB-34A418751454}">
  <ds:schemaRefs>
    <ds:schemaRef ds:uri="http://schemas.microsoft.com/sharepoint/v3/contenttype/forms"/>
  </ds:schemaRefs>
</ds:datastoreItem>
</file>

<file path=customXml/itemProps2.xml><?xml version="1.0" encoding="utf-8"?>
<ds:datastoreItem xmlns:ds="http://schemas.openxmlformats.org/officeDocument/2006/customXml" ds:itemID="{2242234C-4142-4CBF-A9D6-9DB67B2AF3FD}">
  <ds:schemaRefs>
    <ds:schemaRef ds:uri="273608db-6668-4128-9d1f-f160c27e8c8e"/>
    <ds:schemaRef ds:uri="2799d30d-6731-4efe-ac9b-c4895a8828d9"/>
    <ds:schemaRef ds:uri="b39a563c-9aeb-4c47-9ebe-f788546db632"/>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emplate>office theme</Template>
  <TotalTime>1230</TotalTime>
  <Words>862</Words>
  <Application>Microsoft Office PowerPoint</Application>
  <PresentationFormat>Widescreen</PresentationFormat>
  <Paragraphs>122</Paragraphs>
  <Slides>12</Slides>
  <Notes>10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12</vt:i4>
      </vt:variant>
    </vt:vector>
  </HeadingPairs>
  <TitlesOfParts>
    <vt:vector size="15" baseType="lpstr">
      <vt:lpstr>Arial</vt:lpstr>
      <vt:lpstr>Calibri</vt:lpstr>
      <vt:lpstr>Presentation1_v2 (2)</vt:lpstr>
      <vt:lpstr>NHS Dental Services </vt:lpstr>
      <vt:lpstr>Introduction</vt:lpstr>
      <vt:lpstr>Booking your appointment – overall method</vt:lpstr>
      <vt:lpstr>Booking your appointment </vt:lpstr>
      <vt:lpstr>Booking your appointment </vt:lpstr>
      <vt:lpstr>Waiting times</vt:lpstr>
      <vt:lpstr>Satisfaction – waiting times </vt:lpstr>
      <vt:lpstr>Reasons for needing dental treatment</vt:lpstr>
      <vt:lpstr>Outcomes and follow-ups</vt:lpstr>
      <vt:lpstr>Quality of NHS dentistry</vt:lpstr>
      <vt:lpstr>Overall satisfaction – patient experience</vt:lpstr>
      <vt:lpstr>Any 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Jonathan Wolfe-Slater</dc:creator>
  <cp:lastModifiedBy>Grant Burnip</cp:lastModifiedBy>
  <cp:revision>4</cp:revision>
  <dcterms:created xsi:type="dcterms:W3CDTF">2023-06-20T10:47:35Z</dcterms:created>
  <dcterms:modified xsi:type="dcterms:W3CDTF">2024-10-01T13:47:44Z</dcterms:modified>
</cp:coreProperties>
</file>