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drawings/drawing2.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drawings/drawing3.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drawings/drawing4.xml" ContentType="application/vnd.openxmlformats-officedocument.drawingml.chartshapes+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drawings/drawing5.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theme/themeOverride9.xml" ContentType="application/vnd.openxmlformats-officedocument.themeOverride+xml"/>
  <Override PartName="/ppt/drawings/drawing6.xml" ContentType="application/vnd.openxmlformats-officedocument.drawingml.chartshapes+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theme/themeOverride10.xml" ContentType="application/vnd.openxmlformats-officedocument.themeOverr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4"/>
  </p:notesMasterIdLst>
  <p:sldIdLst>
    <p:sldId id="257" r:id="rId5"/>
    <p:sldId id="287" r:id="rId6"/>
    <p:sldId id="278" r:id="rId7"/>
    <p:sldId id="282" r:id="rId8"/>
    <p:sldId id="279" r:id="rId9"/>
    <p:sldId id="281" r:id="rId10"/>
    <p:sldId id="286" r:id="rId11"/>
    <p:sldId id="273" r:id="rId12"/>
    <p:sldId id="267" r:id="rId13"/>
    <p:sldId id="269" r:id="rId14"/>
    <p:sldId id="270" r:id="rId15"/>
    <p:sldId id="274" r:id="rId16"/>
    <p:sldId id="288" r:id="rId17"/>
    <p:sldId id="289" r:id="rId18"/>
    <p:sldId id="290" r:id="rId19"/>
    <p:sldId id="291" r:id="rId20"/>
    <p:sldId id="292" r:id="rId21"/>
    <p:sldId id="293" r:id="rId22"/>
    <p:sldId id="2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2917300-8B74-9C63-4917-7B6E3D500E5A}" name="Donna Bojang" initials="DB" userId="S::doboj@nhsbsa.nhs.uk::633eef1b-755b-45f2-86c9-851638b9f5bc" providerId="AD"/>
  <p188:author id="{F3D3FC19-F0F9-9DD3-D15C-1DF5480FDE78}" name="Megan O'Neil" initials="" userId="S::MEGON@NHSBSA.NHS.UK::489becd1-b922-4793-a4c6-98b1c5e5a97f" providerId="AD"/>
  <p188:author id="{26AA1851-4965-8C19-04CA-46B30818C4F6}" name="Megan O'Neil" initials="MO" userId="S::megon@nhsbsa.nhs.uk::489becd1-b922-4793-a4c6-98b1c5e5a97f" providerId="AD"/>
  <p188:author id="{84D3D46C-41A7-7F69-8220-A5E0ABDCFDB0}" name="Grant Burnip" initials="GB" userId="S::gabur@NHSBSA.NHS.UK::466e6188-21bb-4310-8a3e-dde53e55e955" providerId="AD"/>
  <p188:author id="{CEF99A72-54E6-E3F5-F89F-0E758576DCBD}" name="Helen Crawford-Kort" initials="HC" userId="S::HELCK@NHSBSA.NHS.UK::7c95366e-cdb8-4d49-ac64-6d2ff94acb9f" providerId="AD"/>
  <p188:author id="{ADEF4B7A-CB62-14D3-8CA3-83AEE455E70B}" name="Gemma Watson" initials="GW" userId="S::gemwa@nhsbsa.nhs.uk::024f9372-17c7-4402-a5e8-1a91fe37edea" providerId="AD"/>
  <p188:author id="{E35A887C-BBF7-1EE1-E5FF-34D2D3D1BFBE}" name="Helen Crawford-Kort" initials="HC" userId="S::helck@nhsbsa.nhs.uk::7c95366e-cdb8-4d49-ac64-6d2ff94acb9f" providerId="AD"/>
  <p188:author id="{C9A03EC8-564F-61D7-4F78-14C541B362A7}" name="Gemma Watson" initials="GW" userId="S::GEMWA@NHSBSA.NHS.UK::024f9372-17c7-4402-a5e8-1a91fe37edea" providerId="AD"/>
  <p188:author id="{ECFB06D4-461D-D0C0-7F26-6835E0BC045F}" name="Charlotte Batey" initials="CB" userId="S::CHBAT@nhsbsa.nhs.uk::04950355-ebbb-4a7f-b11d-e3145e4c937f" providerId="AD"/>
  <p188:author id="{E2D60DFB-B5E0-8374-9B72-78DEDA5808DF}" name="Iain Rowe" initials="IR" userId="S::IAROW@NHSBSA.NHS.UK::ad9ccdb4-2517-4595-bfc5-355092b5b7c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EB8"/>
    <a:srgbClr val="41B6E6"/>
    <a:srgbClr val="97BDE1"/>
    <a:srgbClr val="DDE9F5"/>
    <a:srgbClr val="DBE9F5"/>
    <a:srgbClr val="D5E4F3"/>
    <a:srgbClr val="CADDF0"/>
    <a:srgbClr val="BDD5EC"/>
    <a:srgbClr val="ACCAE7"/>
    <a:srgbClr val="7DAD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344609-B47E-474E-8735-34F95E8B817A}" v="28" dt="2024-09-12T14:07:12.368"/>
    <p1510:client id="{B72FCC97-0D16-4814-BD8F-643631BC9240}" v="1035" dt="2024-09-12T11:01:55.4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arrow" userId="d49b1c56-d84c-421e-891d-c7b05b5eb995" providerId="ADAL" clId="{B72FCC97-0D16-4814-BD8F-643631BC9240}"/>
    <pc:docChg chg="undo custSel addSld delSld modSld sldOrd">
      <pc:chgData name="Paul Farrow" userId="d49b1c56-d84c-421e-891d-c7b05b5eb995" providerId="ADAL" clId="{B72FCC97-0D16-4814-BD8F-643631BC9240}" dt="2024-09-12T11:01:55.426" v="1128"/>
      <pc:docMkLst>
        <pc:docMk/>
      </pc:docMkLst>
      <pc:sldChg chg="addSp delSp modSp add del mod ord">
        <pc:chgData name="Paul Farrow" userId="d49b1c56-d84c-421e-891d-c7b05b5eb995" providerId="ADAL" clId="{B72FCC97-0D16-4814-BD8F-643631BC9240}" dt="2024-09-12T10:51:38.655" v="692" actId="14100"/>
        <pc:sldMkLst>
          <pc:docMk/>
          <pc:sldMk cId="1407268270" sldId="267"/>
        </pc:sldMkLst>
        <pc:spChg chg="add del mod">
          <ac:chgData name="Paul Farrow" userId="d49b1c56-d84c-421e-891d-c7b05b5eb995" providerId="ADAL" clId="{B72FCC97-0D16-4814-BD8F-643631BC9240}" dt="2024-09-12T09:52:46.876" v="593" actId="478"/>
          <ac:spMkLst>
            <pc:docMk/>
            <pc:sldMk cId="1407268270" sldId="267"/>
            <ac:spMk id="5" creationId="{BA2E0F82-9596-B6B5-DAB6-639A61B4D982}"/>
          </ac:spMkLst>
        </pc:spChg>
        <pc:graphicFrameChg chg="add mod">
          <ac:chgData name="Paul Farrow" userId="d49b1c56-d84c-421e-891d-c7b05b5eb995" providerId="ADAL" clId="{B72FCC97-0D16-4814-BD8F-643631BC9240}" dt="2024-09-12T10:51:38.655" v="692" actId="14100"/>
          <ac:graphicFrameMkLst>
            <pc:docMk/>
            <pc:sldMk cId="1407268270" sldId="267"/>
            <ac:graphicFrameMk id="8" creationId="{AD554079-6BDB-39C3-78D4-14E5A056D1E6}"/>
          </ac:graphicFrameMkLst>
        </pc:graphicFrameChg>
        <pc:graphicFrameChg chg="del">
          <ac:chgData name="Paul Farrow" userId="d49b1c56-d84c-421e-891d-c7b05b5eb995" providerId="ADAL" clId="{B72FCC97-0D16-4814-BD8F-643631BC9240}" dt="2024-09-12T09:52:42.156" v="592" actId="478"/>
          <ac:graphicFrameMkLst>
            <pc:docMk/>
            <pc:sldMk cId="1407268270" sldId="267"/>
            <ac:graphicFrameMk id="10" creationId="{38ECE698-36FA-40CE-887B-FD6FC940E18D}"/>
          </ac:graphicFrameMkLst>
        </pc:graphicFrameChg>
      </pc:sldChg>
      <pc:sldChg chg="addSp delSp modSp add del mod">
        <pc:chgData name="Paul Farrow" userId="d49b1c56-d84c-421e-891d-c7b05b5eb995" providerId="ADAL" clId="{B72FCC97-0D16-4814-BD8F-643631BC9240}" dt="2024-09-12T10:53:42.095" v="791" actId="2711"/>
        <pc:sldMkLst>
          <pc:docMk/>
          <pc:sldMk cId="3306435441" sldId="269"/>
        </pc:sldMkLst>
        <pc:spChg chg="add del mod">
          <ac:chgData name="Paul Farrow" userId="d49b1c56-d84c-421e-891d-c7b05b5eb995" providerId="ADAL" clId="{B72FCC97-0D16-4814-BD8F-643631BC9240}" dt="2024-09-12T10:51:56.509" v="695" actId="478"/>
          <ac:spMkLst>
            <pc:docMk/>
            <pc:sldMk cId="3306435441" sldId="269"/>
            <ac:spMk id="4" creationId="{FA627AA4-4DE0-E708-54CC-11A1D5765E46}"/>
          </ac:spMkLst>
        </pc:spChg>
        <pc:graphicFrameChg chg="del">
          <ac:chgData name="Paul Farrow" userId="d49b1c56-d84c-421e-891d-c7b05b5eb995" providerId="ADAL" clId="{B72FCC97-0D16-4814-BD8F-643631BC9240}" dt="2024-09-12T10:51:54.192" v="694" actId="478"/>
          <ac:graphicFrameMkLst>
            <pc:docMk/>
            <pc:sldMk cId="3306435441" sldId="269"/>
            <ac:graphicFrameMk id="5" creationId="{D96E8359-C7BF-8883-71E0-5978D86C2DFE}"/>
          </ac:graphicFrameMkLst>
        </pc:graphicFrameChg>
        <pc:graphicFrameChg chg="add mod">
          <ac:chgData name="Paul Farrow" userId="d49b1c56-d84c-421e-891d-c7b05b5eb995" providerId="ADAL" clId="{B72FCC97-0D16-4814-BD8F-643631BC9240}" dt="2024-09-12T10:53:42.095" v="791" actId="2711"/>
          <ac:graphicFrameMkLst>
            <pc:docMk/>
            <pc:sldMk cId="3306435441" sldId="269"/>
            <ac:graphicFrameMk id="8" creationId="{D77C2791-D1B3-3BBF-7137-AA2BD3B3FD9F}"/>
          </ac:graphicFrameMkLst>
        </pc:graphicFrameChg>
      </pc:sldChg>
      <pc:sldChg chg="addSp delSp modSp add del mod">
        <pc:chgData name="Paul Farrow" userId="d49b1c56-d84c-421e-891d-c7b05b5eb995" providerId="ADAL" clId="{B72FCC97-0D16-4814-BD8F-643631BC9240}" dt="2024-09-12T11:00:42.182" v="975" actId="27918"/>
        <pc:sldMkLst>
          <pc:docMk/>
          <pc:sldMk cId="156486514" sldId="270"/>
        </pc:sldMkLst>
        <pc:spChg chg="add del mod">
          <ac:chgData name="Paul Farrow" userId="d49b1c56-d84c-421e-891d-c7b05b5eb995" providerId="ADAL" clId="{B72FCC97-0D16-4814-BD8F-643631BC9240}" dt="2024-09-12T10:54:40.718" v="794" actId="478"/>
          <ac:spMkLst>
            <pc:docMk/>
            <pc:sldMk cId="156486514" sldId="270"/>
            <ac:spMk id="4" creationId="{50882346-2FEF-5C1B-CFBD-8E3CE24B710B}"/>
          </ac:spMkLst>
        </pc:spChg>
        <pc:graphicFrameChg chg="add mod">
          <ac:chgData name="Paul Farrow" userId="d49b1c56-d84c-421e-891d-c7b05b5eb995" providerId="ADAL" clId="{B72FCC97-0D16-4814-BD8F-643631BC9240}" dt="2024-09-12T10:57:22.065" v="954" actId="207"/>
          <ac:graphicFrameMkLst>
            <pc:docMk/>
            <pc:sldMk cId="156486514" sldId="270"/>
            <ac:graphicFrameMk id="7" creationId="{7144F502-5AC3-0F09-1C34-767358E44608}"/>
          </ac:graphicFrameMkLst>
        </pc:graphicFrameChg>
        <pc:graphicFrameChg chg="del">
          <ac:chgData name="Paul Farrow" userId="d49b1c56-d84c-421e-891d-c7b05b5eb995" providerId="ADAL" clId="{B72FCC97-0D16-4814-BD8F-643631BC9240}" dt="2024-09-12T10:54:38.119" v="793" actId="478"/>
          <ac:graphicFrameMkLst>
            <pc:docMk/>
            <pc:sldMk cId="156486514" sldId="270"/>
            <ac:graphicFrameMk id="17" creationId="{084C8105-E8F6-674F-4279-86F369D63A5B}"/>
          </ac:graphicFrameMkLst>
        </pc:graphicFrameChg>
      </pc:sldChg>
      <pc:sldChg chg="addSp delSp modSp add del mod">
        <pc:chgData name="Paul Farrow" userId="d49b1c56-d84c-421e-891d-c7b05b5eb995" providerId="ADAL" clId="{B72FCC97-0D16-4814-BD8F-643631BC9240}" dt="2024-09-12T09:52:23.261" v="589" actId="14100"/>
        <pc:sldMkLst>
          <pc:docMk/>
          <pc:sldMk cId="2139303643" sldId="273"/>
        </pc:sldMkLst>
        <pc:graphicFrameChg chg="del">
          <ac:chgData name="Paul Farrow" userId="d49b1c56-d84c-421e-891d-c7b05b5eb995" providerId="ADAL" clId="{B72FCC97-0D16-4814-BD8F-643631BC9240}" dt="2024-09-12T09:45:49.239" v="410" actId="478"/>
          <ac:graphicFrameMkLst>
            <pc:docMk/>
            <pc:sldMk cId="2139303643" sldId="273"/>
            <ac:graphicFrameMk id="4" creationId="{5984CB5F-2DD6-6721-A5AB-62C165E3B507}"/>
          </ac:graphicFrameMkLst>
        </pc:graphicFrameChg>
        <pc:graphicFrameChg chg="add mod">
          <ac:chgData name="Paul Farrow" userId="d49b1c56-d84c-421e-891d-c7b05b5eb995" providerId="ADAL" clId="{B72FCC97-0D16-4814-BD8F-643631BC9240}" dt="2024-09-12T09:52:23.261" v="589" actId="14100"/>
          <ac:graphicFrameMkLst>
            <pc:docMk/>
            <pc:sldMk cId="2139303643" sldId="273"/>
            <ac:graphicFrameMk id="6" creationId="{E5D5B757-C0B5-0F30-D756-7081018BC3C1}"/>
          </ac:graphicFrameMkLst>
        </pc:graphicFrameChg>
      </pc:sldChg>
      <pc:sldChg chg="addSp delSp modSp add del mod">
        <pc:chgData name="Paul Farrow" userId="d49b1c56-d84c-421e-891d-c7b05b5eb995" providerId="ADAL" clId="{B72FCC97-0D16-4814-BD8F-643631BC9240}" dt="2024-09-12T11:01:55.426" v="1128"/>
        <pc:sldMkLst>
          <pc:docMk/>
          <pc:sldMk cId="297883980" sldId="274"/>
        </pc:sldMkLst>
        <pc:spChg chg="add del mod">
          <ac:chgData name="Paul Farrow" userId="d49b1c56-d84c-421e-891d-c7b05b5eb995" providerId="ADAL" clId="{B72FCC97-0D16-4814-BD8F-643631BC9240}" dt="2024-09-12T10:57:55.793" v="957" actId="478"/>
          <ac:spMkLst>
            <pc:docMk/>
            <pc:sldMk cId="297883980" sldId="274"/>
            <ac:spMk id="4" creationId="{B44390EC-4675-3E4A-1120-228803F74314}"/>
          </ac:spMkLst>
        </pc:spChg>
        <pc:graphicFrameChg chg="add mod">
          <ac:chgData name="Paul Farrow" userId="d49b1c56-d84c-421e-891d-c7b05b5eb995" providerId="ADAL" clId="{B72FCC97-0D16-4814-BD8F-643631BC9240}" dt="2024-09-12T11:01:55.426" v="1128"/>
          <ac:graphicFrameMkLst>
            <pc:docMk/>
            <pc:sldMk cId="297883980" sldId="274"/>
            <ac:graphicFrameMk id="12" creationId="{D2D2F3EF-80D4-524C-BF43-A735AF39AFB7}"/>
          </ac:graphicFrameMkLst>
        </pc:graphicFrameChg>
        <pc:graphicFrameChg chg="del">
          <ac:chgData name="Paul Farrow" userId="d49b1c56-d84c-421e-891d-c7b05b5eb995" providerId="ADAL" clId="{B72FCC97-0D16-4814-BD8F-643631BC9240}" dt="2024-09-12T10:57:52.936" v="956" actId="478"/>
          <ac:graphicFrameMkLst>
            <pc:docMk/>
            <pc:sldMk cId="297883980" sldId="274"/>
            <ac:graphicFrameMk id="14" creationId="{7BD588B6-4E6C-D863-43E0-4A7FD1EFB0E7}"/>
          </ac:graphicFrameMkLst>
        </pc:graphicFrameChg>
      </pc:sldChg>
      <pc:sldChg chg="addSp delSp modSp add del mod ord">
        <pc:chgData name="Paul Farrow" userId="d49b1c56-d84c-421e-891d-c7b05b5eb995" providerId="ADAL" clId="{B72FCC97-0D16-4814-BD8F-643631BC9240}" dt="2024-09-12T09:28:21.889" v="78" actId="27918"/>
        <pc:sldMkLst>
          <pc:docMk/>
          <pc:sldMk cId="413012444" sldId="278"/>
        </pc:sldMkLst>
        <pc:spChg chg="add del mod">
          <ac:chgData name="Paul Farrow" userId="d49b1c56-d84c-421e-891d-c7b05b5eb995" providerId="ADAL" clId="{B72FCC97-0D16-4814-BD8F-643631BC9240}" dt="2024-09-12T09:21:51.783" v="4" actId="478"/>
          <ac:spMkLst>
            <pc:docMk/>
            <pc:sldMk cId="413012444" sldId="278"/>
            <ac:spMk id="4" creationId="{CF6A8B6E-1A74-35DA-9A35-40DADE20CE61}"/>
          </ac:spMkLst>
        </pc:spChg>
        <pc:graphicFrameChg chg="del">
          <ac:chgData name="Paul Farrow" userId="d49b1c56-d84c-421e-891d-c7b05b5eb995" providerId="ADAL" clId="{B72FCC97-0D16-4814-BD8F-643631BC9240}" dt="2024-09-12T09:21:46.335" v="3" actId="478"/>
          <ac:graphicFrameMkLst>
            <pc:docMk/>
            <pc:sldMk cId="413012444" sldId="278"/>
            <ac:graphicFrameMk id="5" creationId="{F67499B3-16A6-12C9-9520-C1CA90886A69}"/>
          </ac:graphicFrameMkLst>
        </pc:graphicFrameChg>
        <pc:graphicFrameChg chg="add mod">
          <ac:chgData name="Paul Farrow" userId="d49b1c56-d84c-421e-891d-c7b05b5eb995" providerId="ADAL" clId="{B72FCC97-0D16-4814-BD8F-643631BC9240}" dt="2024-09-12T09:25:35.048" v="71" actId="14100"/>
          <ac:graphicFrameMkLst>
            <pc:docMk/>
            <pc:sldMk cId="413012444" sldId="278"/>
            <ac:graphicFrameMk id="9" creationId="{4EAD2501-CF78-BA26-914B-F846937750C0}"/>
          </ac:graphicFrameMkLst>
        </pc:graphicFrameChg>
      </pc:sldChg>
      <pc:sldChg chg="addSp delSp modSp add del mod">
        <pc:chgData name="Paul Farrow" userId="d49b1c56-d84c-421e-891d-c7b05b5eb995" providerId="ADAL" clId="{B72FCC97-0D16-4814-BD8F-643631BC9240}" dt="2024-09-12T09:35:36.701" v="207" actId="20577"/>
        <pc:sldMkLst>
          <pc:docMk/>
          <pc:sldMk cId="3418269959" sldId="279"/>
        </pc:sldMkLst>
        <pc:spChg chg="add del mod">
          <ac:chgData name="Paul Farrow" userId="d49b1c56-d84c-421e-891d-c7b05b5eb995" providerId="ADAL" clId="{B72FCC97-0D16-4814-BD8F-643631BC9240}" dt="2024-09-12T09:32:50.145" v="144" actId="478"/>
          <ac:spMkLst>
            <pc:docMk/>
            <pc:sldMk cId="3418269959" sldId="279"/>
            <ac:spMk id="4" creationId="{F9FA767E-547A-C149-9251-30244125A1B7}"/>
          </ac:spMkLst>
        </pc:spChg>
        <pc:graphicFrameChg chg="del">
          <ac:chgData name="Paul Farrow" userId="d49b1c56-d84c-421e-891d-c7b05b5eb995" providerId="ADAL" clId="{B72FCC97-0D16-4814-BD8F-643631BC9240}" dt="2024-09-12T09:32:47.294" v="143" actId="478"/>
          <ac:graphicFrameMkLst>
            <pc:docMk/>
            <pc:sldMk cId="3418269959" sldId="279"/>
            <ac:graphicFrameMk id="7" creationId="{0808A8A9-530E-4AF1-A1CF-01554EE12DD9}"/>
          </ac:graphicFrameMkLst>
        </pc:graphicFrameChg>
        <pc:graphicFrameChg chg="add mod">
          <ac:chgData name="Paul Farrow" userId="d49b1c56-d84c-421e-891d-c7b05b5eb995" providerId="ADAL" clId="{B72FCC97-0D16-4814-BD8F-643631BC9240}" dt="2024-09-12T09:35:36.701" v="207" actId="20577"/>
          <ac:graphicFrameMkLst>
            <pc:docMk/>
            <pc:sldMk cId="3418269959" sldId="279"/>
            <ac:graphicFrameMk id="9" creationId="{31A255D0-84B5-8F3E-4A8B-BE4E756CCF3E}"/>
          </ac:graphicFrameMkLst>
        </pc:graphicFrameChg>
      </pc:sldChg>
      <pc:sldChg chg="addSp delSp modSp add del mod">
        <pc:chgData name="Paul Farrow" userId="d49b1c56-d84c-421e-891d-c7b05b5eb995" providerId="ADAL" clId="{B72FCC97-0D16-4814-BD8F-643631BC9240}" dt="2024-09-12T09:39:38.704" v="297"/>
        <pc:sldMkLst>
          <pc:docMk/>
          <pc:sldMk cId="220723103" sldId="281"/>
        </pc:sldMkLst>
        <pc:spChg chg="add del mod">
          <ac:chgData name="Paul Farrow" userId="d49b1c56-d84c-421e-891d-c7b05b5eb995" providerId="ADAL" clId="{B72FCC97-0D16-4814-BD8F-643631BC9240}" dt="2024-09-12T09:35:58.931" v="210" actId="478"/>
          <ac:spMkLst>
            <pc:docMk/>
            <pc:sldMk cId="220723103" sldId="281"/>
            <ac:spMk id="4" creationId="{AD742634-7268-0A2E-623E-80429AA49ED8}"/>
          </ac:spMkLst>
        </pc:spChg>
        <pc:graphicFrameChg chg="del">
          <ac:chgData name="Paul Farrow" userId="d49b1c56-d84c-421e-891d-c7b05b5eb995" providerId="ADAL" clId="{B72FCC97-0D16-4814-BD8F-643631BC9240}" dt="2024-09-12T09:35:55.982" v="209" actId="478"/>
          <ac:graphicFrameMkLst>
            <pc:docMk/>
            <pc:sldMk cId="220723103" sldId="281"/>
            <ac:graphicFrameMk id="7" creationId="{29A99D56-85DB-4605-95D9-7544B8804613}"/>
          </ac:graphicFrameMkLst>
        </pc:graphicFrameChg>
        <pc:graphicFrameChg chg="add mod">
          <ac:chgData name="Paul Farrow" userId="d49b1c56-d84c-421e-891d-c7b05b5eb995" providerId="ADAL" clId="{B72FCC97-0D16-4814-BD8F-643631BC9240}" dt="2024-09-12T09:39:38.704" v="297"/>
          <ac:graphicFrameMkLst>
            <pc:docMk/>
            <pc:sldMk cId="220723103" sldId="281"/>
            <ac:graphicFrameMk id="9" creationId="{F7E4D215-574F-1759-738C-25B5DDDF38CD}"/>
          </ac:graphicFrameMkLst>
        </pc:graphicFrameChg>
      </pc:sldChg>
      <pc:sldChg chg="addSp delSp modSp add del mod">
        <pc:chgData name="Paul Farrow" userId="d49b1c56-d84c-421e-891d-c7b05b5eb995" providerId="ADAL" clId="{B72FCC97-0D16-4814-BD8F-643631BC9240}" dt="2024-09-12T09:32:24.829" v="141" actId="20577"/>
        <pc:sldMkLst>
          <pc:docMk/>
          <pc:sldMk cId="4236097239" sldId="282"/>
        </pc:sldMkLst>
        <pc:spChg chg="add del mod">
          <ac:chgData name="Paul Farrow" userId="d49b1c56-d84c-421e-891d-c7b05b5eb995" providerId="ADAL" clId="{B72FCC97-0D16-4814-BD8F-643631BC9240}" dt="2024-09-12T09:29:42.600" v="81" actId="478"/>
          <ac:spMkLst>
            <pc:docMk/>
            <pc:sldMk cId="4236097239" sldId="282"/>
            <ac:spMk id="4" creationId="{6E9E4102-F425-7792-13F1-2584B1FD244A}"/>
          </ac:spMkLst>
        </pc:spChg>
        <pc:graphicFrameChg chg="del">
          <ac:chgData name="Paul Farrow" userId="d49b1c56-d84c-421e-891d-c7b05b5eb995" providerId="ADAL" clId="{B72FCC97-0D16-4814-BD8F-643631BC9240}" dt="2024-09-12T09:29:39.206" v="80" actId="478"/>
          <ac:graphicFrameMkLst>
            <pc:docMk/>
            <pc:sldMk cId="4236097239" sldId="282"/>
            <ac:graphicFrameMk id="7" creationId="{46467845-EC00-7765-56D0-EAB961493D6F}"/>
          </ac:graphicFrameMkLst>
        </pc:graphicFrameChg>
        <pc:graphicFrameChg chg="add mod">
          <ac:chgData name="Paul Farrow" userId="d49b1c56-d84c-421e-891d-c7b05b5eb995" providerId="ADAL" clId="{B72FCC97-0D16-4814-BD8F-643631BC9240}" dt="2024-09-12T09:32:24.829" v="141" actId="20577"/>
          <ac:graphicFrameMkLst>
            <pc:docMk/>
            <pc:sldMk cId="4236097239" sldId="282"/>
            <ac:graphicFrameMk id="9" creationId="{BDD3F8DF-07B5-1F01-669D-98399D81E7CD}"/>
          </ac:graphicFrameMkLst>
        </pc:graphicFrameChg>
      </pc:sldChg>
      <pc:sldChg chg="addSp delSp modSp add del mod">
        <pc:chgData name="Paul Farrow" userId="d49b1c56-d84c-421e-891d-c7b05b5eb995" providerId="ADAL" clId="{B72FCC97-0D16-4814-BD8F-643631BC9240}" dt="2024-09-12T09:45:19.272" v="408" actId="27918"/>
        <pc:sldMkLst>
          <pc:docMk/>
          <pc:sldMk cId="3119271515" sldId="286"/>
        </pc:sldMkLst>
        <pc:spChg chg="add del mod">
          <ac:chgData name="Paul Farrow" userId="d49b1c56-d84c-421e-891d-c7b05b5eb995" providerId="ADAL" clId="{B72FCC97-0D16-4814-BD8F-643631BC9240}" dt="2024-09-12T09:40:35.232" v="300" actId="478"/>
          <ac:spMkLst>
            <pc:docMk/>
            <pc:sldMk cId="3119271515" sldId="286"/>
            <ac:spMk id="7" creationId="{81908274-ACE7-1ACC-03BE-87628E7F03B3}"/>
          </ac:spMkLst>
        </pc:spChg>
        <pc:graphicFrameChg chg="del">
          <ac:chgData name="Paul Farrow" userId="d49b1c56-d84c-421e-891d-c7b05b5eb995" providerId="ADAL" clId="{B72FCC97-0D16-4814-BD8F-643631BC9240}" dt="2024-09-12T09:40:32.111" v="299" actId="478"/>
          <ac:graphicFrameMkLst>
            <pc:docMk/>
            <pc:sldMk cId="3119271515" sldId="286"/>
            <ac:graphicFrameMk id="6" creationId="{32375B0F-294C-A576-F61E-0F3B039CB735}"/>
          </ac:graphicFrameMkLst>
        </pc:graphicFrameChg>
        <pc:graphicFrameChg chg="add mod">
          <ac:chgData name="Paul Farrow" userId="d49b1c56-d84c-421e-891d-c7b05b5eb995" providerId="ADAL" clId="{B72FCC97-0D16-4814-BD8F-643631BC9240}" dt="2024-09-12T09:44:58.216" v="407"/>
          <ac:graphicFrameMkLst>
            <pc:docMk/>
            <pc:sldMk cId="3119271515" sldId="286"/>
            <ac:graphicFrameMk id="10" creationId="{B2F8B9D5-3D17-D555-937D-137D579A5B4A}"/>
          </ac:graphicFrameMkLst>
        </pc:graphicFrameChg>
        <pc:cxnChg chg="del">
          <ac:chgData name="Paul Farrow" userId="d49b1c56-d84c-421e-891d-c7b05b5eb995" providerId="ADAL" clId="{B72FCC97-0D16-4814-BD8F-643631BC9240}" dt="2024-09-12T09:41:04.612" v="301" actId="478"/>
          <ac:cxnSpMkLst>
            <pc:docMk/>
            <pc:sldMk cId="3119271515" sldId="286"/>
            <ac:cxnSpMk id="4" creationId="{9F43BD92-DF77-781E-DDEF-D5DA888B5604}"/>
          </ac:cxnSpMkLst>
        </pc:cxnChg>
      </pc:sldChg>
    </pc:docChg>
  </pc:docChgLst>
  <pc:docChgLst>
    <pc:chgData name="Paul Farrow" userId="d49b1c56-d84c-421e-891d-c7b05b5eb995" providerId="ADAL" clId="{2BCCC8F8-14B3-4426-8FC1-031221F48952}"/>
    <pc:docChg chg="modSld">
      <pc:chgData name="Paul Farrow" userId="d49b1c56-d84c-421e-891d-c7b05b5eb995" providerId="ADAL" clId="{2BCCC8F8-14B3-4426-8FC1-031221F48952}" dt="2024-09-12T09:17:17.980" v="2" actId="27918"/>
      <pc:docMkLst>
        <pc:docMk/>
      </pc:docMkLst>
      <pc:sldChg chg="mod">
        <pc:chgData name="Paul Farrow" userId="d49b1c56-d84c-421e-891d-c7b05b5eb995" providerId="ADAL" clId="{2BCCC8F8-14B3-4426-8FC1-031221F48952}" dt="2024-09-12T09:17:17.980" v="2" actId="27918"/>
        <pc:sldMkLst>
          <pc:docMk/>
          <pc:sldMk cId="413012444" sldId="278"/>
        </pc:sldMkLst>
      </pc:sldChg>
    </pc:docChg>
  </pc:docChgLst>
  <pc:docChgLst>
    <pc:chgData name="Gemma Watson" userId="024f9372-17c7-4402-a5e8-1a91fe37edea" providerId="ADAL" clId="{93344609-B47E-474E-8735-34F95E8B817A}"/>
    <pc:docChg chg="modSld">
      <pc:chgData name="Gemma Watson" userId="024f9372-17c7-4402-a5e8-1a91fe37edea" providerId="ADAL" clId="{93344609-B47E-474E-8735-34F95E8B817A}" dt="2024-09-12T14:11:16.074" v="32"/>
      <pc:docMkLst>
        <pc:docMk/>
      </pc:docMkLst>
      <pc:sldChg chg="modSp mod">
        <pc:chgData name="Gemma Watson" userId="024f9372-17c7-4402-a5e8-1a91fe37edea" providerId="ADAL" clId="{93344609-B47E-474E-8735-34F95E8B817A}" dt="2024-09-12T14:11:16.074" v="32"/>
        <pc:sldMkLst>
          <pc:docMk/>
          <pc:sldMk cId="1407268270" sldId="267"/>
        </pc:sldMkLst>
        <pc:spChg chg="mod">
          <ac:chgData name="Gemma Watson" userId="024f9372-17c7-4402-a5e8-1a91fe37edea" providerId="ADAL" clId="{93344609-B47E-474E-8735-34F95E8B817A}" dt="2024-09-12T13:50:15.824" v="21" actId="1076"/>
          <ac:spMkLst>
            <pc:docMk/>
            <pc:sldMk cId="1407268270" sldId="267"/>
            <ac:spMk id="2" creationId="{96D7FA3C-1876-A197-AC37-D520B8D82C24}"/>
          </ac:spMkLst>
        </pc:spChg>
        <pc:graphicFrameChg chg="mod">
          <ac:chgData name="Gemma Watson" userId="024f9372-17c7-4402-a5e8-1a91fe37edea" providerId="ADAL" clId="{93344609-B47E-474E-8735-34F95E8B817A}" dt="2024-09-12T14:11:16.074" v="32"/>
          <ac:graphicFrameMkLst>
            <pc:docMk/>
            <pc:sldMk cId="1407268270" sldId="267"/>
            <ac:graphicFrameMk id="8" creationId="{AD554079-6BDB-39C3-78D4-14E5A056D1E6}"/>
          </ac:graphicFrameMkLst>
        </pc:graphicFrameChg>
      </pc:sldChg>
      <pc:sldChg chg="modSp mod">
        <pc:chgData name="Gemma Watson" userId="024f9372-17c7-4402-a5e8-1a91fe37edea" providerId="ADAL" clId="{93344609-B47E-474E-8735-34F95E8B817A}" dt="2024-09-12T13:51:03.951" v="24" actId="1076"/>
        <pc:sldMkLst>
          <pc:docMk/>
          <pc:sldMk cId="3306435441" sldId="269"/>
        </pc:sldMkLst>
        <pc:spChg chg="mod">
          <ac:chgData name="Gemma Watson" userId="024f9372-17c7-4402-a5e8-1a91fe37edea" providerId="ADAL" clId="{93344609-B47E-474E-8735-34F95E8B817A}" dt="2024-09-12T13:51:03.951" v="24" actId="1076"/>
          <ac:spMkLst>
            <pc:docMk/>
            <pc:sldMk cId="3306435441" sldId="269"/>
            <ac:spMk id="2" creationId="{96D7FA3C-1876-A197-AC37-D520B8D82C24}"/>
          </ac:spMkLst>
        </pc:spChg>
      </pc:sldChg>
      <pc:sldChg chg="modSp mod">
        <pc:chgData name="Gemma Watson" userId="024f9372-17c7-4402-a5e8-1a91fe37edea" providerId="ADAL" clId="{93344609-B47E-474E-8735-34F95E8B817A}" dt="2024-09-12T13:50:59.708" v="23" actId="1076"/>
        <pc:sldMkLst>
          <pc:docMk/>
          <pc:sldMk cId="156486514" sldId="270"/>
        </pc:sldMkLst>
        <pc:spChg chg="mod">
          <ac:chgData name="Gemma Watson" userId="024f9372-17c7-4402-a5e8-1a91fe37edea" providerId="ADAL" clId="{93344609-B47E-474E-8735-34F95E8B817A}" dt="2024-09-12T13:50:59.708" v="23" actId="1076"/>
          <ac:spMkLst>
            <pc:docMk/>
            <pc:sldMk cId="156486514" sldId="270"/>
            <ac:spMk id="2" creationId="{96D7FA3C-1876-A197-AC37-D520B8D82C24}"/>
          </ac:spMkLst>
        </pc:spChg>
      </pc:sldChg>
      <pc:sldChg chg="modSp mod">
        <pc:chgData name="Gemma Watson" userId="024f9372-17c7-4402-a5e8-1a91fe37edea" providerId="ADAL" clId="{93344609-B47E-474E-8735-34F95E8B817A}" dt="2024-09-12T13:50:29.271" v="22" actId="1076"/>
        <pc:sldMkLst>
          <pc:docMk/>
          <pc:sldMk cId="2139303643" sldId="273"/>
        </pc:sldMkLst>
        <pc:spChg chg="mod">
          <ac:chgData name="Gemma Watson" userId="024f9372-17c7-4402-a5e8-1a91fe37edea" providerId="ADAL" clId="{93344609-B47E-474E-8735-34F95E8B817A}" dt="2024-09-12T13:50:29.271" v="22" actId="1076"/>
          <ac:spMkLst>
            <pc:docMk/>
            <pc:sldMk cId="2139303643" sldId="273"/>
            <ac:spMk id="2" creationId="{AB2CDD8C-C529-0753-7691-9AA7059698F3}"/>
          </ac:spMkLst>
        </pc:spChg>
      </pc:sldChg>
      <pc:sldChg chg="modSp mod">
        <pc:chgData name="Gemma Watson" userId="024f9372-17c7-4402-a5e8-1a91fe37edea" providerId="ADAL" clId="{93344609-B47E-474E-8735-34F95E8B817A}" dt="2024-09-12T13:51:41.753" v="29" actId="14100"/>
        <pc:sldMkLst>
          <pc:docMk/>
          <pc:sldMk cId="297883980" sldId="274"/>
        </pc:sldMkLst>
        <pc:spChg chg="mod">
          <ac:chgData name="Gemma Watson" userId="024f9372-17c7-4402-a5e8-1a91fe37edea" providerId="ADAL" clId="{93344609-B47E-474E-8735-34F95E8B817A}" dt="2024-09-12T13:51:12.712" v="25" actId="1076"/>
          <ac:spMkLst>
            <pc:docMk/>
            <pc:sldMk cId="297883980" sldId="274"/>
            <ac:spMk id="2" creationId="{975F90BB-DF97-8A10-401C-C078F5650BD1}"/>
          </ac:spMkLst>
        </pc:spChg>
        <pc:spChg chg="mod">
          <ac:chgData name="Gemma Watson" userId="024f9372-17c7-4402-a5e8-1a91fe37edea" providerId="ADAL" clId="{93344609-B47E-474E-8735-34F95E8B817A}" dt="2024-09-12T13:51:34.851" v="27" actId="1076"/>
          <ac:spMkLst>
            <pc:docMk/>
            <pc:sldMk cId="297883980" sldId="274"/>
            <ac:spMk id="5" creationId="{304A0F49-1A1D-31F0-619B-D46AF6688361}"/>
          </ac:spMkLst>
        </pc:spChg>
        <pc:graphicFrameChg chg="mod">
          <ac:chgData name="Gemma Watson" userId="024f9372-17c7-4402-a5e8-1a91fe37edea" providerId="ADAL" clId="{93344609-B47E-474E-8735-34F95E8B817A}" dt="2024-09-12T13:51:41.753" v="29" actId="14100"/>
          <ac:graphicFrameMkLst>
            <pc:docMk/>
            <pc:sldMk cId="297883980" sldId="274"/>
            <ac:graphicFrameMk id="12" creationId="{D2D2F3EF-80D4-524C-BF43-A735AF39AFB7}"/>
          </ac:graphicFrameMkLst>
        </pc:graphicFrameChg>
      </pc:sldChg>
      <pc:sldChg chg="modSp">
        <pc:chgData name="Gemma Watson" userId="024f9372-17c7-4402-a5e8-1a91fe37edea" providerId="ADAL" clId="{93344609-B47E-474E-8735-34F95E8B817A}" dt="2024-09-12T13:44:58.980" v="0"/>
        <pc:sldMkLst>
          <pc:docMk/>
          <pc:sldMk cId="413012444" sldId="278"/>
        </pc:sldMkLst>
        <pc:graphicFrameChg chg="mod">
          <ac:chgData name="Gemma Watson" userId="024f9372-17c7-4402-a5e8-1a91fe37edea" providerId="ADAL" clId="{93344609-B47E-474E-8735-34F95E8B817A}" dt="2024-09-12T13:44:58.980" v="0"/>
          <ac:graphicFrameMkLst>
            <pc:docMk/>
            <pc:sldMk cId="413012444" sldId="278"/>
            <ac:graphicFrameMk id="9" creationId="{4EAD2501-CF78-BA26-914B-F846937750C0}"/>
          </ac:graphicFrameMkLst>
        </pc:graphicFrameChg>
      </pc:sldChg>
      <pc:sldChg chg="modSp mod">
        <pc:chgData name="Gemma Watson" userId="024f9372-17c7-4402-a5e8-1a91fe37edea" providerId="ADAL" clId="{93344609-B47E-474E-8735-34F95E8B817A}" dt="2024-09-12T13:49:06.954" v="20" actId="207"/>
        <pc:sldMkLst>
          <pc:docMk/>
          <pc:sldMk cId="220723103" sldId="281"/>
        </pc:sldMkLst>
        <pc:graphicFrameChg chg="mod">
          <ac:chgData name="Gemma Watson" userId="024f9372-17c7-4402-a5e8-1a91fe37edea" providerId="ADAL" clId="{93344609-B47E-474E-8735-34F95E8B817A}" dt="2024-09-12T13:49:06.954" v="20" actId="207"/>
          <ac:graphicFrameMkLst>
            <pc:docMk/>
            <pc:sldMk cId="220723103" sldId="281"/>
            <ac:graphicFrameMk id="9" creationId="{F7E4D215-574F-1759-738C-25B5DDDF38CD}"/>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themeOverride" Target="../theme/themeOverride10.xm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5" Type="http://schemas.openxmlformats.org/officeDocument/2006/relationships/chartUserShapes" Target="../drawings/drawing2.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5" Type="http://schemas.openxmlformats.org/officeDocument/2006/relationships/chartUserShapes" Target="../drawings/drawing3.xml"/><Relationship Id="rId4"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5" Type="http://schemas.openxmlformats.org/officeDocument/2006/relationships/chartUserShapes" Target="../drawings/drawing4.xml"/><Relationship Id="rId4"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5" Type="http://schemas.openxmlformats.org/officeDocument/2006/relationships/chartUserShapes" Target="../drawings/drawing5.xml"/><Relationship Id="rId4"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themeOverride" Target="../theme/themeOverride9.xml"/><Relationship Id="rId2" Type="http://schemas.microsoft.com/office/2011/relationships/chartColorStyle" Target="colors9.xml"/><Relationship Id="rId1" Type="http://schemas.microsoft.com/office/2011/relationships/chartStyle" Target="style9.xml"/><Relationship Id="rId5" Type="http://schemas.openxmlformats.org/officeDocument/2006/relationships/chartUserShapes" Target="../drawings/drawing6.xml"/><Relationship Id="rId4"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dirty="0"/>
              <a:t>How did you book your urgent dental appointment?</a:t>
            </a:r>
          </a:p>
        </c:rich>
      </c:tx>
      <c:layout>
        <c:manualLayout>
          <c:xMode val="edge"/>
          <c:yMode val="edge"/>
          <c:x val="8.1611295888506394E-2"/>
          <c:y val="3.4100093171120713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stacked"/>
        <c:varyColors val="0"/>
        <c:ser>
          <c:idx val="0"/>
          <c:order val="0"/>
          <c:tx>
            <c:strRef>
              <c:f>Sheet1!$A$2</c:f>
              <c:strCache>
                <c:ptCount val="1"/>
                <c:pt idx="0">
                  <c:v>Attended or contacted a dental practice directly</c:v>
                </c:pt>
              </c:strCache>
            </c:strRef>
          </c:tx>
          <c:spPr>
            <a:solidFill>
              <a:srgbClr val="005EB8"/>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1,009)</c:v>
                </c:pt>
                <c:pt idx="1">
                  <c:v>UDA Contract 2024 (Base Size: 858)</c:v>
                </c:pt>
                <c:pt idx="2">
                  <c:v>Contract Reform 2023 (Base Size: 4,423)</c:v>
                </c:pt>
                <c:pt idx="3">
                  <c:v>Contract Reform 2024 (Base Size: 3,704)</c:v>
                </c:pt>
                <c:pt idx="4">
                  <c:v>Combined 2023 (Base Size: 5,432)</c:v>
                </c:pt>
                <c:pt idx="5">
                  <c:v>Combined 2024 (Base Size: 4,562)</c:v>
                </c:pt>
              </c:strCache>
            </c:strRef>
          </c:cat>
          <c:val>
            <c:numRef>
              <c:f>Sheet1!$B$2:$G$2</c:f>
              <c:numCache>
                <c:formatCode>0%</c:formatCode>
                <c:ptCount val="6"/>
                <c:pt idx="0">
                  <c:v>0.42</c:v>
                </c:pt>
                <c:pt idx="1">
                  <c:v>0.43706293706293708</c:v>
                </c:pt>
                <c:pt idx="2">
                  <c:v>0.78</c:v>
                </c:pt>
                <c:pt idx="3">
                  <c:v>0.67305615550755937</c:v>
                </c:pt>
                <c:pt idx="4">
                  <c:v>0.72</c:v>
                </c:pt>
                <c:pt idx="5">
                  <c:v>0.62867163524769842</c:v>
                </c:pt>
              </c:numCache>
            </c:numRef>
          </c:val>
          <c:extLst>
            <c:ext xmlns:c16="http://schemas.microsoft.com/office/drawing/2014/chart" uri="{C3380CC4-5D6E-409C-BE32-E72D297353CC}">
              <c16:uniqueId val="{00000000-3FD3-4237-B8E8-97FD6A0E9BBA}"/>
            </c:ext>
          </c:extLst>
        </c:ser>
        <c:ser>
          <c:idx val="1"/>
          <c:order val="1"/>
          <c:tx>
            <c:strRef>
              <c:f>Sheet1!$A$3</c:f>
              <c:strCache>
                <c:ptCount val="1"/>
                <c:pt idx="0">
                  <c:v>NHS 111</c:v>
                </c:pt>
              </c:strCache>
            </c:strRef>
          </c:tx>
          <c:spPr>
            <a:solidFill>
              <a:srgbClr val="5C98D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r">
                  <a:defRPr lang="en-US"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1,009)</c:v>
                </c:pt>
                <c:pt idx="1">
                  <c:v>UDA Contract 2024 (Base Size: 858)</c:v>
                </c:pt>
                <c:pt idx="2">
                  <c:v>Contract Reform 2023 (Base Size: 4,423)</c:v>
                </c:pt>
                <c:pt idx="3">
                  <c:v>Contract Reform 2024 (Base Size: 3,704)</c:v>
                </c:pt>
                <c:pt idx="4">
                  <c:v>Combined 2023 (Base Size: 5,432)</c:v>
                </c:pt>
                <c:pt idx="5">
                  <c:v>Combined 2024 (Base Size: 4,562)</c:v>
                </c:pt>
              </c:strCache>
            </c:strRef>
          </c:cat>
          <c:val>
            <c:numRef>
              <c:f>Sheet1!$B$3:$G$3</c:f>
              <c:numCache>
                <c:formatCode>0%</c:formatCode>
                <c:ptCount val="6"/>
                <c:pt idx="0">
                  <c:v>0.41</c:v>
                </c:pt>
                <c:pt idx="1">
                  <c:v>0.42191142191142189</c:v>
                </c:pt>
                <c:pt idx="2">
                  <c:v>0.11</c:v>
                </c:pt>
                <c:pt idx="3">
                  <c:v>0.20086393088552915</c:v>
                </c:pt>
                <c:pt idx="4">
                  <c:v>0.16</c:v>
                </c:pt>
                <c:pt idx="5">
                  <c:v>0.24243752740026303</c:v>
                </c:pt>
              </c:numCache>
            </c:numRef>
          </c:val>
          <c:extLst>
            <c:ext xmlns:c16="http://schemas.microsoft.com/office/drawing/2014/chart" uri="{C3380CC4-5D6E-409C-BE32-E72D297353CC}">
              <c16:uniqueId val="{00000001-3FD3-4237-B8E8-97FD6A0E9BBA}"/>
            </c:ext>
          </c:extLst>
        </c:ser>
        <c:ser>
          <c:idx val="2"/>
          <c:order val="2"/>
          <c:tx>
            <c:strRef>
              <c:f>Sheet1!$A$4</c:f>
              <c:strCache>
                <c:ptCount val="1"/>
                <c:pt idx="0">
                  <c:v>Dental advice line</c:v>
                </c:pt>
              </c:strCache>
            </c:strRef>
          </c:tx>
          <c:spPr>
            <a:solidFill>
              <a:srgbClr val="41B6E6"/>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1,009)</c:v>
                </c:pt>
                <c:pt idx="1">
                  <c:v>UDA Contract 2024 (Base Size: 858)</c:v>
                </c:pt>
                <c:pt idx="2">
                  <c:v>Contract Reform 2023 (Base Size: 4,423)</c:v>
                </c:pt>
                <c:pt idx="3">
                  <c:v>Contract Reform 2024 (Base Size: 3,704)</c:v>
                </c:pt>
                <c:pt idx="4">
                  <c:v>Combined 2023 (Base Size: 5,432)</c:v>
                </c:pt>
                <c:pt idx="5">
                  <c:v>Combined 2024 (Base Size: 4,562)</c:v>
                </c:pt>
              </c:strCache>
            </c:strRef>
          </c:cat>
          <c:val>
            <c:numRef>
              <c:f>Sheet1!$B$4:$G$4</c:f>
              <c:numCache>
                <c:formatCode>0%</c:formatCode>
                <c:ptCount val="6"/>
                <c:pt idx="0">
                  <c:v>0.11</c:v>
                </c:pt>
                <c:pt idx="1">
                  <c:v>9.5571095571095568E-2</c:v>
                </c:pt>
                <c:pt idx="2">
                  <c:v>0.04</c:v>
                </c:pt>
                <c:pt idx="3">
                  <c:v>5.8855291576673865E-2</c:v>
                </c:pt>
                <c:pt idx="4">
                  <c:v>0.05</c:v>
                </c:pt>
                <c:pt idx="5">
                  <c:v>6.5760631302060502E-2</c:v>
                </c:pt>
              </c:numCache>
            </c:numRef>
          </c:val>
          <c:extLst>
            <c:ext xmlns:c16="http://schemas.microsoft.com/office/drawing/2014/chart" uri="{C3380CC4-5D6E-409C-BE32-E72D297353CC}">
              <c16:uniqueId val="{00000002-3FD3-4237-B8E8-97FD6A0E9BBA}"/>
            </c:ext>
          </c:extLst>
        </c:ser>
        <c:ser>
          <c:idx val="3"/>
          <c:order val="3"/>
          <c:tx>
            <c:strRef>
              <c:f>Sheet1!$A$5</c:f>
              <c:strCache>
                <c:ptCount val="1"/>
                <c:pt idx="0">
                  <c:v>Other </c:v>
                </c:pt>
              </c:strCache>
            </c:strRef>
          </c:tx>
          <c:spPr>
            <a:solidFill>
              <a:srgbClr val="9CC7CE">
                <a:alpha val="60000"/>
              </a:srgbClr>
            </a:solidFill>
            <a:ln>
              <a:solidFill>
                <a:sysClr val="windowText" lastClr="000000"/>
              </a:solidFill>
            </a:ln>
            <a:effectLst/>
          </c:spPr>
          <c:invertIfNegative val="0"/>
          <c:dLbls>
            <c:dLbl>
              <c:idx val="0"/>
              <c:layout>
                <c:manualLayout>
                  <c:x val="7.1440242297251719E-4"/>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3FD3-4237-B8E8-97FD6A0E9BBA}"/>
                </c:ext>
              </c:extLst>
            </c:dLbl>
            <c:dLbl>
              <c:idx val="1"/>
              <c:layout>
                <c:manualLayout>
                  <c:x val="4.9753605090579382E-4"/>
                  <c:y val="-8.5936501967686754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FD3-4237-B8E8-97FD6A0E9BBA}"/>
                </c:ext>
              </c:extLst>
            </c:dLbl>
            <c:dLbl>
              <c:idx val="2"/>
              <c:layout>
                <c:manualLayout>
                  <c:x val="1.5522255344782004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FD3-4237-B8E8-97FD6A0E9BBA}"/>
                </c:ext>
              </c:extLst>
            </c:dLbl>
            <c:dLbl>
              <c:idx val="3"/>
              <c:layout>
                <c:manualLayout>
                  <c:x val="4.421838946300302E-3"/>
                  <c:y val="-4.8089319452991881E-17"/>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FD3-4237-B8E8-97FD6A0E9BBA}"/>
                </c:ext>
              </c:extLst>
            </c:dLbl>
            <c:dLbl>
              <c:idx val="4"/>
              <c:layout>
                <c:manualLayout>
                  <c:x val="2.2844521857799168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FD3-4237-B8E8-97FD6A0E9BBA}"/>
                </c:ext>
              </c:extLst>
            </c:dLbl>
            <c:dLbl>
              <c:idx val="5"/>
              <c:layout>
                <c:manualLayout>
                  <c:x val="-3.6310255972851133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FD3-4237-B8E8-97FD6A0E9BBA}"/>
                </c:ext>
              </c:extLst>
            </c:dLbl>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1,009)</c:v>
                </c:pt>
                <c:pt idx="1">
                  <c:v>UDA Contract 2024 (Base Size: 858)</c:v>
                </c:pt>
                <c:pt idx="2">
                  <c:v>Contract Reform 2023 (Base Size: 4,423)</c:v>
                </c:pt>
                <c:pt idx="3">
                  <c:v>Contract Reform 2024 (Base Size: 3,704)</c:v>
                </c:pt>
                <c:pt idx="4">
                  <c:v>Combined 2023 (Base Size: 5,432)</c:v>
                </c:pt>
                <c:pt idx="5">
                  <c:v>Combined 2024 (Base Size: 4,562)</c:v>
                </c:pt>
              </c:strCache>
            </c:strRef>
          </c:cat>
          <c:val>
            <c:numRef>
              <c:f>Sheet1!$B$5:$G$5</c:f>
              <c:numCache>
                <c:formatCode>0%</c:formatCode>
                <c:ptCount val="6"/>
                <c:pt idx="0">
                  <c:v>0.06</c:v>
                </c:pt>
                <c:pt idx="1">
                  <c:v>4.5454545454545456E-2</c:v>
                </c:pt>
                <c:pt idx="2">
                  <c:v>0.05</c:v>
                </c:pt>
                <c:pt idx="3">
                  <c:v>6.7224622030237574E-2</c:v>
                </c:pt>
                <c:pt idx="4">
                  <c:v>0.06</c:v>
                </c:pt>
                <c:pt idx="5">
                  <c:v>6.3130206049978085E-2</c:v>
                </c:pt>
              </c:numCache>
            </c:numRef>
          </c:val>
          <c:extLst>
            <c:ext xmlns:c16="http://schemas.microsoft.com/office/drawing/2014/chart" uri="{C3380CC4-5D6E-409C-BE32-E72D297353CC}">
              <c16:uniqueId val="{00000003-3FD3-4237-B8E8-97FD6A0E9BBA}"/>
            </c:ext>
          </c:extLst>
        </c:ser>
        <c:dLbls>
          <c:dLblPos val="inEnd"/>
          <c:showLegendKey val="0"/>
          <c:showVal val="1"/>
          <c:showCatName val="0"/>
          <c:showSerName val="0"/>
          <c:showPercent val="0"/>
          <c:showBubbleSize val="0"/>
        </c:dLbls>
        <c:gapWidth val="150"/>
        <c:overlap val="100"/>
        <c:axId val="1590384144"/>
        <c:axId val="1590388944"/>
      </c:barChart>
      <c:catAx>
        <c:axId val="15903841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590388944"/>
        <c:crosses val="autoZero"/>
        <c:auto val="1"/>
        <c:lblAlgn val="ctr"/>
        <c:lblOffset val="100"/>
        <c:noMultiLvlLbl val="0"/>
      </c:catAx>
      <c:valAx>
        <c:axId val="1590388944"/>
        <c:scaling>
          <c:orientation val="minMax"/>
          <c:max val="1"/>
        </c:scaling>
        <c:delete val="1"/>
        <c:axPos val="b"/>
        <c:numFmt formatCode="0%" sourceLinked="1"/>
        <c:majorTickMark val="out"/>
        <c:minorTickMark val="none"/>
        <c:tickLblPos val="nextTo"/>
        <c:crossAx val="15903841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solidFill>
      <a:schemeClr val="bg1"/>
    </a:solidFill>
    <a:ln w="25400" cap="flat" cmpd="sng" algn="ctr">
      <a:solidFill>
        <a:sysClr val="windowText" lastClr="000000">
          <a:lumMod val="95000"/>
          <a:lumOff val="5000"/>
        </a:sysClr>
      </a:solidFill>
      <a:round/>
    </a:ln>
    <a:effectLst/>
  </c:spPr>
  <c:txPr>
    <a:bodyPr/>
    <a:lstStyle/>
    <a:p>
      <a:pPr>
        <a:defRPr/>
      </a:pPr>
      <a:endParaRPr lang="en-US"/>
    </a:p>
  </c:txPr>
  <c:externalData r:id="rId4">
    <c:autoUpdate val="0"/>
  </c:externalData>
  <c:userShapes r:id="rId5"/>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dirty="0"/>
              <a:t>Satisfaction score for overall patient</a:t>
            </a:r>
            <a:r>
              <a:rPr lang="en-GB" baseline="0" dirty="0"/>
              <a:t> experience, the dental practice environment and staff (rating 7 to 10 out of 10, % satisfaction score)</a:t>
            </a:r>
            <a:endParaRPr lang="en-GB" dirty="0"/>
          </a:p>
        </c:rich>
      </c:tx>
      <c:layout>
        <c:manualLayout>
          <c:xMode val="edge"/>
          <c:yMode val="edge"/>
          <c:x val="0.12685613877367549"/>
          <c:y val="9.8371620484611916E-3"/>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5707370595069057"/>
          <c:y val="0.15325713397091983"/>
          <c:w val="0.74292631009117327"/>
          <c:h val="0.79843516574657236"/>
        </c:manualLayout>
      </c:layout>
      <c:barChart>
        <c:barDir val="bar"/>
        <c:grouping val="clustered"/>
        <c:varyColors val="0"/>
        <c:ser>
          <c:idx val="0"/>
          <c:order val="0"/>
          <c:tx>
            <c:strRef>
              <c:f>Sheet1!$B$2</c:f>
              <c:strCache>
                <c:ptCount val="1"/>
                <c:pt idx="0">
                  <c:v>Column4</c:v>
                </c:pt>
              </c:strCache>
            </c:strRef>
          </c:tx>
          <c:spPr>
            <a:solidFill>
              <a:srgbClr val="41B6E6"/>
            </a:solidFill>
            <a:ln>
              <a:solidFill>
                <a:sysClr val="windowText" lastClr="000000"/>
              </a:solidFill>
            </a:ln>
            <a:effectLst/>
          </c:spPr>
          <c:invertIfNegative val="0"/>
          <c:dPt>
            <c:idx val="1"/>
            <c:invertIfNegative val="0"/>
            <c:bubble3D val="0"/>
            <c:spPr>
              <a:solidFill>
                <a:srgbClr val="005EB8"/>
              </a:solidFill>
              <a:ln>
                <a:solidFill>
                  <a:sysClr val="windowText" lastClr="000000"/>
                </a:solidFill>
              </a:ln>
              <a:effectLst/>
            </c:spPr>
            <c:extLst>
              <c:ext xmlns:c16="http://schemas.microsoft.com/office/drawing/2014/chart" uri="{C3380CC4-5D6E-409C-BE32-E72D297353CC}">
                <c16:uniqueId val="{00000002-A572-4D86-9111-5B9BB9E08CA5}"/>
              </c:ext>
            </c:extLst>
          </c:dPt>
          <c:dPt>
            <c:idx val="3"/>
            <c:invertIfNegative val="0"/>
            <c:bubble3D val="0"/>
            <c:spPr>
              <a:solidFill>
                <a:srgbClr val="005EB8"/>
              </a:solidFill>
              <a:ln>
                <a:solidFill>
                  <a:sysClr val="windowText" lastClr="000000"/>
                </a:solidFill>
              </a:ln>
              <a:effectLst/>
            </c:spPr>
            <c:extLst>
              <c:ext xmlns:c16="http://schemas.microsoft.com/office/drawing/2014/chart" uri="{C3380CC4-5D6E-409C-BE32-E72D297353CC}">
                <c16:uniqueId val="{00000000-A572-4D86-9111-5B9BB9E08CA5}"/>
              </c:ext>
            </c:extLst>
          </c:dPt>
          <c:dPt>
            <c:idx val="5"/>
            <c:invertIfNegative val="0"/>
            <c:bubble3D val="0"/>
            <c:spPr>
              <a:solidFill>
                <a:srgbClr val="005EB8"/>
              </a:solidFill>
              <a:ln>
                <a:solidFill>
                  <a:sysClr val="windowText" lastClr="000000"/>
                </a:solidFill>
              </a:ln>
              <a:effectLst/>
            </c:spPr>
            <c:extLst>
              <c:ext xmlns:c16="http://schemas.microsoft.com/office/drawing/2014/chart" uri="{C3380CC4-5D6E-409C-BE32-E72D297353CC}">
                <c16:uniqueId val="{00000001-A572-4D86-9111-5B9BB9E08CA5}"/>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5-A572-4D86-9111-5B9BB9E08CA5}"/>
                </c:ext>
              </c:extLst>
            </c:dLbl>
            <c:dLbl>
              <c:idx val="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3-A572-4D86-9111-5B9BB9E08CA5}"/>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4-A572-4D86-9111-5B9BB9E08CA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Sheet1!$A$3:$A$8</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Sheet1!$B$3:$B$8</c:f>
              <c:numCache>
                <c:formatCode>0%</c:formatCode>
                <c:ptCount val="6"/>
                <c:pt idx="0">
                  <c:v>0.9</c:v>
                </c:pt>
                <c:pt idx="1">
                  <c:v>0.88</c:v>
                </c:pt>
                <c:pt idx="2">
                  <c:v>0.89</c:v>
                </c:pt>
                <c:pt idx="3">
                  <c:v>0.88</c:v>
                </c:pt>
                <c:pt idx="4">
                  <c:v>0.89</c:v>
                </c:pt>
                <c:pt idx="5">
                  <c:v>0.88</c:v>
                </c:pt>
              </c:numCache>
            </c:numRef>
          </c:val>
          <c:extLst>
            <c:ext xmlns:c16="http://schemas.microsoft.com/office/drawing/2014/chart" uri="{C3380CC4-5D6E-409C-BE32-E72D297353CC}">
              <c16:uniqueId val="{00000000-F566-4319-A0E0-7C9FF1A13A2E}"/>
            </c:ext>
          </c:extLst>
        </c:ser>
        <c:dLbls>
          <c:dLblPos val="outEnd"/>
          <c:showLegendKey val="0"/>
          <c:showVal val="1"/>
          <c:showCatName val="0"/>
          <c:showSerName val="0"/>
          <c:showPercent val="0"/>
          <c:showBubbleSize val="0"/>
        </c:dLbls>
        <c:gapWidth val="182"/>
        <c:axId val="1344444415"/>
        <c:axId val="1344447295"/>
      </c:barChart>
      <c:catAx>
        <c:axId val="1344444415"/>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344447295"/>
        <c:crosses val="autoZero"/>
        <c:auto val="1"/>
        <c:lblAlgn val="ctr"/>
        <c:lblOffset val="100"/>
        <c:noMultiLvlLbl val="0"/>
      </c:catAx>
      <c:valAx>
        <c:axId val="1344447295"/>
        <c:scaling>
          <c:orientation val="minMax"/>
          <c:max val="1"/>
          <c:min val="0"/>
        </c:scaling>
        <c:delete val="1"/>
        <c:axPos val="b"/>
        <c:numFmt formatCode="0%" sourceLinked="1"/>
        <c:majorTickMark val="out"/>
        <c:minorTickMark val="none"/>
        <c:tickLblPos val="nextTo"/>
        <c:crossAx val="1344444415"/>
        <c:crosses val="autoZero"/>
        <c:crossBetween val="between"/>
        <c:majorUnit val="0.2"/>
      </c:valAx>
      <c:spPr>
        <a:noFill/>
        <a:ln>
          <a:noFill/>
        </a:ln>
        <a:effectLst/>
      </c:spPr>
    </c:plotArea>
    <c:plotVisOnly val="1"/>
    <c:dispBlanksAs val="gap"/>
    <c:showDLblsOverMax val="0"/>
  </c:chart>
  <c:spPr>
    <a:noFill/>
    <a:ln w="25400">
      <a:solidFill>
        <a:sysClr val="windowText" lastClr="000000">
          <a:lumMod val="95000"/>
          <a:lumOff val="5000"/>
        </a:sysClr>
      </a:solid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l">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GB" dirty="0"/>
              <a:t>How did you book your urgent dental appointment?</a:t>
            </a:r>
          </a:p>
        </c:rich>
      </c:tx>
      <c:layout>
        <c:manualLayout>
          <c:xMode val="edge"/>
          <c:yMode val="edge"/>
          <c:x val="7.8749602375145791E-2"/>
          <c:y val="3.419478226146188E-2"/>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barChart>
        <c:barDir val="bar"/>
        <c:grouping val="clustered"/>
        <c:varyColors val="0"/>
        <c:ser>
          <c:idx val="0"/>
          <c:order val="0"/>
          <c:tx>
            <c:strRef>
              <c:f>Sheet1!$B$1</c:f>
              <c:strCache>
                <c:ptCount val="1"/>
                <c:pt idx="0">
                  <c:v>UDA Contract 2024 (Base Size: 858)</c:v>
                </c:pt>
              </c:strCache>
            </c:strRef>
          </c:tx>
          <c:spPr>
            <a:solidFill>
              <a:srgbClr val="41B6E6">
                <a:alpha val="60000"/>
              </a:srgbClr>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Other </c:v>
                </c:pt>
                <c:pt idx="1">
                  <c:v>Dental advice line</c:v>
                </c:pt>
                <c:pt idx="2">
                  <c:v>NHS 111</c:v>
                </c:pt>
                <c:pt idx="3">
                  <c:v>Attended or contacted a dental practice directly</c:v>
                </c:pt>
              </c:strCache>
            </c:strRef>
          </c:cat>
          <c:val>
            <c:numRef>
              <c:f>Sheet1!$B$2:$B$5</c:f>
              <c:numCache>
                <c:formatCode>0%</c:formatCode>
                <c:ptCount val="4"/>
                <c:pt idx="0">
                  <c:v>0.05</c:v>
                </c:pt>
                <c:pt idx="1">
                  <c:v>0.1</c:v>
                </c:pt>
                <c:pt idx="2">
                  <c:v>0.42</c:v>
                </c:pt>
                <c:pt idx="3">
                  <c:v>0.44</c:v>
                </c:pt>
              </c:numCache>
            </c:numRef>
          </c:val>
          <c:extLst>
            <c:ext xmlns:c16="http://schemas.microsoft.com/office/drawing/2014/chart" uri="{C3380CC4-5D6E-409C-BE32-E72D297353CC}">
              <c16:uniqueId val="{00000000-0A5B-4184-B2CB-26545414966E}"/>
            </c:ext>
          </c:extLst>
        </c:ser>
        <c:ser>
          <c:idx val="1"/>
          <c:order val="1"/>
          <c:tx>
            <c:strRef>
              <c:f>Sheet1!$C$1</c:f>
              <c:strCache>
                <c:ptCount val="1"/>
                <c:pt idx="0">
                  <c:v>Contract Reform 2024 (Base Size: 3,704)</c:v>
                </c:pt>
              </c:strCache>
            </c:strRef>
          </c:tx>
          <c:spPr>
            <a:solidFill>
              <a:srgbClr val="5C98D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Other </c:v>
                </c:pt>
                <c:pt idx="1">
                  <c:v>Dental advice line</c:v>
                </c:pt>
                <c:pt idx="2">
                  <c:v>NHS 111</c:v>
                </c:pt>
                <c:pt idx="3">
                  <c:v>Attended or contacted a dental practice directly</c:v>
                </c:pt>
              </c:strCache>
            </c:strRef>
          </c:cat>
          <c:val>
            <c:numRef>
              <c:f>Sheet1!$C$2:$C$5</c:f>
              <c:numCache>
                <c:formatCode>0%</c:formatCode>
                <c:ptCount val="4"/>
                <c:pt idx="0">
                  <c:v>7.0000000000000007E-2</c:v>
                </c:pt>
                <c:pt idx="1">
                  <c:v>0.06</c:v>
                </c:pt>
                <c:pt idx="2">
                  <c:v>0.2</c:v>
                </c:pt>
                <c:pt idx="3">
                  <c:v>0.67</c:v>
                </c:pt>
              </c:numCache>
            </c:numRef>
          </c:val>
          <c:extLst>
            <c:ext xmlns:c16="http://schemas.microsoft.com/office/drawing/2014/chart" uri="{C3380CC4-5D6E-409C-BE32-E72D297353CC}">
              <c16:uniqueId val="{00000001-0A5B-4184-B2CB-26545414966E}"/>
            </c:ext>
          </c:extLst>
        </c:ser>
        <c:ser>
          <c:idx val="2"/>
          <c:order val="2"/>
          <c:tx>
            <c:strRef>
              <c:f>Sheet1!$D$1</c:f>
              <c:strCache>
                <c:ptCount val="1"/>
                <c:pt idx="0">
                  <c:v>Combined 2024 (Base Size: 4,562)</c:v>
                </c:pt>
              </c:strCache>
            </c:strRef>
          </c:tx>
          <c:spPr>
            <a:solidFill>
              <a:srgbClr val="005EB8"/>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Other </c:v>
                </c:pt>
                <c:pt idx="1">
                  <c:v>Dental advice line</c:v>
                </c:pt>
                <c:pt idx="2">
                  <c:v>NHS 111</c:v>
                </c:pt>
                <c:pt idx="3">
                  <c:v>Attended or contacted a dental practice directly</c:v>
                </c:pt>
              </c:strCache>
            </c:strRef>
          </c:cat>
          <c:val>
            <c:numRef>
              <c:f>Sheet1!$D$2:$D$5</c:f>
              <c:numCache>
                <c:formatCode>0%</c:formatCode>
                <c:ptCount val="4"/>
                <c:pt idx="0">
                  <c:v>0.06</c:v>
                </c:pt>
                <c:pt idx="1">
                  <c:v>7.0000000000000007E-2</c:v>
                </c:pt>
                <c:pt idx="2">
                  <c:v>0.24</c:v>
                </c:pt>
                <c:pt idx="3">
                  <c:v>0.63</c:v>
                </c:pt>
              </c:numCache>
            </c:numRef>
          </c:val>
          <c:extLst>
            <c:ext xmlns:c16="http://schemas.microsoft.com/office/drawing/2014/chart" uri="{C3380CC4-5D6E-409C-BE32-E72D297353CC}">
              <c16:uniqueId val="{00000002-0A5B-4184-B2CB-26545414966E}"/>
            </c:ext>
          </c:extLst>
        </c:ser>
        <c:dLbls>
          <c:dLblPos val="outEnd"/>
          <c:showLegendKey val="0"/>
          <c:showVal val="1"/>
          <c:showCatName val="0"/>
          <c:showSerName val="0"/>
          <c:showPercent val="0"/>
          <c:showBubbleSize val="0"/>
        </c:dLbls>
        <c:gapWidth val="182"/>
        <c:axId val="2009281088"/>
        <c:axId val="2009283488"/>
      </c:barChart>
      <c:catAx>
        <c:axId val="200928108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2009283488"/>
        <c:crosses val="autoZero"/>
        <c:auto val="1"/>
        <c:lblAlgn val="ctr"/>
        <c:lblOffset val="100"/>
        <c:noMultiLvlLbl val="0"/>
      </c:catAx>
      <c:valAx>
        <c:axId val="2009283488"/>
        <c:scaling>
          <c:orientation val="minMax"/>
          <c:max val="0.8"/>
        </c:scaling>
        <c:delete val="1"/>
        <c:axPos val="b"/>
        <c:numFmt formatCode="0%" sourceLinked="1"/>
        <c:majorTickMark val="out"/>
        <c:minorTickMark val="none"/>
        <c:tickLblPos val="nextTo"/>
        <c:crossAx val="2009281088"/>
        <c:crosses val="autoZero"/>
        <c:crossBetween val="between"/>
      </c:valAx>
      <c:spPr>
        <a:noFill/>
        <a:ln>
          <a:noFill/>
        </a:ln>
        <a:effectLst/>
      </c:spPr>
    </c:plotArea>
    <c:legend>
      <c:legendPos val="b"/>
      <c:layout>
        <c:manualLayout>
          <c:xMode val="edge"/>
          <c:yMode val="edge"/>
          <c:x val="0"/>
          <c:y val="0.89938780776857408"/>
          <c:w val="0.96608890733893393"/>
          <c:h val="8.482998503382818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25400">
      <a:solidFill>
        <a:sysClr val="windowText" lastClr="000000">
          <a:lumMod val="95000"/>
          <a:lumOff val="5000"/>
        </a:sysClr>
      </a:solid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r>
              <a:rPr lang="en-GB" dirty="0"/>
              <a:t>How easy was it to get your dental appointment?</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30229978383022432"/>
          <c:y val="0.10413416916035287"/>
          <c:w val="0.68633069244703471"/>
          <c:h val="0.80022964904461757"/>
        </c:manualLayout>
      </c:layout>
      <c:barChart>
        <c:barDir val="bar"/>
        <c:grouping val="stacked"/>
        <c:varyColors val="0"/>
        <c:ser>
          <c:idx val="0"/>
          <c:order val="0"/>
          <c:tx>
            <c:strRef>
              <c:f>Sheet1!$B$1</c:f>
              <c:strCache>
                <c:ptCount val="1"/>
                <c:pt idx="0">
                  <c:v>Extremely easy</c:v>
                </c:pt>
              </c:strCache>
            </c:strRef>
          </c:tx>
          <c:spPr>
            <a:solidFill>
              <a:srgbClr val="005EB8"/>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Sheet1!$B$2:$B$7</c:f>
              <c:numCache>
                <c:formatCode>0%</c:formatCode>
                <c:ptCount val="6"/>
                <c:pt idx="0">
                  <c:v>0.30594059405940593</c:v>
                </c:pt>
                <c:pt idx="1">
                  <c:v>0.32055749128919858</c:v>
                </c:pt>
                <c:pt idx="2">
                  <c:v>0.35185601799775029</c:v>
                </c:pt>
                <c:pt idx="3">
                  <c:v>0.33647122108660571</c:v>
                </c:pt>
                <c:pt idx="4">
                  <c:v>0.34335472043996335</c:v>
                </c:pt>
                <c:pt idx="5">
                  <c:v>0.33347892552959163</c:v>
                </c:pt>
              </c:numCache>
            </c:numRef>
          </c:val>
          <c:extLst>
            <c:ext xmlns:c16="http://schemas.microsoft.com/office/drawing/2014/chart" uri="{C3380CC4-5D6E-409C-BE32-E72D297353CC}">
              <c16:uniqueId val="{00000000-FF2F-4B43-8C7B-265A80D79A92}"/>
            </c:ext>
          </c:extLst>
        </c:ser>
        <c:ser>
          <c:idx val="1"/>
          <c:order val="1"/>
          <c:tx>
            <c:strRef>
              <c:f>Sheet1!$C$1</c:f>
              <c:strCache>
                <c:ptCount val="1"/>
                <c:pt idx="0">
                  <c:v>Very easy</c:v>
                </c:pt>
              </c:strCache>
            </c:strRef>
          </c:tx>
          <c:spPr>
            <a:solidFill>
              <a:srgbClr val="5C98D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Sheet1!$C$2:$C$7</c:f>
              <c:numCache>
                <c:formatCode>0%</c:formatCode>
                <c:ptCount val="6"/>
                <c:pt idx="0">
                  <c:v>0.2306930693069307</c:v>
                </c:pt>
                <c:pt idx="1">
                  <c:v>0.25551684088269455</c:v>
                </c:pt>
                <c:pt idx="2">
                  <c:v>0.26524184476940382</c:v>
                </c:pt>
                <c:pt idx="3">
                  <c:v>0.25416890801506187</c:v>
                </c:pt>
                <c:pt idx="4">
                  <c:v>0.25884509624197982</c:v>
                </c:pt>
                <c:pt idx="5">
                  <c:v>0.25442236296134529</c:v>
                </c:pt>
              </c:numCache>
            </c:numRef>
          </c:val>
          <c:extLst>
            <c:ext xmlns:c16="http://schemas.microsoft.com/office/drawing/2014/chart" uri="{C3380CC4-5D6E-409C-BE32-E72D297353CC}">
              <c16:uniqueId val="{00000001-FF2F-4B43-8C7B-265A80D79A92}"/>
            </c:ext>
          </c:extLst>
        </c:ser>
        <c:ser>
          <c:idx val="2"/>
          <c:order val="2"/>
          <c:tx>
            <c:strRef>
              <c:f>Sheet1!$D$1</c:f>
              <c:strCache>
                <c:ptCount val="1"/>
                <c:pt idx="0">
                  <c:v>Fairly easy</c:v>
                </c:pt>
              </c:strCache>
            </c:strRef>
          </c:tx>
          <c:spPr>
            <a:solidFill>
              <a:srgbClr val="97BDE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Sheet1!$D$2:$D$7</c:f>
              <c:numCache>
                <c:formatCode>0%</c:formatCode>
                <c:ptCount val="6"/>
                <c:pt idx="0">
                  <c:v>0.22772277227722773</c:v>
                </c:pt>
                <c:pt idx="1">
                  <c:v>0.20441347270615565</c:v>
                </c:pt>
                <c:pt idx="2">
                  <c:v>0.19662542182227222</c:v>
                </c:pt>
                <c:pt idx="3">
                  <c:v>0.19499731038192578</c:v>
                </c:pt>
                <c:pt idx="4">
                  <c:v>0.20238313473877176</c:v>
                </c:pt>
                <c:pt idx="5">
                  <c:v>0.19676785324306617</c:v>
                </c:pt>
              </c:numCache>
            </c:numRef>
          </c:val>
          <c:extLst>
            <c:ext xmlns:c16="http://schemas.microsoft.com/office/drawing/2014/chart" uri="{C3380CC4-5D6E-409C-BE32-E72D297353CC}">
              <c16:uniqueId val="{00000002-FF2F-4B43-8C7B-265A80D79A92}"/>
            </c:ext>
          </c:extLst>
        </c:ser>
        <c:ser>
          <c:idx val="3"/>
          <c:order val="3"/>
          <c:tx>
            <c:strRef>
              <c:f>Sheet1!$E$1</c:f>
              <c:strCache>
                <c:ptCount val="1"/>
                <c:pt idx="0">
                  <c:v>Neither easy nor difficult</c:v>
                </c:pt>
              </c:strCache>
            </c:strRef>
          </c:tx>
          <c:spPr>
            <a:solidFill>
              <a:srgbClr val="87C9C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Sheet1!$E$2:$E$7</c:f>
              <c:numCache>
                <c:formatCode>0%</c:formatCode>
                <c:ptCount val="6"/>
                <c:pt idx="0">
                  <c:v>8.01980198019802E-2</c:v>
                </c:pt>
                <c:pt idx="1">
                  <c:v>7.3170731707317069E-2</c:v>
                </c:pt>
                <c:pt idx="2">
                  <c:v>6.4791901012373448E-2</c:v>
                </c:pt>
                <c:pt idx="3">
                  <c:v>8.1495427649273797E-2</c:v>
                </c:pt>
                <c:pt idx="4">
                  <c:v>6.7644362969752514E-2</c:v>
                </c:pt>
                <c:pt idx="5">
                  <c:v>7.9930115745796032E-2</c:v>
                </c:pt>
              </c:numCache>
            </c:numRef>
          </c:val>
          <c:extLst>
            <c:ext xmlns:c16="http://schemas.microsoft.com/office/drawing/2014/chart" uri="{C3380CC4-5D6E-409C-BE32-E72D297353CC}">
              <c16:uniqueId val="{00000003-FF2F-4B43-8C7B-265A80D79A92}"/>
            </c:ext>
          </c:extLst>
        </c:ser>
        <c:ser>
          <c:idx val="4"/>
          <c:order val="4"/>
          <c:tx>
            <c:strRef>
              <c:f>Sheet1!$F$1</c:f>
              <c:strCache>
                <c:ptCount val="1"/>
                <c:pt idx="0">
                  <c:v>Fairly difficult</c:v>
                </c:pt>
              </c:strCache>
            </c:strRef>
          </c:tx>
          <c:spPr>
            <a:solidFill>
              <a:srgbClr val="D583A9"/>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Sheet1!$F$2:$F$7</c:f>
              <c:numCache>
                <c:formatCode>0%</c:formatCode>
                <c:ptCount val="6"/>
                <c:pt idx="0">
                  <c:v>6.8316831683168322E-2</c:v>
                </c:pt>
                <c:pt idx="1">
                  <c:v>6.6202090592334492E-2</c:v>
                </c:pt>
                <c:pt idx="2">
                  <c:v>6.254218222722159E-2</c:v>
                </c:pt>
                <c:pt idx="3">
                  <c:v>6.5357719203873052E-2</c:v>
                </c:pt>
                <c:pt idx="4">
                  <c:v>6.3611365719523374E-2</c:v>
                </c:pt>
                <c:pt idx="5">
                  <c:v>6.5516488316226251E-2</c:v>
                </c:pt>
              </c:numCache>
            </c:numRef>
          </c:val>
          <c:extLst>
            <c:ext xmlns:c16="http://schemas.microsoft.com/office/drawing/2014/chart" uri="{C3380CC4-5D6E-409C-BE32-E72D297353CC}">
              <c16:uniqueId val="{00000004-FF2F-4B43-8C7B-265A80D79A92}"/>
            </c:ext>
          </c:extLst>
        </c:ser>
        <c:ser>
          <c:idx val="5"/>
          <c:order val="5"/>
          <c:tx>
            <c:strRef>
              <c:f>Sheet1!$G$1</c:f>
              <c:strCache>
                <c:ptCount val="1"/>
                <c:pt idx="0">
                  <c:v>Very difficult</c:v>
                </c:pt>
              </c:strCache>
            </c:strRef>
          </c:tx>
          <c:spPr>
            <a:solidFill>
              <a:srgbClr val="C3588E"/>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Sheet1!$G$2:$G$7</c:f>
              <c:numCache>
                <c:formatCode>0%</c:formatCode>
                <c:ptCount val="6"/>
                <c:pt idx="0">
                  <c:v>3.0693069306930693E-2</c:v>
                </c:pt>
                <c:pt idx="1">
                  <c:v>3.2520325203252036E-2</c:v>
                </c:pt>
                <c:pt idx="2">
                  <c:v>2.5646794150731157E-2</c:v>
                </c:pt>
                <c:pt idx="3">
                  <c:v>2.9854760623991394E-2</c:v>
                </c:pt>
                <c:pt idx="4">
                  <c:v>2.6581118240146653E-2</c:v>
                </c:pt>
                <c:pt idx="5">
                  <c:v>3.0355972919851495E-2</c:v>
                </c:pt>
              </c:numCache>
            </c:numRef>
          </c:val>
          <c:extLst>
            <c:ext xmlns:c16="http://schemas.microsoft.com/office/drawing/2014/chart" uri="{C3380CC4-5D6E-409C-BE32-E72D297353CC}">
              <c16:uniqueId val="{00000005-FF2F-4B43-8C7B-265A80D79A92}"/>
            </c:ext>
          </c:extLst>
        </c:ser>
        <c:ser>
          <c:idx val="6"/>
          <c:order val="6"/>
          <c:tx>
            <c:strRef>
              <c:f>Sheet1!$H$1</c:f>
              <c:strCache>
                <c:ptCount val="1"/>
                <c:pt idx="0">
                  <c:v>Extremely difficult</c:v>
                </c:pt>
              </c:strCache>
            </c:strRef>
          </c:tx>
          <c:spPr>
            <a:solidFill>
              <a:srgbClr val="AE2573"/>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Sheet1!$H$2:$H$7</c:f>
              <c:numCache>
                <c:formatCode>0%</c:formatCode>
                <c:ptCount val="6"/>
                <c:pt idx="0">
                  <c:v>5.6435643564356437E-2</c:v>
                </c:pt>
                <c:pt idx="1">
                  <c:v>4.7619047619047616E-2</c:v>
                </c:pt>
                <c:pt idx="2">
                  <c:v>3.3295838020247472E-2</c:v>
                </c:pt>
                <c:pt idx="3">
                  <c:v>3.7654653039268425E-2</c:v>
                </c:pt>
                <c:pt idx="4">
                  <c:v>3.7580201649862512E-2</c:v>
                </c:pt>
                <c:pt idx="5">
                  <c:v>3.9528281284123168E-2</c:v>
                </c:pt>
              </c:numCache>
            </c:numRef>
          </c:val>
          <c:extLst>
            <c:ext xmlns:c16="http://schemas.microsoft.com/office/drawing/2014/chart" uri="{C3380CC4-5D6E-409C-BE32-E72D297353CC}">
              <c16:uniqueId val="{00000006-FF2F-4B43-8C7B-265A80D79A92}"/>
            </c:ext>
          </c:extLst>
        </c:ser>
        <c:dLbls>
          <c:showLegendKey val="0"/>
          <c:showVal val="0"/>
          <c:showCatName val="0"/>
          <c:showSerName val="0"/>
          <c:showPercent val="0"/>
          <c:showBubbleSize val="0"/>
        </c:dLbls>
        <c:gapWidth val="150"/>
        <c:overlap val="100"/>
        <c:axId val="393303823"/>
        <c:axId val="393304239"/>
      </c:barChart>
      <c:catAx>
        <c:axId val="39330382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393304239"/>
        <c:crosses val="autoZero"/>
        <c:auto val="1"/>
        <c:lblAlgn val="ctr"/>
        <c:lblOffset val="100"/>
        <c:noMultiLvlLbl val="0"/>
      </c:catAx>
      <c:valAx>
        <c:axId val="393304239"/>
        <c:scaling>
          <c:orientation val="minMax"/>
          <c:max val="1"/>
        </c:scaling>
        <c:delete val="1"/>
        <c:axPos val="b"/>
        <c:numFmt formatCode="0%" sourceLinked="1"/>
        <c:majorTickMark val="none"/>
        <c:minorTickMark val="none"/>
        <c:tickLblPos val="nextTo"/>
        <c:crossAx val="393303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28575">
      <a:solidFill>
        <a:sysClr val="windowText" lastClr="000000">
          <a:lumMod val="95000"/>
          <a:lumOff val="5000"/>
        </a:sysClr>
      </a:solidFill>
    </a:ln>
    <a:effectLst/>
  </c:spPr>
  <c:txPr>
    <a:bodyPr/>
    <a:lstStyle/>
    <a:p>
      <a:pPr>
        <a:defRPr/>
      </a:pPr>
      <a:endParaRPr lang="en-US"/>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95000"/>
                    <a:lumOff val="5000"/>
                  </a:prstClr>
                </a:solidFill>
                <a:latin typeface="Arial" panose="020B0604020202020204" pitchFamily="34" charset="0"/>
                <a:ea typeface="+mn-ea"/>
                <a:cs typeface="Arial" panose="020B0604020202020204" pitchFamily="34" charset="0"/>
              </a:defRPr>
            </a:pPr>
            <a:r>
              <a:rPr lang="en-US" dirty="0"/>
              <a:t>How easy was it to find your how to book your urgent appointment?</a:t>
            </a:r>
          </a:p>
        </c:rich>
      </c:tx>
      <c:layout>
        <c:manualLayout>
          <c:xMode val="edge"/>
          <c:yMode val="edge"/>
          <c:x val="0.15361381437041843"/>
          <c:y val="5.871923851382637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prstClr val="black">
                  <a:lumMod val="95000"/>
                  <a:lumOff val="5000"/>
                </a:prst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6027635824257406"/>
          <c:y val="0.11939284467825546"/>
          <c:w val="0.71879390934427756"/>
          <c:h val="0.80356886972558017"/>
        </c:manualLayout>
      </c:layout>
      <c:barChart>
        <c:barDir val="bar"/>
        <c:grouping val="stacked"/>
        <c:varyColors val="0"/>
        <c:ser>
          <c:idx val="0"/>
          <c:order val="0"/>
          <c:tx>
            <c:strRef>
              <c:f>Sheet1!$B$1</c:f>
              <c:strCache>
                <c:ptCount val="1"/>
                <c:pt idx="0">
                  <c:v>Extremely easy</c:v>
                </c:pt>
              </c:strCache>
            </c:strRef>
          </c:tx>
          <c:spPr>
            <a:solidFill>
              <a:srgbClr val="005EB8"/>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Sheet1!$B$2:$B$7</c:f>
              <c:numCache>
                <c:formatCode>0%</c:formatCode>
                <c:ptCount val="6"/>
                <c:pt idx="0">
                  <c:v>0.38</c:v>
                </c:pt>
                <c:pt idx="1">
                  <c:v>0.4</c:v>
                </c:pt>
                <c:pt idx="2">
                  <c:v>0.47</c:v>
                </c:pt>
                <c:pt idx="3">
                  <c:v>0.43</c:v>
                </c:pt>
                <c:pt idx="4">
                  <c:v>0.46</c:v>
                </c:pt>
                <c:pt idx="5">
                  <c:v>0.43</c:v>
                </c:pt>
              </c:numCache>
            </c:numRef>
          </c:val>
          <c:extLst>
            <c:ext xmlns:c16="http://schemas.microsoft.com/office/drawing/2014/chart" uri="{C3380CC4-5D6E-409C-BE32-E72D297353CC}">
              <c16:uniqueId val="{00000000-BDFF-4ADF-8801-B8A6466CC628}"/>
            </c:ext>
          </c:extLst>
        </c:ser>
        <c:ser>
          <c:idx val="1"/>
          <c:order val="1"/>
          <c:tx>
            <c:strRef>
              <c:f>Sheet1!$C$1</c:f>
              <c:strCache>
                <c:ptCount val="1"/>
                <c:pt idx="0">
                  <c:v>Very easy</c:v>
                </c:pt>
              </c:strCache>
            </c:strRef>
          </c:tx>
          <c:spPr>
            <a:solidFill>
              <a:srgbClr val="5C98D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Sheet1!$C$2:$C$7</c:f>
              <c:numCache>
                <c:formatCode>0%</c:formatCode>
                <c:ptCount val="6"/>
                <c:pt idx="0">
                  <c:v>0.25</c:v>
                </c:pt>
                <c:pt idx="1">
                  <c:v>0.23</c:v>
                </c:pt>
                <c:pt idx="2">
                  <c:v>0.26</c:v>
                </c:pt>
                <c:pt idx="3">
                  <c:v>0.26</c:v>
                </c:pt>
                <c:pt idx="4">
                  <c:v>0.26</c:v>
                </c:pt>
                <c:pt idx="5">
                  <c:v>0.25</c:v>
                </c:pt>
              </c:numCache>
            </c:numRef>
          </c:val>
          <c:extLst>
            <c:ext xmlns:c16="http://schemas.microsoft.com/office/drawing/2014/chart" uri="{C3380CC4-5D6E-409C-BE32-E72D297353CC}">
              <c16:uniqueId val="{00000001-BDFF-4ADF-8801-B8A6466CC628}"/>
            </c:ext>
          </c:extLst>
        </c:ser>
        <c:ser>
          <c:idx val="2"/>
          <c:order val="2"/>
          <c:tx>
            <c:strRef>
              <c:f>Sheet1!$D$1</c:f>
              <c:strCache>
                <c:ptCount val="1"/>
                <c:pt idx="0">
                  <c:v>Fairly easy</c:v>
                </c:pt>
              </c:strCache>
            </c:strRef>
          </c:tx>
          <c:spPr>
            <a:solidFill>
              <a:srgbClr val="97BDE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Sheet1!$D$2:$D$7</c:f>
              <c:numCache>
                <c:formatCode>0%</c:formatCode>
                <c:ptCount val="6"/>
                <c:pt idx="0">
                  <c:v>0.19</c:v>
                </c:pt>
                <c:pt idx="1">
                  <c:v>0.19</c:v>
                </c:pt>
                <c:pt idx="2">
                  <c:v>0.16</c:v>
                </c:pt>
                <c:pt idx="3">
                  <c:v>0.15</c:v>
                </c:pt>
                <c:pt idx="4">
                  <c:v>0.16</c:v>
                </c:pt>
                <c:pt idx="5">
                  <c:v>0.16</c:v>
                </c:pt>
              </c:numCache>
            </c:numRef>
          </c:val>
          <c:extLst>
            <c:ext xmlns:c16="http://schemas.microsoft.com/office/drawing/2014/chart" uri="{C3380CC4-5D6E-409C-BE32-E72D297353CC}">
              <c16:uniqueId val="{00000002-BDFF-4ADF-8801-B8A6466CC628}"/>
            </c:ext>
          </c:extLst>
        </c:ser>
        <c:ser>
          <c:idx val="3"/>
          <c:order val="3"/>
          <c:tx>
            <c:strRef>
              <c:f>Sheet1!$E$1</c:f>
              <c:strCache>
                <c:ptCount val="1"/>
                <c:pt idx="0">
                  <c:v>Neither easy nor difficult</c:v>
                </c:pt>
              </c:strCache>
            </c:strRef>
          </c:tx>
          <c:spPr>
            <a:solidFill>
              <a:srgbClr val="87C9C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Sheet1!$E$2:$E$7</c:f>
              <c:numCache>
                <c:formatCode>0%</c:formatCode>
                <c:ptCount val="6"/>
                <c:pt idx="0">
                  <c:v>0.08</c:v>
                </c:pt>
                <c:pt idx="1">
                  <c:v>7.0000000000000007E-2</c:v>
                </c:pt>
                <c:pt idx="2">
                  <c:v>0.05</c:v>
                </c:pt>
                <c:pt idx="3">
                  <c:v>0.08</c:v>
                </c:pt>
                <c:pt idx="4">
                  <c:v>0.06</c:v>
                </c:pt>
                <c:pt idx="5">
                  <c:v>0.08</c:v>
                </c:pt>
              </c:numCache>
            </c:numRef>
          </c:val>
          <c:extLst>
            <c:ext xmlns:c16="http://schemas.microsoft.com/office/drawing/2014/chart" uri="{C3380CC4-5D6E-409C-BE32-E72D297353CC}">
              <c16:uniqueId val="{00000003-BDFF-4ADF-8801-B8A6466CC628}"/>
            </c:ext>
          </c:extLst>
        </c:ser>
        <c:ser>
          <c:idx val="4"/>
          <c:order val="4"/>
          <c:tx>
            <c:strRef>
              <c:f>Sheet1!$F$1</c:f>
              <c:strCache>
                <c:ptCount val="1"/>
                <c:pt idx="0">
                  <c:v>Fairly difficult</c:v>
                </c:pt>
              </c:strCache>
            </c:strRef>
          </c:tx>
          <c:spPr>
            <a:solidFill>
              <a:srgbClr val="D583A9"/>
            </a:solidFill>
            <a:ln>
              <a:solidFill>
                <a:sysClr val="windowText" lastClr="000000"/>
              </a:solidFill>
            </a:ln>
            <a:effectLst/>
          </c:spPr>
          <c:invertIfNegative val="0"/>
          <c:dLbls>
            <c:dLbl>
              <c:idx val="0"/>
              <c:layout>
                <c:manualLayout>
                  <c:x val="-6.482887855994013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DDC-4A48-9424-E958C567152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Sheet1!$F$2:$F$7</c:f>
              <c:numCache>
                <c:formatCode>0%</c:formatCode>
                <c:ptCount val="6"/>
                <c:pt idx="0">
                  <c:v>0.05</c:v>
                </c:pt>
                <c:pt idx="1">
                  <c:v>0.06</c:v>
                </c:pt>
                <c:pt idx="2">
                  <c:v>0.03</c:v>
                </c:pt>
                <c:pt idx="3">
                  <c:v>0.04</c:v>
                </c:pt>
                <c:pt idx="4">
                  <c:v>0.03</c:v>
                </c:pt>
                <c:pt idx="5">
                  <c:v>0.05</c:v>
                </c:pt>
              </c:numCache>
            </c:numRef>
          </c:val>
          <c:extLst>
            <c:ext xmlns:c16="http://schemas.microsoft.com/office/drawing/2014/chart" uri="{C3380CC4-5D6E-409C-BE32-E72D297353CC}">
              <c16:uniqueId val="{00000004-BDFF-4ADF-8801-B8A6466CC628}"/>
            </c:ext>
          </c:extLst>
        </c:ser>
        <c:ser>
          <c:idx val="5"/>
          <c:order val="5"/>
          <c:tx>
            <c:strRef>
              <c:f>Sheet1!$G$1</c:f>
              <c:strCache>
                <c:ptCount val="1"/>
                <c:pt idx="0">
                  <c:v>Very difficult</c:v>
                </c:pt>
              </c:strCache>
            </c:strRef>
          </c:tx>
          <c:spPr>
            <a:solidFill>
              <a:srgbClr val="C3588E"/>
            </a:solidFill>
            <a:ln>
              <a:solidFill>
                <a:sysClr val="windowText" lastClr="000000"/>
              </a:solidFill>
            </a:ln>
            <a:effectLst/>
          </c:spPr>
          <c:invertIfNegative val="0"/>
          <c:dLbls>
            <c:dLbl>
              <c:idx val="0"/>
              <c:layout>
                <c:manualLayout>
                  <c:x val="-6.482887855994013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DDC-4A48-9424-E958C5671524}"/>
                </c:ext>
              </c:extLst>
            </c:dLbl>
            <c:dLbl>
              <c:idx val="2"/>
              <c:layout>
                <c:manualLayout>
                  <c:x val="3.241443927997066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1726-428A-9E32-293BAD98609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Sheet1!$G$2:$G$7</c:f>
              <c:numCache>
                <c:formatCode>0%</c:formatCode>
                <c:ptCount val="6"/>
                <c:pt idx="0">
                  <c:v>0.02</c:v>
                </c:pt>
                <c:pt idx="1">
                  <c:v>0.03</c:v>
                </c:pt>
                <c:pt idx="2">
                  <c:v>0.01</c:v>
                </c:pt>
                <c:pt idx="3">
                  <c:v>0.02</c:v>
                </c:pt>
                <c:pt idx="4">
                  <c:v>0.02</c:v>
                </c:pt>
                <c:pt idx="5">
                  <c:v>0.02</c:v>
                </c:pt>
              </c:numCache>
            </c:numRef>
          </c:val>
          <c:extLst>
            <c:ext xmlns:c16="http://schemas.microsoft.com/office/drawing/2014/chart" uri="{C3380CC4-5D6E-409C-BE32-E72D297353CC}">
              <c16:uniqueId val="{00000005-BDFF-4ADF-8801-B8A6466CC628}"/>
            </c:ext>
          </c:extLst>
        </c:ser>
        <c:ser>
          <c:idx val="6"/>
          <c:order val="6"/>
          <c:tx>
            <c:strRef>
              <c:f>Sheet1!$H$1</c:f>
              <c:strCache>
                <c:ptCount val="1"/>
                <c:pt idx="0">
                  <c:v>Extremely difficult</c:v>
                </c:pt>
              </c:strCache>
            </c:strRef>
          </c:tx>
          <c:spPr>
            <a:solidFill>
              <a:srgbClr val="AE2573"/>
            </a:solidFill>
            <a:ln>
              <a:solidFill>
                <a:sysClr val="windowText" lastClr="000000"/>
              </a:solidFill>
            </a:ln>
            <a:effectLst/>
          </c:spPr>
          <c:invertIfNegative val="0"/>
          <c:dLbls>
            <c:dLbl>
              <c:idx val="0"/>
              <c:layout>
                <c:manualLayout>
                  <c:x val="-3.241443927997184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26-428A-9E32-293BAD986099}"/>
                </c:ext>
              </c:extLst>
            </c:dLbl>
            <c:dLbl>
              <c:idx val="1"/>
              <c:layout>
                <c:manualLayout>
                  <c:x val="-1.1885157104306839E-16"/>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726-428A-9E32-293BAD986099}"/>
                </c:ext>
              </c:extLst>
            </c:dLbl>
            <c:dLbl>
              <c:idx val="2"/>
              <c:layout>
                <c:manualLayout>
                  <c:x val="1.13450537479897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726-428A-9E32-293BAD986099}"/>
                </c:ext>
              </c:extLst>
            </c:dLbl>
            <c:dLbl>
              <c:idx val="3"/>
              <c:layout>
                <c:manualLayout>
                  <c:x val="8.103609819992665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1726-428A-9E32-293BAD986099}"/>
                </c:ext>
              </c:extLst>
            </c:dLbl>
            <c:dLbl>
              <c:idx val="4"/>
              <c:layout>
                <c:manualLayout>
                  <c:x val="3.2414439279969472E-3"/>
                  <c:y val="-2.5391853752962184E-3"/>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fld id="{6131B8CE-D069-4A44-802D-DDD8ECB02AA4}" type="VALUE">
                      <a:rPr lang="en-US">
                        <a:solidFill>
                          <a:schemeClr val="bg1"/>
                        </a:solidFill>
                      </a:rPr>
                      <a:pPr>
                        <a:defRPr>
                          <a:solidFill>
                            <a:schemeClr val="tx1">
                              <a:lumMod val="95000"/>
                              <a:lumOff val="5000"/>
                            </a:schemeClr>
                          </a:solidFill>
                          <a:latin typeface="Arial" panose="020B0604020202020204" pitchFamily="34" charset="0"/>
                          <a:cs typeface="Arial" panose="020B0604020202020204" pitchFamily="34" charset="0"/>
                        </a:defRPr>
                      </a:pPr>
                      <a:t>[VALUE]</a:t>
                    </a:fld>
                    <a:endParaRPr lang="en-GB"/>
                  </a:p>
                </c:rich>
              </c:tx>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726-428A-9E32-293BAD986099}"/>
                </c:ext>
              </c:extLst>
            </c:dLbl>
            <c:dLbl>
              <c:idx val="5"/>
              <c:layout>
                <c:manualLayout>
                  <c:x val="0"/>
                  <c:y val="2.3437498558224528E-3"/>
                </c:manualLayout>
              </c:layout>
              <c:tx>
                <c:rich>
                  <a:bodyPr/>
                  <a:lstStyle/>
                  <a:p>
                    <a:fld id="{96B23FB3-D1D0-4F3A-9672-0F9876C43D81}" type="VALUE">
                      <a:rPr lang="en-US">
                        <a:solidFill>
                          <a:schemeClr val="bg1"/>
                        </a:solidFill>
                      </a:rPr>
                      <a:pPr/>
                      <a:t>[VALUE]</a:t>
                    </a:fld>
                    <a:endParaRPr lang="en-GB"/>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726-428A-9E32-293BAD986099}"/>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Sheet1!$H$2:$H$7</c:f>
              <c:numCache>
                <c:formatCode>0%</c:formatCode>
                <c:ptCount val="6"/>
                <c:pt idx="0">
                  <c:v>0.03</c:v>
                </c:pt>
                <c:pt idx="1">
                  <c:v>0.02</c:v>
                </c:pt>
                <c:pt idx="2">
                  <c:v>0.02</c:v>
                </c:pt>
                <c:pt idx="3">
                  <c:v>0.02</c:v>
                </c:pt>
                <c:pt idx="4">
                  <c:v>0.02</c:v>
                </c:pt>
                <c:pt idx="5">
                  <c:v>0.02</c:v>
                </c:pt>
              </c:numCache>
            </c:numRef>
          </c:val>
          <c:extLst>
            <c:ext xmlns:c16="http://schemas.microsoft.com/office/drawing/2014/chart" uri="{C3380CC4-5D6E-409C-BE32-E72D297353CC}">
              <c16:uniqueId val="{00000006-BDFF-4ADF-8801-B8A6466CC628}"/>
            </c:ext>
          </c:extLst>
        </c:ser>
        <c:dLbls>
          <c:showLegendKey val="0"/>
          <c:showVal val="0"/>
          <c:showCatName val="0"/>
          <c:showSerName val="0"/>
          <c:showPercent val="0"/>
          <c:showBubbleSize val="0"/>
        </c:dLbls>
        <c:gapWidth val="150"/>
        <c:overlap val="100"/>
        <c:axId val="393303823"/>
        <c:axId val="393304239"/>
      </c:barChart>
      <c:catAx>
        <c:axId val="39330382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393304239"/>
        <c:crosses val="autoZero"/>
        <c:auto val="1"/>
        <c:lblAlgn val="ctr"/>
        <c:lblOffset val="100"/>
        <c:noMultiLvlLbl val="0"/>
      </c:catAx>
      <c:valAx>
        <c:axId val="393304239"/>
        <c:scaling>
          <c:orientation val="minMax"/>
          <c:max val="1"/>
          <c:min val="0.2"/>
        </c:scaling>
        <c:delete val="1"/>
        <c:axPos val="b"/>
        <c:numFmt formatCode="0%" sourceLinked="1"/>
        <c:majorTickMark val="out"/>
        <c:minorTickMark val="none"/>
        <c:tickLblPos val="nextTo"/>
        <c:crossAx val="3933038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w="28575">
      <a:solidFill>
        <a:sysClr val="windowText" lastClr="000000">
          <a:lumMod val="95000"/>
          <a:lumOff val="5000"/>
        </a:sysClr>
      </a:solidFill>
    </a:ln>
    <a:effectLst/>
  </c:spPr>
  <c:txPr>
    <a:bodyPr/>
    <a:lstStyle/>
    <a:p>
      <a:pPr>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rtl="0">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US" dirty="0"/>
              <a:t>How long did you have to wait to see the dentist after booking your appointment?</a:t>
            </a:r>
          </a:p>
        </c:rich>
      </c:tx>
      <c:layout>
        <c:manualLayout>
          <c:xMode val="edge"/>
          <c:yMode val="edge"/>
          <c:x val="0.2204166339421596"/>
          <c:y val="3.7292925202850963E-2"/>
        </c:manualLayout>
      </c:layout>
      <c:overlay val="0"/>
      <c:spPr>
        <a:noFill/>
        <a:ln>
          <a:noFill/>
        </a:ln>
        <a:effectLst/>
      </c:spPr>
      <c:txPr>
        <a:bodyPr rot="0" spcFirstLastPara="1" vertOverflow="ellipsis" vert="horz" wrap="square" anchor="ctr" anchorCtr="1"/>
        <a:lstStyle/>
        <a:p>
          <a:pPr algn="ctr" rtl="0">
            <a:defRPr sz="1400" b="1"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7.2995356328567559E-2"/>
          <c:y val="0.12916619945918503"/>
          <c:w val="0.90941143760278409"/>
          <c:h val="0.75294002633641532"/>
        </c:manualLayout>
      </c:layout>
      <c:barChart>
        <c:barDir val="bar"/>
        <c:grouping val="stacked"/>
        <c:varyColors val="0"/>
        <c:ser>
          <c:idx val="0"/>
          <c:order val="0"/>
          <c:tx>
            <c:strRef>
              <c:f>Sheet1!$A$2</c:f>
              <c:strCache>
                <c:ptCount val="1"/>
                <c:pt idx="0">
                  <c:v>Less than 24 hours</c:v>
                </c:pt>
              </c:strCache>
            </c:strRef>
          </c:tx>
          <c:spPr>
            <a:solidFill>
              <a:srgbClr val="005EB8"/>
            </a:solidFill>
            <a:ln>
              <a:solidFill>
                <a:sysClr val="windowText" lastClr="000000"/>
              </a:solidFill>
            </a:ln>
            <a:effectLst/>
          </c:spPr>
          <c:invertIfNegative val="0"/>
          <c:dPt>
            <c:idx val="0"/>
            <c:invertIfNegative val="0"/>
            <c:bubble3D val="0"/>
            <c:spPr>
              <a:solidFill>
                <a:srgbClr val="ACCAE7"/>
              </a:solidFill>
              <a:ln>
                <a:solidFill>
                  <a:sysClr val="windowText" lastClr="000000"/>
                </a:solidFill>
              </a:ln>
              <a:effectLst/>
            </c:spPr>
            <c:extLst>
              <c:ext xmlns:c16="http://schemas.microsoft.com/office/drawing/2014/chart" uri="{C3380CC4-5D6E-409C-BE32-E72D297353CC}">
                <c16:uniqueId val="{00000009-D214-4D56-BEE5-12C9EC393ED8}"/>
              </c:ext>
            </c:extLst>
          </c:dPt>
          <c:dPt>
            <c:idx val="2"/>
            <c:invertIfNegative val="0"/>
            <c:bubble3D val="0"/>
            <c:spPr>
              <a:solidFill>
                <a:srgbClr val="ACCAE7"/>
              </a:solidFill>
              <a:ln>
                <a:solidFill>
                  <a:sysClr val="windowText" lastClr="000000"/>
                </a:solidFill>
              </a:ln>
              <a:effectLst/>
            </c:spPr>
            <c:extLst>
              <c:ext xmlns:c16="http://schemas.microsoft.com/office/drawing/2014/chart" uri="{C3380CC4-5D6E-409C-BE32-E72D297353CC}">
                <c16:uniqueId val="{00000008-D214-4D56-BEE5-12C9EC393ED8}"/>
              </c:ext>
            </c:extLst>
          </c:dPt>
          <c:dPt>
            <c:idx val="4"/>
            <c:invertIfNegative val="0"/>
            <c:bubble3D val="0"/>
            <c:spPr>
              <a:solidFill>
                <a:srgbClr val="ACCAE7"/>
              </a:solidFill>
              <a:ln>
                <a:solidFill>
                  <a:sysClr val="windowText" lastClr="000000"/>
                </a:solidFill>
              </a:ln>
              <a:effectLst/>
            </c:spPr>
            <c:extLst>
              <c:ext xmlns:c16="http://schemas.microsoft.com/office/drawing/2014/chart" uri="{C3380CC4-5D6E-409C-BE32-E72D297353CC}">
                <c16:uniqueId val="{0000000A-D214-4D56-BEE5-12C9EC393ED8}"/>
              </c:ext>
            </c:extLst>
          </c:dPt>
          <c:dLbls>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9-D214-4D56-BEE5-12C9EC393ED8}"/>
                </c:ext>
              </c:extLst>
            </c:dLbl>
            <c:dLbl>
              <c:idx val="2"/>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8-D214-4D56-BEE5-12C9EC393ED8}"/>
                </c:ext>
              </c:extLst>
            </c:dLbl>
            <c:dLbl>
              <c:idx val="4"/>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A-D214-4D56-BEE5-12C9EC393ED8}"/>
                </c:ext>
              </c:extLst>
            </c:dLbl>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1,000)</c:v>
                </c:pt>
                <c:pt idx="1">
                  <c:v>UDA Contract 2024 (Base Size: 855)</c:v>
                </c:pt>
                <c:pt idx="2">
                  <c:v>Contract Reform 2023 (Base Size: 4,410)</c:v>
                </c:pt>
                <c:pt idx="3">
                  <c:v>Contract Reform 2024 (Base Size: 3,692)</c:v>
                </c:pt>
                <c:pt idx="4">
                  <c:v>Combined 2023 (Base Size: 5,410)</c:v>
                </c:pt>
                <c:pt idx="5">
                  <c:v>Combined 2024 (Base Size: 4,547)</c:v>
                </c:pt>
              </c:strCache>
            </c:strRef>
          </c:cat>
          <c:val>
            <c:numRef>
              <c:f>Sheet1!$B$2:$G$2</c:f>
              <c:numCache>
                <c:formatCode>0%</c:formatCode>
                <c:ptCount val="6"/>
                <c:pt idx="0">
                  <c:v>0.45754245754245754</c:v>
                </c:pt>
                <c:pt idx="1">
                  <c:v>0.37309941520467838</c:v>
                </c:pt>
                <c:pt idx="2">
                  <c:v>0.42815049864007254</c:v>
                </c:pt>
                <c:pt idx="3">
                  <c:v>0.42</c:v>
                </c:pt>
                <c:pt idx="4">
                  <c:v>0.4335858119342324</c:v>
                </c:pt>
                <c:pt idx="5">
                  <c:v>0.40818121838574883</c:v>
                </c:pt>
              </c:numCache>
            </c:numRef>
          </c:val>
          <c:extLst>
            <c:ext xmlns:c16="http://schemas.microsoft.com/office/drawing/2014/chart" uri="{C3380CC4-5D6E-409C-BE32-E72D297353CC}">
              <c16:uniqueId val="{00000000-C78D-45B2-84DA-89D18EA8C886}"/>
            </c:ext>
          </c:extLst>
        </c:ser>
        <c:ser>
          <c:idx val="1"/>
          <c:order val="1"/>
          <c:tx>
            <c:strRef>
              <c:f>Sheet1!$A$3</c:f>
              <c:strCache>
                <c:ptCount val="1"/>
                <c:pt idx="0">
                  <c:v>1 day to 2 days</c:v>
                </c:pt>
              </c:strCache>
            </c:strRef>
          </c:tx>
          <c:spPr>
            <a:solidFill>
              <a:srgbClr val="337EC6">
                <a:alpha val="80000"/>
              </a:srgbClr>
            </a:solidFill>
            <a:ln>
              <a:solidFill>
                <a:sysClr val="windowText" lastClr="000000"/>
              </a:solidFill>
            </a:ln>
            <a:effectLst/>
          </c:spPr>
          <c:invertIfNegative val="0"/>
          <c:dPt>
            <c:idx val="0"/>
            <c:invertIfNegative val="0"/>
            <c:bubble3D val="0"/>
            <c:spPr>
              <a:solidFill>
                <a:srgbClr val="ACCAE7">
                  <a:alpha val="80000"/>
                </a:srgbClr>
              </a:solidFill>
              <a:ln>
                <a:solidFill>
                  <a:sysClr val="windowText" lastClr="000000"/>
                </a:solidFill>
              </a:ln>
              <a:effectLst/>
            </c:spPr>
            <c:extLst>
              <c:ext xmlns:c16="http://schemas.microsoft.com/office/drawing/2014/chart" uri="{C3380CC4-5D6E-409C-BE32-E72D297353CC}">
                <c16:uniqueId val="{0000000C-D214-4D56-BEE5-12C9EC393ED8}"/>
              </c:ext>
            </c:extLst>
          </c:dPt>
          <c:dPt>
            <c:idx val="2"/>
            <c:invertIfNegative val="0"/>
            <c:bubble3D val="0"/>
            <c:spPr>
              <a:solidFill>
                <a:srgbClr val="BDD5EC">
                  <a:alpha val="80000"/>
                </a:srgbClr>
              </a:solidFill>
              <a:ln>
                <a:solidFill>
                  <a:sysClr val="windowText" lastClr="000000"/>
                </a:solidFill>
              </a:ln>
              <a:effectLst/>
            </c:spPr>
            <c:extLst>
              <c:ext xmlns:c16="http://schemas.microsoft.com/office/drawing/2014/chart" uri="{C3380CC4-5D6E-409C-BE32-E72D297353CC}">
                <c16:uniqueId val="{00000007-D214-4D56-BEE5-12C9EC393ED8}"/>
              </c:ext>
            </c:extLst>
          </c:dPt>
          <c:dPt>
            <c:idx val="4"/>
            <c:invertIfNegative val="0"/>
            <c:bubble3D val="0"/>
            <c:spPr>
              <a:solidFill>
                <a:srgbClr val="BDD5EC">
                  <a:alpha val="80000"/>
                </a:srgbClr>
              </a:solidFill>
              <a:ln>
                <a:solidFill>
                  <a:sysClr val="windowText" lastClr="000000"/>
                </a:solidFill>
              </a:ln>
              <a:effectLst/>
            </c:spPr>
            <c:extLst>
              <c:ext xmlns:c16="http://schemas.microsoft.com/office/drawing/2014/chart" uri="{C3380CC4-5D6E-409C-BE32-E72D297353CC}">
                <c16:uniqueId val="{0000000B-D214-4D56-BEE5-12C9EC393ED8}"/>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1,000)</c:v>
                </c:pt>
                <c:pt idx="1">
                  <c:v>UDA Contract 2024 (Base Size: 855)</c:v>
                </c:pt>
                <c:pt idx="2">
                  <c:v>Contract Reform 2023 (Base Size: 4,410)</c:v>
                </c:pt>
                <c:pt idx="3">
                  <c:v>Contract Reform 2024 (Base Size: 3,692)</c:v>
                </c:pt>
                <c:pt idx="4">
                  <c:v>Combined 2023 (Base Size: 5,410)</c:v>
                </c:pt>
                <c:pt idx="5">
                  <c:v>Combined 2024 (Base Size: 4,547)</c:v>
                </c:pt>
              </c:strCache>
            </c:strRef>
          </c:cat>
          <c:val>
            <c:numRef>
              <c:f>Sheet1!$B$3:$G$3</c:f>
              <c:numCache>
                <c:formatCode>0%</c:formatCode>
                <c:ptCount val="6"/>
                <c:pt idx="0">
                  <c:v>0.29570429570429568</c:v>
                </c:pt>
                <c:pt idx="1">
                  <c:v>0.35906432748538014</c:v>
                </c:pt>
                <c:pt idx="2">
                  <c:v>0.21894832275611967</c:v>
                </c:pt>
                <c:pt idx="3">
                  <c:v>0.2502708559046587</c:v>
                </c:pt>
                <c:pt idx="4">
                  <c:v>0.23314243487899503</c:v>
                </c:pt>
                <c:pt idx="5">
                  <c:v>0.27072795249615134</c:v>
                </c:pt>
              </c:numCache>
            </c:numRef>
          </c:val>
          <c:extLst>
            <c:ext xmlns:c16="http://schemas.microsoft.com/office/drawing/2014/chart" uri="{C3380CC4-5D6E-409C-BE32-E72D297353CC}">
              <c16:uniqueId val="{00000001-C78D-45B2-84DA-89D18EA8C886}"/>
            </c:ext>
          </c:extLst>
        </c:ser>
        <c:ser>
          <c:idx val="2"/>
          <c:order val="2"/>
          <c:tx>
            <c:strRef>
              <c:f>Sheet1!$A$4</c:f>
              <c:strCache>
                <c:ptCount val="1"/>
                <c:pt idx="0">
                  <c:v>3 days to 4 days</c:v>
                </c:pt>
              </c:strCache>
            </c:strRef>
          </c:tx>
          <c:spPr>
            <a:solidFill>
              <a:srgbClr val="5C98D1">
                <a:alpha val="60000"/>
              </a:srgbClr>
            </a:solidFill>
            <a:ln>
              <a:solidFill>
                <a:sysClr val="windowText" lastClr="000000"/>
              </a:solidFill>
            </a:ln>
            <a:effectLst/>
          </c:spPr>
          <c:invertIfNegative val="0"/>
          <c:dPt>
            <c:idx val="0"/>
            <c:invertIfNegative val="0"/>
            <c:bubble3D val="0"/>
            <c:spPr>
              <a:solidFill>
                <a:srgbClr val="BDD5EC">
                  <a:alpha val="60000"/>
                </a:srgbClr>
              </a:solidFill>
              <a:ln>
                <a:solidFill>
                  <a:sysClr val="windowText" lastClr="000000"/>
                </a:solidFill>
              </a:ln>
              <a:effectLst/>
            </c:spPr>
            <c:extLst>
              <c:ext xmlns:c16="http://schemas.microsoft.com/office/drawing/2014/chart" uri="{C3380CC4-5D6E-409C-BE32-E72D297353CC}">
                <c16:uniqueId val="{0000000E-D214-4D56-BEE5-12C9EC393ED8}"/>
              </c:ext>
            </c:extLst>
          </c:dPt>
          <c:dPt>
            <c:idx val="2"/>
            <c:invertIfNegative val="0"/>
            <c:bubble3D val="0"/>
            <c:spPr>
              <a:solidFill>
                <a:srgbClr val="CADDF0">
                  <a:alpha val="60000"/>
                </a:srgbClr>
              </a:solidFill>
              <a:ln>
                <a:solidFill>
                  <a:sysClr val="windowText" lastClr="000000"/>
                </a:solidFill>
              </a:ln>
              <a:effectLst/>
            </c:spPr>
            <c:extLst>
              <c:ext xmlns:c16="http://schemas.microsoft.com/office/drawing/2014/chart" uri="{C3380CC4-5D6E-409C-BE32-E72D297353CC}">
                <c16:uniqueId val="{00000006-D214-4D56-BEE5-12C9EC393ED8}"/>
              </c:ext>
            </c:extLst>
          </c:dPt>
          <c:dPt>
            <c:idx val="4"/>
            <c:invertIfNegative val="0"/>
            <c:bubble3D val="0"/>
            <c:spPr>
              <a:solidFill>
                <a:srgbClr val="CADDF0">
                  <a:alpha val="60000"/>
                </a:srgbClr>
              </a:solidFill>
              <a:ln>
                <a:solidFill>
                  <a:sysClr val="windowText" lastClr="000000"/>
                </a:solidFill>
              </a:ln>
              <a:effectLst/>
            </c:spPr>
            <c:extLst>
              <c:ext xmlns:c16="http://schemas.microsoft.com/office/drawing/2014/chart" uri="{C3380CC4-5D6E-409C-BE32-E72D297353CC}">
                <c16:uniqueId val="{0000000D-D214-4D56-BEE5-12C9EC393ED8}"/>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1,000)</c:v>
                </c:pt>
                <c:pt idx="1">
                  <c:v>UDA Contract 2024 (Base Size: 855)</c:v>
                </c:pt>
                <c:pt idx="2">
                  <c:v>Contract Reform 2023 (Base Size: 4,410)</c:v>
                </c:pt>
                <c:pt idx="3">
                  <c:v>Contract Reform 2024 (Base Size: 3,692)</c:v>
                </c:pt>
                <c:pt idx="4">
                  <c:v>Combined 2023 (Base Size: 5,410)</c:v>
                </c:pt>
                <c:pt idx="5">
                  <c:v>Combined 2024 (Base Size: 4,547)</c:v>
                </c:pt>
              </c:strCache>
            </c:strRef>
          </c:cat>
          <c:val>
            <c:numRef>
              <c:f>Sheet1!$B$4:$G$4</c:f>
              <c:numCache>
                <c:formatCode>0%</c:formatCode>
                <c:ptCount val="6"/>
                <c:pt idx="0">
                  <c:v>0.10589410589410589</c:v>
                </c:pt>
                <c:pt idx="1">
                  <c:v>0.11812865497076024</c:v>
                </c:pt>
                <c:pt idx="2">
                  <c:v>0.107207615593835</c:v>
                </c:pt>
                <c:pt idx="3">
                  <c:v>0.10888407367280607</c:v>
                </c:pt>
                <c:pt idx="4">
                  <c:v>0.10696471457602069</c:v>
                </c:pt>
                <c:pt idx="5">
                  <c:v>0.11062238838794809</c:v>
                </c:pt>
              </c:numCache>
            </c:numRef>
          </c:val>
          <c:extLst>
            <c:ext xmlns:c16="http://schemas.microsoft.com/office/drawing/2014/chart" uri="{C3380CC4-5D6E-409C-BE32-E72D297353CC}">
              <c16:uniqueId val="{00000002-C78D-45B2-84DA-89D18EA8C886}"/>
            </c:ext>
          </c:extLst>
        </c:ser>
        <c:ser>
          <c:idx val="3"/>
          <c:order val="3"/>
          <c:tx>
            <c:strRef>
              <c:f>Sheet1!$A$5</c:f>
              <c:strCache>
                <c:ptCount val="1"/>
                <c:pt idx="0">
                  <c:v>5 days to 7 days </c:v>
                </c:pt>
              </c:strCache>
            </c:strRef>
          </c:tx>
          <c:spPr>
            <a:solidFill>
              <a:srgbClr val="7DADDA">
                <a:alpha val="40000"/>
              </a:srgbClr>
            </a:solidFill>
            <a:ln>
              <a:solidFill>
                <a:sysClr val="windowText" lastClr="000000"/>
              </a:solidFill>
            </a:ln>
            <a:effectLst/>
          </c:spPr>
          <c:invertIfNegative val="0"/>
          <c:dPt>
            <c:idx val="0"/>
            <c:invertIfNegative val="0"/>
            <c:bubble3D val="0"/>
            <c:spPr>
              <a:solidFill>
                <a:srgbClr val="D5E4F3">
                  <a:alpha val="40000"/>
                </a:srgbClr>
              </a:solidFill>
              <a:ln>
                <a:solidFill>
                  <a:sysClr val="windowText" lastClr="000000"/>
                </a:solidFill>
              </a:ln>
              <a:effectLst/>
            </c:spPr>
            <c:extLst>
              <c:ext xmlns:c16="http://schemas.microsoft.com/office/drawing/2014/chart" uri="{C3380CC4-5D6E-409C-BE32-E72D297353CC}">
                <c16:uniqueId val="{0000000F-D214-4D56-BEE5-12C9EC393ED8}"/>
              </c:ext>
            </c:extLst>
          </c:dPt>
          <c:dPt>
            <c:idx val="2"/>
            <c:invertIfNegative val="0"/>
            <c:bubble3D val="0"/>
            <c:spPr>
              <a:solidFill>
                <a:srgbClr val="D5E4F3">
                  <a:alpha val="40000"/>
                </a:srgbClr>
              </a:solidFill>
              <a:ln>
                <a:solidFill>
                  <a:sysClr val="windowText" lastClr="000000"/>
                </a:solidFill>
              </a:ln>
              <a:effectLst/>
            </c:spPr>
            <c:extLst>
              <c:ext xmlns:c16="http://schemas.microsoft.com/office/drawing/2014/chart" uri="{C3380CC4-5D6E-409C-BE32-E72D297353CC}">
                <c16:uniqueId val="{00000005-D214-4D56-BEE5-12C9EC393ED8}"/>
              </c:ext>
            </c:extLst>
          </c:dPt>
          <c:dPt>
            <c:idx val="4"/>
            <c:invertIfNegative val="0"/>
            <c:bubble3D val="0"/>
            <c:spPr>
              <a:solidFill>
                <a:srgbClr val="D5E4F3">
                  <a:alpha val="40000"/>
                </a:srgbClr>
              </a:solidFill>
              <a:ln>
                <a:solidFill>
                  <a:sysClr val="windowText" lastClr="000000"/>
                </a:solidFill>
              </a:ln>
              <a:effectLst/>
            </c:spPr>
            <c:extLst>
              <c:ext xmlns:c16="http://schemas.microsoft.com/office/drawing/2014/chart" uri="{C3380CC4-5D6E-409C-BE32-E72D297353CC}">
                <c16:uniqueId val="{00000002-D214-4D56-BEE5-12C9EC393ED8}"/>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1,000)</c:v>
                </c:pt>
                <c:pt idx="1">
                  <c:v>UDA Contract 2024 (Base Size: 855)</c:v>
                </c:pt>
                <c:pt idx="2">
                  <c:v>Contract Reform 2023 (Base Size: 4,410)</c:v>
                </c:pt>
                <c:pt idx="3">
                  <c:v>Contract Reform 2024 (Base Size: 3,692)</c:v>
                </c:pt>
                <c:pt idx="4">
                  <c:v>Combined 2023 (Base Size: 5,410)</c:v>
                </c:pt>
                <c:pt idx="5">
                  <c:v>Combined 2024 (Base Size: 4,547)</c:v>
                </c:pt>
              </c:strCache>
            </c:strRef>
          </c:cat>
          <c:val>
            <c:numRef>
              <c:f>Sheet1!$B$5:$G$5</c:f>
              <c:numCache>
                <c:formatCode>0%</c:formatCode>
                <c:ptCount val="6"/>
                <c:pt idx="0">
                  <c:v>4.9950049950049952E-2</c:v>
                </c:pt>
                <c:pt idx="1">
                  <c:v>6.6666666666666666E-2</c:v>
                </c:pt>
                <c:pt idx="2">
                  <c:v>7.6155938349954669E-2</c:v>
                </c:pt>
                <c:pt idx="3">
                  <c:v>8.6944745395449621E-2</c:v>
                </c:pt>
                <c:pt idx="4">
                  <c:v>7.1309809717347128E-2</c:v>
                </c:pt>
                <c:pt idx="5">
                  <c:v>8.313173521002859E-2</c:v>
                </c:pt>
              </c:numCache>
            </c:numRef>
          </c:val>
          <c:extLst>
            <c:ext xmlns:c16="http://schemas.microsoft.com/office/drawing/2014/chart" uri="{C3380CC4-5D6E-409C-BE32-E72D297353CC}">
              <c16:uniqueId val="{00000003-C78D-45B2-84DA-89D18EA8C886}"/>
            </c:ext>
          </c:extLst>
        </c:ser>
        <c:ser>
          <c:idx val="4"/>
          <c:order val="4"/>
          <c:tx>
            <c:strRef>
              <c:f>Sheet1!$A$6</c:f>
              <c:strCache>
                <c:ptCount val="1"/>
                <c:pt idx="0">
                  <c:v>8 days to 13 days</c:v>
                </c:pt>
              </c:strCache>
            </c:strRef>
          </c:tx>
          <c:spPr>
            <a:solidFill>
              <a:srgbClr val="DDE9F5">
                <a:alpha val="20000"/>
              </a:srgbClr>
            </a:solidFill>
            <a:ln>
              <a:solidFill>
                <a:sysClr val="windowText" lastClr="000000"/>
              </a:solidFill>
            </a:ln>
            <a:effectLst/>
          </c:spPr>
          <c:invertIfNegative val="0"/>
          <c:dPt>
            <c:idx val="1"/>
            <c:invertIfNegative val="0"/>
            <c:bubble3D val="0"/>
            <c:spPr>
              <a:solidFill>
                <a:srgbClr val="97BDE1">
                  <a:alpha val="20000"/>
                </a:srgbClr>
              </a:solidFill>
              <a:ln>
                <a:solidFill>
                  <a:sysClr val="windowText" lastClr="000000"/>
                </a:solidFill>
              </a:ln>
              <a:effectLst/>
            </c:spPr>
            <c:extLst>
              <c:ext xmlns:c16="http://schemas.microsoft.com/office/drawing/2014/chart" uri="{C3380CC4-5D6E-409C-BE32-E72D297353CC}">
                <c16:uniqueId val="{00000022-8373-423D-8190-D4E94644B7D7}"/>
              </c:ext>
            </c:extLst>
          </c:dPt>
          <c:dPt>
            <c:idx val="3"/>
            <c:invertIfNegative val="0"/>
            <c:bubble3D val="0"/>
            <c:spPr>
              <a:solidFill>
                <a:srgbClr val="97BDE1">
                  <a:alpha val="20000"/>
                </a:srgbClr>
              </a:solidFill>
              <a:ln>
                <a:solidFill>
                  <a:sysClr val="windowText" lastClr="000000"/>
                </a:solidFill>
              </a:ln>
              <a:effectLst/>
            </c:spPr>
            <c:extLst>
              <c:ext xmlns:c16="http://schemas.microsoft.com/office/drawing/2014/chart" uri="{C3380CC4-5D6E-409C-BE32-E72D297353CC}">
                <c16:uniqueId val="{00000021-8373-423D-8190-D4E94644B7D7}"/>
              </c:ext>
            </c:extLst>
          </c:dPt>
          <c:dPt>
            <c:idx val="5"/>
            <c:invertIfNegative val="0"/>
            <c:bubble3D val="0"/>
            <c:spPr>
              <a:solidFill>
                <a:srgbClr val="97BDE1">
                  <a:alpha val="20000"/>
                </a:srgbClr>
              </a:solidFill>
              <a:ln>
                <a:solidFill>
                  <a:sysClr val="windowText" lastClr="000000"/>
                </a:solidFill>
              </a:ln>
              <a:effectLst/>
            </c:spPr>
            <c:extLst>
              <c:ext xmlns:c16="http://schemas.microsoft.com/office/drawing/2014/chart" uri="{C3380CC4-5D6E-409C-BE32-E72D297353CC}">
                <c16:uniqueId val="{00000020-8373-423D-8190-D4E94644B7D7}"/>
              </c:ext>
            </c:extLst>
          </c:dPt>
          <c:dLbls>
            <c:dLbl>
              <c:idx val="1"/>
              <c:layout>
                <c:manualLayout>
                  <c:x val="-2.4281939624510532E-3"/>
                  <c:y val="-7.1560221307027721E-3"/>
                </c:manualLayout>
              </c:layout>
              <c:spPr>
                <a:noFill/>
                <a:ln>
                  <a:noFill/>
                </a:ln>
                <a:effectLst/>
              </c:spPr>
              <c:txPr>
                <a:bodyPr rot="0" spcFirstLastPara="1" vertOverflow="ellipsis" vert="horz" wrap="square" anchor="ctr" anchorCtr="0"/>
                <a:lstStyle/>
                <a:p>
                  <a:pPr algn="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2.2830872680251892E-2"/>
                      <c:h val="5.3938657676749518E-2"/>
                    </c:manualLayout>
                  </c15:layout>
                </c:ext>
                <c:ext xmlns:c16="http://schemas.microsoft.com/office/drawing/2014/chart" uri="{C3380CC4-5D6E-409C-BE32-E72D297353CC}">
                  <c16:uniqueId val="{00000022-8373-423D-8190-D4E94644B7D7}"/>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1,000)</c:v>
                </c:pt>
                <c:pt idx="1">
                  <c:v>UDA Contract 2024 (Base Size: 855)</c:v>
                </c:pt>
                <c:pt idx="2">
                  <c:v>Contract Reform 2023 (Base Size: 4,410)</c:v>
                </c:pt>
                <c:pt idx="3">
                  <c:v>Contract Reform 2024 (Base Size: 3,692)</c:v>
                </c:pt>
                <c:pt idx="4">
                  <c:v>Combined 2023 (Base Size: 5,410)</c:v>
                </c:pt>
                <c:pt idx="5">
                  <c:v>Combined 2024 (Base Size: 4,547)</c:v>
                </c:pt>
              </c:strCache>
            </c:strRef>
          </c:cat>
          <c:val>
            <c:numRef>
              <c:f>Sheet1!$B$6:$G$6</c:f>
              <c:numCache>
                <c:formatCode>0%</c:formatCode>
                <c:ptCount val="6"/>
                <c:pt idx="0">
                  <c:v>3.796203796203796E-2</c:v>
                </c:pt>
                <c:pt idx="1">
                  <c:v>2.9239766081871343E-2</c:v>
                </c:pt>
                <c:pt idx="2">
                  <c:v>5.2357207615593836E-2</c:v>
                </c:pt>
                <c:pt idx="3">
                  <c:v>5.2275189599133264E-2</c:v>
                </c:pt>
                <c:pt idx="4">
                  <c:v>4.9695178274524292E-2</c:v>
                </c:pt>
                <c:pt idx="5">
                  <c:v>4.7943699142291622E-2</c:v>
                </c:pt>
              </c:numCache>
            </c:numRef>
          </c:val>
          <c:extLst>
            <c:ext xmlns:c16="http://schemas.microsoft.com/office/drawing/2014/chart" uri="{C3380CC4-5D6E-409C-BE32-E72D297353CC}">
              <c16:uniqueId val="{00000004-C78D-45B2-84DA-89D18EA8C886}"/>
            </c:ext>
          </c:extLst>
        </c:ser>
        <c:ser>
          <c:idx val="5"/>
          <c:order val="5"/>
          <c:tx>
            <c:strRef>
              <c:f>Sheet1!$A$7</c:f>
              <c:strCache>
                <c:ptCount val="1"/>
                <c:pt idx="0">
                  <c:v>14 days or more</c:v>
                </c:pt>
              </c:strCache>
            </c:strRef>
          </c:tx>
          <c:spPr>
            <a:solidFill>
              <a:sysClr val="window" lastClr="FFFFFF"/>
            </a:solidFill>
            <a:ln>
              <a:solidFill>
                <a:sysClr val="windowText" lastClr="000000"/>
              </a:solidFill>
            </a:ln>
            <a:effectLst/>
          </c:spPr>
          <c:invertIfNegative val="0"/>
          <c:dPt>
            <c:idx val="0"/>
            <c:invertIfNegative val="0"/>
            <c:bubble3D val="0"/>
            <c:spPr>
              <a:solidFill>
                <a:sysClr val="window" lastClr="FFFFFF"/>
              </a:solidFill>
              <a:ln>
                <a:solidFill>
                  <a:sysClr val="windowText" lastClr="000000"/>
                </a:solidFill>
              </a:ln>
              <a:effectLst/>
            </c:spPr>
            <c:extLst>
              <c:ext xmlns:c16="http://schemas.microsoft.com/office/drawing/2014/chart" uri="{C3380CC4-5D6E-409C-BE32-E72D297353CC}">
                <c16:uniqueId val="{00000004-D214-4D56-BEE5-12C9EC393ED8}"/>
              </c:ext>
            </c:extLst>
          </c:dPt>
          <c:dPt>
            <c:idx val="2"/>
            <c:invertIfNegative val="0"/>
            <c:bubble3D val="0"/>
            <c:spPr>
              <a:solidFill>
                <a:sysClr val="window" lastClr="FFFFFF"/>
              </a:solidFill>
              <a:ln>
                <a:solidFill>
                  <a:sysClr val="windowText" lastClr="000000"/>
                </a:solidFill>
              </a:ln>
              <a:effectLst/>
            </c:spPr>
            <c:extLst>
              <c:ext xmlns:c16="http://schemas.microsoft.com/office/drawing/2014/chart" uri="{C3380CC4-5D6E-409C-BE32-E72D297353CC}">
                <c16:uniqueId val="{00000003-D214-4D56-BEE5-12C9EC393ED8}"/>
              </c:ext>
            </c:extLst>
          </c:dPt>
          <c:dPt>
            <c:idx val="4"/>
            <c:invertIfNegative val="0"/>
            <c:bubble3D val="0"/>
            <c:spPr>
              <a:solidFill>
                <a:sysClr val="window" lastClr="FFFFFF"/>
              </a:solidFill>
              <a:ln>
                <a:solidFill>
                  <a:sysClr val="windowText" lastClr="000000"/>
                </a:solidFill>
              </a:ln>
              <a:effectLst/>
            </c:spPr>
            <c:extLst>
              <c:ext xmlns:c16="http://schemas.microsoft.com/office/drawing/2014/chart" uri="{C3380CC4-5D6E-409C-BE32-E72D297353CC}">
                <c16:uniqueId val="{00000000-D214-4D56-BEE5-12C9EC393ED8}"/>
              </c:ext>
            </c:extLst>
          </c:dPt>
          <c:dLbls>
            <c:dLbl>
              <c:idx val="3"/>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E-EE15-4D1D-88FE-2314724B2B72}"/>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Sheet1!$B$1:$G$1</c:f>
              <c:strCache>
                <c:ptCount val="6"/>
                <c:pt idx="0">
                  <c:v>UDA Contract 2023 (Base Size: 1,000)</c:v>
                </c:pt>
                <c:pt idx="1">
                  <c:v>UDA Contract 2024 (Base Size: 855)</c:v>
                </c:pt>
                <c:pt idx="2">
                  <c:v>Contract Reform 2023 (Base Size: 4,410)</c:v>
                </c:pt>
                <c:pt idx="3">
                  <c:v>Contract Reform 2024 (Base Size: 3,692)</c:v>
                </c:pt>
                <c:pt idx="4">
                  <c:v>Combined 2023 (Base Size: 5,410)</c:v>
                </c:pt>
                <c:pt idx="5">
                  <c:v>Combined 2024 (Base Size: 4,547)</c:v>
                </c:pt>
              </c:strCache>
            </c:strRef>
          </c:cat>
          <c:val>
            <c:numRef>
              <c:f>Sheet1!$B$7:$G$7</c:f>
              <c:numCache>
                <c:formatCode>0%</c:formatCode>
                <c:ptCount val="6"/>
                <c:pt idx="0">
                  <c:v>5.2947052947052944E-2</c:v>
                </c:pt>
                <c:pt idx="1">
                  <c:v>5.3801169590643273E-2</c:v>
                </c:pt>
                <c:pt idx="2">
                  <c:v>0.11718041704442429</c:v>
                </c:pt>
                <c:pt idx="3">
                  <c:v>0.09</c:v>
                </c:pt>
                <c:pt idx="4">
                  <c:v>0.10530205061888047</c:v>
                </c:pt>
                <c:pt idx="5">
                  <c:v>7.9393006377831532E-2</c:v>
                </c:pt>
              </c:numCache>
            </c:numRef>
          </c:val>
          <c:extLst>
            <c:ext xmlns:c16="http://schemas.microsoft.com/office/drawing/2014/chart" uri="{C3380CC4-5D6E-409C-BE32-E72D297353CC}">
              <c16:uniqueId val="{00000005-C78D-45B2-84DA-89D18EA8C886}"/>
            </c:ext>
          </c:extLst>
        </c:ser>
        <c:dLbls>
          <c:dLblPos val="inEnd"/>
          <c:showLegendKey val="0"/>
          <c:showVal val="1"/>
          <c:showCatName val="0"/>
          <c:showSerName val="0"/>
          <c:showPercent val="0"/>
          <c:showBubbleSize val="0"/>
        </c:dLbls>
        <c:gapWidth val="87"/>
        <c:overlap val="100"/>
        <c:axId val="1664392576"/>
        <c:axId val="1664368576"/>
      </c:barChart>
      <c:catAx>
        <c:axId val="166439257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664368576"/>
        <c:crosses val="autoZero"/>
        <c:auto val="1"/>
        <c:lblAlgn val="ctr"/>
        <c:lblOffset val="100"/>
        <c:noMultiLvlLbl val="0"/>
      </c:catAx>
      <c:valAx>
        <c:axId val="1664368576"/>
        <c:scaling>
          <c:orientation val="minMax"/>
          <c:max val="1.008"/>
        </c:scaling>
        <c:delete val="1"/>
        <c:axPos val="b"/>
        <c:numFmt formatCode="0%" sourceLinked="1"/>
        <c:majorTickMark val="out"/>
        <c:minorTickMark val="none"/>
        <c:tickLblPos val="nextTo"/>
        <c:crossAx val="1664392576"/>
        <c:crosses val="autoZero"/>
        <c:crossBetween val="between"/>
      </c:valAx>
      <c:spPr>
        <a:noFill/>
        <a:ln>
          <a:noFill/>
        </a:ln>
        <a:effectLst/>
      </c:spPr>
    </c:plotArea>
    <c:plotVisOnly val="1"/>
    <c:dispBlanksAs val="gap"/>
    <c:showDLblsOverMax val="0"/>
  </c:chart>
  <c:spPr>
    <a:solidFill>
      <a:schemeClr val="bg1"/>
    </a:solidFill>
    <a:ln w="25400" cap="flat" cmpd="sng" algn="ctr">
      <a:solidFill>
        <a:schemeClr val="tx1"/>
      </a:solidFill>
      <a:round/>
    </a:ln>
    <a:effectLst/>
  </c:spPr>
  <c:txPr>
    <a:bodyPr/>
    <a:lstStyle/>
    <a:p>
      <a:pPr>
        <a:defRPr>
          <a:solidFill>
            <a:schemeClr val="bg1"/>
          </a:solidFill>
        </a:defRPr>
      </a:pPr>
      <a:endParaRPr lang="en-US"/>
    </a:p>
  </c:txPr>
  <c:externalData r:id="rId4">
    <c:autoUpdate val="0"/>
  </c:externalData>
  <c:userShapes r:id="rId5"/>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lgn="ctr">
              <a:defRPr sz="1400" b="0"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r>
              <a:rPr lang="en-GB" dirty="0"/>
              <a:t>How satisfied are you with the wait between booking your appointment and seeing the dentist? (Rating</a:t>
            </a:r>
            <a:r>
              <a:rPr lang="en-GB" baseline="0" dirty="0"/>
              <a:t> 7 to 10 out of 10, % satisfaction score)</a:t>
            </a:r>
            <a:endParaRPr lang="en-GB" dirty="0"/>
          </a:p>
        </c:rich>
      </c:tx>
      <c:layout>
        <c:manualLayout>
          <c:xMode val="edge"/>
          <c:yMode val="edge"/>
          <c:x val="0.15248093011811023"/>
          <c:y val="2.9094978525161255E-2"/>
        </c:manualLayout>
      </c:layout>
      <c:overlay val="0"/>
      <c:spPr>
        <a:noFill/>
        <a:ln>
          <a:noFill/>
        </a:ln>
        <a:effectLst/>
      </c:spPr>
      <c:txPr>
        <a:bodyPr rot="0" spcFirstLastPara="1" vertOverflow="ellipsis" vert="horz" wrap="square" anchor="ctr" anchorCtr="1"/>
        <a:lstStyle/>
        <a:p>
          <a:pPr algn="ctr">
            <a:defRPr sz="1400" b="0" i="0" u="none" strike="noStrike" kern="1200" spc="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37212421350691544"/>
          <c:y val="0.14020556461322708"/>
          <c:w val="0.62729756298584605"/>
          <c:h val="0.75294638073321807"/>
        </c:manualLayout>
      </c:layout>
      <c:barChart>
        <c:barDir val="bar"/>
        <c:grouping val="clustered"/>
        <c:varyColors val="0"/>
        <c:ser>
          <c:idx val="0"/>
          <c:order val="0"/>
          <c:tx>
            <c:strRef>
              <c:f>Sheet1!$B$1</c:f>
              <c:strCache>
                <c:ptCount val="1"/>
                <c:pt idx="0">
                  <c:v>83%</c:v>
                </c:pt>
              </c:strCache>
            </c:strRef>
          </c:tx>
          <c:spPr>
            <a:solidFill>
              <a:srgbClr val="005EB8"/>
            </a:solidFill>
            <a:ln>
              <a:solidFill>
                <a:sysClr val="windowText" lastClr="000000"/>
              </a:solidFill>
            </a:ln>
            <a:effectLst/>
          </c:spPr>
          <c:invertIfNegative val="0"/>
          <c:dPt>
            <c:idx val="0"/>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2-CEE4-430E-A688-F5D408EA3D31}"/>
              </c:ext>
            </c:extLst>
          </c:dPt>
          <c:dPt>
            <c:idx val="2"/>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1-CEE4-430E-A688-F5D408EA3D31}"/>
              </c:ext>
            </c:extLst>
          </c:dPt>
          <c:dPt>
            <c:idx val="4"/>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0-CEE4-430E-A688-F5D408EA3D31}"/>
              </c:ext>
            </c:extLst>
          </c:dPt>
          <c:dLbls>
            <c:dLbl>
              <c:idx val="0"/>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2-CEE4-430E-A688-F5D408EA3D31}"/>
                </c:ext>
              </c:extLst>
            </c:dLbl>
            <c:dLbl>
              <c:idx val="2"/>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CEE4-430E-A688-F5D408EA3D31}"/>
                </c:ext>
              </c:extLst>
            </c:dLbl>
            <c:dLbl>
              <c:idx val="4"/>
              <c:spPr>
                <a:noFill/>
                <a:ln>
                  <a:noFill/>
                </a:ln>
                <a:effectLst/>
              </c:spPr>
              <c:txPr>
                <a:bodyPr rot="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CEE4-430E-A688-F5D408EA3D31}"/>
                </c:ext>
              </c:extLst>
            </c:dLbl>
            <c:spPr>
              <a:noFill/>
              <a:ln>
                <a:noFill/>
              </a:ln>
              <a:effectLst/>
            </c:spPr>
            <c:txPr>
              <a:bodyPr rot="0" spcFirstLastPara="1" vertOverflow="ellipsis" vert="horz" wrap="square" anchor="ctr" anchorCtr="1"/>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UDA Contract 2024 (Base Size: 861)</c:v>
                </c:pt>
                <c:pt idx="1">
                  <c:v>Contract Reform 2023 (Base Size: 4,445)</c:v>
                </c:pt>
                <c:pt idx="2">
                  <c:v>Contract Reform 2024 (Base Size: 3,718)</c:v>
                </c:pt>
                <c:pt idx="3">
                  <c:v>Combined 2023 (Base Size: 5,455)</c:v>
                </c:pt>
                <c:pt idx="4">
                  <c:v>Combined 2024 (Base Size: 4,579)</c:v>
                </c:pt>
              </c:strCache>
            </c:strRef>
          </c:cat>
          <c:val>
            <c:numRef>
              <c:f>Sheet1!$B$2:$B$6</c:f>
              <c:numCache>
                <c:formatCode>0%</c:formatCode>
                <c:ptCount val="5"/>
                <c:pt idx="0">
                  <c:v>0.7909407665505227</c:v>
                </c:pt>
                <c:pt idx="1">
                  <c:v>0.8</c:v>
                </c:pt>
                <c:pt idx="2">
                  <c:v>0.78859601936525014</c:v>
                </c:pt>
                <c:pt idx="3">
                  <c:v>0.8</c:v>
                </c:pt>
                <c:pt idx="4">
                  <c:v>0.78903690762175149</c:v>
                </c:pt>
              </c:numCache>
            </c:numRef>
          </c:val>
          <c:extLst>
            <c:ext xmlns:c16="http://schemas.microsoft.com/office/drawing/2014/chart" uri="{C3380CC4-5D6E-409C-BE32-E72D297353CC}">
              <c16:uniqueId val="{00000000-120F-4402-BA6B-781E13A6B6CD}"/>
            </c:ext>
          </c:extLst>
        </c:ser>
        <c:dLbls>
          <c:dLblPos val="inEnd"/>
          <c:showLegendKey val="0"/>
          <c:showVal val="1"/>
          <c:showCatName val="0"/>
          <c:showSerName val="0"/>
          <c:showPercent val="0"/>
          <c:showBubbleSize val="0"/>
        </c:dLbls>
        <c:gapWidth val="182"/>
        <c:axId val="228933791"/>
        <c:axId val="228932831"/>
      </c:barChart>
      <c:catAx>
        <c:axId val="228933791"/>
        <c:scaling>
          <c:orientation val="minMax"/>
        </c:scaling>
        <c:delete val="0"/>
        <c:axPos val="l"/>
        <c:numFmt formatCode="#,##0.00"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228932831"/>
        <c:crosses val="autoZero"/>
        <c:auto val="1"/>
        <c:lblAlgn val="ctr"/>
        <c:lblOffset val="100"/>
        <c:noMultiLvlLbl val="0"/>
      </c:catAx>
      <c:valAx>
        <c:axId val="228932831"/>
        <c:scaling>
          <c:orientation val="minMax"/>
          <c:max val="1"/>
          <c:min val="0"/>
        </c:scaling>
        <c:delete val="1"/>
        <c:axPos val="b"/>
        <c:numFmt formatCode="0%" sourceLinked="1"/>
        <c:majorTickMark val="out"/>
        <c:minorTickMark val="none"/>
        <c:tickLblPos val="nextTo"/>
        <c:crossAx val="228933791"/>
        <c:crossesAt val="1"/>
        <c:crossBetween val="between"/>
      </c:valAx>
      <c:spPr>
        <a:noFill/>
        <a:ln>
          <a:noFill/>
        </a:ln>
        <a:effectLst/>
      </c:spPr>
    </c:plotArea>
    <c:plotVisOnly val="1"/>
    <c:dispBlanksAs val="gap"/>
    <c:showDLblsOverMax val="0"/>
  </c:chart>
  <c:spPr>
    <a:solidFill>
      <a:schemeClr val="bg1"/>
    </a:solidFill>
    <a:ln w="28575" cap="flat" cmpd="sng" algn="ctr">
      <a:solidFill>
        <a:sysClr val="windowText" lastClr="000000"/>
      </a:solidFill>
      <a:round/>
    </a:ln>
    <a:effectLst/>
  </c:spPr>
  <c:txPr>
    <a:bodyPr/>
    <a:lstStyle/>
    <a:p>
      <a:pPr>
        <a:defRPr>
          <a:solidFill>
            <a:schemeClr val="tx1">
              <a:lumMod val="95000"/>
              <a:lumOff val="5000"/>
            </a:schemeClr>
          </a:solidFill>
        </a:defRPr>
      </a:pPr>
      <a:endParaRPr lang="en-US"/>
    </a:p>
  </c:txPr>
  <c:externalData r:id="rId4">
    <c:autoUpdate val="0"/>
  </c:externalData>
  <c:userShapes r:id="rId5"/>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US" dirty="0">
                <a:solidFill>
                  <a:schemeClr val="tx1"/>
                </a:solidFill>
                <a:latin typeface="Arial" panose="020B0604020202020204" pitchFamily="34" charset="0"/>
                <a:cs typeface="Arial" panose="020B0604020202020204" pitchFamily="34" charset="0"/>
              </a:rPr>
              <a:t>What was/were</a:t>
            </a:r>
            <a:r>
              <a:rPr lang="en-US" baseline="0" dirty="0">
                <a:solidFill>
                  <a:schemeClr val="tx1"/>
                </a:solidFill>
                <a:latin typeface="Arial" panose="020B0604020202020204" pitchFamily="34" charset="0"/>
                <a:cs typeface="Arial" panose="020B0604020202020204" pitchFamily="34" charset="0"/>
              </a:rPr>
              <a:t> your reason(s) for attending urgent dental care in ?</a:t>
            </a:r>
            <a:endParaRPr lang="en-US" dirty="0">
              <a:solidFill>
                <a:schemeClr val="tx1"/>
              </a:solidFill>
              <a:latin typeface="Arial" panose="020B0604020202020204" pitchFamily="34" charset="0"/>
              <a:cs typeface="Arial" panose="020B0604020202020204" pitchFamily="34" charset="0"/>
            </a:endParaRPr>
          </a:p>
        </c:rich>
      </c:tx>
      <c:layout>
        <c:manualLayout>
          <c:xMode val="edge"/>
          <c:yMode val="edge"/>
          <c:x val="0.22429749015748029"/>
          <c:y val="2.9340241797475283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34494266969374554"/>
          <c:y val="0.11810406139891566"/>
          <c:w val="0.58792769732596883"/>
          <c:h val="0.85612871193482531"/>
        </c:manualLayout>
      </c:layout>
      <c:barChart>
        <c:barDir val="bar"/>
        <c:grouping val="clustered"/>
        <c:varyColors val="0"/>
        <c:ser>
          <c:idx val="0"/>
          <c:order val="0"/>
          <c:tx>
            <c:strRef>
              <c:f>Sheet1!$B$1</c:f>
              <c:strCache>
                <c:ptCount val="1"/>
                <c:pt idx="0">
                  <c:v>Count of What was/were your reason(s) for attending urgent dental care? (select all that apply)</c:v>
                </c:pt>
              </c:strCache>
            </c:strRef>
          </c:tx>
          <c:spPr>
            <a:solidFill>
              <a:schemeClr val="accent1"/>
            </a:solidFill>
            <a:ln>
              <a:solidFill>
                <a:sysClr val="windowText" lastClr="000000"/>
              </a:solidFill>
            </a:ln>
            <a:effectLst/>
          </c:spPr>
          <c:invertIfNegative val="0"/>
          <c:dLbls>
            <c:dLbl>
              <c:idx val="0"/>
              <c:layout>
                <c:manualLayout>
                  <c:x val="-3.154313959950162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0AF-437E-B51A-F9FF1F7CC4B9}"/>
                </c:ext>
              </c:extLst>
            </c:dLbl>
            <c:dLbl>
              <c:idx val="1"/>
              <c:layout>
                <c:manualLayout>
                  <c:x val="-2.9903636847340539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B78-43BE-A2FC-D92D5D3F2A78}"/>
                </c:ext>
              </c:extLst>
            </c:dLbl>
            <c:dLbl>
              <c:idx val="2"/>
              <c:layout>
                <c:manualLayout>
                  <c:x val="-3.317858177238487E-2"/>
                  <c:y val="-9.7347644084763934E-17"/>
                </c:manualLayout>
              </c:layout>
              <c:spPr>
                <a:noFill/>
                <a:ln>
                  <a:noFill/>
                </a:ln>
                <a:effectLst/>
              </c:spPr>
              <c:txPr>
                <a:bodyPr rot="0" spcFirstLastPara="1" vertOverflow="ellipsis" vert="horz" wrap="square" lIns="38100" tIns="19050" rIns="38100" bIns="19050" anchor="ctr" anchorCtr="0">
                  <a:noAutofit/>
                </a:bodyPr>
                <a:lstStyle/>
                <a:p>
                  <a:pPr algn="l">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extLst>
                <c:ext xmlns:c15="http://schemas.microsoft.com/office/drawing/2012/chart" uri="{CE6537A1-D6FC-4f65-9D91-7224C49458BB}">
                  <c15:layout>
                    <c:manualLayout>
                      <c:w val="3.7695874407262089E-2"/>
                      <c:h val="2.8341258772308139E-2"/>
                    </c:manualLayout>
                  </c15:layout>
                </c:ext>
                <c:ext xmlns:c16="http://schemas.microsoft.com/office/drawing/2014/chart" uri="{C3380CC4-5D6E-409C-BE32-E72D297353CC}">
                  <c16:uniqueId val="{00000001-EB78-43BE-A2FC-D92D5D3F2A78}"/>
                </c:ext>
              </c:extLst>
            </c:dLbl>
            <c:spPr>
              <a:noFill/>
              <a:ln>
                <a:noFill/>
              </a:ln>
              <a:effectLst/>
            </c:spPr>
            <c:txPr>
              <a:bodyPr rot="0" spcFirstLastPara="1" vertOverflow="ellipsis" vert="horz" wrap="square" lIns="38100" tIns="19050" rIns="38100" bIns="19050" anchor="ctr" anchorCtr="0">
                <a:spAutoFit/>
              </a:bodyPr>
              <a:lstStyle/>
              <a:p>
                <a:pPr algn="l">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Broken veneer</c:v>
                </c:pt>
                <c:pt idx="1">
                  <c:v>Mouth ulcer</c:v>
                </c:pt>
                <c:pt idx="2">
                  <c:v>Bleeding in mouth</c:v>
                </c:pt>
                <c:pt idx="3">
                  <c:v>Broken denture</c:v>
                </c:pt>
                <c:pt idx="4">
                  <c:v>Problem with crown(s) or bridge(s)</c:v>
                </c:pt>
                <c:pt idx="5">
                  <c:v>Problem with wisdom tooth</c:v>
                </c:pt>
                <c:pt idx="6">
                  <c:v>Facial swelling</c:v>
                </c:pt>
                <c:pt idx="7">
                  <c:v>Other (please specify below)</c:v>
                </c:pt>
                <c:pt idx="8">
                  <c:v>Abscess and/or swelling next to tooth</c:v>
                </c:pt>
                <c:pt idx="9">
                  <c:v>Trauma to or broken tooth/teeth</c:v>
                </c:pt>
                <c:pt idx="10">
                  <c:v>Broken filling</c:v>
                </c:pt>
                <c:pt idx="11">
                  <c:v>Toothache</c:v>
                </c:pt>
              </c:strCache>
            </c:strRef>
          </c:cat>
          <c:val>
            <c:numRef>
              <c:f>Sheet1!$B$2:$B$13</c:f>
              <c:numCache>
                <c:formatCode>0%</c:formatCode>
                <c:ptCount val="12"/>
                <c:pt idx="0">
                  <c:v>1.4683322375630067E-2</c:v>
                </c:pt>
                <c:pt idx="1">
                  <c:v>1.5779092702169626E-2</c:v>
                </c:pt>
                <c:pt idx="2">
                  <c:v>0.03</c:v>
                </c:pt>
                <c:pt idx="3">
                  <c:v>3.6160420775805391E-2</c:v>
                </c:pt>
                <c:pt idx="4">
                  <c:v>6.9690992767915849E-2</c:v>
                </c:pt>
                <c:pt idx="5">
                  <c:v>7.5388998465921536E-2</c:v>
                </c:pt>
                <c:pt idx="6">
                  <c:v>8.2182774490466792E-2</c:v>
                </c:pt>
                <c:pt idx="7">
                  <c:v>8.3936007012930094E-2</c:v>
                </c:pt>
                <c:pt idx="8">
                  <c:v>0.21126451895682666</c:v>
                </c:pt>
                <c:pt idx="9">
                  <c:v>0.21630506245890863</c:v>
                </c:pt>
                <c:pt idx="10">
                  <c:v>0.25991672145518302</c:v>
                </c:pt>
                <c:pt idx="11">
                  <c:v>0.3554678939294324</c:v>
                </c:pt>
              </c:numCache>
            </c:numRef>
          </c:val>
          <c:extLst>
            <c:ext xmlns:c16="http://schemas.microsoft.com/office/drawing/2014/chart" uri="{C3380CC4-5D6E-409C-BE32-E72D297353CC}">
              <c16:uniqueId val="{00000000-EB78-43BE-A2FC-D92D5D3F2A78}"/>
            </c:ext>
          </c:extLst>
        </c:ser>
        <c:dLbls>
          <c:showLegendKey val="0"/>
          <c:showVal val="0"/>
          <c:showCatName val="0"/>
          <c:showSerName val="0"/>
          <c:showPercent val="0"/>
          <c:showBubbleSize val="0"/>
        </c:dLbls>
        <c:gapWidth val="76"/>
        <c:axId val="1629047807"/>
        <c:axId val="1629061119"/>
      </c:barChart>
      <c:catAx>
        <c:axId val="162904780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crossAx val="1629061119"/>
        <c:crosses val="autoZero"/>
        <c:auto val="1"/>
        <c:lblAlgn val="ctr"/>
        <c:lblOffset val="100"/>
        <c:noMultiLvlLbl val="0"/>
      </c:catAx>
      <c:valAx>
        <c:axId val="1629061119"/>
        <c:scaling>
          <c:orientation val="minMax"/>
        </c:scaling>
        <c:delete val="1"/>
        <c:axPos val="b"/>
        <c:numFmt formatCode="0%" sourceLinked="1"/>
        <c:majorTickMark val="none"/>
        <c:minorTickMark val="none"/>
        <c:tickLblPos val="nextTo"/>
        <c:crossAx val="162904780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4">
    <c:autoUpdate val="0"/>
  </c:externalData>
  <c:userShapes r:id="rId5"/>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US" dirty="0">
                <a:solidFill>
                  <a:schemeClr val="tx1"/>
                </a:solidFill>
                <a:latin typeface="Arial" panose="020B0604020202020204" pitchFamily="34" charset="0"/>
                <a:cs typeface="Arial" panose="020B0604020202020204" pitchFamily="34" charset="0"/>
              </a:rPr>
              <a:t>Following your appointment, was your urgent dental problem fixed/resolved?</a:t>
            </a:r>
          </a:p>
        </c:rich>
      </c:tx>
      <c:layout>
        <c:manualLayout>
          <c:xMode val="edge"/>
          <c:yMode val="edge"/>
          <c:x val="9.2173515838277292E-2"/>
          <c:y val="3.4033826861615282E-2"/>
        </c:manualLayout>
      </c:layout>
      <c:overlay val="0"/>
      <c:spPr>
        <a:noFill/>
        <a:ln>
          <a:noFill/>
        </a:ln>
        <a:effectLst/>
      </c:spPr>
      <c:txPr>
        <a:bodyPr rot="0" spcFirstLastPara="1" vertOverflow="ellipsis" vert="horz" wrap="square" anchor="ctr" anchorCtr="1"/>
        <a:lstStyle/>
        <a:p>
          <a:pPr marL="0" marR="0" lvl="0" indent="0" algn="l"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39856430118716701"/>
          <c:y val="0.14189487814611912"/>
          <c:w val="0.57902000344884008"/>
          <c:h val="0.77416401707174687"/>
        </c:manualLayout>
      </c:layout>
      <c:barChart>
        <c:barDir val="bar"/>
        <c:grouping val="stacked"/>
        <c:varyColors val="0"/>
        <c:ser>
          <c:idx val="0"/>
          <c:order val="0"/>
          <c:tx>
            <c:strRef>
              <c:f>Sheet1!$B$1</c:f>
              <c:strCache>
                <c:ptCount val="1"/>
                <c:pt idx="0">
                  <c:v>Yes</c:v>
                </c:pt>
              </c:strCache>
            </c:strRef>
          </c:tx>
          <c:spPr>
            <a:solidFill>
              <a:schemeClr val="accent1"/>
            </a:solidFill>
            <a:ln>
              <a:solidFill>
                <a:sysClr val="windowText" lastClr="000000"/>
              </a:solidFill>
            </a:ln>
            <a:effectLst/>
          </c:spPr>
          <c:invertIfNegative val="0"/>
          <c:dPt>
            <c:idx val="0"/>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5-1EDE-4420-9271-D8AFCE9B79A5}"/>
              </c:ext>
            </c:extLst>
          </c:dPt>
          <c:dPt>
            <c:idx val="1"/>
            <c:invertIfNegative val="0"/>
            <c:bubble3D val="0"/>
            <c:spPr>
              <a:solidFill>
                <a:srgbClr val="005EB8"/>
              </a:solidFill>
              <a:ln>
                <a:solidFill>
                  <a:sysClr val="windowText" lastClr="000000"/>
                </a:solidFill>
              </a:ln>
              <a:effectLst/>
            </c:spPr>
            <c:extLst>
              <c:ext xmlns:c16="http://schemas.microsoft.com/office/drawing/2014/chart" uri="{C3380CC4-5D6E-409C-BE32-E72D297353CC}">
                <c16:uniqueId val="{00000002-1EDE-4420-9271-D8AFCE9B79A5}"/>
              </c:ext>
            </c:extLst>
          </c:dPt>
          <c:dPt>
            <c:idx val="2"/>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4-1EDE-4420-9271-D8AFCE9B79A5}"/>
              </c:ext>
            </c:extLst>
          </c:dPt>
          <c:dPt>
            <c:idx val="3"/>
            <c:invertIfNegative val="0"/>
            <c:bubble3D val="0"/>
            <c:spPr>
              <a:solidFill>
                <a:srgbClr val="005EB8"/>
              </a:solidFill>
              <a:ln>
                <a:solidFill>
                  <a:sysClr val="windowText" lastClr="000000"/>
                </a:solidFill>
              </a:ln>
              <a:effectLst/>
            </c:spPr>
            <c:extLst>
              <c:ext xmlns:c16="http://schemas.microsoft.com/office/drawing/2014/chart" uri="{C3380CC4-5D6E-409C-BE32-E72D297353CC}">
                <c16:uniqueId val="{00000001-1EDE-4420-9271-D8AFCE9B79A5}"/>
              </c:ext>
            </c:extLst>
          </c:dPt>
          <c:dPt>
            <c:idx val="4"/>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3-1EDE-4420-9271-D8AFCE9B79A5}"/>
              </c:ext>
            </c:extLst>
          </c:dPt>
          <c:dPt>
            <c:idx val="5"/>
            <c:invertIfNegative val="0"/>
            <c:bubble3D val="0"/>
            <c:spPr>
              <a:solidFill>
                <a:srgbClr val="005EB8"/>
              </a:solidFill>
              <a:ln>
                <a:solidFill>
                  <a:sysClr val="windowText" lastClr="000000"/>
                </a:solidFill>
              </a:ln>
              <a:effectLst/>
            </c:spPr>
            <c:extLst>
              <c:ext xmlns:c16="http://schemas.microsoft.com/office/drawing/2014/chart" uri="{C3380CC4-5D6E-409C-BE32-E72D297353CC}">
                <c16:uniqueId val="{00000000-1EDE-4420-9271-D8AFCE9B79A5}"/>
              </c:ext>
            </c:extLst>
          </c:dPt>
          <c:dLbls>
            <c:dLbl>
              <c:idx val="0"/>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5-1EDE-4420-9271-D8AFCE9B79A5}"/>
                </c:ext>
              </c:extLst>
            </c:dLbl>
            <c:dLbl>
              <c:idx val="2"/>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4-1EDE-4420-9271-D8AFCE9B79A5}"/>
                </c:ext>
              </c:extLst>
            </c:dLbl>
            <c:dLbl>
              <c:idx val="4"/>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3-1EDE-4420-9271-D8AFCE9B79A5}"/>
                </c:ext>
              </c:extLst>
            </c:dLbl>
            <c:spPr>
              <a:noFill/>
              <a:ln>
                <a:noFill/>
              </a:ln>
              <a:effectLst/>
            </c:spPr>
            <c:txPr>
              <a:bodyPr rot="0" spcFirstLastPara="1" vertOverflow="ellipsis" vert="horz" wrap="square" lIns="38100" tIns="19050" rIns="38100" bIns="19050" anchor="ctr" anchorCtr="0">
                <a:spAutoFit/>
              </a:bodyPr>
              <a:lstStyle/>
              <a:p>
                <a:pPr algn="ctr">
                  <a:defRPr lang="en-US"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1,006)</c:v>
                </c:pt>
                <c:pt idx="1">
                  <c:v>UDA Contract 2024 (Base Size: 858)</c:v>
                </c:pt>
                <c:pt idx="2">
                  <c:v>Contract Reform 2023 (Base Size: 4,426)</c:v>
                </c:pt>
                <c:pt idx="3">
                  <c:v>Contract Reform 2024 (Base Size: 3,703)</c:v>
                </c:pt>
                <c:pt idx="4">
                  <c:v>Combined 2023 (Base Size: 5,432)</c:v>
                </c:pt>
                <c:pt idx="5">
                  <c:v>Combined 2024 (Base Size: 4,561)</c:v>
                </c:pt>
              </c:strCache>
            </c:strRef>
          </c:cat>
          <c:val>
            <c:numRef>
              <c:f>Sheet1!$B$2:$B$7</c:f>
              <c:numCache>
                <c:formatCode>0%</c:formatCode>
                <c:ptCount val="6"/>
                <c:pt idx="0">
                  <c:v>0.77</c:v>
                </c:pt>
                <c:pt idx="1">
                  <c:v>0.77</c:v>
                </c:pt>
                <c:pt idx="2">
                  <c:v>0.8</c:v>
                </c:pt>
                <c:pt idx="3">
                  <c:v>0.77396705374021069</c:v>
                </c:pt>
                <c:pt idx="4">
                  <c:v>0.79</c:v>
                </c:pt>
                <c:pt idx="5">
                  <c:v>0.77329532997149752</c:v>
                </c:pt>
              </c:numCache>
            </c:numRef>
          </c:val>
          <c:extLst>
            <c:ext xmlns:c16="http://schemas.microsoft.com/office/drawing/2014/chart" uri="{C3380CC4-5D6E-409C-BE32-E72D297353CC}">
              <c16:uniqueId val="{00000000-E256-425D-9116-91119E4A0DC8}"/>
            </c:ext>
          </c:extLst>
        </c:ser>
        <c:ser>
          <c:idx val="1"/>
          <c:order val="1"/>
          <c:tx>
            <c:strRef>
              <c:f>Sheet1!$C$1</c:f>
              <c:strCache>
                <c:ptCount val="1"/>
                <c:pt idx="0">
                  <c:v>No</c:v>
                </c:pt>
              </c:strCache>
            </c:strRef>
          </c:tx>
          <c:spPr>
            <a:solidFill>
              <a:srgbClr val="5C98D1"/>
            </a:solidFill>
            <a:ln>
              <a:solidFill>
                <a:sysClr val="windowText" lastClr="000000"/>
              </a:solidFill>
            </a:ln>
            <a:effectLst/>
          </c:spPr>
          <c:invertIfNegative val="0"/>
          <c:dPt>
            <c:idx val="0"/>
            <c:invertIfNegative val="0"/>
            <c:bubble3D val="0"/>
            <c:spPr>
              <a:solidFill>
                <a:srgbClr val="66C4EB"/>
              </a:solidFill>
              <a:ln>
                <a:solidFill>
                  <a:sysClr val="windowText" lastClr="000000"/>
                </a:solidFill>
              </a:ln>
              <a:effectLst/>
            </c:spPr>
            <c:extLst>
              <c:ext xmlns:c16="http://schemas.microsoft.com/office/drawing/2014/chart" uri="{C3380CC4-5D6E-409C-BE32-E72D297353CC}">
                <c16:uniqueId val="{00000008-1EDE-4420-9271-D8AFCE9B79A5}"/>
              </c:ext>
            </c:extLst>
          </c:dPt>
          <c:dPt>
            <c:idx val="2"/>
            <c:invertIfNegative val="0"/>
            <c:bubble3D val="0"/>
            <c:spPr>
              <a:solidFill>
                <a:srgbClr val="66C4EB"/>
              </a:solidFill>
              <a:ln>
                <a:solidFill>
                  <a:sysClr val="windowText" lastClr="000000"/>
                </a:solidFill>
              </a:ln>
              <a:effectLst/>
            </c:spPr>
            <c:extLst>
              <c:ext xmlns:c16="http://schemas.microsoft.com/office/drawing/2014/chart" uri="{C3380CC4-5D6E-409C-BE32-E72D297353CC}">
                <c16:uniqueId val="{00000009-1EDE-4420-9271-D8AFCE9B79A5}"/>
              </c:ext>
            </c:extLst>
          </c:dPt>
          <c:dPt>
            <c:idx val="4"/>
            <c:invertIfNegative val="0"/>
            <c:bubble3D val="0"/>
            <c:spPr>
              <a:solidFill>
                <a:srgbClr val="66C4EB"/>
              </a:solidFill>
              <a:ln>
                <a:solidFill>
                  <a:sysClr val="windowText" lastClr="000000"/>
                </a:solidFill>
              </a:ln>
              <a:effectLst/>
            </c:spPr>
            <c:extLst>
              <c:ext xmlns:c16="http://schemas.microsoft.com/office/drawing/2014/chart" uri="{C3380CC4-5D6E-409C-BE32-E72D297353CC}">
                <c16:uniqueId val="{00000007-1EDE-4420-9271-D8AFCE9B79A5}"/>
              </c:ext>
            </c:extLst>
          </c:dPt>
          <c:dLbls>
            <c:dLbl>
              <c:idx val="1"/>
              <c:spPr>
                <a:solidFill>
                  <a:srgbClr val="5C98D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A-1EDE-4420-9271-D8AFCE9B79A5}"/>
                </c:ext>
              </c:extLst>
            </c:dLbl>
            <c:dLbl>
              <c:idx val="3"/>
              <c:spPr>
                <a:solidFill>
                  <a:srgbClr val="5C98D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B-1EDE-4420-9271-D8AFCE9B79A5}"/>
                </c:ext>
              </c:extLst>
            </c:dLbl>
            <c:dLbl>
              <c:idx val="5"/>
              <c:spPr>
                <a:solidFill>
                  <a:srgbClr val="5C98D1"/>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6-1EDE-4420-9271-D8AFCE9B79A5}"/>
                </c:ext>
              </c:extLst>
            </c:dLbl>
            <c:spPr>
              <a:solidFill>
                <a:srgbClr val="66C4EB"/>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1,006)</c:v>
                </c:pt>
                <c:pt idx="1">
                  <c:v>UDA Contract 2024 (Base Size: 858)</c:v>
                </c:pt>
                <c:pt idx="2">
                  <c:v>Contract Reform 2023 (Base Size: 4,426)</c:v>
                </c:pt>
                <c:pt idx="3">
                  <c:v>Contract Reform 2024 (Base Size: 3,703)</c:v>
                </c:pt>
                <c:pt idx="4">
                  <c:v>Combined 2023 (Base Size: 5,432)</c:v>
                </c:pt>
                <c:pt idx="5">
                  <c:v>Combined 2024 (Base Size: 4,561)</c:v>
                </c:pt>
              </c:strCache>
            </c:strRef>
          </c:cat>
          <c:val>
            <c:numRef>
              <c:f>Sheet1!$C$2:$C$7</c:f>
              <c:numCache>
                <c:formatCode>0%</c:formatCode>
                <c:ptCount val="6"/>
                <c:pt idx="0">
                  <c:v>0.23</c:v>
                </c:pt>
                <c:pt idx="1">
                  <c:v>0.23</c:v>
                </c:pt>
                <c:pt idx="2">
                  <c:v>0.2</c:v>
                </c:pt>
                <c:pt idx="3">
                  <c:v>0.22603294625978937</c:v>
                </c:pt>
                <c:pt idx="4">
                  <c:v>0.21</c:v>
                </c:pt>
                <c:pt idx="5">
                  <c:v>0.22670467002850253</c:v>
                </c:pt>
              </c:numCache>
            </c:numRef>
          </c:val>
          <c:extLst>
            <c:ext xmlns:c16="http://schemas.microsoft.com/office/drawing/2014/chart" uri="{C3380CC4-5D6E-409C-BE32-E72D297353CC}">
              <c16:uniqueId val="{00000001-E256-425D-9116-91119E4A0DC8}"/>
            </c:ext>
          </c:extLst>
        </c:ser>
        <c:dLbls>
          <c:dLblPos val="inEnd"/>
          <c:showLegendKey val="0"/>
          <c:showVal val="1"/>
          <c:showCatName val="0"/>
          <c:showSerName val="0"/>
          <c:showPercent val="0"/>
          <c:showBubbleSize val="0"/>
        </c:dLbls>
        <c:gapWidth val="150"/>
        <c:overlap val="100"/>
        <c:axId val="1847970560"/>
        <c:axId val="1847973920"/>
      </c:barChart>
      <c:catAx>
        <c:axId val="184797056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1847973920"/>
        <c:crosses val="autoZero"/>
        <c:auto val="1"/>
        <c:lblAlgn val="ctr"/>
        <c:lblOffset val="100"/>
        <c:noMultiLvlLbl val="0"/>
      </c:catAx>
      <c:valAx>
        <c:axId val="1847973920"/>
        <c:scaling>
          <c:orientation val="minMax"/>
          <c:max val="1"/>
          <c:min val="0.1"/>
        </c:scaling>
        <c:delete val="1"/>
        <c:axPos val="b"/>
        <c:numFmt formatCode="0%" sourceLinked="1"/>
        <c:majorTickMark val="none"/>
        <c:minorTickMark val="none"/>
        <c:tickLblPos val="nextTo"/>
        <c:crossAx val="1847970560"/>
        <c:crosses val="autoZero"/>
        <c:crossBetween val="between"/>
      </c:valAx>
      <c:spPr>
        <a:noFill/>
        <a:ln>
          <a:noFill/>
        </a:ln>
        <a:effectLst/>
      </c:spPr>
    </c:plotArea>
    <c:plotVisOnly val="1"/>
    <c:dispBlanksAs val="gap"/>
    <c:showDLblsOverMax val="0"/>
  </c:chart>
  <c:spPr>
    <a:noFill/>
    <a:ln w="25400">
      <a:solidFill>
        <a:sysClr val="windowText" lastClr="000000">
          <a:lumMod val="95000"/>
          <a:lumOff val="5000"/>
        </a:sysClr>
      </a:solidFill>
    </a:ln>
    <a:effectLst/>
  </c:spPr>
  <c:txPr>
    <a:bodyPr/>
    <a:lstStyle/>
    <a:p>
      <a:pPr>
        <a:defRPr/>
      </a:pPr>
      <a:endParaRPr lang="en-US"/>
    </a:p>
  </c:txPr>
  <c:externalData r:id="rId4">
    <c:autoUpdate val="0"/>
  </c:externalData>
  <c:userShapes r:id="rId5"/>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Arial" panose="020B0604020202020204" pitchFamily="34" charset="0"/>
                <a:ea typeface="+mn-ea"/>
                <a:cs typeface="Arial" panose="020B0604020202020204" pitchFamily="34" charset="0"/>
              </a:defRPr>
            </a:pPr>
            <a:r>
              <a:rPr lang="en-US" dirty="0">
                <a:solidFill>
                  <a:schemeClr val="tx1"/>
                </a:solidFill>
              </a:rPr>
              <a:t>Satisfaction score for the quality of NHS Dentistry (dental treatment/check-up) received (rating 7 to 10 out of 10, % satisfaction score)</a:t>
            </a:r>
          </a:p>
        </c:rich>
      </c:tx>
      <c:layout>
        <c:manualLayout>
          <c:xMode val="edge"/>
          <c:yMode val="edge"/>
          <c:x val="0.14949989982958065"/>
          <c:y val="3.5089072644619052E-2"/>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chemeClr val="tx1"/>
              </a:solidFill>
              <a:latin typeface="Arial" panose="020B0604020202020204" pitchFamily="34" charset="0"/>
              <a:ea typeface="+mn-ea"/>
              <a:cs typeface="Arial" panose="020B0604020202020204" pitchFamily="34" charset="0"/>
            </a:defRPr>
          </a:pPr>
          <a:endParaRPr lang="en-US"/>
        </a:p>
      </c:txPr>
    </c:title>
    <c:autoTitleDeleted val="0"/>
    <c:plotArea>
      <c:layout>
        <c:manualLayout>
          <c:layoutTarget val="inner"/>
          <c:xMode val="edge"/>
          <c:yMode val="edge"/>
          <c:x val="0.25945375699189255"/>
          <c:y val="0.17735529782015391"/>
          <c:w val="0.74054624300810745"/>
          <c:h val="0.75642859538022789"/>
        </c:manualLayout>
      </c:layout>
      <c:barChart>
        <c:barDir val="bar"/>
        <c:grouping val="clustered"/>
        <c:varyColors val="0"/>
        <c:ser>
          <c:idx val="0"/>
          <c:order val="0"/>
          <c:tx>
            <c:strRef>
              <c:f>Sheet1!$B$1</c:f>
              <c:strCache>
                <c:ptCount val="1"/>
                <c:pt idx="0">
                  <c:v>Column6</c:v>
                </c:pt>
              </c:strCache>
            </c:strRef>
          </c:tx>
          <c:spPr>
            <a:solidFill>
              <a:srgbClr val="005EB8"/>
            </a:solidFill>
            <a:ln>
              <a:solidFill>
                <a:sysClr val="windowText" lastClr="000000"/>
              </a:solidFill>
            </a:ln>
            <a:effectLst/>
          </c:spPr>
          <c:invertIfNegative val="0"/>
          <c:dPt>
            <c:idx val="0"/>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2-9A9C-4244-9BA7-6B498CF1A38F}"/>
              </c:ext>
            </c:extLst>
          </c:dPt>
          <c:dPt>
            <c:idx val="2"/>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1-9A9C-4244-9BA7-6B498CF1A38F}"/>
              </c:ext>
            </c:extLst>
          </c:dPt>
          <c:dPt>
            <c:idx val="4"/>
            <c:invertIfNegative val="0"/>
            <c:bubble3D val="0"/>
            <c:spPr>
              <a:solidFill>
                <a:srgbClr val="41B6E6"/>
              </a:solidFill>
              <a:ln>
                <a:solidFill>
                  <a:sysClr val="windowText" lastClr="000000"/>
                </a:solidFill>
              </a:ln>
              <a:effectLst/>
            </c:spPr>
            <c:extLst>
              <c:ext xmlns:c16="http://schemas.microsoft.com/office/drawing/2014/chart" uri="{C3380CC4-5D6E-409C-BE32-E72D297353CC}">
                <c16:uniqueId val="{00000000-9A9C-4244-9BA7-6B498CF1A38F}"/>
              </c:ext>
            </c:extLst>
          </c:dPt>
          <c:dLbls>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2-9A9C-4244-9BA7-6B498CF1A38F}"/>
                </c:ext>
              </c:extLst>
            </c:dLbl>
            <c:dLbl>
              <c:idx val="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1-9A9C-4244-9BA7-6B498CF1A38F}"/>
                </c:ext>
              </c:extLst>
            </c:dLbl>
            <c:dLbl>
              <c:idx val="4"/>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95000"/>
                          <a:lumOff val="5000"/>
                        </a:schemeClr>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extLst>
                <c:ext xmlns:c16="http://schemas.microsoft.com/office/drawing/2014/chart" uri="{C3380CC4-5D6E-409C-BE32-E72D297353CC}">
                  <c16:uniqueId val="{00000000-9A9C-4244-9BA7-6B498CF1A38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UDA Contract 2023 
(Base Size: 1,010)</c:v>
                </c:pt>
                <c:pt idx="1">
                  <c:v>UDA Contract 2024
 (Base Size: 861)</c:v>
                </c:pt>
                <c:pt idx="2">
                  <c:v>Contract Reform 2023
 (Base Size: 4,445)</c:v>
                </c:pt>
                <c:pt idx="3">
                  <c:v>Contract Reform 2024
 (Base Size: 3,718)</c:v>
                </c:pt>
                <c:pt idx="4">
                  <c:v>Combined 2023
 (Base Size: 5,455)</c:v>
                </c:pt>
                <c:pt idx="5">
                  <c:v>Combined 2024
 (Base Size: 4,579)</c:v>
                </c:pt>
              </c:strCache>
            </c:strRef>
          </c:cat>
          <c:val>
            <c:numRef>
              <c:f>Sheet1!$B$2:$B$7</c:f>
              <c:numCache>
                <c:formatCode>0%</c:formatCode>
                <c:ptCount val="6"/>
                <c:pt idx="0">
                  <c:v>0.86</c:v>
                </c:pt>
                <c:pt idx="1">
                  <c:v>0.84</c:v>
                </c:pt>
                <c:pt idx="2">
                  <c:v>0.86</c:v>
                </c:pt>
                <c:pt idx="3">
                  <c:v>0.84</c:v>
                </c:pt>
                <c:pt idx="4">
                  <c:v>0.86</c:v>
                </c:pt>
                <c:pt idx="5">
                  <c:v>0.84</c:v>
                </c:pt>
              </c:numCache>
            </c:numRef>
          </c:val>
          <c:extLst>
            <c:ext xmlns:c16="http://schemas.microsoft.com/office/drawing/2014/chart" uri="{C3380CC4-5D6E-409C-BE32-E72D297353CC}">
              <c16:uniqueId val="{00000000-C3F6-418E-9797-CF6655E6239A}"/>
            </c:ext>
          </c:extLst>
        </c:ser>
        <c:dLbls>
          <c:showLegendKey val="0"/>
          <c:showVal val="0"/>
          <c:showCatName val="0"/>
          <c:showSerName val="0"/>
          <c:showPercent val="0"/>
          <c:showBubbleSize val="0"/>
        </c:dLbls>
        <c:gapWidth val="182"/>
        <c:axId val="1240824975"/>
        <c:axId val="1240825455"/>
      </c:barChart>
      <c:catAx>
        <c:axId val="12408249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en-US"/>
          </a:p>
        </c:txPr>
        <c:crossAx val="1240825455"/>
        <c:crosses val="autoZero"/>
        <c:auto val="1"/>
        <c:lblAlgn val="ctr"/>
        <c:lblOffset val="100"/>
        <c:noMultiLvlLbl val="0"/>
      </c:catAx>
      <c:valAx>
        <c:axId val="1240825455"/>
        <c:scaling>
          <c:orientation val="minMax"/>
          <c:max val="1"/>
          <c:min val="0"/>
        </c:scaling>
        <c:delete val="1"/>
        <c:axPos val="b"/>
        <c:numFmt formatCode="0%" sourceLinked="1"/>
        <c:majorTickMark val="out"/>
        <c:minorTickMark val="none"/>
        <c:tickLblPos val="nextTo"/>
        <c:crossAx val="1240824975"/>
        <c:crosses val="autoZero"/>
        <c:crossBetween val="between"/>
        <c:majorUnit val="0.2"/>
      </c:valAx>
      <c:spPr>
        <a:noFill/>
        <a:ln>
          <a:noFill/>
        </a:ln>
        <a:effectLst/>
      </c:spPr>
    </c:plotArea>
    <c:plotVisOnly val="1"/>
    <c:dispBlanksAs val="gap"/>
    <c:showDLblsOverMax val="0"/>
  </c:chart>
  <c:spPr>
    <a:solidFill>
      <a:schemeClr val="bg1"/>
    </a:solidFill>
    <a:ln w="25400" cap="flat" cmpd="sng" algn="ctr">
      <a:solidFill>
        <a:sysClr val="windowText" lastClr="000000">
          <a:lumMod val="95000"/>
          <a:lumOff val="5000"/>
        </a:sysClr>
      </a:solidFill>
      <a:round/>
    </a:ln>
    <a:effectLst/>
  </c:spPr>
  <c:txPr>
    <a:bodyPr/>
    <a:lstStyle/>
    <a:p>
      <a:pPr>
        <a:defRPr/>
      </a:pPr>
      <a:endParaRPr lang="en-US"/>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3.xml.rels><?xml version="1.0" encoding="UTF-8" standalone="yes"?>
<Relationships xmlns="http://schemas.openxmlformats.org/package/2006/relationships"><Relationship Id="rId1" Type="http://schemas.openxmlformats.org/officeDocument/2006/relationships/image" Target="../media/image3.png"/></Relationships>
</file>

<file path=ppt/drawings/drawing1.xml><?xml version="1.0" encoding="utf-8"?>
<c:userShapes xmlns:c="http://schemas.openxmlformats.org/drawingml/2006/chart">
  <cdr:relSizeAnchor xmlns:cdr="http://schemas.openxmlformats.org/drawingml/2006/chartDrawing">
    <cdr:from>
      <cdr:x>0.4757</cdr:x>
      <cdr:y>0.94354</cdr:y>
    </cdr:from>
    <cdr:to>
      <cdr:x>0.5866</cdr:x>
      <cdr:y>0.98154</cdr:y>
    </cdr:to>
    <cdr:sp macro="" textlink="">
      <cdr:nvSpPr>
        <cdr:cNvPr id="6" name="TextBox 5">
          <a:extLst xmlns:a="http://schemas.openxmlformats.org/drawingml/2006/main">
            <a:ext uri="{FF2B5EF4-FFF2-40B4-BE49-F238E27FC236}">
              <a16:creationId xmlns:a16="http://schemas.microsoft.com/office/drawing/2014/main" id="{A51CE56F-995B-481C-8C2A-11E849388AC5}"/>
            </a:ext>
          </a:extLst>
        </cdr:cNvPr>
        <cdr:cNvSpPr txBox="1"/>
      </cdr:nvSpPr>
      <cdr:spPr>
        <a:xfrm xmlns:a="http://schemas.openxmlformats.org/drawingml/2006/main">
          <a:off x="2456295" y="4614685"/>
          <a:ext cx="572655" cy="1858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0.17252</cdr:x>
      <cdr:y>0.89515</cdr:y>
    </cdr:from>
    <cdr:to>
      <cdr:x>1</cdr:x>
      <cdr:y>0.94059</cdr:y>
    </cdr:to>
    <cdr:sp macro="" textlink="">
      <cdr:nvSpPr>
        <cdr:cNvPr id="2" name="TextBox 7">
          <a:extLst xmlns:a="http://schemas.openxmlformats.org/drawingml/2006/main">
            <a:ext uri="{FF2B5EF4-FFF2-40B4-BE49-F238E27FC236}">
              <a16:creationId xmlns:a16="http://schemas.microsoft.com/office/drawing/2014/main" id="{18E2C704-E001-81E2-9345-78FD60DB6375}"/>
            </a:ext>
          </a:extLst>
        </cdr:cNvPr>
        <cdr:cNvSpPr txBox="1"/>
      </cdr:nvSpPr>
      <cdr:spPr>
        <a:xfrm xmlns:a="http://schemas.openxmlformats.org/drawingml/2006/main">
          <a:off x="2025307" y="3139178"/>
          <a:ext cx="9714111" cy="15935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000" dirty="0">
              <a:latin typeface="Arial" panose="020B0604020202020204" pitchFamily="34" charset="0"/>
              <a:cs typeface="Arial" panose="020B0604020202020204" pitchFamily="34" charset="0"/>
            </a:rPr>
            <a:t>From dark to light blue: Less than 24 hours→ 1-2 days → 3-4 days→ 5-7 days→ 8-13 days → 14 days or more</a:t>
          </a:r>
        </a:p>
      </cdr:txBody>
    </cdr:sp>
  </cdr:relSizeAnchor>
</c:userShapes>
</file>

<file path=ppt/drawings/drawing3.xml><?xml version="1.0" encoding="utf-8"?>
<c:userShapes xmlns:c="http://schemas.openxmlformats.org/drawingml/2006/chart">
  <cdr:relSizeAnchor xmlns:cdr="http://schemas.openxmlformats.org/drawingml/2006/chartDrawing">
    <cdr:from>
      <cdr:x>0.36338</cdr:x>
      <cdr:y>0.89712</cdr:y>
    </cdr:from>
    <cdr:to>
      <cdr:x>0.84468</cdr:x>
      <cdr:y>0.97164</cdr:y>
    </cdr:to>
    <cdr:pic>
      <cdr:nvPicPr>
        <cdr:cNvPr id="2" name="chart">
          <a:extLst xmlns:a="http://schemas.openxmlformats.org/drawingml/2006/main">
            <a:ext uri="{FF2B5EF4-FFF2-40B4-BE49-F238E27FC236}">
              <a16:creationId xmlns:a16="http://schemas.microsoft.com/office/drawing/2014/main" id="{ADFB0688-8257-7CD8-F201-F4782A273630}"/>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207491" y="4241888"/>
          <a:ext cx="2923809" cy="352381"/>
        </a:xfrm>
        <a:prstGeom xmlns:a="http://schemas.openxmlformats.org/drawingml/2006/main" prst="rect">
          <a:avLst/>
        </a:prstGeom>
      </cdr:spPr>
    </cdr:pic>
  </cdr:relSizeAnchor>
  <cdr:relSizeAnchor xmlns:cdr="http://schemas.openxmlformats.org/drawingml/2006/chartDrawing">
    <cdr:from>
      <cdr:x>0.36338</cdr:x>
      <cdr:y>0.89712</cdr:y>
    </cdr:from>
    <cdr:to>
      <cdr:x>0.86928</cdr:x>
      <cdr:y>0.97164</cdr:y>
    </cdr:to>
    <cdr:pic>
      <cdr:nvPicPr>
        <cdr:cNvPr id="3" name="chart">
          <a:extLst xmlns:a="http://schemas.openxmlformats.org/drawingml/2006/main">
            <a:ext uri="{FF2B5EF4-FFF2-40B4-BE49-F238E27FC236}">
              <a16:creationId xmlns:a16="http://schemas.microsoft.com/office/drawing/2014/main" id="{ADFB0688-8257-7CD8-F201-F4782A273630}"/>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2285117" y="4861195"/>
          <a:ext cx="3181352" cy="403799"/>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0.80126</cdr:x>
      <cdr:y>0.91499</cdr:y>
    </cdr:from>
    <cdr:to>
      <cdr:x>0.97327</cdr:x>
      <cdr:y>0.97224</cdr:y>
    </cdr:to>
    <cdr:sp macro="" textlink="">
      <cdr:nvSpPr>
        <cdr:cNvPr id="2" name="TextBox 1">
          <a:extLst xmlns:a="http://schemas.openxmlformats.org/drawingml/2006/main">
            <a:ext uri="{FF2B5EF4-FFF2-40B4-BE49-F238E27FC236}">
              <a16:creationId xmlns:a16="http://schemas.microsoft.com/office/drawing/2014/main" id="{D2B56B25-544E-44DF-83F6-26957A3268FD}"/>
            </a:ext>
          </a:extLst>
        </cdr:cNvPr>
        <cdr:cNvSpPr txBox="1"/>
      </cdr:nvSpPr>
      <cdr:spPr>
        <a:xfrm xmlns:a="http://schemas.openxmlformats.org/drawingml/2006/main">
          <a:off x="6566535" y="5023485"/>
          <a:ext cx="1409700" cy="3143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latin typeface="Arial" panose="020B0604020202020204" pitchFamily="34" charset="0"/>
              <a:cs typeface="Arial" panose="020B0604020202020204" pitchFamily="34" charset="0"/>
            </a:rPr>
            <a:t>(Base size: 4,563)</a:t>
          </a:r>
        </a:p>
      </cdr:txBody>
    </cdr:sp>
  </cdr:relSizeAnchor>
  <cdr:relSizeAnchor xmlns:cdr="http://schemas.openxmlformats.org/drawingml/2006/chartDrawing">
    <cdr:from>
      <cdr:x>0</cdr:x>
      <cdr:y>0</cdr:y>
    </cdr:from>
    <cdr:to>
      <cdr:x>1</cdr:x>
      <cdr:y>1</cdr:y>
    </cdr:to>
    <cdr:sp macro="" textlink="">
      <cdr:nvSpPr>
        <cdr:cNvPr id="3" name="Rectangle 2">
          <a:extLst xmlns:a="http://schemas.openxmlformats.org/drawingml/2006/main">
            <a:ext uri="{FF2B5EF4-FFF2-40B4-BE49-F238E27FC236}">
              <a16:creationId xmlns:a16="http://schemas.microsoft.com/office/drawing/2014/main" id="{CD3989F1-8C33-44D1-875E-B22945F10FB9}"/>
            </a:ext>
          </a:extLst>
        </cdr:cNvPr>
        <cdr:cNvSpPr/>
      </cdr:nvSpPr>
      <cdr:spPr>
        <a:xfrm xmlns:a="http://schemas.openxmlformats.org/drawingml/2006/main">
          <a:off x="8977" y="-40935"/>
          <a:ext cx="7609490" cy="4645573"/>
        </a:xfrm>
        <a:prstGeom xmlns:a="http://schemas.openxmlformats.org/drawingml/2006/main" prst="rect">
          <a:avLst/>
        </a:prstGeom>
        <a:noFill xmlns:a="http://schemas.openxmlformats.org/drawingml/2006/main"/>
        <a:ln xmlns:a="http://schemas.openxmlformats.org/drawingml/2006/main" w="28575">
          <a:solidFill>
            <a:schemeClr val="tx1">
              <a:lumMod val="95000"/>
              <a:lumOff val="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0.80126</cdr:x>
      <cdr:y>0.91499</cdr:y>
    </cdr:from>
    <cdr:to>
      <cdr:x>0.97327</cdr:x>
      <cdr:y>0.97224</cdr:y>
    </cdr:to>
    <cdr:sp macro="" textlink="">
      <cdr:nvSpPr>
        <cdr:cNvPr id="4" name="TextBox 1">
          <a:extLst xmlns:a="http://schemas.openxmlformats.org/drawingml/2006/main">
            <a:ext uri="{FF2B5EF4-FFF2-40B4-BE49-F238E27FC236}">
              <a16:creationId xmlns:a16="http://schemas.microsoft.com/office/drawing/2014/main" id="{D2B56B25-544E-44DF-83F6-26957A3268FD}"/>
            </a:ext>
          </a:extLst>
        </cdr:cNvPr>
        <cdr:cNvSpPr txBox="1"/>
      </cdr:nvSpPr>
      <cdr:spPr>
        <a:xfrm xmlns:a="http://schemas.openxmlformats.org/drawingml/2006/main">
          <a:off x="6566535" y="5023485"/>
          <a:ext cx="1409700" cy="3143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latin typeface="Arial" panose="020B0604020202020204" pitchFamily="34" charset="0"/>
              <a:cs typeface="Arial" panose="020B0604020202020204" pitchFamily="34" charset="0"/>
            </a:rPr>
            <a:t>(Base size: 4,563)</a:t>
          </a:r>
        </a:p>
      </cdr:txBody>
    </cdr:sp>
  </cdr:relSizeAnchor>
  <cdr:relSizeAnchor xmlns:cdr="http://schemas.openxmlformats.org/drawingml/2006/chartDrawing">
    <cdr:from>
      <cdr:x>0</cdr:x>
      <cdr:y>0</cdr:y>
    </cdr:from>
    <cdr:to>
      <cdr:x>1</cdr:x>
      <cdr:y>1</cdr:y>
    </cdr:to>
    <cdr:sp macro="" textlink="">
      <cdr:nvSpPr>
        <cdr:cNvPr id="5" name="Rectangle 2">
          <a:extLst xmlns:a="http://schemas.openxmlformats.org/drawingml/2006/main">
            <a:ext uri="{FF2B5EF4-FFF2-40B4-BE49-F238E27FC236}">
              <a16:creationId xmlns:a16="http://schemas.microsoft.com/office/drawing/2014/main" id="{CD3989F1-8C33-44D1-875E-B22945F10FB9}"/>
            </a:ext>
          </a:extLst>
        </cdr:cNvPr>
        <cdr:cNvSpPr/>
      </cdr:nvSpPr>
      <cdr:spPr>
        <a:xfrm xmlns:a="http://schemas.openxmlformats.org/drawingml/2006/main">
          <a:off x="8977" y="-40935"/>
          <a:ext cx="7609490" cy="4645573"/>
        </a:xfrm>
        <a:prstGeom xmlns:a="http://schemas.openxmlformats.org/drawingml/2006/main" prst="rect">
          <a:avLst/>
        </a:prstGeom>
        <a:noFill xmlns:a="http://schemas.openxmlformats.org/drawingml/2006/main"/>
        <a:ln xmlns:a="http://schemas.openxmlformats.org/drawingml/2006/main" w="28575">
          <a:solidFill>
            <a:schemeClr val="tx1">
              <a:lumMod val="95000"/>
              <a:lumOff val="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0.41895</cdr:x>
      <cdr:y>0.9419</cdr:y>
    </cdr:from>
    <cdr:to>
      <cdr:x>0.80846</cdr:x>
      <cdr:y>0.99266</cdr:y>
    </cdr:to>
    <cdr:sp macro="" textlink="">
      <cdr:nvSpPr>
        <cdr:cNvPr id="6" name="TextBox 2">
          <a:extLst xmlns:a="http://schemas.openxmlformats.org/drawingml/2006/main">
            <a:ext uri="{FF2B5EF4-FFF2-40B4-BE49-F238E27FC236}">
              <a16:creationId xmlns:a16="http://schemas.microsoft.com/office/drawing/2014/main" id="{AA81FB4E-33A6-6558-755E-2994A1DEC679}"/>
            </a:ext>
          </a:extLst>
        </cdr:cNvPr>
        <cdr:cNvSpPr txBox="1"/>
      </cdr:nvSpPr>
      <cdr:spPr>
        <a:xfrm xmlns:a="http://schemas.openxmlformats.org/drawingml/2006/main">
          <a:off x="2373643" y="4569216"/>
          <a:ext cx="2206802" cy="246221"/>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GB" sz="1000" dirty="0">
              <a:latin typeface="Arial" panose="020B0604020202020204" pitchFamily="34" charset="0"/>
              <a:cs typeface="Arial" panose="020B0604020202020204" pitchFamily="34" charset="0"/>
            </a:rPr>
            <a:t>From dark to light blue: Yes → No</a:t>
          </a:r>
        </a:p>
      </cdr:txBody>
    </cdr:sp>
  </cdr:relSizeAnchor>
</c:userShapes>
</file>

<file path=ppt/drawings/drawing6.xml><?xml version="1.0" encoding="utf-8"?>
<c:userShapes xmlns:c="http://schemas.openxmlformats.org/drawingml/2006/chart">
  <cdr:relSizeAnchor xmlns:cdr="http://schemas.openxmlformats.org/drawingml/2006/chartDrawing">
    <cdr:from>
      <cdr:x>0.33879</cdr:x>
      <cdr:y>0.90308</cdr:y>
    </cdr:from>
    <cdr:to>
      <cdr:x>0.82456</cdr:x>
      <cdr:y>0.95343</cdr:y>
    </cdr:to>
    <cdr:sp macro="" textlink="">
      <cdr:nvSpPr>
        <cdr:cNvPr id="2" name="TextBox 2">
          <a:extLst xmlns:a="http://schemas.openxmlformats.org/drawingml/2006/main">
            <a:ext uri="{FF2B5EF4-FFF2-40B4-BE49-F238E27FC236}">
              <a16:creationId xmlns:a16="http://schemas.microsoft.com/office/drawing/2014/main" id="{EAEE5F1E-EB43-4238-87DB-125CD8F2B774}"/>
            </a:ext>
          </a:extLst>
        </cdr:cNvPr>
        <cdr:cNvSpPr txBox="1"/>
      </cdr:nvSpPr>
      <cdr:spPr>
        <a:xfrm xmlns:a="http://schemas.openxmlformats.org/drawingml/2006/main">
          <a:off x="1749360" y="4416796"/>
          <a:ext cx="2508291" cy="246252"/>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GB" sz="10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0.56693</cdr:x>
      <cdr:y>0.93599</cdr:y>
    </cdr:from>
    <cdr:to>
      <cdr:x>0.60449</cdr:x>
      <cdr:y>0.96809</cdr:y>
    </cdr:to>
    <cdr:sp macro="" textlink="">
      <cdr:nvSpPr>
        <cdr:cNvPr id="4" name="Rectangle 3">
          <a:extLst xmlns:a="http://schemas.openxmlformats.org/drawingml/2006/main">
            <a:ext uri="{FF2B5EF4-FFF2-40B4-BE49-F238E27FC236}">
              <a16:creationId xmlns:a16="http://schemas.microsoft.com/office/drawing/2014/main" id="{7CE7DCD5-196B-4ECD-896D-59CB62592182}"/>
            </a:ext>
          </a:extLst>
        </cdr:cNvPr>
        <cdr:cNvSpPr/>
      </cdr:nvSpPr>
      <cdr:spPr>
        <a:xfrm xmlns:a="http://schemas.openxmlformats.org/drawingml/2006/main">
          <a:off x="2927352" y="4577738"/>
          <a:ext cx="193964" cy="157020"/>
        </a:xfrm>
        <a:prstGeom xmlns:a="http://schemas.openxmlformats.org/drawingml/2006/main" prst="rect">
          <a:avLst/>
        </a:prstGeom>
        <a:solidFill xmlns:a="http://schemas.openxmlformats.org/drawingml/2006/main">
          <a:srgbClr val="41B6E6"/>
        </a:solidFill>
        <a:ln xmlns:a="http://schemas.openxmlformats.org/drawingml/2006/main" w="6350">
          <a:solidFill>
            <a:schemeClr val="tx1">
              <a:lumMod val="95000"/>
              <a:lumOff val="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dr:relSizeAnchor xmlns:cdr="http://schemas.openxmlformats.org/drawingml/2006/chartDrawing">
    <cdr:from>
      <cdr:x>0.32097</cdr:x>
      <cdr:y>0.93504</cdr:y>
    </cdr:from>
    <cdr:to>
      <cdr:x>0.35854</cdr:x>
      <cdr:y>0.96715</cdr:y>
    </cdr:to>
    <cdr:sp macro="" textlink="">
      <cdr:nvSpPr>
        <cdr:cNvPr id="5" name="Rectangle 4">
          <a:extLst xmlns:a="http://schemas.openxmlformats.org/drawingml/2006/main">
            <a:ext uri="{FF2B5EF4-FFF2-40B4-BE49-F238E27FC236}">
              <a16:creationId xmlns:a16="http://schemas.microsoft.com/office/drawing/2014/main" id="{23412351-D562-4181-B17F-6367B547BA16}"/>
            </a:ext>
          </a:extLst>
        </cdr:cNvPr>
        <cdr:cNvSpPr/>
      </cdr:nvSpPr>
      <cdr:spPr>
        <a:xfrm xmlns:a="http://schemas.openxmlformats.org/drawingml/2006/main">
          <a:off x="1657352" y="4573120"/>
          <a:ext cx="193964" cy="157020"/>
        </a:xfrm>
        <a:prstGeom xmlns:a="http://schemas.openxmlformats.org/drawingml/2006/main" prst="rect">
          <a:avLst/>
        </a:prstGeom>
        <a:solidFill xmlns:a="http://schemas.openxmlformats.org/drawingml/2006/main">
          <a:srgbClr val="005EB8"/>
        </a:solidFill>
        <a:ln xmlns:a="http://schemas.openxmlformats.org/drawingml/2006/main" w="6350">
          <a:solidFill>
            <a:schemeClr val="tx1">
              <a:lumMod val="95000"/>
              <a:lumOff val="5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0.4757</cdr:x>
      <cdr:y>0.94354</cdr:y>
    </cdr:from>
    <cdr:to>
      <cdr:x>0.5866</cdr:x>
      <cdr:y>0.98154</cdr:y>
    </cdr:to>
    <cdr:sp macro="" textlink="">
      <cdr:nvSpPr>
        <cdr:cNvPr id="6" name="TextBox 5">
          <a:extLst xmlns:a="http://schemas.openxmlformats.org/drawingml/2006/main">
            <a:ext uri="{FF2B5EF4-FFF2-40B4-BE49-F238E27FC236}">
              <a16:creationId xmlns:a16="http://schemas.microsoft.com/office/drawing/2014/main" id="{A51CE56F-995B-481C-8C2A-11E849388AC5}"/>
            </a:ext>
          </a:extLst>
        </cdr:cNvPr>
        <cdr:cNvSpPr txBox="1"/>
      </cdr:nvSpPr>
      <cdr:spPr>
        <a:xfrm xmlns:a="http://schemas.openxmlformats.org/drawingml/2006/main">
          <a:off x="2456295" y="4614685"/>
          <a:ext cx="572655" cy="1858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GB" sz="1100" dirty="0"/>
        </a:p>
      </cdr:txBody>
    </cdr:sp>
  </cdr:relSizeAnchor>
  <cdr:relSizeAnchor xmlns:cdr="http://schemas.openxmlformats.org/drawingml/2006/chartDrawing">
    <cdr:from>
      <cdr:x>0.35049</cdr:x>
      <cdr:y>0.93032</cdr:y>
    </cdr:from>
    <cdr:to>
      <cdr:x>0.55977</cdr:x>
      <cdr:y>0.97588</cdr:y>
    </cdr:to>
    <cdr:sp macro="" textlink="">
      <cdr:nvSpPr>
        <cdr:cNvPr id="7" name="TextBox 6">
          <a:extLst xmlns:a="http://schemas.openxmlformats.org/drawingml/2006/main">
            <a:ext uri="{FF2B5EF4-FFF2-40B4-BE49-F238E27FC236}">
              <a16:creationId xmlns:a16="http://schemas.microsoft.com/office/drawing/2014/main" id="{C3538A94-319F-48E6-8362-78AAFFEA5CFE}"/>
            </a:ext>
          </a:extLst>
        </cdr:cNvPr>
        <cdr:cNvSpPr txBox="1"/>
      </cdr:nvSpPr>
      <cdr:spPr>
        <a:xfrm xmlns:a="http://schemas.openxmlformats.org/drawingml/2006/main">
          <a:off x="1809750" y="4550028"/>
          <a:ext cx="1080654" cy="22281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900" dirty="0">
              <a:latin typeface="Arial" panose="020B0604020202020204" pitchFamily="34" charset="0"/>
              <a:cs typeface="Arial" panose="020B0604020202020204" pitchFamily="34" charset="0"/>
            </a:rPr>
            <a:t>Dark blue is 2024</a:t>
          </a:r>
        </a:p>
      </cdr:txBody>
    </cdr:sp>
  </cdr:relSizeAnchor>
  <cdr:relSizeAnchor xmlns:cdr="http://schemas.openxmlformats.org/drawingml/2006/chartDrawing">
    <cdr:from>
      <cdr:x>0.60896</cdr:x>
      <cdr:y>0.93127</cdr:y>
    </cdr:from>
    <cdr:to>
      <cdr:x>0.83345</cdr:x>
      <cdr:y>0.97871</cdr:y>
    </cdr:to>
    <cdr:sp macro="" textlink="">
      <cdr:nvSpPr>
        <cdr:cNvPr id="8" name="TextBox 1">
          <a:extLst xmlns:a="http://schemas.openxmlformats.org/drawingml/2006/main">
            <a:ext uri="{FF2B5EF4-FFF2-40B4-BE49-F238E27FC236}">
              <a16:creationId xmlns:a16="http://schemas.microsoft.com/office/drawing/2014/main" id="{FBA21DD9-7D2F-4580-B7DE-BE619E7A0072}"/>
            </a:ext>
          </a:extLst>
        </cdr:cNvPr>
        <cdr:cNvSpPr txBox="1"/>
      </cdr:nvSpPr>
      <cdr:spPr>
        <a:xfrm xmlns:a="http://schemas.openxmlformats.org/drawingml/2006/main">
          <a:off x="3144405" y="4554645"/>
          <a:ext cx="1159164" cy="23203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900" dirty="0">
              <a:latin typeface="Arial" panose="020B0604020202020204" pitchFamily="34" charset="0"/>
              <a:cs typeface="Arial" panose="020B0604020202020204" pitchFamily="34" charset="0"/>
            </a:rPr>
            <a:t>Light blue is 2023</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DF7F73-8BF8-441C-99CB-82AF540FE535}" type="datetimeFigureOut">
              <a:rPr lang="en-GB" smtClean="0"/>
              <a:t>12/09/2024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23D0E8-6FFB-4689-B626-44C6ADD0B402}" type="slidenum">
              <a:rPr lang="en-GB" smtClean="0"/>
              <a:t>‹#›</a:t>
            </a:fld>
            <a:endParaRPr lang="en-GB"/>
          </a:p>
        </p:txBody>
      </p:sp>
    </p:spTree>
    <p:extLst>
      <p:ext uri="{BB962C8B-B14F-4D97-AF65-F5344CB8AC3E}">
        <p14:creationId xmlns:p14="http://schemas.microsoft.com/office/powerpoint/2010/main" val="438089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This layout can be used for presentations with longer titles that are too long to be boxed.</a:t>
            </a:r>
          </a:p>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77DA6A-25ED-4293-A95F-BC7D4B019DF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64097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123D0E8-6FFB-4689-B626-44C6ADD0B402}" type="slidenum">
              <a:rPr lang="en-GB" smtClean="0"/>
              <a:t>5</a:t>
            </a:fld>
            <a:endParaRPr lang="en-GB"/>
          </a:p>
        </p:txBody>
      </p:sp>
    </p:spTree>
    <p:extLst>
      <p:ext uri="{BB962C8B-B14F-4D97-AF65-F5344CB8AC3E}">
        <p14:creationId xmlns:p14="http://schemas.microsoft.com/office/powerpoint/2010/main" val="3956106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8123D0E8-6FFB-4689-B626-44C6ADD0B402}" type="slidenum">
              <a:rPr lang="en-GB" smtClean="0"/>
              <a:t>6</a:t>
            </a:fld>
            <a:endParaRPr lang="en-GB"/>
          </a:p>
        </p:txBody>
      </p:sp>
    </p:spTree>
    <p:extLst>
      <p:ext uri="{BB962C8B-B14F-4D97-AF65-F5344CB8AC3E}">
        <p14:creationId xmlns:p14="http://schemas.microsoft.com/office/powerpoint/2010/main" val="2776708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end slide can be used for a closing message, such as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77DA6A-25ED-4293-A95F-BC7D4B019DF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905179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9403" y="2468490"/>
            <a:ext cx="10558197" cy="1104527"/>
          </a:xfrm>
          <a:prstGeom prst="rect">
            <a:avLst/>
          </a:prstGeom>
          <a:solidFill>
            <a:srgbClr val="005EB8"/>
          </a:solidFill>
        </p:spPr>
        <p:txBody>
          <a:bodyPr anchor="ctr">
            <a:normAutofit/>
          </a:bodyPr>
          <a:lstStyle>
            <a:lvl1pPr>
              <a:defRPr sz="4800" b="1">
                <a:solidFill>
                  <a:schemeClr val="bg1"/>
                </a:solidFill>
                <a:latin typeface="Arial Black" panose="020B0A04020102020204" pitchFamily="34" charset="0"/>
                <a:cs typeface="Arial" pitchFamily="34" charset="0"/>
              </a:defRPr>
            </a:lvl1pPr>
          </a:lstStyle>
          <a:p>
            <a:r>
              <a:rPr lang="en-US"/>
              <a:t>Click to edit Master title style</a:t>
            </a:r>
            <a:endParaRPr lang="en-GB"/>
          </a:p>
        </p:txBody>
      </p:sp>
      <p:sp>
        <p:nvSpPr>
          <p:cNvPr id="3" name="Subtitle 2"/>
          <p:cNvSpPr>
            <a:spLocks noGrp="1"/>
          </p:cNvSpPr>
          <p:nvPr>
            <p:ph type="subTitle" idx="1"/>
          </p:nvPr>
        </p:nvSpPr>
        <p:spPr>
          <a:xfrm>
            <a:off x="719403" y="3813043"/>
            <a:ext cx="10561173" cy="1488165"/>
          </a:xfrm>
          <a:prstGeom prst="rect">
            <a:avLst/>
          </a:prstGeom>
        </p:spPr>
        <p:txBody>
          <a:bodyPr/>
          <a:lstStyle>
            <a:lvl1pPr marL="0" indent="0" algn="l">
              <a:buNone/>
              <a:defRPr sz="3200" baseline="0">
                <a:solidFill>
                  <a:schemeClr val="tx1"/>
                </a:solidFill>
                <a:latin typeface="Arial" pitchFamily="34" charset="0"/>
                <a:cs typeface="Arial"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pic>
        <p:nvPicPr>
          <p:cNvPr id="6" name="Picture 5" descr="A black background with a black square&#10;&#10;Description automatically generated with medium confidence">
            <a:extLst>
              <a:ext uri="{FF2B5EF4-FFF2-40B4-BE49-F238E27FC236}">
                <a16:creationId xmlns:a16="http://schemas.microsoft.com/office/drawing/2014/main" id="{28FA27F2-CC33-FBF9-E2BB-1C9340E97CC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00257" y="385605"/>
            <a:ext cx="3407177" cy="739140"/>
          </a:xfrm>
          <a:prstGeom prst="rect">
            <a:avLst/>
          </a:prstGeom>
        </p:spPr>
      </p:pic>
    </p:spTree>
    <p:extLst>
      <p:ext uri="{BB962C8B-B14F-4D97-AF65-F5344CB8AC3E}">
        <p14:creationId xmlns:p14="http://schemas.microsoft.com/office/powerpoint/2010/main" val="3197133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823ACF6-0732-3B90-C796-C04CEAE0046E}"/>
              </a:ext>
            </a:extLst>
          </p:cNvPr>
          <p:cNvSpPr/>
          <p:nvPr userDrawn="1"/>
        </p:nvSpPr>
        <p:spPr>
          <a:xfrm>
            <a:off x="0" y="0"/>
            <a:ext cx="12192000" cy="6858000"/>
          </a:xfrm>
          <a:prstGeom prst="rect">
            <a:avLst/>
          </a:prstGeom>
          <a:solidFill>
            <a:srgbClr val="005E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ctrTitle"/>
          </p:nvPr>
        </p:nvSpPr>
        <p:spPr>
          <a:xfrm>
            <a:off x="719403" y="2468490"/>
            <a:ext cx="10558197" cy="1104527"/>
          </a:xfrm>
          <a:prstGeom prst="rect">
            <a:avLst/>
          </a:prstGeom>
        </p:spPr>
        <p:txBody>
          <a:bodyPr anchor="ctr">
            <a:normAutofit/>
          </a:bodyPr>
          <a:lstStyle>
            <a:lvl1pPr>
              <a:defRPr sz="4800" b="1">
                <a:solidFill>
                  <a:schemeClr val="bg1"/>
                </a:solidFill>
                <a:latin typeface="Arial Black" panose="020B0A04020102020204" pitchFamily="34" charset="0"/>
                <a:cs typeface="Arial" pitchFamily="34" charset="0"/>
              </a:defRPr>
            </a:lvl1pPr>
          </a:lstStyle>
          <a:p>
            <a:r>
              <a:rPr lang="en-US"/>
              <a:t>Click to edit Master title style</a:t>
            </a:r>
            <a:endParaRPr lang="en-GB"/>
          </a:p>
        </p:txBody>
      </p:sp>
      <p:sp>
        <p:nvSpPr>
          <p:cNvPr id="3" name="Subtitle 2"/>
          <p:cNvSpPr>
            <a:spLocks noGrp="1"/>
          </p:cNvSpPr>
          <p:nvPr>
            <p:ph type="subTitle" idx="1"/>
          </p:nvPr>
        </p:nvSpPr>
        <p:spPr>
          <a:xfrm>
            <a:off x="719403" y="3645024"/>
            <a:ext cx="10561173" cy="1656184"/>
          </a:xfrm>
          <a:prstGeom prst="rect">
            <a:avLst/>
          </a:prstGeom>
        </p:spPr>
        <p:txBody>
          <a:bodyPr/>
          <a:lstStyle>
            <a:lvl1pPr marL="0" indent="0" algn="l">
              <a:buNone/>
              <a:defRPr sz="3200" baseline="0">
                <a:solidFill>
                  <a:schemeClr val="bg1"/>
                </a:solidFill>
                <a:latin typeface="Arial" pitchFamily="34" charset="0"/>
                <a:cs typeface="Arial"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pic>
        <p:nvPicPr>
          <p:cNvPr id="4" name="Picture 3" descr="A black background with white text&#10;&#10;Description automatically generated">
            <a:extLst>
              <a:ext uri="{FF2B5EF4-FFF2-40B4-BE49-F238E27FC236}">
                <a16:creationId xmlns:a16="http://schemas.microsoft.com/office/drawing/2014/main" id="{AC9C259A-FEBB-0F90-1F5E-DB408B2DCC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03844" y="313299"/>
            <a:ext cx="3600000" cy="883748"/>
          </a:xfrm>
          <a:prstGeom prst="rect">
            <a:avLst/>
          </a:prstGeom>
        </p:spPr>
      </p:pic>
    </p:spTree>
    <p:extLst>
      <p:ext uri="{BB962C8B-B14F-4D97-AF65-F5344CB8AC3E}">
        <p14:creationId xmlns:p14="http://schemas.microsoft.com/office/powerpoint/2010/main" val="987283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7381" y="452669"/>
            <a:ext cx="11055019" cy="576064"/>
          </a:xfrm>
          <a:prstGeom prst="rect">
            <a:avLst/>
          </a:prstGeom>
        </p:spPr>
        <p:txBody>
          <a:bodyPr/>
          <a:lstStyle>
            <a:lvl1pPr>
              <a:defRPr sz="3200" b="1">
                <a:solidFill>
                  <a:srgbClr val="0072C6"/>
                </a:solidFill>
                <a:latin typeface="Arial Black" panose="020B0A04020102020204" pitchFamily="34" charset="0"/>
                <a:cs typeface="Arial" pitchFamily="34" charset="0"/>
              </a:defRPr>
            </a:lvl1pPr>
          </a:lstStyle>
          <a:p>
            <a:r>
              <a:rPr lang="en-US"/>
              <a:t>Click to edit Master title style</a:t>
            </a:r>
            <a:endParaRPr lang="en-GB"/>
          </a:p>
        </p:txBody>
      </p:sp>
      <p:sp>
        <p:nvSpPr>
          <p:cNvPr id="3" name="Content Placeholder 2"/>
          <p:cNvSpPr>
            <a:spLocks noGrp="1"/>
          </p:cNvSpPr>
          <p:nvPr>
            <p:ph idx="1"/>
          </p:nvPr>
        </p:nvSpPr>
        <p:spPr>
          <a:xfrm>
            <a:off x="527381" y="1124744"/>
            <a:ext cx="11055019" cy="4224469"/>
          </a:xfrm>
          <a:prstGeom prst="rect">
            <a:avLst/>
          </a:prstGeom>
        </p:spPr>
        <p:txBody>
          <a:bodyPr/>
          <a:lstStyle>
            <a:lvl1pPr marL="609585" indent="-609585">
              <a:buFont typeface="Arial" pitchFamily="34" charset="0"/>
              <a:buChar cha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2400">
                <a:latin typeface="Arial" pitchFamily="34" charset="0"/>
                <a:cs typeface="Arial" pitchFamily="34" charset="0"/>
              </a:defRPr>
            </a:lvl4pPr>
            <a:lvl5pPr>
              <a:buNone/>
              <a:defRPr sz="2400">
                <a:latin typeface="Arial" pitchFamily="34" charset="0"/>
                <a:cs typeface="Arial" pitchFamily="34" charset="0"/>
              </a:defRPr>
            </a:lvl5pPr>
          </a:lstStyle>
          <a:p>
            <a:pPr lvl="0"/>
            <a:r>
              <a:rPr lang="en-US"/>
              <a:t>Click to edit Master text styles</a:t>
            </a:r>
          </a:p>
          <a:p>
            <a:pPr lvl="1"/>
            <a:r>
              <a:rPr lang="en-US"/>
              <a:t>Text</a:t>
            </a:r>
          </a:p>
          <a:p>
            <a:pPr lvl="2"/>
            <a:r>
              <a:rPr lang="en-US"/>
              <a:t>Text</a:t>
            </a:r>
          </a:p>
          <a:p>
            <a:pPr lvl="3"/>
            <a:r>
              <a:rPr lang="en-US"/>
              <a:t>Text</a:t>
            </a:r>
          </a:p>
          <a:p>
            <a:pPr lvl="4"/>
            <a:endParaRPr lang="en-US"/>
          </a:p>
        </p:txBody>
      </p:sp>
      <p:cxnSp>
        <p:nvCxnSpPr>
          <p:cNvPr id="4" name="Straight Connector 3"/>
          <p:cNvCxnSpPr/>
          <p:nvPr userDrawn="1"/>
        </p:nvCxnSpPr>
        <p:spPr>
          <a:xfrm flipH="1">
            <a:off x="431371" y="6309320"/>
            <a:ext cx="11329259" cy="0"/>
          </a:xfrm>
          <a:prstGeom prst="line">
            <a:avLst/>
          </a:prstGeom>
          <a:ln w="28575">
            <a:solidFill>
              <a:srgbClr val="005EB8"/>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645F59D-BBDE-555D-722A-1A1A106B880A}"/>
              </a:ext>
            </a:extLst>
          </p:cNvPr>
          <p:cNvSpPr txBox="1"/>
          <p:nvPr userDrawn="1"/>
        </p:nvSpPr>
        <p:spPr>
          <a:xfrm>
            <a:off x="320597" y="6405331"/>
            <a:ext cx="2629951" cy="276999"/>
          </a:xfrm>
          <a:prstGeom prst="rect">
            <a:avLst/>
          </a:prstGeom>
          <a:noFill/>
        </p:spPr>
        <p:txBody>
          <a:bodyPr wrap="none" rtlCol="0">
            <a:spAutoFit/>
          </a:bodyPr>
          <a:lstStyle/>
          <a:p>
            <a:pPr algn="l"/>
            <a:r>
              <a:rPr lang="en-GB" sz="1200" b="1">
                <a:solidFill>
                  <a:schemeClr val="tx1"/>
                </a:solidFill>
                <a:latin typeface="Arial" panose="020B0604020202020204" pitchFamily="34" charset="0"/>
                <a:cs typeface="Arial" panose="020B0604020202020204" pitchFamily="34" charset="0"/>
              </a:rPr>
              <a:t>NHS Business Services Authority</a:t>
            </a:r>
            <a:endParaRPr lang="en-GB" sz="1200">
              <a:solidFill>
                <a:schemeClr val="tx1"/>
              </a:solidFill>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B0982F85-580F-E8E7-83D1-5B176990AA9D}"/>
              </a:ext>
            </a:extLst>
          </p:cNvPr>
          <p:cNvSpPr txBox="1"/>
          <p:nvPr userDrawn="1"/>
        </p:nvSpPr>
        <p:spPr>
          <a:xfrm>
            <a:off x="5110609" y="6405332"/>
            <a:ext cx="6760796" cy="276999"/>
          </a:xfrm>
          <a:prstGeom prst="rect">
            <a:avLst/>
          </a:prstGeom>
          <a:noFill/>
        </p:spPr>
        <p:txBody>
          <a:bodyPr wrap="square" rtlCol="0">
            <a:spAutoFit/>
          </a:bodyPr>
          <a:lstStyle/>
          <a:p>
            <a:pPr algn="r"/>
            <a:r>
              <a:rPr lang="en-GB" sz="1200" b="0">
                <a:solidFill>
                  <a:schemeClr val="tx1"/>
                </a:solidFill>
                <a:latin typeface="Arial" panose="020B0604020202020204" pitchFamily="34" charset="0"/>
                <a:cs typeface="Arial" panose="020B0604020202020204" pitchFamily="34" charset="0"/>
              </a:rPr>
              <a:t>We deliver business service excellence to the NHS to help people live longer, healthier lives</a:t>
            </a:r>
          </a:p>
        </p:txBody>
      </p:sp>
    </p:spTree>
    <p:extLst>
      <p:ext uri="{BB962C8B-B14F-4D97-AF65-F5344CB8AC3E}">
        <p14:creationId xmlns:p14="http://schemas.microsoft.com/office/powerpoint/2010/main" val="664461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29D7D7A-582F-C5C7-6E90-2477E64C199E}"/>
              </a:ext>
            </a:extLst>
          </p:cNvPr>
          <p:cNvSpPr/>
          <p:nvPr userDrawn="1"/>
        </p:nvSpPr>
        <p:spPr>
          <a:xfrm>
            <a:off x="0" y="0"/>
            <a:ext cx="12192000" cy="6858000"/>
          </a:xfrm>
          <a:prstGeom prst="rect">
            <a:avLst/>
          </a:prstGeom>
          <a:solidFill>
            <a:srgbClr val="005E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2400"/>
          </a:p>
        </p:txBody>
      </p:sp>
      <p:sp>
        <p:nvSpPr>
          <p:cNvPr id="2" name="Title 1"/>
          <p:cNvSpPr>
            <a:spLocks noGrp="1"/>
          </p:cNvSpPr>
          <p:nvPr>
            <p:ph type="title"/>
          </p:nvPr>
        </p:nvSpPr>
        <p:spPr>
          <a:xfrm>
            <a:off x="527381" y="2372883"/>
            <a:ext cx="11055019" cy="2016224"/>
          </a:xfrm>
          <a:prstGeom prst="rect">
            <a:avLst/>
          </a:prstGeom>
        </p:spPr>
        <p:txBody>
          <a:bodyPr anchor="ctr"/>
          <a:lstStyle>
            <a:lvl1pPr>
              <a:defRPr sz="3200" b="1">
                <a:solidFill>
                  <a:schemeClr val="bg1"/>
                </a:solidFill>
                <a:latin typeface="Arial Black" panose="020B0A04020102020204" pitchFamily="34" charset="0"/>
                <a:cs typeface="Arial" pitchFamily="34" charset="0"/>
              </a:defRPr>
            </a:lvl1pPr>
          </a:lstStyle>
          <a:p>
            <a:r>
              <a:rPr lang="en-US"/>
              <a:t>Click to edit Master title style</a:t>
            </a:r>
            <a:endParaRPr lang="en-GB"/>
          </a:p>
        </p:txBody>
      </p:sp>
    </p:spTree>
    <p:extLst>
      <p:ext uri="{BB962C8B-B14F-4D97-AF65-F5344CB8AC3E}">
        <p14:creationId xmlns:p14="http://schemas.microsoft.com/office/powerpoint/2010/main" val="51424918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710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rtl="0" eaLnBrk="0" fontAlgn="base" hangingPunct="0">
        <a:spcBef>
          <a:spcPct val="0"/>
        </a:spcBef>
        <a:spcAft>
          <a:spcPct val="0"/>
        </a:spcAft>
        <a:defRPr sz="5867" kern="1200">
          <a:solidFill>
            <a:schemeClr val="tx1"/>
          </a:solidFill>
          <a:latin typeface="+mj-lt"/>
          <a:ea typeface="+mj-ea"/>
          <a:cs typeface="+mj-cs"/>
        </a:defRPr>
      </a:lvl1pPr>
      <a:lvl2pPr algn="l" rtl="0" eaLnBrk="0" fontAlgn="base" hangingPunct="0">
        <a:spcBef>
          <a:spcPct val="0"/>
        </a:spcBef>
        <a:spcAft>
          <a:spcPct val="0"/>
        </a:spcAft>
        <a:defRPr sz="5867">
          <a:solidFill>
            <a:schemeClr val="tx1"/>
          </a:solidFill>
          <a:latin typeface="Calibri" pitchFamily="34" charset="0"/>
        </a:defRPr>
      </a:lvl2pPr>
      <a:lvl3pPr algn="l" rtl="0" eaLnBrk="0" fontAlgn="base" hangingPunct="0">
        <a:spcBef>
          <a:spcPct val="0"/>
        </a:spcBef>
        <a:spcAft>
          <a:spcPct val="0"/>
        </a:spcAft>
        <a:defRPr sz="5867">
          <a:solidFill>
            <a:schemeClr val="tx1"/>
          </a:solidFill>
          <a:latin typeface="Calibri" pitchFamily="34" charset="0"/>
        </a:defRPr>
      </a:lvl3pPr>
      <a:lvl4pPr algn="l" rtl="0" eaLnBrk="0" fontAlgn="base" hangingPunct="0">
        <a:spcBef>
          <a:spcPct val="0"/>
        </a:spcBef>
        <a:spcAft>
          <a:spcPct val="0"/>
        </a:spcAft>
        <a:defRPr sz="5867">
          <a:solidFill>
            <a:schemeClr val="tx1"/>
          </a:solidFill>
          <a:latin typeface="Calibri" pitchFamily="34" charset="0"/>
        </a:defRPr>
      </a:lvl4pPr>
      <a:lvl5pPr algn="l" rtl="0" eaLnBrk="0" fontAlgn="base" hangingPunct="0">
        <a:spcBef>
          <a:spcPct val="0"/>
        </a:spcBef>
        <a:spcAft>
          <a:spcPct val="0"/>
        </a:spcAft>
        <a:defRPr sz="5867">
          <a:solidFill>
            <a:schemeClr val="tx1"/>
          </a:solidFill>
          <a:latin typeface="Calibri" pitchFamily="34" charset="0"/>
        </a:defRPr>
      </a:lvl5pPr>
      <a:lvl6pPr marL="609585" algn="l" rtl="0" fontAlgn="base">
        <a:spcBef>
          <a:spcPct val="0"/>
        </a:spcBef>
        <a:spcAft>
          <a:spcPct val="0"/>
        </a:spcAft>
        <a:defRPr sz="5867">
          <a:solidFill>
            <a:schemeClr val="tx1"/>
          </a:solidFill>
          <a:latin typeface="Calibri" pitchFamily="34" charset="0"/>
        </a:defRPr>
      </a:lvl6pPr>
      <a:lvl7pPr marL="1219170" algn="l" rtl="0" fontAlgn="base">
        <a:spcBef>
          <a:spcPct val="0"/>
        </a:spcBef>
        <a:spcAft>
          <a:spcPct val="0"/>
        </a:spcAft>
        <a:defRPr sz="5867">
          <a:solidFill>
            <a:schemeClr val="tx1"/>
          </a:solidFill>
          <a:latin typeface="Calibri" pitchFamily="34" charset="0"/>
        </a:defRPr>
      </a:lvl7pPr>
      <a:lvl8pPr marL="1828754" algn="l" rtl="0" fontAlgn="base">
        <a:spcBef>
          <a:spcPct val="0"/>
        </a:spcBef>
        <a:spcAft>
          <a:spcPct val="0"/>
        </a:spcAft>
        <a:defRPr sz="5867">
          <a:solidFill>
            <a:schemeClr val="tx1"/>
          </a:solidFill>
          <a:latin typeface="Calibri" pitchFamily="34" charset="0"/>
        </a:defRPr>
      </a:lvl8pPr>
      <a:lvl9pPr marL="2438339" algn="l" rtl="0" fontAlgn="base">
        <a:spcBef>
          <a:spcPct val="0"/>
        </a:spcBef>
        <a:spcAft>
          <a:spcPct val="0"/>
        </a:spcAft>
        <a:defRPr sz="5867">
          <a:solidFill>
            <a:schemeClr val="tx1"/>
          </a:solidFill>
          <a:latin typeface="Calibri" pitchFamily="34" charset="0"/>
        </a:defRPr>
      </a:lvl9pPr>
    </p:titleStyle>
    <p:bodyStyle>
      <a:lvl1pPr marL="457189" indent="-457189" algn="l" rtl="0" eaLnBrk="0" fontAlgn="base" hangingPunct="0">
        <a:spcBef>
          <a:spcPct val="20000"/>
        </a:spcBef>
        <a:spcAft>
          <a:spcPct val="0"/>
        </a:spcAft>
        <a:buFont typeface="Arial" charset="0"/>
        <a:defRPr sz="4267" kern="1200">
          <a:solidFill>
            <a:schemeClr val="tx1"/>
          </a:solidFill>
          <a:latin typeface="+mn-lt"/>
          <a:ea typeface="+mn-ea"/>
          <a:cs typeface="+mn-cs"/>
        </a:defRPr>
      </a:lvl1pPr>
      <a:lvl2pPr marL="990575" indent="-380990" algn="l" rtl="0" eaLnBrk="0" fontAlgn="base" hangingPunct="0">
        <a:spcBef>
          <a:spcPct val="20000"/>
        </a:spcBef>
        <a:spcAft>
          <a:spcPct val="0"/>
        </a:spcAft>
        <a:buFont typeface="Arial" charset="0"/>
        <a:buChar char="–"/>
        <a:defRPr sz="3733" kern="1200">
          <a:solidFill>
            <a:schemeClr val="tx1"/>
          </a:solidFill>
          <a:latin typeface="+mn-lt"/>
          <a:ea typeface="+mn-ea"/>
          <a:cs typeface="+mn-cs"/>
        </a:defRPr>
      </a:lvl2pPr>
      <a:lvl3pPr marL="1523962" indent="-304792"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3pPr>
      <a:lvl4pPr marL="2133547" indent="-304792" algn="l" rtl="0" eaLnBrk="0" fontAlgn="base" hangingPunct="0">
        <a:spcBef>
          <a:spcPct val="20000"/>
        </a:spcBef>
        <a:spcAft>
          <a:spcPct val="0"/>
        </a:spcAft>
        <a:buFont typeface="Arial" charset="0"/>
        <a:buChar char="–"/>
        <a:defRPr sz="2667" kern="1200">
          <a:solidFill>
            <a:schemeClr val="tx1"/>
          </a:solidFill>
          <a:latin typeface="+mn-lt"/>
          <a:ea typeface="+mn-ea"/>
          <a:cs typeface="+mn-cs"/>
        </a:defRPr>
      </a:lvl4pPr>
      <a:lvl5pPr marL="2743131" indent="-304792" algn="l" rtl="0" eaLnBrk="0" fontAlgn="base" hangingPunct="0">
        <a:spcBef>
          <a:spcPct val="20000"/>
        </a:spcBef>
        <a:spcAft>
          <a:spcPct val="0"/>
        </a:spcAft>
        <a:buFont typeface="Arial"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6427" y="1664926"/>
            <a:ext cx="10558197" cy="1104527"/>
          </a:xfrm>
          <a:noFill/>
        </p:spPr>
        <p:txBody>
          <a:bodyPr>
            <a:normAutofit/>
          </a:bodyPr>
          <a:lstStyle/>
          <a:p>
            <a:r>
              <a:rPr lang="en-GB" sz="3600">
                <a:solidFill>
                  <a:srgbClr val="005EB8"/>
                </a:solidFill>
                <a:latin typeface="Arial" panose="020B0604020202020204" pitchFamily="34" charset="0"/>
              </a:rPr>
              <a:t>NHSBSA Dental Services</a:t>
            </a:r>
          </a:p>
        </p:txBody>
      </p:sp>
      <p:sp>
        <p:nvSpPr>
          <p:cNvPr id="3" name="Subtitle 2"/>
          <p:cNvSpPr>
            <a:spLocks noGrp="1"/>
          </p:cNvSpPr>
          <p:nvPr>
            <p:ph type="subTitle" idx="1"/>
          </p:nvPr>
        </p:nvSpPr>
        <p:spPr>
          <a:xfrm>
            <a:off x="716427" y="2954941"/>
            <a:ext cx="10561173" cy="1358441"/>
          </a:xfrm>
        </p:spPr>
        <p:txBody>
          <a:bodyPr/>
          <a:lstStyle/>
          <a:p>
            <a:r>
              <a:rPr lang="en-GB" sz="2400">
                <a:ea typeface="+mj-ea"/>
              </a:rPr>
              <a:t>Wales Patient Survey: Urgent Dental Contracts</a:t>
            </a:r>
          </a:p>
          <a:p>
            <a:r>
              <a:rPr lang="en-GB" sz="2400">
                <a:ea typeface="+mj-ea"/>
              </a:rPr>
              <a:t>April 2023 – March 2024</a:t>
            </a:r>
          </a:p>
          <a:p>
            <a:endParaRPr lang="en-GB"/>
          </a:p>
        </p:txBody>
      </p:sp>
    </p:spTree>
    <p:extLst>
      <p:ext uri="{BB962C8B-B14F-4D97-AF65-F5344CB8AC3E}">
        <p14:creationId xmlns:p14="http://schemas.microsoft.com/office/powerpoint/2010/main" val="1547414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7FA3C-1876-A197-AC37-D520B8D82C24}"/>
              </a:ext>
            </a:extLst>
          </p:cNvPr>
          <p:cNvSpPr>
            <a:spLocks noGrp="1"/>
          </p:cNvSpPr>
          <p:nvPr>
            <p:ph type="title"/>
          </p:nvPr>
        </p:nvSpPr>
        <p:spPr>
          <a:xfrm>
            <a:off x="328459" y="237523"/>
            <a:ext cx="5767541" cy="576064"/>
          </a:xfrm>
        </p:spPr>
        <p:txBody>
          <a:bodyPr/>
          <a:lstStyle/>
          <a:p>
            <a:r>
              <a:rPr lang="en-GB" sz="2400" dirty="0">
                <a:latin typeface="Arial" panose="020B0604020202020204" pitchFamily="34" charset="0"/>
              </a:rPr>
              <a:t>Outcome and Follow up </a:t>
            </a:r>
          </a:p>
        </p:txBody>
      </p:sp>
      <p:sp>
        <p:nvSpPr>
          <p:cNvPr id="9" name="TextBox 8">
            <a:extLst>
              <a:ext uri="{FF2B5EF4-FFF2-40B4-BE49-F238E27FC236}">
                <a16:creationId xmlns:a16="http://schemas.microsoft.com/office/drawing/2014/main" id="{9EDEEE42-2BD0-2714-AC52-C312FEDE8C81}"/>
              </a:ext>
            </a:extLst>
          </p:cNvPr>
          <p:cNvSpPr txBox="1"/>
          <p:nvPr/>
        </p:nvSpPr>
        <p:spPr>
          <a:xfrm>
            <a:off x="6294922" y="1269521"/>
            <a:ext cx="5524901" cy="5062924"/>
          </a:xfrm>
          <a:prstGeom prst="rect">
            <a:avLst/>
          </a:prstGeom>
          <a:noFill/>
        </p:spPr>
        <p:txBody>
          <a:bodyPr wrap="square" rtlCol="0">
            <a:spAutoFit/>
          </a:bodyPr>
          <a:lstStyle/>
          <a:p>
            <a:pPr marL="285750" indent="-285750">
              <a:spcAft>
                <a:spcPts val="600"/>
              </a:spcAft>
              <a:buFont typeface="Arial"/>
              <a:buChar char="•"/>
            </a:pPr>
            <a:r>
              <a:rPr kumimoji="0" lang="en-US" sz="1600" b="0" i="0" u="none" strike="noStrike" kern="1200" cap="none" spc="0" normalizeH="0" baseline="0" noProof="0" dirty="0">
                <a:ln>
                  <a:noFill/>
                </a:ln>
                <a:solidFill>
                  <a:prstClr val="black"/>
                </a:solidFill>
                <a:effectLst/>
                <a:uLnTx/>
                <a:uFillTx/>
                <a:latin typeface="Arial"/>
                <a:ea typeface="Calibri"/>
                <a:cs typeface="Calibri"/>
              </a:rPr>
              <a:t>Overall, 77% of patients</a:t>
            </a:r>
            <a:r>
              <a:rPr lang="en-GB" sz="1600" dirty="0">
                <a:effectLst/>
                <a:latin typeface="Arial" panose="020B0604020202020204" pitchFamily="34" charset="0"/>
                <a:cs typeface="Arial" panose="020B0604020202020204" pitchFamily="34" charset="0"/>
              </a:rPr>
              <a:t> said their problem was resolved </a:t>
            </a:r>
            <a:r>
              <a:rPr lang="en-US" sz="1600" dirty="0">
                <a:latin typeface="Arial"/>
                <a:ea typeface="Calibri"/>
                <a:cs typeface="Calibri"/>
              </a:rPr>
              <a:t>after their appointment</a:t>
            </a:r>
            <a:r>
              <a:rPr kumimoji="0" lang="en-US" sz="1600" b="0" i="0" u="none" strike="noStrike" kern="1200" cap="none" spc="0" normalizeH="0" baseline="0" noProof="0" dirty="0">
                <a:ln>
                  <a:noFill/>
                </a:ln>
                <a:solidFill>
                  <a:prstClr val="black"/>
                </a:solidFill>
                <a:effectLst/>
                <a:uLnTx/>
                <a:uFillTx/>
                <a:latin typeface="Arial"/>
                <a:ea typeface="Calibri"/>
                <a:cs typeface="Calibri"/>
              </a:rPr>
              <a:t>, this is statistically significantly lower by two percentage points when compared to 79% of patients in 2023.</a:t>
            </a:r>
          </a:p>
          <a:p>
            <a:pPr>
              <a:spcAft>
                <a:spcPts val="600"/>
              </a:spcAft>
            </a:pPr>
            <a:endParaRPr kumimoji="0" lang="en-US" sz="1600" b="0" i="0" u="none" strike="noStrike" kern="1200" cap="none" spc="0" normalizeH="0" baseline="0" noProof="0" dirty="0">
              <a:ln>
                <a:noFill/>
              </a:ln>
              <a:solidFill>
                <a:prstClr val="black"/>
              </a:solidFill>
              <a:effectLst/>
              <a:uLnTx/>
              <a:uFillTx/>
              <a:latin typeface="Arial"/>
              <a:ea typeface="Calibri"/>
              <a:cs typeface="Calibri"/>
            </a:endParaRPr>
          </a:p>
          <a:p>
            <a:pPr marL="285750" indent="-285750">
              <a:spcAft>
                <a:spcPts val="600"/>
              </a:spcAft>
              <a:buFont typeface="Arial"/>
              <a:buChar char="•"/>
            </a:pPr>
            <a:r>
              <a:rPr lang="en-US" sz="1600" dirty="0">
                <a:latin typeface="Arial"/>
                <a:cs typeface="Arial"/>
              </a:rPr>
              <a:t>No statistically significant differences were found in patients reporting their problem had been resolved between Contract Reform 2024 (77%) and UDA Contract 2024 (77%).</a:t>
            </a:r>
          </a:p>
          <a:p>
            <a:pPr>
              <a:spcAft>
                <a:spcPts val="600"/>
              </a:spcAft>
            </a:pPr>
            <a:endParaRPr kumimoji="0" lang="en-US" sz="1600" b="0" i="0" u="none" strike="noStrike" kern="1200" cap="none" spc="0" normalizeH="0" baseline="0" noProof="0" dirty="0">
              <a:ln>
                <a:noFill/>
              </a:ln>
              <a:solidFill>
                <a:prstClr val="black"/>
              </a:solidFill>
              <a:effectLst/>
              <a:uLnTx/>
              <a:uFillTx/>
              <a:latin typeface="Arial"/>
              <a:ea typeface="Calibri"/>
              <a:cs typeface="Calibri"/>
            </a:endParaRPr>
          </a:p>
          <a:p>
            <a:pPr marL="285750" indent="-285750">
              <a:spcAft>
                <a:spcPts val="600"/>
              </a:spcAft>
              <a:buFont typeface="Arial"/>
              <a:buChar char="•"/>
            </a:pPr>
            <a:r>
              <a:rPr lang="en-US" sz="1600" dirty="0">
                <a:latin typeface="Arial"/>
                <a:cs typeface="Arial"/>
              </a:rPr>
              <a:t>In 2023, 80% of patients under Contract Reform reported their problem was resolved, there has been a statistically significant decrease by 3 percentage points in 2024 (77%). </a:t>
            </a:r>
          </a:p>
          <a:p>
            <a:pPr>
              <a:spcAft>
                <a:spcPts val="600"/>
              </a:spcAft>
            </a:pPr>
            <a:endParaRPr lang="en-GB" sz="1600" dirty="0">
              <a:effectLst/>
              <a:latin typeface="Arial" panose="020B0604020202020204" pitchFamily="34" charset="0"/>
              <a:cs typeface="Arial" panose="020B0604020202020204" pitchFamily="34" charset="0"/>
            </a:endParaRPr>
          </a:p>
          <a:p>
            <a:pPr marL="285750" indent="-285750">
              <a:spcAft>
                <a:spcPts val="600"/>
              </a:spcAft>
              <a:buFont typeface="Arial"/>
              <a:buChar char="•"/>
            </a:pPr>
            <a:r>
              <a:rPr lang="en-GB" sz="1600" dirty="0">
                <a:latin typeface="Arial" panose="020B0604020202020204" pitchFamily="34" charset="0"/>
                <a:cs typeface="Arial" panose="020B0604020202020204" pitchFamily="34" charset="0"/>
              </a:rPr>
              <a:t>No statistically significant differences were found for UDA Contract from 2023 to 2024. </a:t>
            </a:r>
          </a:p>
          <a:p>
            <a:pPr marL="285750" indent="-285750">
              <a:spcAft>
                <a:spcPts val="600"/>
              </a:spcAft>
              <a:buFont typeface="Arial"/>
              <a:buChar char="•"/>
            </a:pPr>
            <a:endParaRPr lang="en-GB" sz="1600" dirty="0">
              <a:effectLst/>
              <a:latin typeface="Arial" panose="020B0604020202020204" pitchFamily="34" charset="0"/>
              <a:cs typeface="Arial" panose="020B0604020202020204" pitchFamily="34" charset="0"/>
            </a:endParaRPr>
          </a:p>
        </p:txBody>
      </p:sp>
      <p:graphicFrame>
        <p:nvGraphicFramePr>
          <p:cNvPr id="8" name="Chart 7">
            <a:extLst>
              <a:ext uri="{FF2B5EF4-FFF2-40B4-BE49-F238E27FC236}">
                <a16:creationId xmlns:a16="http://schemas.microsoft.com/office/drawing/2014/main" id="{D77C2791-D1B3-3BBF-7137-AA2BD3B3FD9F}"/>
              </a:ext>
            </a:extLst>
          </p:cNvPr>
          <p:cNvGraphicFramePr/>
          <p:nvPr>
            <p:extLst>
              <p:ext uri="{D42A27DB-BD31-4B8C-83A1-F6EECF244321}">
                <p14:modId xmlns:p14="http://schemas.microsoft.com/office/powerpoint/2010/main" val="2667771177"/>
              </p:ext>
            </p:extLst>
          </p:nvPr>
        </p:nvGraphicFramePr>
        <p:xfrm>
          <a:off x="92365" y="913778"/>
          <a:ext cx="6202558" cy="531153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06435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7FA3C-1876-A197-AC37-D520B8D82C24}"/>
              </a:ext>
            </a:extLst>
          </p:cNvPr>
          <p:cNvSpPr>
            <a:spLocks noGrp="1"/>
          </p:cNvSpPr>
          <p:nvPr>
            <p:ph type="title"/>
          </p:nvPr>
        </p:nvSpPr>
        <p:spPr>
          <a:xfrm>
            <a:off x="163076" y="226730"/>
            <a:ext cx="11055019" cy="576064"/>
          </a:xfrm>
        </p:spPr>
        <p:txBody>
          <a:bodyPr/>
          <a:lstStyle/>
          <a:p>
            <a:r>
              <a:rPr lang="en-GB" sz="2400" dirty="0">
                <a:latin typeface="Arial" panose="020B0604020202020204" pitchFamily="34" charset="0"/>
              </a:rPr>
              <a:t>Satisfaction with Quality of Dentistry</a:t>
            </a:r>
          </a:p>
        </p:txBody>
      </p:sp>
      <p:sp>
        <p:nvSpPr>
          <p:cNvPr id="10" name="TextBox 9">
            <a:extLst>
              <a:ext uri="{FF2B5EF4-FFF2-40B4-BE49-F238E27FC236}">
                <a16:creationId xmlns:a16="http://schemas.microsoft.com/office/drawing/2014/main" id="{6BB73801-84A1-7A6F-2ACF-A231F3EBD331}"/>
              </a:ext>
            </a:extLst>
          </p:cNvPr>
          <p:cNvSpPr txBox="1"/>
          <p:nvPr/>
        </p:nvSpPr>
        <p:spPr>
          <a:xfrm>
            <a:off x="5865091" y="990652"/>
            <a:ext cx="6070234" cy="3785652"/>
          </a:xfrm>
          <a:prstGeom prst="rect">
            <a:avLst/>
          </a:prstGeom>
          <a:noFill/>
        </p:spPr>
        <p:txBody>
          <a:bodyPr wrap="square">
            <a:spAutoFit/>
          </a:bodyPr>
          <a:lstStyle/>
          <a:p>
            <a:pPr marL="285750" indent="-285750">
              <a:buFont typeface="Arial"/>
              <a:buChar char="•"/>
            </a:pPr>
            <a:endParaRPr lang="en-GB" sz="1600">
              <a:latin typeface="Arial" panose="020B0604020202020204" pitchFamily="34" charset="0"/>
              <a:cs typeface="Arial" panose="020B0604020202020204" pitchFamily="34" charset="0"/>
            </a:endParaRPr>
          </a:p>
          <a:p>
            <a:pPr marL="285750" indent="-285750">
              <a:buFont typeface="Arial"/>
              <a:buChar char="•"/>
            </a:pPr>
            <a:r>
              <a:rPr lang="en-US" sz="1600">
                <a:latin typeface="Arial"/>
                <a:cs typeface="Arial"/>
              </a:rPr>
              <a:t>Satisfaction with the quality of NHS dentistry has statistically significantly decreased by two percentage points for combined in 2024 (84%) compared to 2023 (86%).</a:t>
            </a:r>
          </a:p>
          <a:p>
            <a:endParaRPr lang="en-US" sz="1600">
              <a:latin typeface="Arial"/>
              <a:cs typeface="Arial"/>
            </a:endParaRPr>
          </a:p>
          <a:p>
            <a:pPr marL="285750" indent="-285750">
              <a:buFont typeface="Arial"/>
              <a:buChar char="•"/>
            </a:pPr>
            <a:r>
              <a:rPr lang="en-US" sz="1600">
                <a:latin typeface="Arial"/>
                <a:cs typeface="Arial"/>
              </a:rPr>
              <a:t>No statistically significant differences were found for satisfaction with the quality of NHS dentistry between Contract Reform 2024 (84%) and UDA Contract 2024 (84%).</a:t>
            </a:r>
          </a:p>
          <a:p>
            <a:pPr marL="285750" indent="-285750">
              <a:buFont typeface="Arial"/>
              <a:buChar char="•"/>
            </a:pPr>
            <a:endParaRPr lang="en-US" sz="1600">
              <a:latin typeface="Arial"/>
              <a:cs typeface="Arial"/>
            </a:endParaRPr>
          </a:p>
          <a:p>
            <a:pPr marL="285750" indent="-285750">
              <a:buFont typeface="Arial"/>
              <a:buChar char="•"/>
            </a:pPr>
            <a:r>
              <a:rPr lang="en-US" sz="1600">
                <a:latin typeface="Arial"/>
                <a:cs typeface="Arial"/>
              </a:rPr>
              <a:t>Satisfaction has statistically significantly decreased by two  percentage points for Contract Reform for 2024 (84%) when compared to 2023 (86%). No statistically significant differences in satisfaction were found for UDA Contract from 2023 to 2024. </a:t>
            </a:r>
          </a:p>
          <a:p>
            <a:endParaRPr lang="en-US" sz="1600">
              <a:latin typeface="Arial"/>
              <a:ea typeface="+mn-lt"/>
              <a:cs typeface="+mn-lt"/>
            </a:endParaRPr>
          </a:p>
        </p:txBody>
      </p:sp>
      <p:graphicFrame>
        <p:nvGraphicFramePr>
          <p:cNvPr id="7" name="Chart 6">
            <a:extLst>
              <a:ext uri="{FF2B5EF4-FFF2-40B4-BE49-F238E27FC236}">
                <a16:creationId xmlns:a16="http://schemas.microsoft.com/office/drawing/2014/main" id="{7144F502-5AC3-0F09-1C34-767358E44608}"/>
              </a:ext>
            </a:extLst>
          </p:cNvPr>
          <p:cNvGraphicFramePr/>
          <p:nvPr>
            <p:extLst>
              <p:ext uri="{D42A27DB-BD31-4B8C-83A1-F6EECF244321}">
                <p14:modId xmlns:p14="http://schemas.microsoft.com/office/powerpoint/2010/main" val="2322227675"/>
              </p:ext>
            </p:extLst>
          </p:nvPr>
        </p:nvGraphicFramePr>
        <p:xfrm>
          <a:off x="79950" y="802794"/>
          <a:ext cx="5785141"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486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F90BB-DF97-8A10-401C-C078F5650BD1}"/>
              </a:ext>
            </a:extLst>
          </p:cNvPr>
          <p:cNvSpPr>
            <a:spLocks noGrp="1"/>
          </p:cNvSpPr>
          <p:nvPr>
            <p:ph type="title"/>
          </p:nvPr>
        </p:nvSpPr>
        <p:spPr>
          <a:xfrm>
            <a:off x="138545" y="208258"/>
            <a:ext cx="11055019" cy="576064"/>
          </a:xfrm>
        </p:spPr>
        <p:txBody>
          <a:bodyPr/>
          <a:lstStyle/>
          <a:p>
            <a:r>
              <a:rPr lang="en-GB" sz="2400" dirty="0">
                <a:latin typeface="Arial" panose="020B0604020202020204" pitchFamily="34" charset="0"/>
              </a:rPr>
              <a:t>Overall Satisfaction with Patient Experience</a:t>
            </a:r>
          </a:p>
        </p:txBody>
      </p:sp>
      <p:sp>
        <p:nvSpPr>
          <p:cNvPr id="5" name="TextBox 4">
            <a:extLst>
              <a:ext uri="{FF2B5EF4-FFF2-40B4-BE49-F238E27FC236}">
                <a16:creationId xmlns:a16="http://schemas.microsoft.com/office/drawing/2014/main" id="{304A0F49-1A1D-31F0-619B-D46AF6688361}"/>
              </a:ext>
            </a:extLst>
          </p:cNvPr>
          <p:cNvSpPr txBox="1"/>
          <p:nvPr/>
        </p:nvSpPr>
        <p:spPr>
          <a:xfrm>
            <a:off x="6507018" y="971449"/>
            <a:ext cx="5497429" cy="4770537"/>
          </a:xfrm>
          <a:prstGeom prst="rect">
            <a:avLst/>
          </a:prstGeom>
          <a:noFill/>
        </p:spPr>
        <p:txBody>
          <a:bodyPr wrap="square">
            <a:spAutoFit/>
          </a:bodyPr>
          <a:lstStyle/>
          <a:p>
            <a:endParaRPr lang="en-US" sz="1600" dirty="0">
              <a:latin typeface="Arial"/>
              <a:cs typeface="Arial"/>
            </a:endParaRPr>
          </a:p>
          <a:p>
            <a:pPr marL="285750" indent="-285750">
              <a:buFont typeface="Arial"/>
              <a:buChar char="•"/>
            </a:pPr>
            <a:endParaRPr lang="en-US" sz="1600" dirty="0">
              <a:latin typeface="Arial"/>
              <a:cs typeface="Arial"/>
            </a:endParaRPr>
          </a:p>
          <a:p>
            <a:pPr marL="285750" indent="-285750">
              <a:buFont typeface="Arial"/>
              <a:buChar char="•"/>
            </a:pPr>
            <a:r>
              <a:rPr lang="en-US" sz="1600" dirty="0">
                <a:latin typeface="Arial"/>
                <a:cs typeface="Arial"/>
              </a:rPr>
              <a:t>Overall satisfaction for patient experience has decreased statistically significantly by one percentage point for combined for 2024 (88%) compared to 2023 (89%).</a:t>
            </a:r>
          </a:p>
          <a:p>
            <a:pPr marL="285750" indent="-285750">
              <a:buFont typeface="Arial"/>
              <a:buChar char="•"/>
            </a:pPr>
            <a:endParaRPr lang="en-US" sz="1600" dirty="0">
              <a:latin typeface="Arial"/>
              <a:cs typeface="Arial"/>
            </a:endParaRPr>
          </a:p>
          <a:p>
            <a:pPr marL="285750" indent="-285750">
              <a:buFont typeface="Arial"/>
              <a:buChar char="•"/>
            </a:pPr>
            <a:r>
              <a:rPr lang="en-US" sz="1600" dirty="0">
                <a:latin typeface="Arial"/>
                <a:cs typeface="Arial"/>
              </a:rPr>
              <a:t>No statistically significant differences were found in overall patient experience between Contract Reform 2024 (88%) and UDA Contract 2024 (88%).</a:t>
            </a:r>
          </a:p>
          <a:p>
            <a:endParaRPr lang="en-US" sz="1600" dirty="0">
              <a:latin typeface="Arial"/>
              <a:cs typeface="Arial"/>
            </a:endParaRPr>
          </a:p>
          <a:p>
            <a:pPr marL="285750" indent="-285750">
              <a:buFont typeface="Arial"/>
              <a:buChar char="•"/>
            </a:pPr>
            <a:r>
              <a:rPr lang="en-US" sz="1600" dirty="0">
                <a:latin typeface="Arial"/>
                <a:cs typeface="Arial"/>
              </a:rPr>
              <a:t>Satisfaction has statistically significantly decreased by one percentage point for Contract Reform for 2024 (88%) when compared to 2023 (89%). No statistically significant differences in satisfaction were found for UDA Contract from 2023 to 2024. </a:t>
            </a:r>
          </a:p>
          <a:p>
            <a:pPr marL="285750" indent="-285750">
              <a:buFont typeface="Arial"/>
              <a:buChar char="•"/>
            </a:pPr>
            <a:endParaRPr lang="en-US" sz="1600" dirty="0">
              <a:latin typeface="Arial"/>
              <a:cs typeface="Arial"/>
            </a:endParaRPr>
          </a:p>
          <a:p>
            <a:pPr marL="285750" indent="-285750">
              <a:buFont typeface="Arial"/>
              <a:buChar char="•"/>
            </a:pPr>
            <a:endParaRPr lang="en-US" sz="1600" dirty="0">
              <a:latin typeface="Arial"/>
              <a:cs typeface="Arial"/>
            </a:endParaRPr>
          </a:p>
          <a:p>
            <a:pPr marL="285750" indent="-285750">
              <a:buFont typeface="Arial"/>
              <a:buChar char="•"/>
            </a:pPr>
            <a:endParaRPr lang="en-US" sz="1600" dirty="0">
              <a:latin typeface="Arial"/>
              <a:cs typeface="Arial"/>
            </a:endParaRPr>
          </a:p>
        </p:txBody>
      </p:sp>
      <p:sp>
        <p:nvSpPr>
          <p:cNvPr id="6" name="Rectangle 5">
            <a:extLst>
              <a:ext uri="{FF2B5EF4-FFF2-40B4-BE49-F238E27FC236}">
                <a16:creationId xmlns:a16="http://schemas.microsoft.com/office/drawing/2014/main" id="{836AB26C-9BF5-4AE3-BD36-25F65B8795D6}"/>
              </a:ext>
            </a:extLst>
          </p:cNvPr>
          <p:cNvSpPr/>
          <p:nvPr/>
        </p:nvSpPr>
        <p:spPr>
          <a:xfrm>
            <a:off x="2303020" y="5663476"/>
            <a:ext cx="193964" cy="157020"/>
          </a:xfrm>
          <a:prstGeom prst="rect">
            <a:avLst/>
          </a:prstGeom>
          <a:solidFill>
            <a:srgbClr val="005EB8"/>
          </a:solidFill>
          <a:ln w="6350">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7" name="Rectangle 6">
            <a:extLst>
              <a:ext uri="{FF2B5EF4-FFF2-40B4-BE49-F238E27FC236}">
                <a16:creationId xmlns:a16="http://schemas.microsoft.com/office/drawing/2014/main" id="{51BA8564-DFE1-465E-BFF4-6308406F6EA1}"/>
              </a:ext>
            </a:extLst>
          </p:cNvPr>
          <p:cNvSpPr/>
          <p:nvPr/>
        </p:nvSpPr>
        <p:spPr>
          <a:xfrm>
            <a:off x="3625273" y="5680124"/>
            <a:ext cx="193964" cy="157020"/>
          </a:xfrm>
          <a:prstGeom prst="rect">
            <a:avLst/>
          </a:prstGeom>
          <a:solidFill>
            <a:srgbClr val="41B6E6"/>
          </a:solid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en-US"/>
          </a:p>
        </p:txBody>
      </p:sp>
      <p:sp>
        <p:nvSpPr>
          <p:cNvPr id="8" name="TextBox 1">
            <a:extLst>
              <a:ext uri="{FF2B5EF4-FFF2-40B4-BE49-F238E27FC236}">
                <a16:creationId xmlns:a16="http://schemas.microsoft.com/office/drawing/2014/main" id="{E754089E-AF7C-4CFF-99EA-E4F6004626DE}"/>
              </a:ext>
            </a:extLst>
          </p:cNvPr>
          <p:cNvSpPr txBox="1"/>
          <p:nvPr/>
        </p:nvSpPr>
        <p:spPr>
          <a:xfrm>
            <a:off x="2496984" y="5642618"/>
            <a:ext cx="1216034" cy="23203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900" dirty="0">
                <a:latin typeface="Arial" panose="020B0604020202020204" pitchFamily="34" charset="0"/>
                <a:cs typeface="Arial" panose="020B0604020202020204" pitchFamily="34" charset="0"/>
              </a:rPr>
              <a:t>Dark blue is 2024</a:t>
            </a:r>
          </a:p>
        </p:txBody>
      </p:sp>
      <p:sp>
        <p:nvSpPr>
          <p:cNvPr id="9" name="TextBox 1">
            <a:extLst>
              <a:ext uri="{FF2B5EF4-FFF2-40B4-BE49-F238E27FC236}">
                <a16:creationId xmlns:a16="http://schemas.microsoft.com/office/drawing/2014/main" id="{BF8BBF25-985B-4582-8566-93C37F466BB0}"/>
              </a:ext>
            </a:extLst>
          </p:cNvPr>
          <p:cNvSpPr txBox="1"/>
          <p:nvPr/>
        </p:nvSpPr>
        <p:spPr>
          <a:xfrm>
            <a:off x="3819236" y="5625971"/>
            <a:ext cx="1216033" cy="23203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GB" sz="900">
                <a:latin typeface="Arial" panose="020B0604020202020204" pitchFamily="34" charset="0"/>
                <a:cs typeface="Arial" panose="020B0604020202020204" pitchFamily="34" charset="0"/>
              </a:rPr>
              <a:t>Light blue is 2023</a:t>
            </a:r>
          </a:p>
        </p:txBody>
      </p:sp>
      <p:graphicFrame>
        <p:nvGraphicFramePr>
          <p:cNvPr id="12" name="Chart 11">
            <a:extLst>
              <a:ext uri="{FF2B5EF4-FFF2-40B4-BE49-F238E27FC236}">
                <a16:creationId xmlns:a16="http://schemas.microsoft.com/office/drawing/2014/main" id="{D2D2F3EF-80D4-524C-BF43-A735AF39AFB7}"/>
              </a:ext>
            </a:extLst>
          </p:cNvPr>
          <p:cNvGraphicFramePr/>
          <p:nvPr>
            <p:extLst>
              <p:ext uri="{D42A27DB-BD31-4B8C-83A1-F6EECF244321}">
                <p14:modId xmlns:p14="http://schemas.microsoft.com/office/powerpoint/2010/main" val="1991055497"/>
              </p:ext>
            </p:extLst>
          </p:nvPr>
        </p:nvGraphicFramePr>
        <p:xfrm>
          <a:off x="138545" y="784322"/>
          <a:ext cx="6437746" cy="516409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7883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75592" y="173515"/>
            <a:ext cx="11055019" cy="576064"/>
          </a:xfrm>
        </p:spPr>
        <p:txBody>
          <a:bodyPr/>
          <a:lstStyle/>
          <a:p>
            <a:r>
              <a:rPr lang="en-GB" sz="2400">
                <a:latin typeface="Arial" panose="020B0604020202020204" pitchFamily="34" charset="0"/>
              </a:rPr>
              <a:t>Summary: Combined Contracts</a:t>
            </a:r>
          </a:p>
        </p:txBody>
      </p:sp>
      <p:sp>
        <p:nvSpPr>
          <p:cNvPr id="6" name="TextBox 5">
            <a:extLst>
              <a:ext uri="{FF2B5EF4-FFF2-40B4-BE49-F238E27FC236}">
                <a16:creationId xmlns:a16="http://schemas.microsoft.com/office/drawing/2014/main" id="{B5994ADB-8E2C-CF96-714A-960D157DDCF5}"/>
              </a:ext>
            </a:extLst>
          </p:cNvPr>
          <p:cNvSpPr txBox="1"/>
          <p:nvPr/>
        </p:nvSpPr>
        <p:spPr>
          <a:xfrm>
            <a:off x="306598" y="1055438"/>
            <a:ext cx="11484349" cy="4493538"/>
          </a:xfrm>
          <a:prstGeom prst="rect">
            <a:avLst/>
          </a:prstGeom>
          <a:noFill/>
        </p:spPr>
        <p:txBody>
          <a:bodyPr wrap="square" lIns="91440" tIns="45720" rIns="91440" bIns="45720" anchor="t">
            <a:spAutoFit/>
          </a:bodyPr>
          <a:lstStyle/>
          <a:p>
            <a:pPr marL="285750" indent="-285750">
              <a:spcAft>
                <a:spcPts val="600"/>
              </a:spcAft>
              <a:buFont typeface="Arial" panose="020B0604020202020204" pitchFamily="34" charset="0"/>
              <a:buChar char="•"/>
            </a:pPr>
            <a:r>
              <a:rPr lang="en-GB" sz="1600" b="0" i="0" u="none" strike="noStrike">
                <a:solidFill>
                  <a:srgbClr val="000000"/>
                </a:solidFill>
                <a:effectLst/>
                <a:latin typeface="Arial" panose="020B0604020202020204" pitchFamily="34" charset="0"/>
              </a:rPr>
              <a:t>When combining the two contracts together, there are statistically significant differences between data collected in the 2023/24 period (2024) and the 2022/23 period (2023).</a:t>
            </a:r>
          </a:p>
          <a:p>
            <a:pPr>
              <a:spcAft>
                <a:spcPts val="600"/>
              </a:spcAft>
            </a:pPr>
            <a:endParaRPr lang="en-GB" sz="1600" b="0" i="0" u="none" strike="noStrike">
              <a:solidFill>
                <a:srgbClr val="000000"/>
              </a:solidFill>
              <a:effectLst/>
              <a:latin typeface="Arial" panose="020B0604020202020204" pitchFamily="34" charset="0"/>
            </a:endParaRPr>
          </a:p>
          <a:p>
            <a:pPr marL="285750" indent="-285750">
              <a:spcAft>
                <a:spcPts val="600"/>
              </a:spcAft>
              <a:buFont typeface="Arial" panose="020B0604020202020204" pitchFamily="34" charset="0"/>
              <a:buChar char="•"/>
            </a:pPr>
            <a:r>
              <a:rPr lang="en-GB" sz="1600" b="1">
                <a:solidFill>
                  <a:srgbClr val="000000"/>
                </a:solidFill>
                <a:latin typeface="Arial" panose="020B0604020202020204" pitchFamily="34" charset="0"/>
                <a:cs typeface="Arial"/>
              </a:rPr>
              <a:t>Areas where there has been a statistically significant increase in 2024 compared to 2023:</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More patients used NHS 111 to book their appointment (24% up from 16%)</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Increase in number of patients reporting they were seen in 1 to 2 days (27% up from 23%)</a:t>
            </a:r>
          </a:p>
          <a:p>
            <a:pPr marL="742950" lvl="1" indent="-285750">
              <a:spcAft>
                <a:spcPts val="600"/>
              </a:spcAft>
              <a:buFont typeface="Wingdings" panose="05000000000000000000" pitchFamily="2" charset="2"/>
              <a:buChar char="Ø"/>
            </a:pPr>
            <a:endParaRPr lang="en-GB">
              <a:solidFill>
                <a:srgbClr val="000000"/>
              </a:solidFill>
              <a:latin typeface="Arial" panose="020B0604020202020204" pitchFamily="34" charset="0"/>
              <a:cs typeface="Arial"/>
            </a:endParaRPr>
          </a:p>
          <a:p>
            <a:pPr marL="285750" indent="-285750">
              <a:spcAft>
                <a:spcPts val="600"/>
              </a:spcAft>
              <a:buFont typeface="Arial" panose="020B0604020202020204" pitchFamily="34" charset="0"/>
              <a:buChar char="•"/>
            </a:pPr>
            <a:r>
              <a:rPr lang="en-GB" sz="1600" b="1" i="0" u="none" strike="noStrike">
                <a:solidFill>
                  <a:srgbClr val="000000"/>
                </a:solidFill>
                <a:effectLst/>
                <a:latin typeface="Arial" panose="020B0604020202020204" pitchFamily="34" charset="0"/>
                <a:cs typeface="Arial"/>
              </a:rPr>
              <a:t>Areas where there has been a</a:t>
            </a:r>
            <a:r>
              <a:rPr lang="en-GB" sz="1600" b="1">
                <a:solidFill>
                  <a:srgbClr val="000000"/>
                </a:solidFill>
                <a:latin typeface="Arial" panose="020B0604020202020204" pitchFamily="34" charset="0"/>
                <a:cs typeface="Arial"/>
              </a:rPr>
              <a:t> statistically </a:t>
            </a:r>
            <a:r>
              <a:rPr lang="en-GB" sz="1600" b="1" i="0" u="none" strike="noStrike">
                <a:solidFill>
                  <a:srgbClr val="000000"/>
                </a:solidFill>
                <a:effectLst/>
                <a:latin typeface="Arial" panose="020B0604020202020204" pitchFamily="34" charset="0"/>
                <a:cs typeface="Arial"/>
              </a:rPr>
              <a:t>significant decrease in 2024 compared to 2023:</a:t>
            </a:r>
            <a:endParaRPr lang="en-GB" sz="1600" b="1" i="0" u="none" strike="noStrike">
              <a:solidFill>
                <a:schemeClr val="tx1">
                  <a:lumMod val="95000"/>
                  <a:lumOff val="5000"/>
                </a:schemeClr>
              </a:solidFill>
              <a:effectLst/>
              <a:latin typeface="Arial"/>
              <a:cs typeface="Arial"/>
            </a:endParaRP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Fewer patients attended/contacted a dental practice to book their appointment (63% down from 72%)</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Fewer patients found it extremely/very easy to find out </a:t>
            </a:r>
            <a:r>
              <a:rPr lang="en-GB" sz="1600">
                <a:latin typeface="Arial" panose="020B0604020202020204" pitchFamily="34" charset="0"/>
                <a:cs typeface="Arial" panose="020B0604020202020204" pitchFamily="34" charset="0"/>
              </a:rPr>
              <a:t>how to book their appointment (68% down from 72%) </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Decrease in number of patients reporting they were seen in less than 24 hours (41% down from 43%)</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Fewer patients reporting their problem was fixed/resolved (77% down from 79%)</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Overall satisfaction with the quality of NHS dentistry has decreased by two percent (84% down from 86%)</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Overall satisfaction with patient experience has decreased by one percent (88% down from 89%)</a:t>
            </a:r>
            <a:endParaRPr lang="en-GB" sz="1600">
              <a:solidFill>
                <a:schemeClr val="tx1">
                  <a:lumMod val="95000"/>
                  <a:lumOff val="5000"/>
                </a:schemeClr>
              </a:solidFill>
              <a:latin typeface="Arial"/>
              <a:cs typeface="Arial"/>
            </a:endParaRPr>
          </a:p>
        </p:txBody>
      </p:sp>
    </p:spTree>
    <p:extLst>
      <p:ext uri="{BB962C8B-B14F-4D97-AF65-F5344CB8AC3E}">
        <p14:creationId xmlns:p14="http://schemas.microsoft.com/office/powerpoint/2010/main" val="3641738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75592" y="173515"/>
            <a:ext cx="11055019" cy="576064"/>
          </a:xfrm>
        </p:spPr>
        <p:txBody>
          <a:bodyPr/>
          <a:lstStyle/>
          <a:p>
            <a:r>
              <a:rPr lang="en-GB" sz="2400">
                <a:latin typeface="Arial" panose="020B0604020202020204" pitchFamily="34" charset="0"/>
              </a:rPr>
              <a:t>Summary: Comparing UDA and Contract Reform 2024</a:t>
            </a:r>
          </a:p>
        </p:txBody>
      </p:sp>
      <p:sp>
        <p:nvSpPr>
          <p:cNvPr id="6" name="TextBox 5">
            <a:extLst>
              <a:ext uri="{FF2B5EF4-FFF2-40B4-BE49-F238E27FC236}">
                <a16:creationId xmlns:a16="http://schemas.microsoft.com/office/drawing/2014/main" id="{B5994ADB-8E2C-CF96-714A-960D157DDCF5}"/>
              </a:ext>
            </a:extLst>
          </p:cNvPr>
          <p:cNvSpPr txBox="1"/>
          <p:nvPr/>
        </p:nvSpPr>
        <p:spPr>
          <a:xfrm>
            <a:off x="260320" y="827057"/>
            <a:ext cx="11746954" cy="4170372"/>
          </a:xfrm>
          <a:prstGeom prst="rect">
            <a:avLst/>
          </a:prstGeom>
          <a:noFill/>
        </p:spPr>
        <p:txBody>
          <a:bodyPr wrap="square" lIns="91440" tIns="45720" rIns="91440" bIns="45720" anchor="t">
            <a:spAutoFit/>
          </a:bodyPr>
          <a:lstStyle/>
          <a:p>
            <a:pPr marL="285750" indent="-285750">
              <a:spcAft>
                <a:spcPts val="600"/>
              </a:spcAft>
              <a:buFont typeface="Arial" panose="020B0604020202020204" pitchFamily="34" charset="0"/>
              <a:buChar char="•"/>
            </a:pPr>
            <a:r>
              <a:rPr lang="en-GB" sz="1600" b="0" i="0" u="none" strike="noStrike">
                <a:solidFill>
                  <a:srgbClr val="000000"/>
                </a:solidFill>
                <a:effectLst/>
                <a:latin typeface="Arial" panose="020B0604020202020204" pitchFamily="34" charset="0"/>
              </a:rPr>
              <a:t>When comparing UDA Contracts against </a:t>
            </a:r>
            <a:r>
              <a:rPr lang="en-GB" sz="1600">
                <a:solidFill>
                  <a:srgbClr val="000000"/>
                </a:solidFill>
                <a:latin typeface="Arial" panose="020B0604020202020204" pitchFamily="34" charset="0"/>
              </a:rPr>
              <a:t>Contract Reform contracts for 2024, </a:t>
            </a:r>
            <a:r>
              <a:rPr lang="en-GB" sz="1600" b="0" i="0" u="none" strike="noStrike">
                <a:solidFill>
                  <a:srgbClr val="000000"/>
                </a:solidFill>
                <a:effectLst/>
                <a:latin typeface="Arial" panose="020B0604020202020204" pitchFamily="34" charset="0"/>
              </a:rPr>
              <a:t>there are statistically significant differences between data collected in the 2023/24 period (2024).</a:t>
            </a:r>
          </a:p>
          <a:p>
            <a:pPr>
              <a:spcAft>
                <a:spcPts val="600"/>
              </a:spcAft>
            </a:pPr>
            <a:endParaRPr lang="en-GB" sz="1600" b="0" i="0" u="none" strike="noStrike">
              <a:solidFill>
                <a:srgbClr val="000000"/>
              </a:solidFill>
              <a:effectLst/>
              <a:latin typeface="Arial" panose="020B0604020202020204" pitchFamily="34" charset="0"/>
            </a:endParaRPr>
          </a:p>
          <a:p>
            <a:pPr marL="285750" indent="-285750">
              <a:spcAft>
                <a:spcPts val="600"/>
              </a:spcAft>
              <a:buFont typeface="Arial" panose="020B0604020202020204" pitchFamily="34" charset="0"/>
              <a:buChar char="•"/>
            </a:pPr>
            <a:r>
              <a:rPr lang="en-GB" sz="1600" b="1">
                <a:solidFill>
                  <a:srgbClr val="000000"/>
                </a:solidFill>
                <a:latin typeface="Arial" panose="020B0604020202020204" pitchFamily="34" charset="0"/>
                <a:cs typeface="Arial"/>
              </a:rPr>
              <a:t>Areas where Contract Reform practices are statistically significantly higher than UDA Contract practices:</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More patients attended/contacted a dental practice to book their appointment (67%) compared to 44% for UDA</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More patients found it extremely/very easy to find out </a:t>
            </a:r>
            <a:r>
              <a:rPr lang="en-GB" sz="1600">
                <a:latin typeface="Arial" panose="020B0604020202020204" pitchFamily="34" charset="0"/>
                <a:cs typeface="Arial" panose="020B0604020202020204" pitchFamily="34" charset="0"/>
              </a:rPr>
              <a:t>how to book their appointment (69%) compared to 64% for UDA</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Higher number of patients reporting they were seen in less than 24 hours (42%) compared to 37% for UDA</a:t>
            </a:r>
          </a:p>
          <a:p>
            <a:pPr lvl="1">
              <a:spcAft>
                <a:spcPts val="600"/>
              </a:spcAft>
            </a:pPr>
            <a:endParaRPr lang="en-GB">
              <a:solidFill>
                <a:srgbClr val="000000"/>
              </a:solidFill>
              <a:latin typeface="Arial" panose="020B0604020202020204" pitchFamily="34" charset="0"/>
              <a:cs typeface="Arial"/>
            </a:endParaRPr>
          </a:p>
          <a:p>
            <a:pPr marL="285750" indent="-285750">
              <a:spcAft>
                <a:spcPts val="600"/>
              </a:spcAft>
              <a:buFont typeface="Arial" panose="020B0604020202020204" pitchFamily="34" charset="0"/>
              <a:buChar char="•"/>
            </a:pPr>
            <a:r>
              <a:rPr lang="en-GB" sz="1600" b="1" i="0" u="none" strike="noStrike">
                <a:solidFill>
                  <a:srgbClr val="000000"/>
                </a:solidFill>
                <a:effectLst/>
                <a:latin typeface="Arial" panose="020B0604020202020204" pitchFamily="34" charset="0"/>
                <a:cs typeface="Arial"/>
              </a:rPr>
              <a:t>Areas where UDA Contract practices are significantly higher than </a:t>
            </a:r>
            <a:r>
              <a:rPr lang="en-GB" sz="1600" b="1">
                <a:solidFill>
                  <a:srgbClr val="000000"/>
                </a:solidFill>
                <a:latin typeface="Arial" panose="020B0604020202020204" pitchFamily="34" charset="0"/>
                <a:cs typeface="Arial"/>
              </a:rPr>
              <a:t>Contract Reform practices:</a:t>
            </a:r>
            <a:endParaRPr lang="en-GB" sz="1600" b="1" i="0" u="none" strike="noStrike">
              <a:solidFill>
                <a:schemeClr val="tx1">
                  <a:lumMod val="95000"/>
                  <a:lumOff val="5000"/>
                </a:schemeClr>
              </a:solidFill>
              <a:effectLst/>
              <a:latin typeface="Arial"/>
              <a:cs typeface="Arial"/>
            </a:endParaRP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More patients used NHS 111 to book their appointment (42%) compared to 20% for Contract Reform</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More patients used the Dental Advice Line to book their appointment (10%) compared to 6% for Contract Reform</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Higher number of patients reporting they were seen in 1 to 2 days (36%) compared to 25% for Contract Reform </a:t>
            </a:r>
          </a:p>
          <a:p>
            <a:pPr lvl="1">
              <a:spcAft>
                <a:spcPts val="600"/>
              </a:spcAft>
            </a:pPr>
            <a:endParaRPr lang="en-GB" sz="1600">
              <a:solidFill>
                <a:schemeClr val="tx1">
                  <a:lumMod val="95000"/>
                  <a:lumOff val="5000"/>
                </a:schemeClr>
              </a:solidFill>
              <a:latin typeface="Arial"/>
              <a:cs typeface="Arial"/>
            </a:endParaRPr>
          </a:p>
        </p:txBody>
      </p:sp>
    </p:spTree>
    <p:extLst>
      <p:ext uri="{BB962C8B-B14F-4D97-AF65-F5344CB8AC3E}">
        <p14:creationId xmlns:p14="http://schemas.microsoft.com/office/powerpoint/2010/main" val="3203697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84469" y="121419"/>
            <a:ext cx="11055019" cy="576064"/>
          </a:xfrm>
        </p:spPr>
        <p:txBody>
          <a:bodyPr/>
          <a:lstStyle/>
          <a:p>
            <a:r>
              <a:rPr lang="en-GB" sz="2400">
                <a:latin typeface="Arial" panose="020B0604020202020204" pitchFamily="34" charset="0"/>
              </a:rPr>
              <a:t>Summary: Contract Reform 2024 vs 2023 and UDA Contract 2024 vs 2023 </a:t>
            </a:r>
          </a:p>
        </p:txBody>
      </p:sp>
      <p:sp>
        <p:nvSpPr>
          <p:cNvPr id="6" name="TextBox 5">
            <a:extLst>
              <a:ext uri="{FF2B5EF4-FFF2-40B4-BE49-F238E27FC236}">
                <a16:creationId xmlns:a16="http://schemas.microsoft.com/office/drawing/2014/main" id="{B5994ADB-8E2C-CF96-714A-960D157DDCF5}"/>
              </a:ext>
            </a:extLst>
          </p:cNvPr>
          <p:cNvSpPr txBox="1"/>
          <p:nvPr/>
        </p:nvSpPr>
        <p:spPr>
          <a:xfrm>
            <a:off x="230145" y="697483"/>
            <a:ext cx="11731709" cy="5632311"/>
          </a:xfrm>
          <a:prstGeom prst="rect">
            <a:avLst/>
          </a:prstGeom>
          <a:noFill/>
        </p:spPr>
        <p:txBody>
          <a:bodyPr wrap="square" lIns="91440" tIns="45720" rIns="91440" bIns="45720" anchor="t">
            <a:spAutoFit/>
          </a:bodyPr>
          <a:lstStyle/>
          <a:p>
            <a:pPr marL="285750" indent="-285750">
              <a:spcAft>
                <a:spcPts val="600"/>
              </a:spcAft>
              <a:buFont typeface="Arial" panose="020B0604020202020204" pitchFamily="34" charset="0"/>
              <a:buChar char="•"/>
            </a:pPr>
            <a:r>
              <a:rPr lang="en-GB" sz="1600" b="0" i="0" u="none" strike="noStrike">
                <a:solidFill>
                  <a:srgbClr val="000000"/>
                </a:solidFill>
                <a:effectLst/>
                <a:latin typeface="Arial" panose="020B0604020202020204" pitchFamily="34" charset="0"/>
              </a:rPr>
              <a:t>The following statistically significant differences were found when comparing </a:t>
            </a:r>
            <a:r>
              <a:rPr lang="en-GB" sz="1600">
                <a:solidFill>
                  <a:srgbClr val="000000"/>
                </a:solidFill>
                <a:latin typeface="Arial" panose="020B0604020202020204" pitchFamily="34" charset="0"/>
              </a:rPr>
              <a:t>Contract Reform practices</a:t>
            </a:r>
            <a:r>
              <a:rPr lang="en-GB" sz="1600" b="0" i="0" u="none" strike="noStrike">
                <a:solidFill>
                  <a:srgbClr val="000000"/>
                </a:solidFill>
                <a:effectLst/>
                <a:latin typeface="Arial" panose="020B0604020202020204" pitchFamily="34" charset="0"/>
              </a:rPr>
              <a:t> 2024 to 2023 and comparing UDA Contract Practices 2024 to 2023.</a:t>
            </a:r>
          </a:p>
          <a:p>
            <a:pPr marL="285750" indent="-285750">
              <a:spcAft>
                <a:spcPts val="600"/>
              </a:spcAft>
              <a:buFont typeface="Arial" panose="020B0604020202020204" pitchFamily="34" charset="0"/>
              <a:buChar char="•"/>
            </a:pPr>
            <a:endParaRPr lang="en-GB" sz="600" b="0" i="0" u="none" strike="noStrike">
              <a:solidFill>
                <a:srgbClr val="000000"/>
              </a:solidFill>
              <a:effectLst/>
              <a:latin typeface="Arial" panose="020B0604020202020204" pitchFamily="34" charset="0"/>
            </a:endParaRPr>
          </a:p>
          <a:p>
            <a:pPr marL="285750" indent="-285750">
              <a:spcAft>
                <a:spcPts val="600"/>
              </a:spcAft>
              <a:buFont typeface="Arial" panose="020B0604020202020204" pitchFamily="34" charset="0"/>
              <a:buChar char="•"/>
            </a:pPr>
            <a:r>
              <a:rPr lang="en-GB" sz="1600" b="1">
                <a:solidFill>
                  <a:srgbClr val="000000"/>
                </a:solidFill>
                <a:latin typeface="Arial" panose="020B0604020202020204" pitchFamily="34" charset="0"/>
                <a:cs typeface="Arial"/>
              </a:rPr>
              <a:t>Contract Reform: Areas </a:t>
            </a:r>
            <a:r>
              <a:rPr lang="en-GB" sz="1600" b="1" i="0" u="none" strike="noStrike">
                <a:solidFill>
                  <a:srgbClr val="000000"/>
                </a:solidFill>
                <a:effectLst/>
                <a:latin typeface="Arial" panose="020B0604020202020204" pitchFamily="34" charset="0"/>
                <a:cs typeface="Arial"/>
              </a:rPr>
              <a:t>where there has been a statistically significant increase in 2024 compared to 2023</a:t>
            </a:r>
          </a:p>
          <a:p>
            <a:pPr marL="742950" lvl="1" indent="-285750">
              <a:spcAft>
                <a:spcPts val="600"/>
              </a:spcAft>
              <a:buFont typeface="Wingdings" panose="05000000000000000000" pitchFamily="2" charset="2"/>
              <a:buChar char="Ø"/>
            </a:pPr>
            <a:r>
              <a:rPr lang="en-GB" sz="1600">
                <a:effectLst/>
                <a:latin typeface="Arial" panose="020B0604020202020204" pitchFamily="34" charset="0"/>
                <a:cs typeface="Arial" panose="020B0604020202020204" pitchFamily="34" charset="0"/>
              </a:rPr>
              <a:t>Increase in patients seen within 1 to 2 days (25% up from 22%)</a:t>
            </a:r>
          </a:p>
          <a:p>
            <a:pPr marL="742950" lvl="1" indent="-285750">
              <a:spcAft>
                <a:spcPts val="600"/>
              </a:spcAft>
              <a:buFont typeface="Wingdings" panose="05000000000000000000" pitchFamily="2" charset="2"/>
              <a:buChar char="Ø"/>
            </a:pPr>
            <a:endParaRPr lang="en-GB" sz="60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600" b="1">
                <a:solidFill>
                  <a:srgbClr val="000000"/>
                </a:solidFill>
                <a:latin typeface="Arial" panose="020B0604020202020204" pitchFamily="34" charset="0"/>
                <a:cs typeface="Arial"/>
              </a:rPr>
              <a:t>Contract Reform: Areas </a:t>
            </a:r>
            <a:r>
              <a:rPr lang="en-GB" sz="1600" b="1" i="0" u="none" strike="noStrike">
                <a:solidFill>
                  <a:srgbClr val="000000"/>
                </a:solidFill>
                <a:effectLst/>
                <a:latin typeface="Arial" panose="020B0604020202020204" pitchFamily="34" charset="0"/>
                <a:cs typeface="Arial"/>
              </a:rPr>
              <a:t>where there has been a statistically significant decrease in 2024 compared to 2023  </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a:cs typeface="Arial"/>
              </a:rPr>
              <a:t>Decrease in patients who found it extremely/very easy to get an </a:t>
            </a:r>
            <a:r>
              <a:rPr lang="en-GB" sz="1600">
                <a:latin typeface="Arial" panose="020B0604020202020204" pitchFamily="34" charset="0"/>
                <a:cs typeface="Arial" panose="020B0604020202020204" pitchFamily="34" charset="0"/>
              </a:rPr>
              <a:t>appointment (59% down from 62%)</a:t>
            </a:r>
          </a:p>
          <a:p>
            <a:pPr marL="742950" lvl="1" indent="-285750">
              <a:spcAft>
                <a:spcPts val="600"/>
              </a:spcAft>
              <a:buFont typeface="Wingdings" panose="05000000000000000000" pitchFamily="2" charset="2"/>
              <a:buChar char="Ø"/>
            </a:pPr>
            <a:r>
              <a:rPr lang="en-GB" sz="1600">
                <a:latin typeface="Arial" panose="020B0604020202020204" pitchFamily="34" charset="0"/>
                <a:cs typeface="Arial" panose="020B0604020202020204" pitchFamily="34" charset="0"/>
              </a:rPr>
              <a:t>Decrease in patients who </a:t>
            </a:r>
            <a:r>
              <a:rPr lang="en-GB" sz="1600">
                <a:solidFill>
                  <a:schemeClr val="tx1">
                    <a:lumMod val="95000"/>
                    <a:lumOff val="5000"/>
                  </a:schemeClr>
                </a:solidFill>
                <a:latin typeface="Arial"/>
                <a:cs typeface="Arial"/>
              </a:rPr>
              <a:t>found it extremely/very easy to find out </a:t>
            </a:r>
            <a:r>
              <a:rPr lang="en-GB" sz="1600">
                <a:latin typeface="Arial" panose="020B0604020202020204" pitchFamily="34" charset="0"/>
                <a:cs typeface="Arial" panose="020B0604020202020204" pitchFamily="34" charset="0"/>
              </a:rPr>
              <a:t>how to book their appointment  (69% down from 74%)</a:t>
            </a:r>
          </a:p>
          <a:p>
            <a:pPr marL="742950" lvl="1" indent="-285750">
              <a:spcAft>
                <a:spcPts val="600"/>
              </a:spcAft>
              <a:buFont typeface="Wingdings" panose="05000000000000000000" pitchFamily="2" charset="2"/>
              <a:buChar char="Ø"/>
            </a:pPr>
            <a:r>
              <a:rPr lang="en-GB" sz="1600">
                <a:latin typeface="Arial" panose="020B0604020202020204" pitchFamily="34" charset="0"/>
                <a:cs typeface="Arial" panose="020B0604020202020204" pitchFamily="34" charset="0"/>
              </a:rPr>
              <a:t>Fewer patients reporting their problem was fixed/resolved (77% down from 80%)</a:t>
            </a:r>
          </a:p>
          <a:p>
            <a:pPr marL="742950" lvl="1" indent="-285750">
              <a:spcAft>
                <a:spcPts val="600"/>
              </a:spcAft>
              <a:buFont typeface="Wingdings" panose="05000000000000000000" pitchFamily="2" charset="2"/>
              <a:buChar char="Ø"/>
            </a:pPr>
            <a:r>
              <a:rPr lang="en-GB" sz="1600">
                <a:latin typeface="Arial" panose="020B0604020202020204" pitchFamily="34" charset="0"/>
                <a:cs typeface="Arial" panose="020B0604020202020204" pitchFamily="34" charset="0"/>
              </a:rPr>
              <a:t>Decrease in satisfaction with quality of dental treatment (84% down from 86%)</a:t>
            </a:r>
          </a:p>
          <a:p>
            <a:pPr marL="742950" lvl="1" indent="-285750">
              <a:spcAft>
                <a:spcPts val="600"/>
              </a:spcAft>
              <a:buFont typeface="Wingdings" panose="05000000000000000000" pitchFamily="2" charset="2"/>
              <a:buChar char="Ø"/>
            </a:pPr>
            <a:r>
              <a:rPr lang="en-GB" sz="1600">
                <a:latin typeface="Arial" panose="020B0604020202020204" pitchFamily="34" charset="0"/>
                <a:cs typeface="Arial" panose="020B0604020202020204" pitchFamily="34" charset="0"/>
              </a:rPr>
              <a:t>Decrease in satisfaction with patient experience (88% down from 89%)</a:t>
            </a:r>
          </a:p>
          <a:p>
            <a:pPr lvl="1">
              <a:spcAft>
                <a:spcPts val="600"/>
              </a:spcAft>
            </a:pPr>
            <a:endParaRPr lang="en-GB" sz="60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600" b="1" i="0" u="none" strike="noStrike">
                <a:solidFill>
                  <a:srgbClr val="000000"/>
                </a:solidFill>
                <a:effectLst/>
                <a:latin typeface="Arial" panose="020B0604020202020204" pitchFamily="34" charset="0"/>
                <a:cs typeface="Arial"/>
              </a:rPr>
              <a:t>UDA Contract: </a:t>
            </a:r>
            <a:r>
              <a:rPr lang="en-GB" sz="1600" b="1">
                <a:solidFill>
                  <a:srgbClr val="000000"/>
                </a:solidFill>
                <a:latin typeface="Arial" panose="020B0604020202020204" pitchFamily="34" charset="0"/>
                <a:cs typeface="Arial"/>
              </a:rPr>
              <a:t>Areas </a:t>
            </a:r>
            <a:r>
              <a:rPr lang="en-GB" sz="1600" b="1" i="0" u="none" strike="noStrike">
                <a:solidFill>
                  <a:srgbClr val="000000"/>
                </a:solidFill>
                <a:effectLst/>
                <a:latin typeface="Arial" panose="020B0604020202020204" pitchFamily="34" charset="0"/>
                <a:cs typeface="Arial"/>
              </a:rPr>
              <a:t>where there has been a statistically significant increase in 2024 compared to 2023  </a:t>
            </a:r>
            <a:endParaRPr lang="en-GB" sz="1600">
              <a:solidFill>
                <a:schemeClr val="tx1">
                  <a:lumMod val="95000"/>
                  <a:lumOff val="5000"/>
                </a:schemeClr>
              </a:solidFill>
              <a:latin typeface="Arial" panose="020B0604020202020204" pitchFamily="34" charset="0"/>
              <a:cs typeface="Arial" panose="020B0604020202020204" pitchFamily="34" charset="0"/>
            </a:endParaRPr>
          </a:p>
          <a:p>
            <a:pPr marL="742950" lvl="1" indent="-285750">
              <a:spcAft>
                <a:spcPts val="600"/>
              </a:spcAft>
              <a:buFont typeface="Wingdings" panose="05000000000000000000" pitchFamily="2" charset="2"/>
              <a:buChar char="Ø"/>
            </a:pPr>
            <a:r>
              <a:rPr lang="en-GB" sz="1600">
                <a:effectLst/>
                <a:latin typeface="Arial" panose="020B0604020202020204" pitchFamily="34" charset="0"/>
                <a:cs typeface="Arial" panose="020B0604020202020204" pitchFamily="34" charset="0"/>
              </a:rPr>
              <a:t>Increase in patients seen within 1 to 2 days (36% up from 30%)</a:t>
            </a:r>
            <a:endParaRPr lang="en-GB" sz="1600">
              <a:solidFill>
                <a:schemeClr val="tx1">
                  <a:lumMod val="95000"/>
                  <a:lumOff val="5000"/>
                </a:schemeClr>
              </a:solidFill>
              <a:latin typeface="Arial"/>
              <a:cs typeface="Arial"/>
            </a:endParaRPr>
          </a:p>
          <a:p>
            <a:pPr lvl="1">
              <a:spcAft>
                <a:spcPts val="600"/>
              </a:spcAft>
            </a:pPr>
            <a:endParaRPr lang="en-GB" sz="60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600" b="1" i="0" u="none" strike="noStrike">
                <a:solidFill>
                  <a:srgbClr val="000000"/>
                </a:solidFill>
                <a:effectLst/>
                <a:latin typeface="Arial" panose="020B0604020202020204" pitchFamily="34" charset="0"/>
                <a:cs typeface="Arial"/>
              </a:rPr>
              <a:t>UDA Contract: </a:t>
            </a:r>
            <a:r>
              <a:rPr lang="en-GB" sz="1600" b="1">
                <a:solidFill>
                  <a:srgbClr val="000000"/>
                </a:solidFill>
                <a:latin typeface="Arial" panose="020B0604020202020204" pitchFamily="34" charset="0"/>
                <a:cs typeface="Arial"/>
              </a:rPr>
              <a:t>Areas </a:t>
            </a:r>
            <a:r>
              <a:rPr lang="en-GB" sz="1600" b="1" i="0" u="none" strike="noStrike">
                <a:solidFill>
                  <a:srgbClr val="000000"/>
                </a:solidFill>
                <a:effectLst/>
                <a:latin typeface="Arial" panose="020B0604020202020204" pitchFamily="34" charset="0"/>
                <a:cs typeface="Arial"/>
              </a:rPr>
              <a:t>where there has been a statistically significant decrease in 2024 compared to 2023 </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Decrease in patients reporting they were seen in less than 24 hours (37% down from 46%)</a:t>
            </a:r>
          </a:p>
          <a:p>
            <a:pPr marL="742950" lvl="1" indent="-285750">
              <a:spcAft>
                <a:spcPts val="600"/>
              </a:spcAft>
              <a:buFont typeface="Wingdings" panose="05000000000000000000" pitchFamily="2" charset="2"/>
              <a:buChar char="Ø"/>
            </a:pPr>
            <a:r>
              <a:rPr lang="en-GB" sz="1600">
                <a:solidFill>
                  <a:schemeClr val="tx1">
                    <a:lumMod val="95000"/>
                    <a:lumOff val="5000"/>
                  </a:schemeClr>
                </a:solidFill>
                <a:latin typeface="Arial" panose="020B0604020202020204" pitchFamily="34" charset="0"/>
                <a:cs typeface="Arial" panose="020B0604020202020204" pitchFamily="34" charset="0"/>
              </a:rPr>
              <a:t>Decrease in satisfaction with waiting time between booking appointment and seeing the dentist (79% down from 83%)</a:t>
            </a:r>
          </a:p>
          <a:p>
            <a:pPr lvl="1">
              <a:spcAft>
                <a:spcPts val="600"/>
              </a:spcAft>
            </a:pPr>
            <a:endParaRPr lang="en-GB" sz="600">
              <a:solidFill>
                <a:schemeClr val="tx1">
                  <a:lumMod val="95000"/>
                  <a:lumOff val="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7666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84469" y="121419"/>
            <a:ext cx="11055019" cy="576064"/>
          </a:xfrm>
        </p:spPr>
        <p:txBody>
          <a:bodyPr/>
          <a:lstStyle/>
          <a:p>
            <a:r>
              <a:rPr lang="en-GB" sz="2400">
                <a:latin typeface="Arial" panose="020B0604020202020204" pitchFamily="34" charset="0"/>
              </a:rPr>
              <a:t>Appendix (1) – screening questions</a:t>
            </a:r>
          </a:p>
        </p:txBody>
      </p:sp>
      <p:pic>
        <p:nvPicPr>
          <p:cNvPr id="4" name="Picture 3">
            <a:extLst>
              <a:ext uri="{FF2B5EF4-FFF2-40B4-BE49-F238E27FC236}">
                <a16:creationId xmlns:a16="http://schemas.microsoft.com/office/drawing/2014/main" id="{D9ACC16F-ED7E-4ABD-B78C-70E4652AAFA7}"/>
              </a:ext>
            </a:extLst>
          </p:cNvPr>
          <p:cNvPicPr>
            <a:picLocks noChangeAspect="1"/>
          </p:cNvPicPr>
          <p:nvPr/>
        </p:nvPicPr>
        <p:blipFill rotWithShape="1">
          <a:blip r:embed="rId2"/>
          <a:srcRect r="24522"/>
          <a:stretch/>
        </p:blipFill>
        <p:spPr>
          <a:xfrm>
            <a:off x="410573" y="762132"/>
            <a:ext cx="7819027" cy="1475230"/>
          </a:xfrm>
          <a:prstGeom prst="rect">
            <a:avLst/>
          </a:prstGeom>
        </p:spPr>
      </p:pic>
      <p:pic>
        <p:nvPicPr>
          <p:cNvPr id="3" name="Picture 2">
            <a:extLst>
              <a:ext uri="{FF2B5EF4-FFF2-40B4-BE49-F238E27FC236}">
                <a16:creationId xmlns:a16="http://schemas.microsoft.com/office/drawing/2014/main" id="{D2B1FD14-56AA-4557-9699-05B8AB08B357}"/>
              </a:ext>
            </a:extLst>
          </p:cNvPr>
          <p:cNvPicPr>
            <a:picLocks noChangeAspect="1"/>
          </p:cNvPicPr>
          <p:nvPr/>
        </p:nvPicPr>
        <p:blipFill>
          <a:blip r:embed="rId3"/>
          <a:stretch>
            <a:fillRect/>
          </a:stretch>
        </p:blipFill>
        <p:spPr>
          <a:xfrm>
            <a:off x="497562" y="2394317"/>
            <a:ext cx="7645047" cy="3170195"/>
          </a:xfrm>
          <a:prstGeom prst="rect">
            <a:avLst/>
          </a:prstGeom>
        </p:spPr>
      </p:pic>
      <p:sp>
        <p:nvSpPr>
          <p:cNvPr id="7" name="TextBox 6">
            <a:extLst>
              <a:ext uri="{FF2B5EF4-FFF2-40B4-BE49-F238E27FC236}">
                <a16:creationId xmlns:a16="http://schemas.microsoft.com/office/drawing/2014/main" id="{37EF5430-238F-4759-9099-56872FE92FC5}"/>
              </a:ext>
            </a:extLst>
          </p:cNvPr>
          <p:cNvSpPr txBox="1"/>
          <p:nvPr/>
        </p:nvSpPr>
        <p:spPr>
          <a:xfrm>
            <a:off x="410573" y="5612860"/>
            <a:ext cx="10593422" cy="584775"/>
          </a:xfrm>
          <a:prstGeom prst="rect">
            <a:avLst/>
          </a:prstGeom>
          <a:noFill/>
        </p:spPr>
        <p:txBody>
          <a:bodyPr wrap="square" rtlCol="0">
            <a:spAutoFit/>
          </a:bodyPr>
          <a:lstStyle/>
          <a:p>
            <a:r>
              <a:rPr lang="en-GB" sz="1600">
                <a:latin typeface="Arial" panose="020B0604020202020204" pitchFamily="34" charset="0"/>
                <a:cs typeface="Arial" panose="020B0604020202020204" pitchFamily="34" charset="0"/>
              </a:rPr>
              <a:t>Note: where the question states {</a:t>
            </a:r>
            <a:r>
              <a:rPr lang="en-GB" sz="1600" err="1">
                <a:latin typeface="Arial" panose="020B0604020202020204" pitchFamily="34" charset="0"/>
                <a:cs typeface="Arial" panose="020B0604020202020204" pitchFamily="34" charset="0"/>
              </a:rPr>
              <a:t>practice_address</a:t>
            </a:r>
            <a:r>
              <a:rPr lang="en-GB" sz="1600">
                <a:latin typeface="Arial" panose="020B0604020202020204" pitchFamily="34" charset="0"/>
                <a:cs typeface="Arial" panose="020B0604020202020204" pitchFamily="34" charset="0"/>
              </a:rPr>
              <a:t>} this information is seeded in from the records that we hold from dental practices.</a:t>
            </a:r>
          </a:p>
        </p:txBody>
      </p:sp>
    </p:spTree>
    <p:extLst>
      <p:ext uri="{BB962C8B-B14F-4D97-AF65-F5344CB8AC3E}">
        <p14:creationId xmlns:p14="http://schemas.microsoft.com/office/powerpoint/2010/main" val="3998106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190123" y="0"/>
            <a:ext cx="11055019" cy="615428"/>
          </a:xfrm>
        </p:spPr>
        <p:txBody>
          <a:bodyPr/>
          <a:lstStyle/>
          <a:p>
            <a:r>
              <a:rPr lang="en-GB" sz="2400">
                <a:latin typeface="Arial" panose="020B0604020202020204" pitchFamily="34" charset="0"/>
              </a:rPr>
              <a:t>Appendix (2) – Questions</a:t>
            </a:r>
          </a:p>
        </p:txBody>
      </p:sp>
      <p:pic>
        <p:nvPicPr>
          <p:cNvPr id="6" name="Picture 5" descr="A form with text and images&#10;&#10;Description automatically generated with medium confidence">
            <a:extLst>
              <a:ext uri="{FF2B5EF4-FFF2-40B4-BE49-F238E27FC236}">
                <a16:creationId xmlns:a16="http://schemas.microsoft.com/office/drawing/2014/main" id="{E06011CD-1482-4460-91FF-BF40460D8B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9416" y="405765"/>
            <a:ext cx="4409037" cy="5885583"/>
          </a:xfrm>
          <a:prstGeom prst="rect">
            <a:avLst/>
          </a:prstGeom>
        </p:spPr>
      </p:pic>
      <p:pic>
        <p:nvPicPr>
          <p:cNvPr id="9" name="Picture 8" descr="A form with a questionnaire&#10;&#10;Description automatically generated with medium confidence">
            <a:extLst>
              <a:ext uri="{FF2B5EF4-FFF2-40B4-BE49-F238E27FC236}">
                <a16:creationId xmlns:a16="http://schemas.microsoft.com/office/drawing/2014/main" id="{5D365275-7745-41C7-A001-A62F22E8AA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8453" y="443883"/>
            <a:ext cx="4998420" cy="5819757"/>
          </a:xfrm>
          <a:prstGeom prst="rect">
            <a:avLst/>
          </a:prstGeom>
        </p:spPr>
      </p:pic>
    </p:spTree>
    <p:extLst>
      <p:ext uri="{BB962C8B-B14F-4D97-AF65-F5344CB8AC3E}">
        <p14:creationId xmlns:p14="http://schemas.microsoft.com/office/powerpoint/2010/main" val="2400520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190123" y="0"/>
            <a:ext cx="11055019" cy="615428"/>
          </a:xfrm>
        </p:spPr>
        <p:txBody>
          <a:bodyPr/>
          <a:lstStyle/>
          <a:p>
            <a:r>
              <a:rPr lang="en-GB" sz="2400">
                <a:latin typeface="Arial" panose="020B0604020202020204" pitchFamily="34" charset="0"/>
              </a:rPr>
              <a:t>Appendix (2) – Questions</a:t>
            </a:r>
          </a:p>
        </p:txBody>
      </p:sp>
      <p:pic>
        <p:nvPicPr>
          <p:cNvPr id="4" name="Picture 3" descr="A close-up of a questionnaire&#10;&#10;Description automatically generated">
            <a:extLst>
              <a:ext uri="{FF2B5EF4-FFF2-40B4-BE49-F238E27FC236}">
                <a16:creationId xmlns:a16="http://schemas.microsoft.com/office/drawing/2014/main" id="{121429A0-776B-4399-8C03-6F54BCD845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9874" y="493766"/>
            <a:ext cx="4150903" cy="5654948"/>
          </a:xfrm>
          <a:prstGeom prst="rect">
            <a:avLst/>
          </a:prstGeom>
        </p:spPr>
      </p:pic>
      <p:pic>
        <p:nvPicPr>
          <p:cNvPr id="7" name="Picture 6" descr="A survey form with a number of points&#10;&#10;Description automatically generated with medium confidence">
            <a:extLst>
              <a:ext uri="{FF2B5EF4-FFF2-40B4-BE49-F238E27FC236}">
                <a16:creationId xmlns:a16="http://schemas.microsoft.com/office/drawing/2014/main" id="{338D88BD-CC9F-4843-A8CF-EA48089EE3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46703" y="778423"/>
            <a:ext cx="4876800" cy="3596640"/>
          </a:xfrm>
          <a:prstGeom prst="rect">
            <a:avLst/>
          </a:prstGeom>
        </p:spPr>
      </p:pic>
    </p:spTree>
    <p:extLst>
      <p:ext uri="{BB962C8B-B14F-4D97-AF65-F5344CB8AC3E}">
        <p14:creationId xmlns:p14="http://schemas.microsoft.com/office/powerpoint/2010/main" val="17181845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a:extLst>
              <a:ext uri="{FF2B5EF4-FFF2-40B4-BE49-F238E27FC236}">
                <a16:creationId xmlns:a16="http://schemas.microsoft.com/office/drawing/2014/main" id="{382254C7-A6BA-15B6-EE98-5B969AB48DE2}"/>
              </a:ext>
            </a:extLst>
          </p:cNvPr>
          <p:cNvSpPr txBox="1"/>
          <p:nvPr/>
        </p:nvSpPr>
        <p:spPr>
          <a:xfrm>
            <a:off x="1199457" y="4293096"/>
            <a:ext cx="5356876" cy="181626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1219170">
              <a:lnSpc>
                <a:spcPct val="200000"/>
              </a:lnSpc>
            </a:pPr>
            <a:r>
              <a:rPr lang="en-GB" sz="1867">
                <a:solidFill>
                  <a:prstClr val="white"/>
                </a:solidFill>
                <a:latin typeface="Arial" panose="020B0604020202020204" pitchFamily="34" charset="0"/>
                <a:cs typeface="Arial" panose="020B0604020202020204" pitchFamily="34" charset="0"/>
              </a:rPr>
              <a:t>www.nhsbsa.nhs.uk</a:t>
            </a:r>
          </a:p>
          <a:p>
            <a:pPr defTabSz="1219170">
              <a:lnSpc>
                <a:spcPct val="200000"/>
              </a:lnSpc>
            </a:pPr>
            <a:r>
              <a:rPr lang="en-GB" sz="1867">
                <a:solidFill>
                  <a:prstClr val="white"/>
                </a:solidFill>
                <a:latin typeface="Arial" panose="020B0604020202020204" pitchFamily="34" charset="0"/>
                <a:cs typeface="Arial" panose="020B0604020202020204" pitchFamily="34" charset="0"/>
              </a:rPr>
              <a:t>@NHSBSA</a:t>
            </a:r>
          </a:p>
          <a:p>
            <a:pPr defTabSz="1219170"/>
            <a:endParaRPr lang="en-GB" sz="1867">
              <a:solidFill>
                <a:prstClr val="white"/>
              </a:solidFill>
              <a:latin typeface="Arial" panose="020B0604020202020204" pitchFamily="34" charset="0"/>
              <a:cs typeface="Arial" panose="020B0604020202020204" pitchFamily="34" charset="0"/>
            </a:endParaRPr>
          </a:p>
          <a:p>
            <a:pPr defTabSz="1219170"/>
            <a:r>
              <a:rPr lang="en-GB" sz="1867">
                <a:solidFill>
                  <a:prstClr val="white"/>
                </a:solidFill>
                <a:latin typeface="Arial" panose="020B0604020202020204" pitchFamily="34" charset="0"/>
                <a:cs typeface="Arial" panose="020B0604020202020204" pitchFamily="34" charset="0"/>
              </a:rPr>
              <a:t>NHS Business Services Authority</a:t>
            </a:r>
          </a:p>
        </p:txBody>
      </p:sp>
      <p:pic>
        <p:nvPicPr>
          <p:cNvPr id="5" name="Graphic 4">
            <a:extLst>
              <a:ext uri="{FF2B5EF4-FFF2-40B4-BE49-F238E27FC236}">
                <a16:creationId xmlns:a16="http://schemas.microsoft.com/office/drawing/2014/main" id="{7E769779-2664-734F-CC8A-7DB97ECF2E8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19403" y="4485117"/>
            <a:ext cx="384043" cy="384043"/>
          </a:xfrm>
          <a:prstGeom prst="rect">
            <a:avLst/>
          </a:prstGeom>
        </p:spPr>
      </p:pic>
      <p:pic>
        <p:nvPicPr>
          <p:cNvPr id="7" name="Graphic 6">
            <a:extLst>
              <a:ext uri="{FF2B5EF4-FFF2-40B4-BE49-F238E27FC236}">
                <a16:creationId xmlns:a16="http://schemas.microsoft.com/office/drawing/2014/main" id="{23EC6B4D-4146-7E63-978E-D6CF04CC5F2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734767" y="5637246"/>
            <a:ext cx="384000" cy="381135"/>
          </a:xfrm>
          <a:prstGeom prst="rect">
            <a:avLst/>
          </a:prstGeom>
        </p:spPr>
      </p:pic>
      <p:pic>
        <p:nvPicPr>
          <p:cNvPr id="9" name="Graphic 8">
            <a:extLst>
              <a:ext uri="{FF2B5EF4-FFF2-40B4-BE49-F238E27FC236}">
                <a16:creationId xmlns:a16="http://schemas.microsoft.com/office/drawing/2014/main" id="{E71A1664-B4BD-B40B-A9E9-63C433DAB555}"/>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73461" y="5091200"/>
            <a:ext cx="336000" cy="342857"/>
          </a:xfrm>
          <a:prstGeom prst="rect">
            <a:avLst/>
          </a:prstGeom>
        </p:spPr>
      </p:pic>
    </p:spTree>
    <p:extLst>
      <p:ext uri="{BB962C8B-B14F-4D97-AF65-F5344CB8AC3E}">
        <p14:creationId xmlns:p14="http://schemas.microsoft.com/office/powerpoint/2010/main" val="371477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151185" y="84738"/>
            <a:ext cx="11055019" cy="576064"/>
          </a:xfrm>
        </p:spPr>
        <p:txBody>
          <a:bodyPr/>
          <a:lstStyle/>
          <a:p>
            <a:r>
              <a:rPr lang="en-GB" sz="2400">
                <a:latin typeface="Arial"/>
                <a:cs typeface="Arial"/>
              </a:rPr>
              <a:t>Introduction</a:t>
            </a:r>
            <a:endParaRPr lang="en-GB" sz="2400"/>
          </a:p>
        </p:txBody>
      </p:sp>
      <p:sp>
        <p:nvSpPr>
          <p:cNvPr id="6" name="TextBox 5">
            <a:extLst>
              <a:ext uri="{FF2B5EF4-FFF2-40B4-BE49-F238E27FC236}">
                <a16:creationId xmlns:a16="http://schemas.microsoft.com/office/drawing/2014/main" id="{B5994ADB-8E2C-CF96-714A-960D157DDCF5}"/>
              </a:ext>
            </a:extLst>
          </p:cNvPr>
          <p:cNvSpPr txBox="1"/>
          <p:nvPr/>
        </p:nvSpPr>
        <p:spPr>
          <a:xfrm>
            <a:off x="230909" y="656586"/>
            <a:ext cx="11809906" cy="5355312"/>
          </a:xfrm>
          <a:prstGeom prst="rect">
            <a:avLst/>
          </a:prstGeom>
          <a:noFill/>
        </p:spPr>
        <p:txBody>
          <a:bodyPr wrap="square" lIns="91440" tIns="45720" rIns="91440" bIns="45720" anchor="t">
            <a:spAutoFit/>
          </a:bodyPr>
          <a:lstStyle/>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The Welsh Urgent Dental Patient Survey contains questions designed to measure patient's experiences at their dental practice, as well as demographic questions about patients' personal characteristics. The same questions were asked in 2023/2024 as in 2022/2023 so direct comparisons can be made. Questions are available at the end of the report.​</a:t>
            </a:r>
          </a:p>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The survey is distributed on a weekly basis via email and SMS text message to patients who have received dental treatment at a point in the previous six weeks in Wales. On average it was sent to 430 patients a week with an average response rate of 21% (92 responses a week).</a:t>
            </a:r>
          </a:p>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This report compares patient experiences between those who attended a dental practice under Contract Reform or Units of Dental Activity (UDA) Contract as well as 2023/2024 against 2022/2023 where it provided useful insight.​</a:t>
            </a:r>
          </a:p>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Between 1 April 2023 and 31 March 2024 a total of 4,787 patients started the survey. Responses from contracts that could not be determined as either being Reform or UDA were excluded in this report. As were patients who indicated on the first question that the information regarding the dental practice they visited was incorrect, they were automatically routed to the end of the survey and completed no further questions. This leaves a final base size of 4,579 valid patient responses.​</a:t>
            </a:r>
          </a:p>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Base sizes may differ from this number throughout the report as questions are optional.  ​</a:t>
            </a:r>
          </a:p>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Percentages in this report have been rounded and so in some cases the percentage will not add up to exactly 100%. ​</a:t>
            </a:r>
          </a:p>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Where reference is made to statistical significance, this indicates that we are confident at a 95% level that the differences between the two contracts and/or years are actual and not because of chance.​</a:t>
            </a:r>
          </a:p>
          <a:p>
            <a:pPr marL="285750" indent="-285750">
              <a:spcAft>
                <a:spcPts val="1200"/>
              </a:spcAft>
              <a:buFont typeface="Arial" panose="020B0604020202020204" pitchFamily="34" charset="0"/>
              <a:buChar char="•"/>
            </a:pPr>
            <a:r>
              <a:rPr lang="en-GB" sz="1600">
                <a:solidFill>
                  <a:schemeClr val="tx1">
                    <a:lumMod val="95000"/>
                    <a:lumOff val="5000"/>
                  </a:schemeClr>
                </a:solidFill>
                <a:latin typeface="Arial"/>
                <a:cs typeface="Arial"/>
              </a:rPr>
              <a:t>On the charts the 2023/24 year is referred to as 2024 and 2022/23 year is referred to as 2023.</a:t>
            </a:r>
          </a:p>
        </p:txBody>
      </p:sp>
    </p:spTree>
    <p:extLst>
      <p:ext uri="{BB962C8B-B14F-4D97-AF65-F5344CB8AC3E}">
        <p14:creationId xmlns:p14="http://schemas.microsoft.com/office/powerpoint/2010/main" val="3578683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151185" y="164637"/>
            <a:ext cx="6355493" cy="576064"/>
          </a:xfrm>
        </p:spPr>
        <p:txBody>
          <a:bodyPr/>
          <a:lstStyle/>
          <a:p>
            <a:r>
              <a:rPr kumimoji="0" lang="en-GB" sz="2400" b="1" i="0" u="none" strike="noStrike" kern="1200" cap="none" spc="0" normalizeH="0" baseline="0" noProof="0" dirty="0">
                <a:ln>
                  <a:noFill/>
                </a:ln>
                <a:solidFill>
                  <a:srgbClr val="0072C6"/>
                </a:solidFill>
                <a:effectLst/>
                <a:uLnTx/>
                <a:uFillTx/>
                <a:latin typeface="Arial"/>
                <a:ea typeface="+mj-ea"/>
                <a:cs typeface="Arial"/>
              </a:rPr>
              <a:t>Booking your appointment – Overall </a:t>
            </a:r>
            <a:endParaRPr lang="en-GB" sz="2400" dirty="0"/>
          </a:p>
        </p:txBody>
      </p:sp>
      <p:sp>
        <p:nvSpPr>
          <p:cNvPr id="6" name="TextBox 5">
            <a:extLst>
              <a:ext uri="{FF2B5EF4-FFF2-40B4-BE49-F238E27FC236}">
                <a16:creationId xmlns:a16="http://schemas.microsoft.com/office/drawing/2014/main" id="{B5994ADB-8E2C-CF96-714A-960D157DDCF5}"/>
              </a:ext>
            </a:extLst>
          </p:cNvPr>
          <p:cNvSpPr txBox="1"/>
          <p:nvPr/>
        </p:nvSpPr>
        <p:spPr>
          <a:xfrm>
            <a:off x="6261295" y="164637"/>
            <a:ext cx="5675135" cy="6217087"/>
          </a:xfrm>
          <a:prstGeom prst="rect">
            <a:avLst/>
          </a:prstGeom>
          <a:noFill/>
        </p:spPr>
        <p:txBody>
          <a:bodyPr wrap="square" lIns="91440" tIns="45720" rIns="91440" bIns="45720" anchor="t">
            <a:spAutoFit/>
          </a:bodyPr>
          <a:lstStyle/>
          <a:p>
            <a:pPr marL="285750" indent="-285750">
              <a:spcAft>
                <a:spcPts val="600"/>
              </a:spcAft>
              <a:buFont typeface="Arial" panose="020B0604020202020204" pitchFamily="34" charset="0"/>
              <a:buChar char="•"/>
            </a:pPr>
            <a:endParaRPr lang="en-GB" sz="1600" dirty="0">
              <a:latin typeface="Arial"/>
              <a:cs typeface="Arial"/>
            </a:endParaRPr>
          </a:p>
          <a:p>
            <a:pPr marL="285750" indent="-285750">
              <a:spcAft>
                <a:spcPts val="600"/>
              </a:spcAft>
              <a:buFont typeface="Arial" panose="020B0604020202020204" pitchFamily="34" charset="0"/>
              <a:buChar char="•"/>
            </a:pPr>
            <a:r>
              <a:rPr lang="en-GB" sz="1600" dirty="0">
                <a:latin typeface="Arial"/>
                <a:cs typeface="Arial"/>
              </a:rPr>
              <a:t>For 2024, patients under Contract Reform are statistically significantly more likely to attend/contact a dental practice to book their appointment (67%) than those under UDA Contracts (44%). </a:t>
            </a:r>
          </a:p>
          <a:p>
            <a:pPr>
              <a:spcAft>
                <a:spcPts val="600"/>
              </a:spcAft>
            </a:pPr>
            <a:endParaRPr lang="en-GB" sz="900" dirty="0">
              <a:latin typeface="Arial"/>
              <a:cs typeface="Arial"/>
            </a:endParaRPr>
          </a:p>
          <a:p>
            <a:pPr marL="285750" indent="-285750">
              <a:spcAft>
                <a:spcPts val="600"/>
              </a:spcAft>
              <a:buFont typeface="Arial" panose="020B0604020202020204" pitchFamily="34" charset="0"/>
              <a:buChar char="•"/>
            </a:pPr>
            <a:r>
              <a:rPr lang="en-GB" sz="1600" dirty="0">
                <a:latin typeface="Arial"/>
                <a:cs typeface="Arial"/>
              </a:rPr>
              <a:t>For 2024, patients under UDA Contracts are statistically significantly more likely to use NHS 111 (42%) than those under reform contracts (20%). Patients under UDA Contracts are also more likely to use Dental Advice Line for booking appointments (10%) than those under Contract Reform (6%). This is a statistically significant difference. </a:t>
            </a:r>
          </a:p>
          <a:p>
            <a:pPr>
              <a:spcAft>
                <a:spcPts val="600"/>
              </a:spcAft>
            </a:pPr>
            <a:endParaRPr lang="en-GB" sz="900" dirty="0">
              <a:latin typeface="Arial"/>
              <a:cs typeface="Arial"/>
            </a:endParaRPr>
          </a:p>
          <a:p>
            <a:pPr marL="285750" indent="-285750">
              <a:spcAft>
                <a:spcPts val="600"/>
              </a:spcAft>
              <a:buFont typeface="Arial" panose="020B0604020202020204" pitchFamily="34" charset="0"/>
              <a:buChar char="•"/>
            </a:pPr>
            <a:r>
              <a:rPr lang="en-GB" sz="1600" dirty="0">
                <a:latin typeface="Arial"/>
                <a:cs typeface="Arial"/>
              </a:rPr>
              <a:t>There has been a statistically significant decrease in 9 percentage points in those who attended/contacted a dentist to book an urgent dental appointment in 2024 (63%) compared to 2023 (72%). There has been a statistically significant increase overall in using NHS 111 to book appointments in 2024 (24%) compared to 2023 (16%). </a:t>
            </a:r>
          </a:p>
          <a:p>
            <a:pPr>
              <a:spcAft>
                <a:spcPts val="600"/>
              </a:spcAft>
            </a:pPr>
            <a:endParaRPr lang="en-GB" sz="900" dirty="0">
              <a:latin typeface="Arial"/>
              <a:cs typeface="Arial"/>
            </a:endParaRPr>
          </a:p>
          <a:p>
            <a:pPr marL="285750" indent="-285750">
              <a:spcAft>
                <a:spcPts val="600"/>
              </a:spcAft>
              <a:buFont typeface="Arial" panose="020B0604020202020204" pitchFamily="34" charset="0"/>
              <a:buChar char="•"/>
            </a:pPr>
            <a:r>
              <a:rPr lang="en-GB" sz="1600" dirty="0">
                <a:latin typeface="Arial" panose="020B0604020202020204" pitchFamily="34" charset="0"/>
                <a:cs typeface="Arial" panose="020B0604020202020204" pitchFamily="34" charset="0"/>
              </a:rPr>
              <a:t>‘Other’ includes referrals by GPs, A&amp;E, local out of hours and Primary Care Dental Service Teams.</a:t>
            </a:r>
            <a:endParaRPr lang="en-GB" sz="1600" dirty="0">
              <a:latin typeface="Arial"/>
              <a:cs typeface="Arial"/>
            </a:endParaRPr>
          </a:p>
        </p:txBody>
      </p:sp>
      <p:graphicFrame>
        <p:nvGraphicFramePr>
          <p:cNvPr id="9" name="Chart 8">
            <a:extLst>
              <a:ext uri="{FF2B5EF4-FFF2-40B4-BE49-F238E27FC236}">
                <a16:creationId xmlns:a16="http://schemas.microsoft.com/office/drawing/2014/main" id="{4EAD2501-CF78-BA26-914B-F846937750C0}"/>
              </a:ext>
            </a:extLst>
          </p:cNvPr>
          <p:cNvGraphicFramePr/>
          <p:nvPr>
            <p:extLst>
              <p:ext uri="{D42A27DB-BD31-4B8C-83A1-F6EECF244321}">
                <p14:modId xmlns:p14="http://schemas.microsoft.com/office/powerpoint/2010/main" val="2827543422"/>
              </p:ext>
            </p:extLst>
          </p:nvPr>
        </p:nvGraphicFramePr>
        <p:xfrm>
          <a:off x="151185" y="657522"/>
          <a:ext cx="611011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012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4FB7E-B9DE-2ADC-5684-FCF118812867}"/>
              </a:ext>
            </a:extLst>
          </p:cNvPr>
          <p:cNvSpPr>
            <a:spLocks noGrp="1"/>
          </p:cNvSpPr>
          <p:nvPr>
            <p:ph type="title"/>
          </p:nvPr>
        </p:nvSpPr>
        <p:spPr>
          <a:xfrm>
            <a:off x="74985" y="261886"/>
            <a:ext cx="11055019" cy="530098"/>
          </a:xfrm>
        </p:spPr>
        <p:txBody>
          <a:bodyPr/>
          <a:lstStyle/>
          <a:p>
            <a:r>
              <a:rPr kumimoji="0" lang="en-GB" sz="2400" b="1" i="0" u="none" strike="noStrike" kern="1200" cap="none" spc="0" normalizeH="0" baseline="0" noProof="0" dirty="0">
                <a:ln>
                  <a:noFill/>
                </a:ln>
                <a:solidFill>
                  <a:srgbClr val="0072C6"/>
                </a:solidFill>
                <a:effectLst/>
                <a:uLnTx/>
                <a:uFillTx/>
                <a:latin typeface="Arial"/>
                <a:ea typeface="+mj-ea"/>
                <a:cs typeface="Arial"/>
              </a:rPr>
              <a:t>Booking your appointment – Focus on 2024 (2023/24)</a:t>
            </a:r>
            <a:endParaRPr lang="en-GB" sz="2400" dirty="0"/>
          </a:p>
        </p:txBody>
      </p:sp>
      <p:sp>
        <p:nvSpPr>
          <p:cNvPr id="6" name="TextBox 5">
            <a:extLst>
              <a:ext uri="{FF2B5EF4-FFF2-40B4-BE49-F238E27FC236}">
                <a16:creationId xmlns:a16="http://schemas.microsoft.com/office/drawing/2014/main" id="{B5994ADB-8E2C-CF96-714A-960D157DDCF5}"/>
              </a:ext>
            </a:extLst>
          </p:cNvPr>
          <p:cNvSpPr txBox="1"/>
          <p:nvPr/>
        </p:nvSpPr>
        <p:spPr>
          <a:xfrm>
            <a:off x="6881409" y="984145"/>
            <a:ext cx="5226081" cy="4955203"/>
          </a:xfrm>
          <a:prstGeom prst="rect">
            <a:avLst/>
          </a:prstGeom>
          <a:noFill/>
        </p:spPr>
        <p:txBody>
          <a:bodyPr wrap="square">
            <a:spAutoFit/>
          </a:bodyPr>
          <a:lstStyle/>
          <a:p>
            <a:pPr marL="285750" indent="-285750">
              <a:spcAft>
                <a:spcPts val="600"/>
              </a:spcAft>
              <a:buFont typeface="Arial" panose="020B0604020202020204" pitchFamily="34" charset="0"/>
              <a:buChar char="•"/>
            </a:pPr>
            <a:r>
              <a:rPr lang="en-GB" sz="1600" dirty="0">
                <a:latin typeface="Arial"/>
                <a:cs typeface="Arial"/>
              </a:rPr>
              <a:t>Attending or contacting a dentist directly and NHS 111 are the most common methods for booking urgent appointments, followed by Dental Advice Line.</a:t>
            </a:r>
          </a:p>
          <a:p>
            <a:pPr>
              <a:spcAft>
                <a:spcPts val="600"/>
              </a:spcAft>
            </a:pPr>
            <a:endParaRPr lang="en-GB" sz="1000" dirty="0">
              <a:effectLst/>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600" dirty="0">
                <a:effectLst/>
                <a:latin typeface="Arial" panose="020B0604020202020204" pitchFamily="34" charset="0"/>
                <a:cs typeface="Arial" panose="020B0604020202020204" pitchFamily="34" charset="0"/>
              </a:rPr>
              <a:t>A statistically significant higher number of patients attend/contact a dental practice to book their urgent appointment under Contract </a:t>
            </a:r>
            <a:r>
              <a:rPr lang="en-GB" sz="1600" dirty="0">
                <a:latin typeface="Arial" panose="020B0604020202020204" pitchFamily="34" charset="0"/>
                <a:cs typeface="Arial" panose="020B0604020202020204" pitchFamily="34" charset="0"/>
              </a:rPr>
              <a:t>R</a:t>
            </a:r>
            <a:r>
              <a:rPr lang="en-GB" sz="1600" dirty="0">
                <a:effectLst/>
                <a:latin typeface="Arial" panose="020B0604020202020204" pitchFamily="34" charset="0"/>
                <a:cs typeface="Arial" panose="020B0604020202020204" pitchFamily="34" charset="0"/>
              </a:rPr>
              <a:t>eform (67%) compared to UDA Contract (44%). </a:t>
            </a:r>
          </a:p>
          <a:p>
            <a:pPr>
              <a:spcAft>
                <a:spcPts val="600"/>
              </a:spcAft>
            </a:pPr>
            <a:endParaRPr lang="en-GB" sz="1000" dirty="0">
              <a:effectLst/>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600" dirty="0">
                <a:latin typeface="Arial" panose="020B0604020202020204" pitchFamily="34" charset="0"/>
                <a:cs typeface="Arial" panose="020B0604020202020204" pitchFamily="34" charset="0"/>
              </a:rPr>
              <a:t>A statistically significantly higher number of patients booked their urgent appointment through NHS 111 under the UDA Contract (42%) compared to only 20% under Contract Reform.</a:t>
            </a:r>
          </a:p>
          <a:p>
            <a:pPr>
              <a:spcAft>
                <a:spcPts val="600"/>
              </a:spcAft>
            </a:pPr>
            <a:endParaRPr lang="en-GB" sz="10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600" dirty="0">
                <a:effectLst/>
                <a:latin typeface="Arial" panose="020B0604020202020204" pitchFamily="34" charset="0"/>
                <a:cs typeface="Arial" panose="020B0604020202020204" pitchFamily="34" charset="0"/>
              </a:rPr>
              <a:t>A statistically significantly higher number of patients booked their appointment through the dental advice line under the UDA Contracts (10%), compared to Contract Reform (6%).</a:t>
            </a:r>
          </a:p>
        </p:txBody>
      </p:sp>
      <p:graphicFrame>
        <p:nvGraphicFramePr>
          <p:cNvPr id="9" name="Chart 8">
            <a:extLst>
              <a:ext uri="{FF2B5EF4-FFF2-40B4-BE49-F238E27FC236}">
                <a16:creationId xmlns:a16="http://schemas.microsoft.com/office/drawing/2014/main" id="{BDD3F8DF-07B5-1F01-669D-98399D81E7CD}"/>
              </a:ext>
            </a:extLst>
          </p:cNvPr>
          <p:cNvGraphicFramePr/>
          <p:nvPr>
            <p:extLst>
              <p:ext uri="{D42A27DB-BD31-4B8C-83A1-F6EECF244321}">
                <p14:modId xmlns:p14="http://schemas.microsoft.com/office/powerpoint/2010/main" val="3873205177"/>
              </p:ext>
            </p:extLst>
          </p:nvPr>
        </p:nvGraphicFramePr>
        <p:xfrm>
          <a:off x="167689" y="791984"/>
          <a:ext cx="6713720" cy="54186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36097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50B30-0250-CD9C-CAA6-27C0F7C7F722}"/>
              </a:ext>
            </a:extLst>
          </p:cNvPr>
          <p:cNvSpPr>
            <a:spLocks noGrp="1"/>
          </p:cNvSpPr>
          <p:nvPr>
            <p:ph type="title"/>
          </p:nvPr>
        </p:nvSpPr>
        <p:spPr>
          <a:xfrm>
            <a:off x="200026" y="164637"/>
            <a:ext cx="11561950" cy="576064"/>
          </a:xfrm>
        </p:spPr>
        <p:txBody>
          <a:bodyPr/>
          <a:lstStyle/>
          <a:p>
            <a:r>
              <a:rPr kumimoji="0" lang="en-GB" sz="2400" b="1" i="0" u="none" strike="noStrike" kern="1200" cap="none" spc="0" normalizeH="0" baseline="0" noProof="0">
                <a:ln>
                  <a:noFill/>
                </a:ln>
                <a:solidFill>
                  <a:srgbClr val="0072C6"/>
                </a:solidFill>
                <a:effectLst/>
                <a:uLnTx/>
                <a:uFillTx/>
                <a:latin typeface="Arial" panose="020B0604020202020204" pitchFamily="34" charset="0"/>
                <a:ea typeface="+mj-ea"/>
                <a:cs typeface="Arial" pitchFamily="34" charset="0"/>
              </a:rPr>
              <a:t>Ease of booking your appointment</a:t>
            </a:r>
            <a:endParaRPr lang="en-GB">
              <a:highlight>
                <a:srgbClr val="FFFF00"/>
              </a:highlight>
            </a:endParaRPr>
          </a:p>
        </p:txBody>
      </p:sp>
      <p:sp>
        <p:nvSpPr>
          <p:cNvPr id="8" name="TextBox 7">
            <a:extLst>
              <a:ext uri="{FF2B5EF4-FFF2-40B4-BE49-F238E27FC236}">
                <a16:creationId xmlns:a16="http://schemas.microsoft.com/office/drawing/2014/main" id="{3135B3AC-1279-88B8-4CC0-FD43571E05CA}"/>
              </a:ext>
            </a:extLst>
          </p:cNvPr>
          <p:cNvSpPr txBox="1"/>
          <p:nvPr/>
        </p:nvSpPr>
        <p:spPr>
          <a:xfrm>
            <a:off x="7324724" y="740701"/>
            <a:ext cx="4667250" cy="541686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1400" dirty="0">
                <a:latin typeface="Arial"/>
                <a:ea typeface="+mn-lt"/>
                <a:cs typeface="+mn-lt"/>
              </a:rPr>
              <a:t>Ease is calculated in line with the NHSBSA reporting practices. </a:t>
            </a:r>
            <a:r>
              <a:rPr lang="en-GB" sz="1400" dirty="0">
                <a:latin typeface="Arial" panose="020B0604020202020204" pitchFamily="34" charset="0"/>
                <a:ea typeface="+mn-lt"/>
                <a:cs typeface="Arial" panose="020B0604020202020204" pitchFamily="34" charset="0"/>
              </a:rPr>
              <a:t>A </a:t>
            </a:r>
            <a:r>
              <a:rPr lang="en-GB" sz="1400" dirty="0">
                <a:latin typeface="Arial" panose="020B0604020202020204" pitchFamily="34" charset="0"/>
                <a:cs typeface="Arial" panose="020B0604020202020204" pitchFamily="34" charset="0"/>
              </a:rPr>
              <a:t>percentage of ‘Ease’ is calculated by adding ‘extremely easy’ and ‘very easy’ ratings out of all responses to the question to give an ease rating.</a:t>
            </a:r>
          </a:p>
          <a:p>
            <a:pPr>
              <a:spcAft>
                <a:spcPts val="600"/>
              </a:spcAft>
            </a:pPr>
            <a:endParaRPr lang="en-GB" sz="10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There has been a statistically significant decrease of three percentage points in the number of patients who found it ‘extremely/very easy’ to get an appointment under Contract Reform in 2024 (59%) when compared to 2023 (62%). </a:t>
            </a:r>
          </a:p>
          <a:p>
            <a:pPr>
              <a:spcAft>
                <a:spcPts val="600"/>
              </a:spcAft>
            </a:pPr>
            <a:endParaRPr lang="en-GB" sz="10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No statistically significant differences were found for UDA Contract when comparing 2023 (54%) to 2024 (58%). </a:t>
            </a:r>
          </a:p>
          <a:p>
            <a:pPr>
              <a:spcAft>
                <a:spcPts val="600"/>
              </a:spcAft>
            </a:pPr>
            <a:endParaRPr lang="en-GB" sz="10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No statistically significant differences were found in how easy it was to get a dental appointment for UDA Contract 2024 (58%) and Contract Reform 2024 (59%).</a:t>
            </a:r>
          </a:p>
          <a:p>
            <a:pPr>
              <a:spcAft>
                <a:spcPts val="600"/>
              </a:spcAft>
            </a:pPr>
            <a:endParaRPr lang="en-GB" sz="10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No statistically significant differences were found overall from 2023 (60%) to 2024 (58%). </a:t>
            </a:r>
          </a:p>
        </p:txBody>
      </p:sp>
      <p:graphicFrame>
        <p:nvGraphicFramePr>
          <p:cNvPr id="9" name="Chart 8">
            <a:extLst>
              <a:ext uri="{FF2B5EF4-FFF2-40B4-BE49-F238E27FC236}">
                <a16:creationId xmlns:a16="http://schemas.microsoft.com/office/drawing/2014/main" id="{31A255D0-84B5-8F3E-4A8B-BE4E756CCF3E}"/>
              </a:ext>
            </a:extLst>
          </p:cNvPr>
          <p:cNvGraphicFramePr/>
          <p:nvPr>
            <p:extLst>
              <p:ext uri="{D42A27DB-BD31-4B8C-83A1-F6EECF244321}">
                <p14:modId xmlns:p14="http://schemas.microsoft.com/office/powerpoint/2010/main" val="3124112430"/>
              </p:ext>
            </p:extLst>
          </p:nvPr>
        </p:nvGraphicFramePr>
        <p:xfrm>
          <a:off x="200026" y="687863"/>
          <a:ext cx="7059756"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1826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0B3F1-90B0-EB19-5805-2E758D967AA7}"/>
              </a:ext>
            </a:extLst>
          </p:cNvPr>
          <p:cNvSpPr>
            <a:spLocks noGrp="1"/>
          </p:cNvSpPr>
          <p:nvPr>
            <p:ph type="title"/>
          </p:nvPr>
        </p:nvSpPr>
        <p:spPr>
          <a:xfrm>
            <a:off x="181151" y="150740"/>
            <a:ext cx="11055019" cy="576064"/>
          </a:xfrm>
        </p:spPr>
        <p:txBody>
          <a:bodyPr/>
          <a:lstStyle/>
          <a:p>
            <a:r>
              <a:rPr lang="en-GB" sz="2400">
                <a:latin typeface="Arial" panose="020B0604020202020204" pitchFamily="34" charset="0"/>
              </a:rPr>
              <a:t>Ease of finding out ‘how’ to book your urgent appointment </a:t>
            </a:r>
          </a:p>
        </p:txBody>
      </p:sp>
      <p:sp>
        <p:nvSpPr>
          <p:cNvPr id="6" name="TextBox 5">
            <a:extLst>
              <a:ext uri="{FF2B5EF4-FFF2-40B4-BE49-F238E27FC236}">
                <a16:creationId xmlns:a16="http://schemas.microsoft.com/office/drawing/2014/main" id="{272A62C3-061D-15E6-E83F-EEB03E2A9481}"/>
              </a:ext>
            </a:extLst>
          </p:cNvPr>
          <p:cNvSpPr txBox="1"/>
          <p:nvPr/>
        </p:nvSpPr>
        <p:spPr>
          <a:xfrm>
            <a:off x="7970983" y="581424"/>
            <a:ext cx="4086048" cy="5909310"/>
          </a:xfrm>
          <a:prstGeom prst="rect">
            <a:avLst/>
          </a:prstGeom>
          <a:noFill/>
        </p:spPr>
        <p:txBody>
          <a:bodyPr wrap="square" rtlCol="0">
            <a:spAutoFit/>
          </a:bodyPr>
          <a:lstStyle/>
          <a:p>
            <a:pPr>
              <a:spcAft>
                <a:spcPts val="600"/>
              </a:spcAft>
            </a:pPr>
            <a:endParaRPr lang="en-GB" sz="1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There has been a statistically significant decrease of 4 percentage points overall in the number of patients who found it ‘extremely/very easy’ to find out how to book their urgent appointment in 2024 (68%) compared to 2023 (72%). </a:t>
            </a:r>
          </a:p>
          <a:p>
            <a:pPr>
              <a:spcAft>
                <a:spcPts val="600"/>
              </a:spcAft>
            </a:pPr>
            <a:endParaRPr lang="en-GB" sz="1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No statistically significant differences were found for UDA Contract when comparing 2023 (63%) to 2024 (64%). </a:t>
            </a:r>
          </a:p>
          <a:p>
            <a:pPr marL="285750" indent="-285750">
              <a:spcAft>
                <a:spcPts val="600"/>
              </a:spcAf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There has been a statistically significant decrease of 5 percentage points in in ease of finding how to book urgent appointments under Contract Reform in 2024 (69%) compared to 2023 (74%). </a:t>
            </a:r>
          </a:p>
          <a:p>
            <a:pPr marL="285750" indent="-285750">
              <a:spcAft>
                <a:spcPts val="600"/>
              </a:spcAft>
              <a:buFont typeface="Arial" panose="020B0604020202020204" pitchFamily="34" charset="0"/>
              <a:buChar char="•"/>
            </a:pPr>
            <a:endParaRPr lang="en-GB" sz="1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dirty="0">
                <a:latin typeface="Arial" panose="020B0604020202020204" pitchFamily="34" charset="0"/>
                <a:cs typeface="Arial" panose="020B0604020202020204" pitchFamily="34" charset="0"/>
              </a:rPr>
              <a:t>In 2024, those under Contract Reform found it statistically significantly easier to find out how to book their urgent appointment (69%) compared to patients under UDA Contract (64%). </a:t>
            </a:r>
          </a:p>
          <a:p>
            <a:pPr marL="285750" indent="-285750">
              <a:spcAft>
                <a:spcPts val="600"/>
              </a:spcAft>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p:txBody>
      </p:sp>
      <p:graphicFrame>
        <p:nvGraphicFramePr>
          <p:cNvPr id="9" name="Chart 8">
            <a:extLst>
              <a:ext uri="{FF2B5EF4-FFF2-40B4-BE49-F238E27FC236}">
                <a16:creationId xmlns:a16="http://schemas.microsoft.com/office/drawing/2014/main" id="{F7E4D215-574F-1759-738C-25B5DDDF38CD}"/>
              </a:ext>
            </a:extLst>
          </p:cNvPr>
          <p:cNvGraphicFramePr/>
          <p:nvPr>
            <p:extLst>
              <p:ext uri="{D42A27DB-BD31-4B8C-83A1-F6EECF244321}">
                <p14:modId xmlns:p14="http://schemas.microsoft.com/office/powerpoint/2010/main" val="135067309"/>
              </p:ext>
            </p:extLst>
          </p:nvPr>
        </p:nvGraphicFramePr>
        <p:xfrm>
          <a:off x="181151" y="726804"/>
          <a:ext cx="7836014" cy="54186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0723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86A9F-6854-BDE9-BC2B-0E04E0E62A92}"/>
              </a:ext>
            </a:extLst>
          </p:cNvPr>
          <p:cNvSpPr>
            <a:spLocks noGrp="1"/>
          </p:cNvSpPr>
          <p:nvPr>
            <p:ph type="title"/>
          </p:nvPr>
        </p:nvSpPr>
        <p:spPr>
          <a:xfrm>
            <a:off x="108281" y="22516"/>
            <a:ext cx="11055019" cy="576064"/>
          </a:xfrm>
        </p:spPr>
        <p:txBody>
          <a:bodyPr/>
          <a:lstStyle/>
          <a:p>
            <a:r>
              <a:rPr lang="en-GB" sz="2400">
                <a:latin typeface="Arial" panose="020B0604020202020204" pitchFamily="34" charset="0"/>
              </a:rPr>
              <a:t>Waiting</a:t>
            </a:r>
            <a:r>
              <a:rPr lang="en-GB" sz="3200">
                <a:latin typeface="Arial" panose="020B0604020202020204" pitchFamily="34" charset="0"/>
              </a:rPr>
              <a:t> </a:t>
            </a:r>
            <a:r>
              <a:rPr lang="en-GB" sz="2400">
                <a:latin typeface="Arial" panose="020B0604020202020204" pitchFamily="34" charset="0"/>
              </a:rPr>
              <a:t>Times</a:t>
            </a:r>
            <a:endParaRPr lang="en-GB" sz="2400"/>
          </a:p>
        </p:txBody>
      </p:sp>
      <p:sp>
        <p:nvSpPr>
          <p:cNvPr id="5" name="TextBox 4">
            <a:extLst>
              <a:ext uri="{FF2B5EF4-FFF2-40B4-BE49-F238E27FC236}">
                <a16:creationId xmlns:a16="http://schemas.microsoft.com/office/drawing/2014/main" id="{1CB25F7E-4C43-FFFA-6434-5E2475EAC7B9}"/>
              </a:ext>
            </a:extLst>
          </p:cNvPr>
          <p:cNvSpPr txBox="1"/>
          <p:nvPr/>
        </p:nvSpPr>
        <p:spPr>
          <a:xfrm>
            <a:off x="108281" y="4105465"/>
            <a:ext cx="11997994" cy="226215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sz="1400" dirty="0">
                <a:effectLst/>
                <a:latin typeface="Arial" panose="020B0604020202020204" pitchFamily="34" charset="0"/>
                <a:cs typeface="Arial" panose="020B0604020202020204" pitchFamily="34" charset="0"/>
              </a:rPr>
              <a:t>For patients seen in less than 24 hours, </a:t>
            </a:r>
            <a:r>
              <a:rPr lang="en-GB" sz="1400" dirty="0">
                <a:latin typeface="Arial" panose="020B0604020202020204" pitchFamily="34" charset="0"/>
                <a:cs typeface="Arial" panose="020B0604020202020204" pitchFamily="34" charset="0"/>
              </a:rPr>
              <a:t>overall there has been a </a:t>
            </a:r>
            <a:r>
              <a:rPr lang="en-GB" sz="1400" dirty="0">
                <a:effectLst/>
                <a:latin typeface="Arial" panose="020B0604020202020204" pitchFamily="34" charset="0"/>
                <a:cs typeface="Arial" panose="020B0604020202020204" pitchFamily="34" charset="0"/>
              </a:rPr>
              <a:t>statistically significant decrease by 2 percentage points in 2024 (41%) compared to 2023 (43%). For UDA Contract there has been a statistically significant decrease by 9 percentage points from 2023 (46%) compared to 2024 (37%). No statistically significant differences were found for Contract Reform. </a:t>
            </a:r>
            <a:endParaRPr lang="en-GB" sz="1400" dirty="0">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sz="1400">
                <a:latin typeface="Arial" panose="020B0604020202020204" pitchFamily="34" charset="0"/>
                <a:cs typeface="Arial" panose="020B0604020202020204" pitchFamily="34" charset="0"/>
              </a:rPr>
              <a:t>Five</a:t>
            </a:r>
            <a:r>
              <a:rPr lang="en-GB" sz="1400" dirty="0">
                <a:effectLst/>
                <a:latin typeface="Arial" panose="020B0604020202020204" pitchFamily="34" charset="0"/>
                <a:cs typeface="Arial" panose="020B0604020202020204" pitchFamily="34" charset="0"/>
              </a:rPr>
              <a:t> percent more patients were seen under Contract Reform in less than 24 hours (42%) compared to UDA Contract (37%) in 2024.</a:t>
            </a:r>
          </a:p>
          <a:p>
            <a:pPr marL="285750" indent="-285750">
              <a:spcAft>
                <a:spcPts val="600"/>
              </a:spcAft>
              <a:buFont typeface="Arial" panose="020B0604020202020204" pitchFamily="34" charset="0"/>
              <a:buChar char="•"/>
            </a:pPr>
            <a:r>
              <a:rPr lang="en-GB" sz="1400" dirty="0">
                <a:effectLst/>
                <a:latin typeface="Arial" panose="020B0604020202020204" pitchFamily="34" charset="0"/>
                <a:cs typeface="Arial" panose="020B0604020202020204" pitchFamily="34" charset="0"/>
              </a:rPr>
              <a:t>There has been a statistically significant increase overall in patients seen within 1 to 2 days in 2024 (27%) compared to 2023 (23%), 3% more patients were seen with 1 to 2 days under Contract Reform in 2024 (25%) compared to 2023 (22%). For UDA Contract, 6% more were seen within 1 to 2 days when comparing 2024 (36%) to 2023 (30%). </a:t>
            </a:r>
          </a:p>
          <a:p>
            <a:pPr marL="285750" indent="-285750">
              <a:spcAft>
                <a:spcPts val="600"/>
              </a:spcAft>
              <a:buFont typeface="Arial" panose="020B0604020202020204" pitchFamily="34" charset="0"/>
              <a:buChar char="•"/>
            </a:pPr>
            <a:r>
              <a:rPr lang="en-GB" sz="1400" dirty="0">
                <a:effectLst/>
                <a:latin typeface="Arial" panose="020B0604020202020204" pitchFamily="34" charset="0"/>
                <a:cs typeface="Arial" panose="020B0604020202020204" pitchFamily="34" charset="0"/>
              </a:rPr>
              <a:t>For 2024, 36% of patients are seen within 1 to 2 days under UDA Contract compared to 25% for Contract Reform. This was a statistically significant differe</a:t>
            </a:r>
            <a:r>
              <a:rPr lang="en-GB" sz="1400" dirty="0">
                <a:latin typeface="Arial" panose="020B0604020202020204" pitchFamily="34" charset="0"/>
                <a:cs typeface="Arial" panose="020B0604020202020204" pitchFamily="34" charset="0"/>
              </a:rPr>
              <a:t>nce. </a:t>
            </a:r>
            <a:endParaRPr lang="en-GB" sz="1400" dirty="0">
              <a:effectLst/>
              <a:latin typeface="Arial" panose="020B0604020202020204" pitchFamily="34" charset="0"/>
              <a:cs typeface="Arial" panose="020B0604020202020204" pitchFamily="34" charset="0"/>
            </a:endParaRPr>
          </a:p>
        </p:txBody>
      </p:sp>
      <p:graphicFrame>
        <p:nvGraphicFramePr>
          <p:cNvPr id="10" name="Chart 9">
            <a:extLst>
              <a:ext uri="{FF2B5EF4-FFF2-40B4-BE49-F238E27FC236}">
                <a16:creationId xmlns:a16="http://schemas.microsoft.com/office/drawing/2014/main" id="{B2F8B9D5-3D17-D555-937D-137D579A5B4A}"/>
              </a:ext>
            </a:extLst>
          </p:cNvPr>
          <p:cNvGraphicFramePr/>
          <p:nvPr>
            <p:extLst>
              <p:ext uri="{D42A27DB-BD31-4B8C-83A1-F6EECF244321}">
                <p14:modId xmlns:p14="http://schemas.microsoft.com/office/powerpoint/2010/main" val="3042413338"/>
              </p:ext>
            </p:extLst>
          </p:nvPr>
        </p:nvGraphicFramePr>
        <p:xfrm>
          <a:off x="184727" y="598580"/>
          <a:ext cx="11739418" cy="35068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9271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2CDD8C-C529-0753-7691-9AA7059698F3}"/>
              </a:ext>
            </a:extLst>
          </p:cNvPr>
          <p:cNvSpPr>
            <a:spLocks noGrp="1"/>
          </p:cNvSpPr>
          <p:nvPr>
            <p:ph type="title"/>
          </p:nvPr>
        </p:nvSpPr>
        <p:spPr>
          <a:xfrm>
            <a:off x="0" y="404533"/>
            <a:ext cx="11055019" cy="576064"/>
          </a:xfrm>
        </p:spPr>
        <p:txBody>
          <a:bodyPr/>
          <a:lstStyle/>
          <a:p>
            <a:r>
              <a:rPr lang="en-GB" sz="2400" dirty="0">
                <a:latin typeface="Arial" panose="020B0604020202020204" pitchFamily="34" charset="0"/>
              </a:rPr>
              <a:t>Satisfaction – Waiting Time</a:t>
            </a:r>
          </a:p>
        </p:txBody>
      </p:sp>
      <p:sp>
        <p:nvSpPr>
          <p:cNvPr id="12" name="TextBox 11">
            <a:extLst>
              <a:ext uri="{FF2B5EF4-FFF2-40B4-BE49-F238E27FC236}">
                <a16:creationId xmlns:a16="http://schemas.microsoft.com/office/drawing/2014/main" id="{D1EA39D3-542E-1EA5-F18D-78D30A0706EF}"/>
              </a:ext>
            </a:extLst>
          </p:cNvPr>
          <p:cNvSpPr txBox="1"/>
          <p:nvPr/>
        </p:nvSpPr>
        <p:spPr>
          <a:xfrm>
            <a:off x="6400800" y="1168422"/>
            <a:ext cx="5678905" cy="4708981"/>
          </a:xfrm>
          <a:prstGeom prst="rect">
            <a:avLst/>
          </a:prstGeom>
          <a:noFill/>
        </p:spPr>
        <p:txBody>
          <a:bodyPr wrap="square">
            <a:spAutoFit/>
          </a:bodyPr>
          <a:lstStyle/>
          <a:p>
            <a:pPr marL="285750" indent="-285750">
              <a:spcAft>
                <a:spcPts val="600"/>
              </a:spcAft>
              <a:buFont typeface="Arial"/>
              <a:buChar char="•"/>
            </a:pPr>
            <a:r>
              <a:rPr lang="en-GB" sz="1600" dirty="0">
                <a:latin typeface="Arial"/>
                <a:ea typeface="+mn-lt"/>
                <a:cs typeface="+mn-lt"/>
              </a:rPr>
              <a:t>Satisfaction is calculated in line with the NHSBSA reporting practices, a scale of 1-10 is used and scores of 7 or </a:t>
            </a:r>
            <a:r>
              <a:rPr lang="en-GB" sz="1600" dirty="0">
                <a:latin typeface="Arial" panose="020B0604020202020204" pitchFamily="34" charset="0"/>
                <a:ea typeface="+mn-lt"/>
                <a:cs typeface="Arial" panose="020B0604020202020204" pitchFamily="34" charset="0"/>
              </a:rPr>
              <a:t>above are classed as being 'satisfied’. A </a:t>
            </a:r>
            <a:r>
              <a:rPr lang="en-GB" sz="1600" dirty="0">
                <a:latin typeface="Arial" panose="020B0604020202020204" pitchFamily="34" charset="0"/>
                <a:cs typeface="Arial" panose="020B0604020202020204" pitchFamily="34" charset="0"/>
              </a:rPr>
              <a:t>percentage is calculated of those scoring 7 or above, out of all responses to the question, to give a satisfied percent.</a:t>
            </a:r>
          </a:p>
          <a:p>
            <a:pPr>
              <a:spcAft>
                <a:spcPts val="600"/>
              </a:spcAft>
            </a:pPr>
            <a:endParaRPr lang="en-GB" sz="1000" dirty="0">
              <a:latin typeface="Arial" panose="020B0604020202020204" pitchFamily="34" charset="0"/>
              <a:cs typeface="Arial" panose="020B0604020202020204" pitchFamily="34" charset="0"/>
            </a:endParaRPr>
          </a:p>
          <a:p>
            <a:pPr marL="285750" indent="-285750">
              <a:spcAft>
                <a:spcPts val="600"/>
              </a:spcAft>
              <a:buFont typeface="Arial"/>
              <a:buChar char="•"/>
            </a:pPr>
            <a:r>
              <a:rPr lang="en-US" sz="1600" dirty="0">
                <a:latin typeface="Arial"/>
                <a:cs typeface="Arial"/>
              </a:rPr>
              <a:t>Satisfaction with the waiting time between booking appointment and seeing the dentist has statistically significantly decreased by 4 percentage points for UDA Contract in 2024 (79%) when compared to 2023 (83%).</a:t>
            </a:r>
          </a:p>
          <a:p>
            <a:pPr>
              <a:spcAft>
                <a:spcPts val="600"/>
              </a:spcAft>
            </a:pPr>
            <a:endParaRPr lang="en-US" sz="1000" dirty="0">
              <a:latin typeface="Arial"/>
              <a:cs typeface="Arial"/>
            </a:endParaRPr>
          </a:p>
          <a:p>
            <a:pPr marL="285750" indent="-285750">
              <a:spcAft>
                <a:spcPts val="600"/>
              </a:spcAft>
              <a:buFont typeface="Arial"/>
              <a:buChar char="•"/>
            </a:pPr>
            <a:r>
              <a:rPr lang="en-US" sz="1600" dirty="0">
                <a:latin typeface="Arial"/>
                <a:cs typeface="Arial"/>
              </a:rPr>
              <a:t>No statistically significant differences were found in satisfaction when comparing Contract Reform 2024 (79%) and UDA Contract 2024 (79%).</a:t>
            </a:r>
          </a:p>
          <a:p>
            <a:pPr marL="285750" indent="-285750">
              <a:spcAft>
                <a:spcPts val="600"/>
              </a:spcAft>
              <a:buFont typeface="Arial"/>
              <a:buChar char="•"/>
            </a:pPr>
            <a:endParaRPr lang="en-US" sz="1000" dirty="0">
              <a:latin typeface="Arial"/>
              <a:cs typeface="Arial"/>
            </a:endParaRPr>
          </a:p>
          <a:p>
            <a:pPr marL="285750" indent="-285750">
              <a:spcAft>
                <a:spcPts val="600"/>
              </a:spcAft>
              <a:buFont typeface="Arial"/>
              <a:buChar char="•"/>
            </a:pPr>
            <a:r>
              <a:rPr lang="en-US" sz="1600" dirty="0">
                <a:latin typeface="Arial"/>
                <a:cs typeface="Arial"/>
              </a:rPr>
              <a:t>No statistically significant differences in satisfaction were found for combined or Contract Reform when comparing 2024 to 2023. </a:t>
            </a:r>
            <a:endParaRPr lang="en-US" sz="1600" dirty="0">
              <a:latin typeface="Arial"/>
              <a:ea typeface="+mn-lt"/>
              <a:cs typeface="+mn-lt"/>
            </a:endParaRPr>
          </a:p>
        </p:txBody>
      </p:sp>
      <p:graphicFrame>
        <p:nvGraphicFramePr>
          <p:cNvPr id="6" name="Chart 5">
            <a:extLst>
              <a:ext uri="{FF2B5EF4-FFF2-40B4-BE49-F238E27FC236}">
                <a16:creationId xmlns:a16="http://schemas.microsoft.com/office/drawing/2014/main" id="{E5D5B757-C0B5-0F30-D756-7081018BC3C1}"/>
              </a:ext>
            </a:extLst>
          </p:cNvPr>
          <p:cNvGraphicFramePr/>
          <p:nvPr>
            <p:extLst>
              <p:ext uri="{D42A27DB-BD31-4B8C-83A1-F6EECF244321}">
                <p14:modId xmlns:p14="http://schemas.microsoft.com/office/powerpoint/2010/main" val="2571151483"/>
              </p:ext>
            </p:extLst>
          </p:nvPr>
        </p:nvGraphicFramePr>
        <p:xfrm>
          <a:off x="112295" y="914400"/>
          <a:ext cx="6288505" cy="53178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9303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7FA3C-1876-A197-AC37-D520B8D82C24}"/>
              </a:ext>
            </a:extLst>
          </p:cNvPr>
          <p:cNvSpPr>
            <a:spLocks noGrp="1"/>
          </p:cNvSpPr>
          <p:nvPr>
            <p:ph type="title"/>
          </p:nvPr>
        </p:nvSpPr>
        <p:spPr>
          <a:xfrm>
            <a:off x="568490" y="329196"/>
            <a:ext cx="11055019" cy="576064"/>
          </a:xfrm>
        </p:spPr>
        <p:txBody>
          <a:bodyPr/>
          <a:lstStyle/>
          <a:p>
            <a:r>
              <a:rPr lang="en-GB" sz="2400" dirty="0">
                <a:latin typeface="Arial" panose="020B0604020202020204" pitchFamily="34" charset="0"/>
              </a:rPr>
              <a:t>Reasons for attending urgent dental care 2024 (2023/2024)</a:t>
            </a:r>
          </a:p>
        </p:txBody>
      </p:sp>
      <p:sp>
        <p:nvSpPr>
          <p:cNvPr id="3" name="TextBox 2">
            <a:extLst>
              <a:ext uri="{FF2B5EF4-FFF2-40B4-BE49-F238E27FC236}">
                <a16:creationId xmlns:a16="http://schemas.microsoft.com/office/drawing/2014/main" id="{D5AF908C-C5AD-2CAD-4467-A3EDC84AFE51}"/>
              </a:ext>
            </a:extLst>
          </p:cNvPr>
          <p:cNvSpPr txBox="1"/>
          <p:nvPr/>
        </p:nvSpPr>
        <p:spPr>
          <a:xfrm>
            <a:off x="7788165" y="1115393"/>
            <a:ext cx="4124325" cy="4832092"/>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GB">
                <a:effectLst/>
                <a:latin typeface="Arial" panose="020B0604020202020204" pitchFamily="34" charset="0"/>
                <a:cs typeface="Arial" panose="020B0604020202020204" pitchFamily="34" charset="0"/>
              </a:rPr>
              <a:t>Consistent with 2023, toothache, broken fillings, trauma to/broken teeth, and abscess and/or swelling remain the top 4 reasons for attending urgent dental care, with 21% to 36% of respondents selecting these options. </a:t>
            </a:r>
          </a:p>
          <a:p>
            <a:pPr>
              <a:spcAft>
                <a:spcPts val="600"/>
              </a:spcAft>
            </a:pPr>
            <a:endParaRPr lang="en-GB">
              <a:effectLst/>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a:latin typeface="Arial" panose="020B0604020202020204" pitchFamily="34" charset="0"/>
                <a:cs typeface="Arial" panose="020B0604020202020204" pitchFamily="34" charset="0"/>
              </a:rPr>
              <a:t>This is a multiple choice question, patients can select more than one option. </a:t>
            </a:r>
          </a:p>
          <a:p>
            <a:pPr marL="285750" indent="-285750">
              <a:spcAft>
                <a:spcPts val="600"/>
              </a:spcAft>
              <a:buFont typeface="Arial" panose="020B0604020202020204" pitchFamily="34" charset="0"/>
              <a:buChar char="•"/>
            </a:pPr>
            <a:endParaRPr lang="en-GB">
              <a:effectLst/>
              <a:latin typeface="Arial" panose="020B0604020202020204" pitchFamily="34" charset="0"/>
              <a:cs typeface="Arial" panose="020B0604020202020204" pitchFamily="34" charset="0"/>
            </a:endParaRPr>
          </a:p>
          <a:p>
            <a:pPr marL="285750" indent="-285750">
              <a:spcAft>
                <a:spcPts val="600"/>
              </a:spcAft>
              <a:buFont typeface="Arial" panose="020B0604020202020204" pitchFamily="34" charset="0"/>
              <a:buChar char="•"/>
            </a:pPr>
            <a:r>
              <a:rPr lang="en-GB">
                <a:latin typeface="Arial" panose="020B0604020202020204" pitchFamily="34" charset="0"/>
                <a:cs typeface="Arial" panose="020B0604020202020204" pitchFamily="34" charset="0"/>
              </a:rPr>
              <a:t>Other specified reasons included infection, extractions, nerve and jaw pain, and issues with gums and sockets. </a:t>
            </a:r>
            <a:endParaRPr lang="en-GB" sz="1600">
              <a:latin typeface="Arial"/>
              <a:cs typeface="Calibri"/>
            </a:endParaRPr>
          </a:p>
        </p:txBody>
      </p:sp>
      <p:graphicFrame>
        <p:nvGraphicFramePr>
          <p:cNvPr id="8" name="Chart 7">
            <a:extLst>
              <a:ext uri="{FF2B5EF4-FFF2-40B4-BE49-F238E27FC236}">
                <a16:creationId xmlns:a16="http://schemas.microsoft.com/office/drawing/2014/main" id="{AD554079-6BDB-39C3-78D4-14E5A056D1E6}"/>
              </a:ext>
            </a:extLst>
          </p:cNvPr>
          <p:cNvGraphicFramePr/>
          <p:nvPr>
            <p:extLst>
              <p:ext uri="{D42A27DB-BD31-4B8C-83A1-F6EECF244321}">
                <p14:modId xmlns:p14="http://schemas.microsoft.com/office/powerpoint/2010/main" val="1668249389"/>
              </p:ext>
            </p:extLst>
          </p:nvPr>
        </p:nvGraphicFramePr>
        <p:xfrm>
          <a:off x="138546" y="910515"/>
          <a:ext cx="7649619" cy="53302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07268270"/>
      </p:ext>
    </p:extLst>
  </p:cSld>
  <p:clrMapOvr>
    <a:masterClrMapping/>
  </p:clrMapOvr>
</p:sld>
</file>

<file path=ppt/theme/theme1.xml><?xml version="1.0" encoding="utf-8"?>
<a:theme xmlns:a="http://schemas.openxmlformats.org/drawingml/2006/main" name="Presentation1_v2 (2)">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Override1.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0.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9.xml><?xml version="1.0" encoding="utf-8"?>
<a:themeOverride xmlns:a="http://schemas.openxmlformats.org/drawingml/2006/main">
  <a:clrScheme name="Welsh PQs">
    <a:dk1>
      <a:sysClr val="windowText" lastClr="000000"/>
    </a:dk1>
    <a:lt1>
      <a:sysClr val="window" lastClr="FFFFFF"/>
    </a:lt1>
    <a:dk2>
      <a:srgbClr val="242852"/>
    </a:dk2>
    <a:lt2>
      <a:srgbClr val="ACCBF9"/>
    </a:lt2>
    <a:accent1>
      <a:srgbClr val="005EB8"/>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2799d30d-6731-4efe-ac9b-c4895a8828d9" xsi:nil="true"/>
    <lcf76f155ced4ddcb4097134ff3c332f xmlns="b39a563c-9aeb-4c47-9ebe-f788546db632">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F7A98ACA5020C4D9F58D5A96D879311" ma:contentTypeVersion="17" ma:contentTypeDescription="Create a new document." ma:contentTypeScope="" ma:versionID="b258d35a26fa4bb385c156627098df31">
  <xsd:schema xmlns:xsd="http://www.w3.org/2001/XMLSchema" xmlns:xs="http://www.w3.org/2001/XMLSchema" xmlns:p="http://schemas.microsoft.com/office/2006/metadata/properties" xmlns:ns2="b39a563c-9aeb-4c47-9ebe-f788546db632" xmlns:ns3="273608db-6668-4128-9d1f-f160c27e8c8e" xmlns:ns4="2799d30d-6731-4efe-ac9b-c4895a8828d9" targetNamespace="http://schemas.microsoft.com/office/2006/metadata/properties" ma:root="true" ma:fieldsID="64070c0c01f6736bc4efd6f4f61fb27b" ns2:_="" ns3:_="" ns4:_="">
    <xsd:import namespace="b39a563c-9aeb-4c47-9ebe-f788546db632"/>
    <xsd:import namespace="273608db-6668-4128-9d1f-f160c27e8c8e"/>
    <xsd:import namespace="2799d30d-6731-4efe-ac9b-c4895a8828d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9a563c-9aeb-4c47-9ebe-f788546db6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2b69053-c3fb-47ab-9000-5ac769dc75f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3608db-6668-4128-9d1f-f160c27e8c8e"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799d30d-6731-4efe-ac9b-c4895a8828d9"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d04298f9-fcfe-45dc-af1f-d9fa5cf534ea}" ma:internalName="TaxCatchAll" ma:showField="CatchAllData" ma:web="273608db-6668-4128-9d1f-f160c27e8c8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06C403-28D3-4EE6-AAF4-7FBBFAFBAFD1}">
  <ds:schemaRefs>
    <ds:schemaRef ds:uri="http://schemas.microsoft.com/office/2006/documentManagement/types"/>
    <ds:schemaRef ds:uri="2799d30d-6731-4efe-ac9b-c4895a8828d9"/>
    <ds:schemaRef ds:uri="b39a563c-9aeb-4c47-9ebe-f788546db632"/>
    <ds:schemaRef ds:uri="http://schemas.microsoft.com/office/2006/metadata/properties"/>
    <ds:schemaRef ds:uri="http://purl.org/dc/elements/1.1/"/>
    <ds:schemaRef ds:uri="273608db-6668-4128-9d1f-f160c27e8c8e"/>
    <ds:schemaRef ds:uri="http://purl.org/dc/dcmitype/"/>
    <ds:schemaRef ds:uri="http://schemas.openxmlformats.org/package/2006/metadata/core-properties"/>
    <ds:schemaRef ds:uri="http://purl.org/dc/term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8F52703E-7F20-45FE-959C-EE6BAE869164}">
  <ds:schemaRefs>
    <ds:schemaRef ds:uri="http://schemas.microsoft.com/sharepoint/v3/contenttype/forms"/>
  </ds:schemaRefs>
</ds:datastoreItem>
</file>

<file path=customXml/itemProps3.xml><?xml version="1.0" encoding="utf-8"?>
<ds:datastoreItem xmlns:ds="http://schemas.openxmlformats.org/officeDocument/2006/customXml" ds:itemID="{498032D7-7F7F-4366-998A-D8D7BAB0A858}">
  <ds:schemaRefs>
    <ds:schemaRef ds:uri="273608db-6668-4128-9d1f-f160c27e8c8e"/>
    <ds:schemaRef ds:uri="2799d30d-6731-4efe-ac9b-c4895a8828d9"/>
    <ds:schemaRef ds:uri="b39a563c-9aeb-4c47-9ebe-f788546db63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213</TotalTime>
  <Words>2741</Words>
  <Application>Microsoft Office PowerPoint</Application>
  <PresentationFormat>Widescreen</PresentationFormat>
  <Paragraphs>200</Paragraphs>
  <Slides>19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Aptos</vt:lpstr>
      <vt:lpstr>Aptos Narrow</vt:lpstr>
      <vt:lpstr>Arial</vt:lpstr>
      <vt:lpstr>Arial Black</vt:lpstr>
      <vt:lpstr>Calibri</vt:lpstr>
      <vt:lpstr>Wingdings</vt:lpstr>
      <vt:lpstr>Presentation1_v2 (2)</vt:lpstr>
      <vt:lpstr>NHSBSA Dental Services</vt:lpstr>
      <vt:lpstr>Introduction</vt:lpstr>
      <vt:lpstr>Booking your appointment – Overall </vt:lpstr>
      <vt:lpstr>Booking your appointment – Focus on 2024 (2023/24)</vt:lpstr>
      <vt:lpstr>Ease of booking your appointment</vt:lpstr>
      <vt:lpstr>Ease of finding out ‘how’ to book your urgent appointment </vt:lpstr>
      <vt:lpstr>Waiting Times</vt:lpstr>
      <vt:lpstr>Satisfaction – Waiting Time</vt:lpstr>
      <vt:lpstr>Reasons for attending urgent dental care 2024 (2023/2024)</vt:lpstr>
      <vt:lpstr>Outcome and Follow up </vt:lpstr>
      <vt:lpstr>Satisfaction with Quality of Dentistry</vt:lpstr>
      <vt:lpstr>Overall Satisfaction with Patient Experience</vt:lpstr>
      <vt:lpstr>Summary: Combined Contracts</vt:lpstr>
      <vt:lpstr>Summary: Comparing UDA and Contract Reform 2024</vt:lpstr>
      <vt:lpstr>Summary: Contract Reform 2024 vs 2023 and UDA Contract 2024 vs 2023 </vt:lpstr>
      <vt:lpstr>Appendix (1) – screening questions</vt:lpstr>
      <vt:lpstr>Appendix (2) – Questions</vt:lpstr>
      <vt:lpstr>Appendix (2) – Questions</vt:lpstr>
      <vt:lpstr>PowerPoint Presentation</vt:lpstr>
    </vt:vector>
  </TitlesOfParts>
  <Company>NHSBSA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BSA Dental Services</dc:title>
  <dc:creator>Helen Crawford-Kort</dc:creator>
  <cp:lastModifiedBy>Gemma Watson</cp:lastModifiedBy>
  <cp:revision>2</cp:revision>
  <dcterms:created xsi:type="dcterms:W3CDTF">2024-06-13T10:58:07Z</dcterms:created>
  <dcterms:modified xsi:type="dcterms:W3CDTF">2024-09-12T14:11:18Z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0x0101007F7A98ACA5020C4D9F58D5A96D879311</vt:lpwstr>
  </property>
  <property fmtid="{D5CDD505-2E9C-101B-9397-08002B2CF9AE}" pid="3" name="MediaServiceImageTags">
    <vt:lpwstr/>
  </property>
</Properties>
</file>