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notesSlides/notesSlide8.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notesSlides/notesSlide9.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7.xml" ContentType="application/vnd.openxmlformats-officedocument.themeOverride+xml"/>
  <Override PartName="/ppt/notesSlides/notesSlide10.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8.xml" ContentType="application/vnd.openxmlformats-officedocument.themeOverride+xml"/>
  <Override PartName="/ppt/notesSlides/notesSlide11.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9.xml" ContentType="application/vnd.openxmlformats-officedocument.themeOverride+xml"/>
  <Override PartName="/ppt/notesSlides/notesSlide12.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10.xml" ContentType="application/vnd.openxmlformats-officedocument.themeOverride+xml"/>
  <Override PartName="/ppt/notesSlides/notesSlide13.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11.xml" ContentType="application/vnd.openxmlformats-officedocument.themeOverr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1"/>
  </p:notesMasterIdLst>
  <p:sldIdLst>
    <p:sldId id="256" r:id="rId5"/>
    <p:sldId id="261" r:id="rId6"/>
    <p:sldId id="277" r:id="rId7"/>
    <p:sldId id="278" r:id="rId8"/>
    <p:sldId id="279" r:id="rId9"/>
    <p:sldId id="280" r:id="rId10"/>
    <p:sldId id="281" r:id="rId11"/>
    <p:sldId id="283" r:id="rId12"/>
    <p:sldId id="284" r:id="rId13"/>
    <p:sldId id="285" r:id="rId14"/>
    <p:sldId id="286" r:id="rId15"/>
    <p:sldId id="287" r:id="rId16"/>
    <p:sldId id="288" r:id="rId17"/>
    <p:sldId id="290" r:id="rId18"/>
    <p:sldId id="289" r:id="rId19"/>
    <p:sldId id="260" r:id="rId2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DEF4B7A-CB62-14D3-8CA3-83AEE455E70B}" name="Gemma Watson" initials="GW" userId="S::gemwa@nhsbsa.nhs.uk::024f9372-17c7-4402-a5e8-1a91fe37edea" providerId="AD"/>
  <p188:author id="{C9A03EC8-564F-61D7-4F78-14C541B362A7}" name="Gemma Watson" initials="GW" userId="S::GEMWA@NHSBSA.NHS.UK::024f9372-17c7-4402-a5e8-1a91fe37edea" providerId="AD"/>
  <p188:author id="{ECFB06D4-461D-D0C0-7F26-6835E0BC045F}" name="Charlotte Batey" initials="CB" userId="S::CHBAT@nhsbsa.nhs.uk::04950355-ebbb-4a7f-b11d-e3145e4c937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Kate Blush" initials="KB" lastIdx="4" clrIdx="0"/>
  <p:cmAuthor id="1" name="Gemma Watson" initials="GW" lastIdx="1" clrIdx="1">
    <p:extLst>
      <p:ext uri="{19B8F6BF-5375-455C-9EA6-DF929625EA0E}">
        <p15:presenceInfo xmlns:p15="http://schemas.microsoft.com/office/powerpoint/2012/main" userId="S::GEMWA@NHSBSA.NHS.UK::024f9372-17c7-4402-a5e8-1a91fe37ede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AE79"/>
    <a:srgbClr val="005EB8"/>
    <a:srgbClr val="1602AA"/>
    <a:srgbClr val="AE2573"/>
    <a:srgbClr val="003087"/>
    <a:srgbClr val="D583A9"/>
    <a:srgbClr val="A9D9F9"/>
    <a:srgbClr val="D7EDEA"/>
    <a:srgbClr val="B4DE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1920F0-F390-4CAA-B3E2-7DE268E79390}" v="1" dt="2025-07-01T13:28:15.631"/>
    <p1510:client id="{7C4A3C71-85B6-48EB-94BA-C24BB4842BD9}" v="124" dt="2025-06-30T16:44:06.2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38" d="100"/>
          <a:sy n="138" d="100"/>
        </p:scale>
        <p:origin x="834" y="12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11.xm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package" Target="../embeddings/Microsoft_Excel_Worksheet10.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200" b="1">
                <a:solidFill>
                  <a:schemeClr val="tx1">
                    <a:lumMod val="95000"/>
                    <a:lumOff val="5000"/>
                  </a:schemeClr>
                </a:solidFill>
                <a:latin typeface="Arial" panose="020B0604020202020204" pitchFamily="34" charset="0"/>
                <a:cs typeface="Arial" panose="020B0604020202020204" pitchFamily="34" charset="0"/>
              </a:rPr>
              <a:t>I was involved as much as I wanted to be in decisions about my dental care and/or treatment plan</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46084186351706036"/>
          <c:y val="0.11590625"/>
          <c:w val="0.51624146981627295"/>
          <c:h val="0.77419685039370079"/>
        </c:manualLayout>
      </c:layout>
      <c:barChart>
        <c:barDir val="bar"/>
        <c:grouping val="stacked"/>
        <c:varyColors val="0"/>
        <c:ser>
          <c:idx val="0"/>
          <c:order val="0"/>
          <c:tx>
            <c:strRef>
              <c:f>Sheet1!$B$1</c:f>
              <c:strCache>
                <c:ptCount val="1"/>
                <c:pt idx="0">
                  <c:v>Agree or Strongly Agree</c:v>
                </c:pt>
              </c:strCache>
            </c:strRef>
          </c:tx>
          <c:spPr>
            <a:solidFill>
              <a:srgbClr val="005EB8"/>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4,873)</c:v>
                </c:pt>
                <c:pt idx="1">
                  <c:v>UDA Contract 2024/25 (Base: 3,965)</c:v>
                </c:pt>
                <c:pt idx="2">
                  <c:v>Contract Reform 2023/24 (Base: 25,112)</c:v>
                </c:pt>
                <c:pt idx="3">
                  <c:v>Contract Reform 2024/25 (Base: 23,416)</c:v>
                </c:pt>
                <c:pt idx="4">
                  <c:v>Overall 2023/24 (Base: 29,985)</c:v>
                </c:pt>
                <c:pt idx="5">
                  <c:v>Overall 2024/25 (Base: 27,381)</c:v>
                </c:pt>
              </c:strCache>
            </c:strRef>
          </c:cat>
          <c:val>
            <c:numRef>
              <c:f>Sheet1!$B$2:$B$7</c:f>
              <c:numCache>
                <c:formatCode>0%</c:formatCode>
                <c:ptCount val="6"/>
                <c:pt idx="0">
                  <c:v>0.92530268828237228</c:v>
                </c:pt>
                <c:pt idx="1">
                  <c:v>0.92686002522068101</c:v>
                </c:pt>
                <c:pt idx="2">
                  <c:v>0.90438834023574388</c:v>
                </c:pt>
                <c:pt idx="3">
                  <c:v>0.89622480355312606</c:v>
                </c:pt>
                <c:pt idx="4">
                  <c:v>0.90778722694680669</c:v>
                </c:pt>
                <c:pt idx="5">
                  <c:v>0.90066104232862199</c:v>
                </c:pt>
              </c:numCache>
            </c:numRef>
          </c:val>
          <c:extLst>
            <c:ext xmlns:c16="http://schemas.microsoft.com/office/drawing/2014/chart" uri="{C3380CC4-5D6E-409C-BE32-E72D297353CC}">
              <c16:uniqueId val="{00000000-A59D-4708-BFFA-AAEDA225F9BA}"/>
            </c:ext>
          </c:extLst>
        </c:ser>
        <c:ser>
          <c:idx val="1"/>
          <c:order val="1"/>
          <c:tx>
            <c:strRef>
              <c:f>Sheet1!$C$1</c:f>
              <c:strCache>
                <c:ptCount val="1"/>
                <c:pt idx="0">
                  <c:v>Neither agree nor disagree</c:v>
                </c:pt>
              </c:strCache>
            </c:strRef>
          </c:tx>
          <c:spPr>
            <a:solidFill>
              <a:srgbClr val="33CCCC"/>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4,873)</c:v>
                </c:pt>
                <c:pt idx="1">
                  <c:v>UDA Contract 2024/25 (Base: 3,965)</c:v>
                </c:pt>
                <c:pt idx="2">
                  <c:v>Contract Reform 2023/24 (Base: 25,112)</c:v>
                </c:pt>
                <c:pt idx="3">
                  <c:v>Contract Reform 2024/25 (Base: 23,416)</c:v>
                </c:pt>
                <c:pt idx="4">
                  <c:v>Overall 2023/24 (Base: 29,985)</c:v>
                </c:pt>
                <c:pt idx="5">
                  <c:v>Overall 2024/25 (Base: 27,381)</c:v>
                </c:pt>
              </c:strCache>
            </c:strRef>
          </c:cat>
          <c:val>
            <c:numRef>
              <c:f>Sheet1!$C$2:$C$7</c:f>
              <c:numCache>
                <c:formatCode>0%</c:formatCode>
                <c:ptCount val="6"/>
                <c:pt idx="0">
                  <c:v>5.4791709419248921E-2</c:v>
                </c:pt>
                <c:pt idx="1">
                  <c:v>5.1450189155107191E-2</c:v>
                </c:pt>
                <c:pt idx="2">
                  <c:v>6.8891366677285765E-2</c:v>
                </c:pt>
                <c:pt idx="3">
                  <c:v>7.3197813460881445E-2</c:v>
                </c:pt>
                <c:pt idx="4">
                  <c:v>6.6599966649991668E-2</c:v>
                </c:pt>
                <c:pt idx="5">
                  <c:v>7.0048573828567259E-2</c:v>
                </c:pt>
              </c:numCache>
            </c:numRef>
          </c:val>
          <c:extLst>
            <c:ext xmlns:c16="http://schemas.microsoft.com/office/drawing/2014/chart" uri="{C3380CC4-5D6E-409C-BE32-E72D297353CC}">
              <c16:uniqueId val="{00000001-A59D-4708-BFFA-AAEDA225F9BA}"/>
            </c:ext>
          </c:extLst>
        </c:ser>
        <c:ser>
          <c:idx val="2"/>
          <c:order val="2"/>
          <c:tx>
            <c:strRef>
              <c:f>Sheet1!$D$1</c:f>
              <c:strCache>
                <c:ptCount val="1"/>
                <c:pt idx="0">
                  <c:v>Disagree or Strongly Disagree</c:v>
                </c:pt>
              </c:strCache>
            </c:strRef>
          </c:tx>
          <c:spPr>
            <a:solidFill>
              <a:srgbClr val="5E5E5E"/>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4,873)</c:v>
                </c:pt>
                <c:pt idx="1">
                  <c:v>UDA Contract 2024/25 (Base: 3,965)</c:v>
                </c:pt>
                <c:pt idx="2">
                  <c:v>Contract Reform 2023/24 (Base: 25,112)</c:v>
                </c:pt>
                <c:pt idx="3">
                  <c:v>Contract Reform 2024/25 (Base: 23,416)</c:v>
                </c:pt>
                <c:pt idx="4">
                  <c:v>Overall 2023/24 (Base: 29,985)</c:v>
                </c:pt>
                <c:pt idx="5">
                  <c:v>Overall 2024/25 (Base: 27,381)</c:v>
                </c:pt>
              </c:strCache>
            </c:strRef>
          </c:cat>
          <c:val>
            <c:numRef>
              <c:f>Sheet1!$D$2:$D$7</c:f>
              <c:numCache>
                <c:formatCode>0%</c:formatCode>
                <c:ptCount val="6"/>
                <c:pt idx="0">
                  <c:v>1.9905602298378823E-2</c:v>
                </c:pt>
                <c:pt idx="1">
                  <c:v>2.1689785624211855E-2</c:v>
                </c:pt>
                <c:pt idx="2">
                  <c:v>2.6720293086970371E-2</c:v>
                </c:pt>
                <c:pt idx="3">
                  <c:v>3.0577382985992482E-2</c:v>
                </c:pt>
                <c:pt idx="4">
                  <c:v>2.5612806403201602E-2</c:v>
                </c:pt>
                <c:pt idx="5">
                  <c:v>2.929038384281071E-2</c:v>
                </c:pt>
              </c:numCache>
            </c:numRef>
          </c:val>
          <c:extLst>
            <c:ext xmlns:c16="http://schemas.microsoft.com/office/drawing/2014/chart" uri="{C3380CC4-5D6E-409C-BE32-E72D297353CC}">
              <c16:uniqueId val="{00000002-A59D-4708-BFFA-AAEDA225F9BA}"/>
            </c:ext>
          </c:extLst>
        </c:ser>
        <c:dLbls>
          <c:dLblPos val="ctr"/>
          <c:showLegendKey val="0"/>
          <c:showVal val="1"/>
          <c:showCatName val="0"/>
          <c:showSerName val="0"/>
          <c:showPercent val="0"/>
          <c:showBubbleSize val="0"/>
        </c:dLbls>
        <c:gapWidth val="150"/>
        <c:overlap val="100"/>
        <c:axId val="1565050303"/>
        <c:axId val="1565050783"/>
      </c:barChart>
      <c:catAx>
        <c:axId val="156505030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1565050783"/>
        <c:crosses val="autoZero"/>
        <c:auto val="1"/>
        <c:lblAlgn val="ctr"/>
        <c:lblOffset val="100"/>
        <c:noMultiLvlLbl val="0"/>
      </c:catAx>
      <c:valAx>
        <c:axId val="1565050783"/>
        <c:scaling>
          <c:orientation val="minMax"/>
          <c:max val="1"/>
          <c:min val="0.60000000000000009"/>
        </c:scaling>
        <c:delete val="1"/>
        <c:axPos val="b"/>
        <c:numFmt formatCode="0%" sourceLinked="1"/>
        <c:majorTickMark val="none"/>
        <c:minorTickMark val="none"/>
        <c:tickLblPos val="nextTo"/>
        <c:crossAx val="15650503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1" i="0" u="none" strike="noStrike" kern="1200" spc="0" baseline="0">
                <a:solidFill>
                  <a:prstClr val="black">
                    <a:lumMod val="95000"/>
                    <a:lumOff val="5000"/>
                  </a:prstClr>
                </a:solidFill>
                <a:latin typeface="Arial" panose="020B0604020202020204" pitchFamily="34" charset="0"/>
                <a:ea typeface="+mn-ea"/>
                <a:cs typeface="Arial" panose="020B0604020202020204" pitchFamily="34" charset="0"/>
              </a:defRPr>
            </a:pPr>
            <a:r>
              <a:rPr lang="en-GB" sz="1400" b="1" i="0" u="none" strike="noStrike" kern="1200" spc="0" baseline="0">
                <a:solidFill>
                  <a:schemeClr val="tx1">
                    <a:lumMod val="95000"/>
                    <a:lumOff val="5000"/>
                  </a:schemeClr>
                </a:solidFill>
                <a:latin typeface="Arial" panose="020B0604020202020204" pitchFamily="34" charset="0"/>
                <a:cs typeface="Arial" panose="020B0604020202020204" pitchFamily="34" charset="0"/>
              </a:rPr>
              <a:t>Overall, how satisfied are you with the quality of the NHS dentistry (dental treatment/check-up) you received?</a:t>
            </a:r>
          </a:p>
          <a:p>
            <a:pPr marL="0" marR="0" lvl="0" indent="0" algn="ctr" defTabSz="914400" rtl="0" eaLnBrk="1" fontAlgn="auto" latinLnBrk="0" hangingPunct="1">
              <a:lnSpc>
                <a:spcPct val="100000"/>
              </a:lnSpc>
              <a:spcBef>
                <a:spcPts val="0"/>
              </a:spcBef>
              <a:spcAft>
                <a:spcPts val="0"/>
              </a:spcAft>
              <a:buClrTx/>
              <a:buSzTx/>
              <a:buFontTx/>
              <a:buNone/>
              <a:tabLst/>
              <a:defRPr b="1">
                <a:solidFill>
                  <a:prstClr val="black">
                    <a:lumMod val="95000"/>
                    <a:lumOff val="5000"/>
                  </a:prstClr>
                </a:solidFill>
                <a:latin typeface="Arial" panose="020B0604020202020204" pitchFamily="34" charset="0"/>
                <a:cs typeface="Arial" panose="020B0604020202020204" pitchFamily="34" charset="0"/>
              </a:defRPr>
            </a:pPr>
            <a:endParaRPr lang="en-GB"/>
          </a:p>
        </c:rich>
      </c:tx>
      <c:layout>
        <c:manualLayout>
          <c:xMode val="edge"/>
          <c:yMode val="edge"/>
          <c:x val="0.20081967213114754"/>
          <c:y val="2.0776184308061666E-2"/>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1" i="0" u="none" strike="noStrike" kern="1200" spc="0" baseline="0">
              <a:solidFill>
                <a:prstClr val="black">
                  <a:lumMod val="95000"/>
                  <a:lumOff val="5000"/>
                </a:prstClr>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48472644149038013"/>
          <c:y val="0.18016545654857505"/>
          <c:w val="0.4951335210955719"/>
          <c:h val="0.6963281101362323"/>
        </c:manualLayout>
      </c:layout>
      <c:barChart>
        <c:barDir val="bar"/>
        <c:grouping val="stacked"/>
        <c:varyColors val="0"/>
        <c:ser>
          <c:idx val="0"/>
          <c:order val="0"/>
          <c:tx>
            <c:strRef>
              <c:f>Sheet1!$B$1</c:f>
              <c:strCache>
                <c:ptCount val="1"/>
                <c:pt idx="0">
                  <c:v>7 to 10 ratings (high satisfaction)</c:v>
                </c:pt>
              </c:strCache>
            </c:strRef>
          </c:tx>
          <c:spPr>
            <a:solidFill>
              <a:srgbClr val="28A197"/>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4,956)</c:v>
                </c:pt>
                <c:pt idx="1">
                  <c:v>UDA  Contract 2024/25  (Base: 4,048)</c:v>
                </c:pt>
                <c:pt idx="2">
                  <c:v>Contract Reform 2023/24  (Base: 25,677)</c:v>
                </c:pt>
                <c:pt idx="3">
                  <c:v>Contract Reform 2024/25  (Base: 23,911)</c:v>
                </c:pt>
                <c:pt idx="4">
                  <c:v>Overall 2023/24  (Base: 30,633)</c:v>
                </c:pt>
                <c:pt idx="5">
                  <c:v>Overall 2024/25  (Base: 27,959)</c:v>
                </c:pt>
              </c:strCache>
            </c:strRef>
          </c:cat>
          <c:val>
            <c:numRef>
              <c:f>Sheet1!$B$2:$B$7</c:f>
              <c:numCache>
                <c:formatCode>0%</c:formatCode>
                <c:ptCount val="6"/>
                <c:pt idx="0">
                  <c:v>0.94935431799838577</c:v>
                </c:pt>
                <c:pt idx="1">
                  <c:v>0.95009881422924902</c:v>
                </c:pt>
                <c:pt idx="2">
                  <c:v>0.92027884877516841</c:v>
                </c:pt>
                <c:pt idx="3">
                  <c:v>0.91447450963991461</c:v>
                </c:pt>
                <c:pt idx="4">
                  <c:v>0.92498286161982179</c:v>
                </c:pt>
                <c:pt idx="5">
                  <c:v>0.91963231875245899</c:v>
                </c:pt>
              </c:numCache>
            </c:numRef>
          </c:val>
          <c:extLst>
            <c:ext xmlns:c16="http://schemas.microsoft.com/office/drawing/2014/chart" uri="{C3380CC4-5D6E-409C-BE32-E72D297353CC}">
              <c16:uniqueId val="{00000000-6D71-45B2-A1DB-E7BE33598AE5}"/>
            </c:ext>
          </c:extLst>
        </c:ser>
        <c:ser>
          <c:idx val="1"/>
          <c:order val="1"/>
          <c:tx>
            <c:strRef>
              <c:f>Sheet1!$C$1</c:f>
              <c:strCache>
                <c:ptCount val="1"/>
                <c:pt idx="0">
                  <c:v>1 to 6 ratings (low to moderate satisfaction)</c:v>
                </c:pt>
              </c:strCache>
            </c:strRef>
          </c:tx>
          <c:spPr>
            <a:solidFill>
              <a:srgbClr val="801650"/>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4,956)</c:v>
                </c:pt>
                <c:pt idx="1">
                  <c:v>UDA  Contract 2024/25  (Base: 4,048)</c:v>
                </c:pt>
                <c:pt idx="2">
                  <c:v>Contract Reform 2023/24  (Base: 25,677)</c:v>
                </c:pt>
                <c:pt idx="3">
                  <c:v>Contract Reform 2024/25  (Base: 23,911)</c:v>
                </c:pt>
                <c:pt idx="4">
                  <c:v>Overall 2023/24  (Base: 30,633)</c:v>
                </c:pt>
                <c:pt idx="5">
                  <c:v>Overall 2024/25  (Base: 27,959)</c:v>
                </c:pt>
              </c:strCache>
            </c:strRef>
          </c:cat>
          <c:val>
            <c:numRef>
              <c:f>Sheet1!$C$2:$C$7</c:f>
              <c:numCache>
                <c:formatCode>0%</c:formatCode>
                <c:ptCount val="6"/>
                <c:pt idx="0">
                  <c:v>5.0645682001614206E-2</c:v>
                </c:pt>
                <c:pt idx="1">
                  <c:v>4.9901185770750985E-2</c:v>
                </c:pt>
                <c:pt idx="2">
                  <c:v>7.972115122483156E-2</c:v>
                </c:pt>
                <c:pt idx="3">
                  <c:v>8.5525490360085318E-2</c:v>
                </c:pt>
                <c:pt idx="4">
                  <c:v>7.5017138380178247E-2</c:v>
                </c:pt>
                <c:pt idx="5">
                  <c:v>8.0367681247541053E-2</c:v>
                </c:pt>
              </c:numCache>
            </c:numRef>
          </c:val>
          <c:extLst>
            <c:ext xmlns:c16="http://schemas.microsoft.com/office/drawing/2014/chart" uri="{C3380CC4-5D6E-409C-BE32-E72D297353CC}">
              <c16:uniqueId val="{00000001-6D71-45B2-A1DB-E7BE33598AE5}"/>
            </c:ext>
          </c:extLst>
        </c:ser>
        <c:dLbls>
          <c:dLblPos val="ctr"/>
          <c:showLegendKey val="0"/>
          <c:showVal val="1"/>
          <c:showCatName val="0"/>
          <c:showSerName val="0"/>
          <c:showPercent val="0"/>
          <c:showBubbleSize val="0"/>
        </c:dLbls>
        <c:gapWidth val="111"/>
        <c:overlap val="100"/>
        <c:axId val="1921707695"/>
        <c:axId val="1921708655"/>
      </c:barChart>
      <c:catAx>
        <c:axId val="192170769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1921708655"/>
        <c:crosses val="autoZero"/>
        <c:auto val="1"/>
        <c:lblAlgn val="ctr"/>
        <c:lblOffset val="100"/>
        <c:noMultiLvlLbl val="0"/>
      </c:catAx>
      <c:valAx>
        <c:axId val="1921708655"/>
        <c:scaling>
          <c:orientation val="minMax"/>
          <c:max val="1"/>
          <c:min val="0.30000000000000004"/>
        </c:scaling>
        <c:delete val="1"/>
        <c:axPos val="b"/>
        <c:numFmt formatCode="0%" sourceLinked="1"/>
        <c:majorTickMark val="out"/>
        <c:minorTickMark val="none"/>
        <c:tickLblPos val="nextTo"/>
        <c:crossAx val="1921707695"/>
        <c:crosses val="autoZero"/>
        <c:crossBetween val="between"/>
      </c:valAx>
      <c:spPr>
        <a:noFill/>
        <a:ln>
          <a:noFill/>
        </a:ln>
        <a:effectLst/>
      </c:spPr>
    </c:plotArea>
    <c:legend>
      <c:legendPos val="b"/>
      <c:layout>
        <c:manualLayout>
          <c:xMode val="edge"/>
          <c:yMode val="edge"/>
          <c:x val="0.13035145446535051"/>
          <c:y val="0.92264419954890042"/>
          <c:w val="0.86013731555358719"/>
          <c:h val="6.3802480852701862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1" i="0" u="none" strike="noStrike" kern="1200" spc="0" baseline="0">
                <a:solidFill>
                  <a:prstClr val="black">
                    <a:lumMod val="95000"/>
                    <a:lumOff val="5000"/>
                  </a:prstClr>
                </a:solidFill>
                <a:latin typeface="Arial" panose="020B0604020202020204" pitchFamily="34" charset="0"/>
                <a:ea typeface="+mn-ea"/>
                <a:cs typeface="Arial" panose="020B0604020202020204" pitchFamily="34" charset="0"/>
              </a:defRPr>
            </a:pPr>
            <a:r>
              <a:rPr lang="en-GB" sz="1400" b="1" i="0" u="none" strike="noStrike" kern="1200" spc="0" baseline="0">
                <a:solidFill>
                  <a:schemeClr val="tx1">
                    <a:lumMod val="95000"/>
                    <a:lumOff val="5000"/>
                  </a:schemeClr>
                </a:solidFill>
                <a:latin typeface="Arial" panose="020B0604020202020204" pitchFamily="34" charset="0"/>
                <a:cs typeface="Arial" panose="020B0604020202020204" pitchFamily="34" charset="0"/>
              </a:rPr>
              <a:t>Overall, how satisfied are you with your overall patient experience, the dental practice environment and staff?</a:t>
            </a:r>
            <a:endParaRPr lang="en-GB"/>
          </a:p>
        </c:rich>
      </c:tx>
      <c:layout>
        <c:manualLayout>
          <c:xMode val="edge"/>
          <c:yMode val="edge"/>
          <c:x val="0.20081967213114754"/>
          <c:y val="2.0776184308061666E-2"/>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1" i="0" u="none" strike="noStrike" kern="1200" spc="0" baseline="0">
              <a:solidFill>
                <a:prstClr val="black">
                  <a:lumMod val="95000"/>
                  <a:lumOff val="5000"/>
                </a:prstClr>
              </a:solidFill>
              <a:latin typeface="Arial" panose="020B0604020202020204" pitchFamily="34" charset="0"/>
              <a:ea typeface="+mn-ea"/>
              <a:cs typeface="Arial" panose="020B0604020202020204" pitchFamily="34" charset="0"/>
            </a:defRPr>
          </a:pPr>
          <a:endParaRPr lang="en-GB"/>
        </a:p>
      </c:txPr>
    </c:title>
    <c:autoTitleDeleted val="0"/>
    <c:plotArea>
      <c:layout>
        <c:manualLayout>
          <c:layoutTarget val="inner"/>
          <c:xMode val="edge"/>
          <c:yMode val="edge"/>
          <c:x val="0.48472644149038013"/>
          <c:y val="0.18016545654857505"/>
          <c:w val="0.4951335210955719"/>
          <c:h val="0.6963281101362323"/>
        </c:manualLayout>
      </c:layout>
      <c:barChart>
        <c:barDir val="bar"/>
        <c:grouping val="stacked"/>
        <c:varyColors val="0"/>
        <c:ser>
          <c:idx val="0"/>
          <c:order val="0"/>
          <c:tx>
            <c:strRef>
              <c:f>Sheet1!$B$1</c:f>
              <c:strCache>
                <c:ptCount val="1"/>
                <c:pt idx="0">
                  <c:v>7 to 10 ratings (high satisfaction)</c:v>
                </c:pt>
              </c:strCache>
            </c:strRef>
          </c:tx>
          <c:spPr>
            <a:solidFill>
              <a:srgbClr val="28A197"/>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4,956)</c:v>
                </c:pt>
                <c:pt idx="1">
                  <c:v>UDA  Contract 2024/25  (Base: 4,048)</c:v>
                </c:pt>
                <c:pt idx="2">
                  <c:v>Contract Reform 2023/24  (Base: 25,677)</c:v>
                </c:pt>
                <c:pt idx="3">
                  <c:v>Contract Reform 2024/25  (Base: 23,911)</c:v>
                </c:pt>
                <c:pt idx="4">
                  <c:v>Overall 2023/24  (Base: 30,633)</c:v>
                </c:pt>
                <c:pt idx="5">
                  <c:v>Overall 2024/25  (Base: 27,959)</c:v>
                </c:pt>
              </c:strCache>
            </c:strRef>
          </c:cat>
          <c:val>
            <c:numRef>
              <c:f>Sheet1!$B$2:$B$7</c:f>
              <c:numCache>
                <c:formatCode>0%</c:formatCode>
                <c:ptCount val="6"/>
                <c:pt idx="0">
                  <c:v>0.95944309927360771</c:v>
                </c:pt>
                <c:pt idx="1">
                  <c:v>0.96022727272727271</c:v>
                </c:pt>
                <c:pt idx="2">
                  <c:v>0.93624644623593101</c:v>
                </c:pt>
                <c:pt idx="3">
                  <c:v>0.93220693404709132</c:v>
                </c:pt>
                <c:pt idx="4">
                  <c:v>0.93999934710932642</c:v>
                </c:pt>
                <c:pt idx="5">
                  <c:v>0.93626381487177657</c:v>
                </c:pt>
              </c:numCache>
            </c:numRef>
          </c:val>
          <c:extLst>
            <c:ext xmlns:c16="http://schemas.microsoft.com/office/drawing/2014/chart" uri="{C3380CC4-5D6E-409C-BE32-E72D297353CC}">
              <c16:uniqueId val="{00000000-6D71-45B2-A1DB-E7BE33598AE5}"/>
            </c:ext>
          </c:extLst>
        </c:ser>
        <c:ser>
          <c:idx val="1"/>
          <c:order val="1"/>
          <c:tx>
            <c:strRef>
              <c:f>Sheet1!$C$1</c:f>
              <c:strCache>
                <c:ptCount val="1"/>
                <c:pt idx="0">
                  <c:v>1 to 6 ratings (low to moderate satisfaction)</c:v>
                </c:pt>
              </c:strCache>
            </c:strRef>
          </c:tx>
          <c:spPr>
            <a:solidFill>
              <a:srgbClr val="801650"/>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4,956)</c:v>
                </c:pt>
                <c:pt idx="1">
                  <c:v>UDA  Contract 2024/25  (Base: 4,048)</c:v>
                </c:pt>
                <c:pt idx="2">
                  <c:v>Contract Reform 2023/24  (Base: 25,677)</c:v>
                </c:pt>
                <c:pt idx="3">
                  <c:v>Contract Reform 2024/25  (Base: 23,911)</c:v>
                </c:pt>
                <c:pt idx="4">
                  <c:v>Overall 2023/24  (Base: 30,633)</c:v>
                </c:pt>
                <c:pt idx="5">
                  <c:v>Overall 2024/25  (Base: 27,959)</c:v>
                </c:pt>
              </c:strCache>
            </c:strRef>
          </c:cat>
          <c:val>
            <c:numRef>
              <c:f>Sheet1!$C$2:$C$7</c:f>
              <c:numCache>
                <c:formatCode>0%</c:formatCode>
                <c:ptCount val="6"/>
                <c:pt idx="0">
                  <c:v>4.0556900726392252E-2</c:v>
                </c:pt>
                <c:pt idx="1">
                  <c:v>3.9772727272727272E-2</c:v>
                </c:pt>
                <c:pt idx="2">
                  <c:v>6.3753553764069021E-2</c:v>
                </c:pt>
                <c:pt idx="3">
                  <c:v>6.779306595290871E-2</c:v>
                </c:pt>
                <c:pt idx="4">
                  <c:v>6.0000652890673453E-2</c:v>
                </c:pt>
                <c:pt idx="5">
                  <c:v>6.373618512822346E-2</c:v>
                </c:pt>
              </c:numCache>
            </c:numRef>
          </c:val>
          <c:extLst>
            <c:ext xmlns:c16="http://schemas.microsoft.com/office/drawing/2014/chart" uri="{C3380CC4-5D6E-409C-BE32-E72D297353CC}">
              <c16:uniqueId val="{00000001-6D71-45B2-A1DB-E7BE33598AE5}"/>
            </c:ext>
          </c:extLst>
        </c:ser>
        <c:dLbls>
          <c:dLblPos val="ctr"/>
          <c:showLegendKey val="0"/>
          <c:showVal val="1"/>
          <c:showCatName val="0"/>
          <c:showSerName val="0"/>
          <c:showPercent val="0"/>
          <c:showBubbleSize val="0"/>
        </c:dLbls>
        <c:gapWidth val="111"/>
        <c:overlap val="100"/>
        <c:axId val="1921707695"/>
        <c:axId val="1921708655"/>
      </c:barChart>
      <c:catAx>
        <c:axId val="192170769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1921708655"/>
        <c:crosses val="autoZero"/>
        <c:auto val="1"/>
        <c:lblAlgn val="ctr"/>
        <c:lblOffset val="100"/>
        <c:noMultiLvlLbl val="0"/>
      </c:catAx>
      <c:valAx>
        <c:axId val="1921708655"/>
        <c:scaling>
          <c:orientation val="minMax"/>
          <c:max val="1"/>
          <c:min val="0.30000000000000004"/>
        </c:scaling>
        <c:delete val="1"/>
        <c:axPos val="b"/>
        <c:numFmt formatCode="0%" sourceLinked="1"/>
        <c:majorTickMark val="out"/>
        <c:minorTickMark val="none"/>
        <c:tickLblPos val="nextTo"/>
        <c:crossAx val="1921707695"/>
        <c:crosses val="autoZero"/>
        <c:crossBetween val="between"/>
      </c:valAx>
      <c:spPr>
        <a:noFill/>
        <a:ln>
          <a:noFill/>
        </a:ln>
        <a:effectLst/>
      </c:spPr>
    </c:plotArea>
    <c:legend>
      <c:legendPos val="b"/>
      <c:layout>
        <c:manualLayout>
          <c:xMode val="edge"/>
          <c:yMode val="edge"/>
          <c:x val="0.13035145446535051"/>
          <c:y val="0.92264419954890042"/>
          <c:w val="0.86013731555358719"/>
          <c:h val="6.3802480852701862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200" b="1">
                <a:solidFill>
                  <a:schemeClr val="tx1">
                    <a:lumMod val="95000"/>
                    <a:lumOff val="5000"/>
                  </a:schemeClr>
                </a:solidFill>
                <a:latin typeface="Arial" panose="020B0604020202020204" pitchFamily="34" charset="0"/>
                <a:cs typeface="Arial" panose="020B0604020202020204" pitchFamily="34" charset="0"/>
              </a:rPr>
              <a:t>I am satisfied with the distance I have to travel to my dental practice</a:t>
            </a:r>
          </a:p>
        </c:rich>
      </c:tx>
      <c:layout>
        <c:manualLayout>
          <c:xMode val="edge"/>
          <c:yMode val="edge"/>
          <c:x val="0.10615143885386018"/>
          <c:y val="3.4375000000000003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42913505865141077"/>
          <c:y val="0.11590625000000002"/>
          <c:w val="0.50435142037900904"/>
          <c:h val="0.77419685039370079"/>
        </c:manualLayout>
      </c:layout>
      <c:barChart>
        <c:barDir val="bar"/>
        <c:grouping val="stacked"/>
        <c:varyColors val="0"/>
        <c:ser>
          <c:idx val="0"/>
          <c:order val="0"/>
          <c:tx>
            <c:strRef>
              <c:f>Sheet1!$B$1</c:f>
              <c:strCache>
                <c:ptCount val="1"/>
                <c:pt idx="0">
                  <c:v>Agree or Strongly Agree</c:v>
                </c:pt>
              </c:strCache>
            </c:strRef>
          </c:tx>
          <c:spPr>
            <a:solidFill>
              <a:srgbClr val="005EB8"/>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4,881)</c:v>
                </c:pt>
                <c:pt idx="1">
                  <c:v>UDA Contract 2024/25 (Base: 3,978)</c:v>
                </c:pt>
                <c:pt idx="2">
                  <c:v>Contract Reform 2023/24 (Base: 25,141)</c:v>
                </c:pt>
                <c:pt idx="3">
                  <c:v>Contract Reform 2024/25 (Base: 23,454)</c:v>
                </c:pt>
                <c:pt idx="4">
                  <c:v>Overall 2023/24 (Base: 30,022)</c:v>
                </c:pt>
                <c:pt idx="5">
                  <c:v>Overall 2024/25 (Base: 27,432)</c:v>
                </c:pt>
              </c:strCache>
            </c:strRef>
          </c:cat>
          <c:val>
            <c:numRef>
              <c:f>Sheet1!$B$2:$B$7</c:f>
              <c:numCache>
                <c:formatCode>0%</c:formatCode>
                <c:ptCount val="6"/>
                <c:pt idx="0">
                  <c:v>0.90985453800450722</c:v>
                </c:pt>
                <c:pt idx="1">
                  <c:v>0.9032176973353444</c:v>
                </c:pt>
                <c:pt idx="2">
                  <c:v>0.9093910345650531</c:v>
                </c:pt>
                <c:pt idx="3">
                  <c:v>0.89971859810693267</c:v>
                </c:pt>
                <c:pt idx="4">
                  <c:v>0.90946639131303708</c:v>
                </c:pt>
                <c:pt idx="5">
                  <c:v>0.90022601341498976</c:v>
                </c:pt>
              </c:numCache>
            </c:numRef>
          </c:val>
          <c:extLst>
            <c:ext xmlns:c16="http://schemas.microsoft.com/office/drawing/2014/chart" uri="{C3380CC4-5D6E-409C-BE32-E72D297353CC}">
              <c16:uniqueId val="{00000000-A59D-4708-BFFA-AAEDA225F9BA}"/>
            </c:ext>
          </c:extLst>
        </c:ser>
        <c:ser>
          <c:idx val="1"/>
          <c:order val="1"/>
          <c:tx>
            <c:strRef>
              <c:f>Sheet1!$C$1</c:f>
              <c:strCache>
                <c:ptCount val="1"/>
                <c:pt idx="0">
                  <c:v>Neither agree nor disagree</c:v>
                </c:pt>
              </c:strCache>
            </c:strRef>
          </c:tx>
          <c:spPr>
            <a:solidFill>
              <a:srgbClr val="33CCCC"/>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4,881)</c:v>
                </c:pt>
                <c:pt idx="1">
                  <c:v>UDA Contract 2024/25 (Base: 3,978)</c:v>
                </c:pt>
                <c:pt idx="2">
                  <c:v>Contract Reform 2023/24 (Base: 25,141)</c:v>
                </c:pt>
                <c:pt idx="3">
                  <c:v>Contract Reform 2024/25 (Base: 23,454)</c:v>
                </c:pt>
                <c:pt idx="4">
                  <c:v>Overall 2023/24 (Base: 30,022)</c:v>
                </c:pt>
                <c:pt idx="5">
                  <c:v>Overall 2024/25 (Base: 27,432)</c:v>
                </c:pt>
              </c:strCache>
            </c:strRef>
          </c:cat>
          <c:val>
            <c:numRef>
              <c:f>Sheet1!$C$2:$C$7</c:f>
              <c:numCache>
                <c:formatCode>0%</c:formatCode>
                <c:ptCount val="6"/>
                <c:pt idx="0">
                  <c:v>3.9950829748002459E-2</c:v>
                </c:pt>
                <c:pt idx="1">
                  <c:v>4.6003016591251888E-2</c:v>
                </c:pt>
                <c:pt idx="2">
                  <c:v>4.3912334433793408E-2</c:v>
                </c:pt>
                <c:pt idx="3">
                  <c:v>4.9373241238168331E-2</c:v>
                </c:pt>
                <c:pt idx="4">
                  <c:v>4.3268269935380722E-2</c:v>
                </c:pt>
                <c:pt idx="5">
                  <c:v>4.8884514435695539E-2</c:v>
                </c:pt>
              </c:numCache>
            </c:numRef>
          </c:val>
          <c:extLst>
            <c:ext xmlns:c16="http://schemas.microsoft.com/office/drawing/2014/chart" uri="{C3380CC4-5D6E-409C-BE32-E72D297353CC}">
              <c16:uniqueId val="{00000001-A59D-4708-BFFA-AAEDA225F9BA}"/>
            </c:ext>
          </c:extLst>
        </c:ser>
        <c:ser>
          <c:idx val="2"/>
          <c:order val="2"/>
          <c:tx>
            <c:strRef>
              <c:f>Sheet1!$D$1</c:f>
              <c:strCache>
                <c:ptCount val="1"/>
                <c:pt idx="0">
                  <c:v>Disagree or Strongly Disagree</c:v>
                </c:pt>
              </c:strCache>
            </c:strRef>
          </c:tx>
          <c:spPr>
            <a:solidFill>
              <a:srgbClr val="5E5E5E"/>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4,881)</c:v>
                </c:pt>
                <c:pt idx="1">
                  <c:v>UDA Contract 2024/25 (Base: 3,978)</c:v>
                </c:pt>
                <c:pt idx="2">
                  <c:v>Contract Reform 2023/24 (Base: 25,141)</c:v>
                </c:pt>
                <c:pt idx="3">
                  <c:v>Contract Reform 2024/25 (Base: 23,454)</c:v>
                </c:pt>
                <c:pt idx="4">
                  <c:v>Overall 2023/24 (Base: 30,022)</c:v>
                </c:pt>
                <c:pt idx="5">
                  <c:v>Overall 2024/25 (Base: 27,432)</c:v>
                </c:pt>
              </c:strCache>
            </c:strRef>
          </c:cat>
          <c:val>
            <c:numRef>
              <c:f>Sheet1!$D$2:$D$7</c:f>
              <c:numCache>
                <c:formatCode>0%</c:formatCode>
                <c:ptCount val="6"/>
                <c:pt idx="0">
                  <c:v>5.0194632247490267E-2</c:v>
                </c:pt>
                <c:pt idx="1">
                  <c:v>5.077928607340372E-2</c:v>
                </c:pt>
                <c:pt idx="2">
                  <c:v>4.6696631001153496E-2</c:v>
                </c:pt>
                <c:pt idx="3">
                  <c:v>5.0908160654898948E-2</c:v>
                </c:pt>
                <c:pt idx="4">
                  <c:v>4.7265338751582175E-2</c:v>
                </c:pt>
                <c:pt idx="5">
                  <c:v>5.088947214931467E-2</c:v>
                </c:pt>
              </c:numCache>
            </c:numRef>
          </c:val>
          <c:extLst>
            <c:ext xmlns:c16="http://schemas.microsoft.com/office/drawing/2014/chart" uri="{C3380CC4-5D6E-409C-BE32-E72D297353CC}">
              <c16:uniqueId val="{00000002-A59D-4708-BFFA-AAEDA225F9BA}"/>
            </c:ext>
          </c:extLst>
        </c:ser>
        <c:dLbls>
          <c:dLblPos val="ctr"/>
          <c:showLegendKey val="0"/>
          <c:showVal val="1"/>
          <c:showCatName val="0"/>
          <c:showSerName val="0"/>
          <c:showPercent val="0"/>
          <c:showBubbleSize val="0"/>
        </c:dLbls>
        <c:gapWidth val="150"/>
        <c:overlap val="100"/>
        <c:axId val="1565050303"/>
        <c:axId val="1565050783"/>
      </c:barChart>
      <c:catAx>
        <c:axId val="156505030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1565050783"/>
        <c:crosses val="autoZero"/>
        <c:auto val="1"/>
        <c:lblAlgn val="ctr"/>
        <c:lblOffset val="100"/>
        <c:noMultiLvlLbl val="0"/>
      </c:catAx>
      <c:valAx>
        <c:axId val="1565050783"/>
        <c:scaling>
          <c:orientation val="minMax"/>
          <c:max val="1"/>
          <c:min val="0.60000000000000009"/>
        </c:scaling>
        <c:delete val="1"/>
        <c:axPos val="b"/>
        <c:numFmt formatCode="0%" sourceLinked="1"/>
        <c:majorTickMark val="none"/>
        <c:minorTickMark val="none"/>
        <c:tickLblPos val="nextTo"/>
        <c:crossAx val="15650503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200" b="1">
                <a:solidFill>
                  <a:schemeClr val="tx1">
                    <a:lumMod val="95000"/>
                    <a:lumOff val="5000"/>
                  </a:schemeClr>
                </a:solidFill>
                <a:latin typeface="Arial" panose="020B0604020202020204" pitchFamily="34" charset="0"/>
                <a:cs typeface="Arial" panose="020B0604020202020204" pitchFamily="34" charset="0"/>
              </a:rPr>
              <a:t>I was able to book an appointment at a convenient time that suited my schedule</a:t>
            </a:r>
          </a:p>
        </c:rich>
      </c:tx>
      <c:layout>
        <c:manualLayout>
          <c:xMode val="edge"/>
          <c:yMode val="edge"/>
          <c:x val="0.10615143885386018"/>
          <c:y val="3.4375000000000003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42913505865141077"/>
          <c:y val="0.11590625000000002"/>
          <c:w val="0.50435142037900904"/>
          <c:h val="0.77419685039370079"/>
        </c:manualLayout>
      </c:layout>
      <c:barChart>
        <c:barDir val="bar"/>
        <c:grouping val="stacked"/>
        <c:varyColors val="0"/>
        <c:ser>
          <c:idx val="0"/>
          <c:order val="0"/>
          <c:tx>
            <c:strRef>
              <c:f>Sheet1!$B$1</c:f>
              <c:strCache>
                <c:ptCount val="1"/>
                <c:pt idx="0">
                  <c:v>Agree or Strongly Agree</c:v>
                </c:pt>
              </c:strCache>
            </c:strRef>
          </c:tx>
          <c:spPr>
            <a:solidFill>
              <a:srgbClr val="005EB8"/>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4,904)</c:v>
                </c:pt>
                <c:pt idx="1">
                  <c:v>UDA Contract 2024/25 (Base: 3,998)</c:v>
                </c:pt>
                <c:pt idx="2">
                  <c:v>Contract Reform 2023/24 (Base: 25,332)</c:v>
                </c:pt>
                <c:pt idx="3">
                  <c:v>Contract Reform 2024/25 (Base: 23,598)</c:v>
                </c:pt>
                <c:pt idx="4">
                  <c:v>Overall 2023/24 (Base: 30,236)</c:v>
                </c:pt>
                <c:pt idx="5">
                  <c:v>Overall 2024/25 (Base: 27,596)</c:v>
                </c:pt>
              </c:strCache>
            </c:strRef>
          </c:cat>
          <c:val>
            <c:numRef>
              <c:f>Sheet1!$B$2:$B$7</c:f>
              <c:numCache>
                <c:formatCode>0%</c:formatCode>
                <c:ptCount val="6"/>
                <c:pt idx="0">
                  <c:v>0.92190048939641112</c:v>
                </c:pt>
                <c:pt idx="1">
                  <c:v>0.93746873436718359</c:v>
                </c:pt>
                <c:pt idx="2">
                  <c:v>0.87853308068845726</c:v>
                </c:pt>
                <c:pt idx="3">
                  <c:v>0.87837952368844818</c:v>
                </c:pt>
                <c:pt idx="4">
                  <c:v>0.88556687392512234</c:v>
                </c:pt>
                <c:pt idx="5">
                  <c:v>0.88694013625163071</c:v>
                </c:pt>
              </c:numCache>
            </c:numRef>
          </c:val>
          <c:extLst>
            <c:ext xmlns:c16="http://schemas.microsoft.com/office/drawing/2014/chart" uri="{C3380CC4-5D6E-409C-BE32-E72D297353CC}">
              <c16:uniqueId val="{00000000-A59D-4708-BFFA-AAEDA225F9BA}"/>
            </c:ext>
          </c:extLst>
        </c:ser>
        <c:ser>
          <c:idx val="1"/>
          <c:order val="1"/>
          <c:tx>
            <c:strRef>
              <c:f>Sheet1!$C$1</c:f>
              <c:strCache>
                <c:ptCount val="1"/>
                <c:pt idx="0">
                  <c:v>Neither agree nor disagree</c:v>
                </c:pt>
              </c:strCache>
            </c:strRef>
          </c:tx>
          <c:spPr>
            <a:solidFill>
              <a:srgbClr val="33CCCC"/>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4,904)</c:v>
                </c:pt>
                <c:pt idx="1">
                  <c:v>UDA Contract 2024/25 (Base: 3,998)</c:v>
                </c:pt>
                <c:pt idx="2">
                  <c:v>Contract Reform 2023/24 (Base: 25,332)</c:v>
                </c:pt>
                <c:pt idx="3">
                  <c:v>Contract Reform 2024/25 (Base: 23,598)</c:v>
                </c:pt>
                <c:pt idx="4">
                  <c:v>Overall 2023/24 (Base: 30,236)</c:v>
                </c:pt>
                <c:pt idx="5">
                  <c:v>Overall 2024/25 (Base: 27,596)</c:v>
                </c:pt>
              </c:strCache>
            </c:strRef>
          </c:cat>
          <c:val>
            <c:numRef>
              <c:f>Sheet1!$C$2:$C$7</c:f>
              <c:numCache>
                <c:formatCode>0%</c:formatCode>
                <c:ptCount val="6"/>
                <c:pt idx="0">
                  <c:v>4.7104404567699834E-2</c:v>
                </c:pt>
                <c:pt idx="1">
                  <c:v>3.0265132566283142E-2</c:v>
                </c:pt>
                <c:pt idx="2">
                  <c:v>6.2292752250118426E-2</c:v>
                </c:pt>
                <c:pt idx="3">
                  <c:v>6.5217391304347824E-2</c:v>
                </c:pt>
                <c:pt idx="4">
                  <c:v>5.9829342505622433E-2</c:v>
                </c:pt>
                <c:pt idx="5">
                  <c:v>6.0153645455863165E-2</c:v>
                </c:pt>
              </c:numCache>
            </c:numRef>
          </c:val>
          <c:extLst>
            <c:ext xmlns:c16="http://schemas.microsoft.com/office/drawing/2014/chart" uri="{C3380CC4-5D6E-409C-BE32-E72D297353CC}">
              <c16:uniqueId val="{00000001-A59D-4708-BFFA-AAEDA225F9BA}"/>
            </c:ext>
          </c:extLst>
        </c:ser>
        <c:ser>
          <c:idx val="2"/>
          <c:order val="2"/>
          <c:tx>
            <c:strRef>
              <c:f>Sheet1!$D$1</c:f>
              <c:strCache>
                <c:ptCount val="1"/>
                <c:pt idx="0">
                  <c:v>Disagree or Strongly Disagree</c:v>
                </c:pt>
              </c:strCache>
            </c:strRef>
          </c:tx>
          <c:spPr>
            <a:solidFill>
              <a:srgbClr val="5E5E5E"/>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4,904)</c:v>
                </c:pt>
                <c:pt idx="1">
                  <c:v>UDA Contract 2024/25 (Base: 3,998)</c:v>
                </c:pt>
                <c:pt idx="2">
                  <c:v>Contract Reform 2023/24 (Base: 25,332)</c:v>
                </c:pt>
                <c:pt idx="3">
                  <c:v>Contract Reform 2024/25 (Base: 23,598)</c:v>
                </c:pt>
                <c:pt idx="4">
                  <c:v>Overall 2023/24 (Base: 30,236)</c:v>
                </c:pt>
                <c:pt idx="5">
                  <c:v>Overall 2024/25 (Base: 27,596)</c:v>
                </c:pt>
              </c:strCache>
            </c:strRef>
          </c:cat>
          <c:val>
            <c:numRef>
              <c:f>Sheet1!$D$2:$D$7</c:f>
              <c:numCache>
                <c:formatCode>0%</c:formatCode>
                <c:ptCount val="6"/>
                <c:pt idx="0">
                  <c:v>3.0995106035889071E-2</c:v>
                </c:pt>
                <c:pt idx="1">
                  <c:v>3.2266133066533267E-2</c:v>
                </c:pt>
                <c:pt idx="2">
                  <c:v>5.9174167061424282E-2</c:v>
                </c:pt>
                <c:pt idx="3">
                  <c:v>5.6403085007204E-2</c:v>
                </c:pt>
                <c:pt idx="4">
                  <c:v>5.4603783569255195E-2</c:v>
                </c:pt>
                <c:pt idx="5">
                  <c:v>5.2906218292506163E-2</c:v>
                </c:pt>
              </c:numCache>
            </c:numRef>
          </c:val>
          <c:extLst>
            <c:ext xmlns:c16="http://schemas.microsoft.com/office/drawing/2014/chart" uri="{C3380CC4-5D6E-409C-BE32-E72D297353CC}">
              <c16:uniqueId val="{00000002-A59D-4708-BFFA-AAEDA225F9BA}"/>
            </c:ext>
          </c:extLst>
        </c:ser>
        <c:dLbls>
          <c:dLblPos val="ctr"/>
          <c:showLegendKey val="0"/>
          <c:showVal val="1"/>
          <c:showCatName val="0"/>
          <c:showSerName val="0"/>
          <c:showPercent val="0"/>
          <c:showBubbleSize val="0"/>
        </c:dLbls>
        <c:gapWidth val="150"/>
        <c:overlap val="100"/>
        <c:axId val="1565050303"/>
        <c:axId val="1565050783"/>
      </c:barChart>
      <c:catAx>
        <c:axId val="156505030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1565050783"/>
        <c:crosses val="autoZero"/>
        <c:auto val="1"/>
        <c:lblAlgn val="ctr"/>
        <c:lblOffset val="100"/>
        <c:noMultiLvlLbl val="0"/>
      </c:catAx>
      <c:valAx>
        <c:axId val="1565050783"/>
        <c:scaling>
          <c:orientation val="minMax"/>
          <c:max val="1"/>
          <c:min val="0.60000000000000009"/>
        </c:scaling>
        <c:delete val="1"/>
        <c:axPos val="b"/>
        <c:numFmt formatCode="0%" sourceLinked="1"/>
        <c:majorTickMark val="none"/>
        <c:minorTickMark val="none"/>
        <c:tickLblPos val="nextTo"/>
        <c:crossAx val="15650503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1">
                <a:solidFill>
                  <a:schemeClr val="tx1">
                    <a:lumMod val="95000"/>
                    <a:lumOff val="5000"/>
                  </a:schemeClr>
                </a:solidFill>
                <a:latin typeface="Arial" panose="020B0604020202020204" pitchFamily="34" charset="0"/>
                <a:cs typeface="Arial" panose="020B0604020202020204" pitchFamily="34" charset="0"/>
              </a:rPr>
              <a:t>Staff members were helpful</a:t>
            </a:r>
          </a:p>
        </c:rich>
      </c:tx>
      <c:layout>
        <c:manualLayout>
          <c:xMode val="edge"/>
          <c:yMode val="edge"/>
          <c:x val="0.31998425196850394"/>
          <c:y val="2.8125000000000001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46084186351706036"/>
          <c:y val="0.11590625"/>
          <c:w val="0.51624146981627295"/>
          <c:h val="0.77419685039370079"/>
        </c:manualLayout>
      </c:layout>
      <c:barChart>
        <c:barDir val="bar"/>
        <c:grouping val="stacked"/>
        <c:varyColors val="0"/>
        <c:ser>
          <c:idx val="0"/>
          <c:order val="0"/>
          <c:tx>
            <c:strRef>
              <c:f>Sheet1!$B$1</c:f>
              <c:strCache>
                <c:ptCount val="1"/>
                <c:pt idx="0">
                  <c:v>Agree or Strongly Agree</c:v>
                </c:pt>
              </c:strCache>
            </c:strRef>
          </c:tx>
          <c:spPr>
            <a:solidFill>
              <a:srgbClr val="005EB8"/>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4,908)</c:v>
                </c:pt>
                <c:pt idx="1">
                  <c:v>UDA Contract 2024/25 (Base: 4,010)</c:v>
                </c:pt>
                <c:pt idx="2">
                  <c:v>Contract Reform 2023/24 (Base: 25,432)</c:v>
                </c:pt>
                <c:pt idx="3">
                  <c:v>Contract Reform 2024/25 (Base: 23,670)</c:v>
                </c:pt>
                <c:pt idx="4">
                  <c:v>Overall 2023/24 (Base: 30,340)</c:v>
                </c:pt>
                <c:pt idx="5">
                  <c:v>Overall 2024/25 (Base: 27,680)</c:v>
                </c:pt>
              </c:strCache>
            </c:strRef>
          </c:cat>
          <c:val>
            <c:numRef>
              <c:f>Sheet1!$B$2:$B$7</c:f>
              <c:numCache>
                <c:formatCode>0%</c:formatCode>
                <c:ptCount val="6"/>
                <c:pt idx="0">
                  <c:v>0.97819885900570502</c:v>
                </c:pt>
                <c:pt idx="1">
                  <c:v>0.97705735660847881</c:v>
                </c:pt>
                <c:pt idx="2">
                  <c:v>0.96142654922931736</c:v>
                </c:pt>
                <c:pt idx="3">
                  <c:v>0.95779467680608366</c:v>
                </c:pt>
                <c:pt idx="4">
                  <c:v>0.96413974950560322</c:v>
                </c:pt>
                <c:pt idx="5">
                  <c:v>0.96058526011560696</c:v>
                </c:pt>
              </c:numCache>
            </c:numRef>
          </c:val>
          <c:extLst>
            <c:ext xmlns:c16="http://schemas.microsoft.com/office/drawing/2014/chart" uri="{C3380CC4-5D6E-409C-BE32-E72D297353CC}">
              <c16:uniqueId val="{00000000-A59D-4708-BFFA-AAEDA225F9BA}"/>
            </c:ext>
          </c:extLst>
        </c:ser>
        <c:ser>
          <c:idx val="1"/>
          <c:order val="1"/>
          <c:tx>
            <c:strRef>
              <c:f>Sheet1!$C$1</c:f>
              <c:strCache>
                <c:ptCount val="1"/>
                <c:pt idx="0">
                  <c:v>Neither agree nor disagree</c:v>
                </c:pt>
              </c:strCache>
            </c:strRef>
          </c:tx>
          <c:spPr>
            <a:solidFill>
              <a:srgbClr val="33CCCC"/>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4,908)</c:v>
                </c:pt>
                <c:pt idx="1">
                  <c:v>UDA Contract 2024/25 (Base: 4,010)</c:v>
                </c:pt>
                <c:pt idx="2">
                  <c:v>Contract Reform 2023/24 (Base: 25,432)</c:v>
                </c:pt>
                <c:pt idx="3">
                  <c:v>Contract Reform 2024/25 (Base: 23,670)</c:v>
                </c:pt>
                <c:pt idx="4">
                  <c:v>Overall 2023/24 (Base: 30,340)</c:v>
                </c:pt>
                <c:pt idx="5">
                  <c:v>Overall 2024/25 (Base: 27,680)</c:v>
                </c:pt>
              </c:strCache>
            </c:strRef>
          </c:cat>
          <c:val>
            <c:numRef>
              <c:f>Sheet1!$C$2:$C$7</c:f>
              <c:numCache>
                <c:formatCode>0%</c:formatCode>
                <c:ptCount val="6"/>
                <c:pt idx="0">
                  <c:v>1.365118174409128E-2</c:v>
                </c:pt>
                <c:pt idx="1">
                  <c:v>1.3965087281795512E-2</c:v>
                </c:pt>
                <c:pt idx="2">
                  <c:v>2.5833595470273672E-2</c:v>
                </c:pt>
                <c:pt idx="3">
                  <c:v>2.741867342627799E-2</c:v>
                </c:pt>
                <c:pt idx="4">
                  <c:v>2.3862887277521425E-2</c:v>
                </c:pt>
                <c:pt idx="5">
                  <c:v>2.5469653179190751E-2</c:v>
                </c:pt>
              </c:numCache>
            </c:numRef>
          </c:val>
          <c:extLst>
            <c:ext xmlns:c16="http://schemas.microsoft.com/office/drawing/2014/chart" uri="{C3380CC4-5D6E-409C-BE32-E72D297353CC}">
              <c16:uniqueId val="{00000001-A59D-4708-BFFA-AAEDA225F9BA}"/>
            </c:ext>
          </c:extLst>
        </c:ser>
        <c:ser>
          <c:idx val="2"/>
          <c:order val="2"/>
          <c:tx>
            <c:strRef>
              <c:f>Sheet1!$D$1</c:f>
              <c:strCache>
                <c:ptCount val="1"/>
                <c:pt idx="0">
                  <c:v>Disagree or Strongly Disagree</c:v>
                </c:pt>
              </c:strCache>
            </c:strRef>
          </c:tx>
          <c:spPr>
            <a:solidFill>
              <a:srgbClr val="5E5E5E"/>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4,908)</c:v>
                </c:pt>
                <c:pt idx="1">
                  <c:v>UDA Contract 2024/25 (Base: 4,010)</c:v>
                </c:pt>
                <c:pt idx="2">
                  <c:v>Contract Reform 2023/24 (Base: 25,432)</c:v>
                </c:pt>
                <c:pt idx="3">
                  <c:v>Contract Reform 2024/25 (Base: 23,670)</c:v>
                </c:pt>
                <c:pt idx="4">
                  <c:v>Overall 2023/24 (Base: 30,340)</c:v>
                </c:pt>
                <c:pt idx="5">
                  <c:v>Overall 2024/25 (Base: 27,680)</c:v>
                </c:pt>
              </c:strCache>
            </c:strRef>
          </c:cat>
          <c:val>
            <c:numRef>
              <c:f>Sheet1!$D$2:$D$7</c:f>
              <c:numCache>
                <c:formatCode>0%</c:formatCode>
                <c:ptCount val="6"/>
                <c:pt idx="0">
                  <c:v>8.1499592502037484E-3</c:v>
                </c:pt>
                <c:pt idx="1">
                  <c:v>8.9775561097256863E-3</c:v>
                </c:pt>
                <c:pt idx="2">
                  <c:v>1.2739855300408933E-2</c:v>
                </c:pt>
                <c:pt idx="3">
                  <c:v>1.4786649767638362E-2</c:v>
                </c:pt>
                <c:pt idx="4">
                  <c:v>1.1997363216875412E-2</c:v>
                </c:pt>
                <c:pt idx="5">
                  <c:v>1.3945086705202312E-2</c:v>
                </c:pt>
              </c:numCache>
            </c:numRef>
          </c:val>
          <c:extLst>
            <c:ext xmlns:c16="http://schemas.microsoft.com/office/drawing/2014/chart" uri="{C3380CC4-5D6E-409C-BE32-E72D297353CC}">
              <c16:uniqueId val="{00000002-A59D-4708-BFFA-AAEDA225F9BA}"/>
            </c:ext>
          </c:extLst>
        </c:ser>
        <c:dLbls>
          <c:dLblPos val="ctr"/>
          <c:showLegendKey val="0"/>
          <c:showVal val="1"/>
          <c:showCatName val="0"/>
          <c:showSerName val="0"/>
          <c:showPercent val="0"/>
          <c:showBubbleSize val="0"/>
        </c:dLbls>
        <c:gapWidth val="150"/>
        <c:overlap val="100"/>
        <c:axId val="1565050303"/>
        <c:axId val="1565050783"/>
      </c:barChart>
      <c:catAx>
        <c:axId val="156505030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1565050783"/>
        <c:crosses val="autoZero"/>
        <c:auto val="1"/>
        <c:lblAlgn val="ctr"/>
        <c:lblOffset val="100"/>
        <c:noMultiLvlLbl val="0"/>
      </c:catAx>
      <c:valAx>
        <c:axId val="1565050783"/>
        <c:scaling>
          <c:orientation val="minMax"/>
          <c:max val="1"/>
          <c:min val="0.85000000000000009"/>
        </c:scaling>
        <c:delete val="1"/>
        <c:axPos val="b"/>
        <c:numFmt formatCode="0%" sourceLinked="1"/>
        <c:majorTickMark val="out"/>
        <c:minorTickMark val="none"/>
        <c:tickLblPos val="nextTo"/>
        <c:crossAx val="1565050303"/>
        <c:crosses val="autoZero"/>
        <c:crossBetween val="between"/>
      </c:valAx>
      <c:spPr>
        <a:noFill/>
        <a:ln>
          <a:noFill/>
        </a:ln>
        <a:effectLst/>
      </c:spPr>
    </c:plotArea>
    <c:legend>
      <c:legendPos val="b"/>
      <c:layout>
        <c:manualLayout>
          <c:xMode val="edge"/>
          <c:yMode val="edge"/>
          <c:x val="7.7083333333333323E-2"/>
          <c:y val="0.92167741141732273"/>
          <c:w val="0.9"/>
          <c:h val="5.3322588582677168E-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1">
                <a:solidFill>
                  <a:schemeClr val="tx1">
                    <a:lumMod val="95000"/>
                    <a:lumOff val="5000"/>
                  </a:schemeClr>
                </a:solidFill>
                <a:latin typeface="Arial" panose="020B0604020202020204" pitchFamily="34" charset="0"/>
                <a:cs typeface="Arial" panose="020B0604020202020204" pitchFamily="34" charset="0"/>
              </a:rPr>
              <a:t>Staff members were respectful</a:t>
            </a:r>
          </a:p>
        </c:rich>
      </c:tx>
      <c:layout>
        <c:manualLayout>
          <c:xMode val="edge"/>
          <c:yMode val="edge"/>
          <c:x val="0.31998425196850394"/>
          <c:y val="2.8125000000000001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46084186351706036"/>
          <c:y val="0.11590625"/>
          <c:w val="0.51624146981627295"/>
          <c:h val="0.77419685039370079"/>
        </c:manualLayout>
      </c:layout>
      <c:barChart>
        <c:barDir val="bar"/>
        <c:grouping val="stacked"/>
        <c:varyColors val="0"/>
        <c:ser>
          <c:idx val="0"/>
          <c:order val="0"/>
          <c:tx>
            <c:strRef>
              <c:f>Sheet1!$B$1</c:f>
              <c:strCache>
                <c:ptCount val="1"/>
                <c:pt idx="0">
                  <c:v>Agree or Strongly Agree</c:v>
                </c:pt>
              </c:strCache>
            </c:strRef>
          </c:tx>
          <c:spPr>
            <a:solidFill>
              <a:srgbClr val="005EB8"/>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4,844)</c:v>
                </c:pt>
                <c:pt idx="1">
                  <c:v>UDA Contract 2024/25 (Base: 3,948)</c:v>
                </c:pt>
                <c:pt idx="2">
                  <c:v>Contract Reform 2023/24 (Base: 25,084)</c:v>
                </c:pt>
                <c:pt idx="3">
                  <c:v>Contract Reform 2024/25 (Base: 23,342)</c:v>
                </c:pt>
                <c:pt idx="4">
                  <c:v>Overall 2023/24 (Base: 29,928)</c:v>
                </c:pt>
                <c:pt idx="5">
                  <c:v>Overall 2024/25 (Base: 27,290)</c:v>
                </c:pt>
              </c:strCache>
            </c:strRef>
          </c:cat>
          <c:val>
            <c:numRef>
              <c:f>Sheet1!$B$2:$B$7</c:f>
              <c:numCache>
                <c:formatCode>0%</c:formatCode>
                <c:ptCount val="6"/>
                <c:pt idx="0">
                  <c:v>0.97832369942196529</c:v>
                </c:pt>
                <c:pt idx="1">
                  <c:v>0.97745694022289764</c:v>
                </c:pt>
                <c:pt idx="2">
                  <c:v>0.96894434699409981</c:v>
                </c:pt>
                <c:pt idx="3">
                  <c:v>0.9682974895038986</c:v>
                </c:pt>
                <c:pt idx="4">
                  <c:v>0.97046244319700614</c:v>
                </c:pt>
                <c:pt idx="5">
                  <c:v>0.96962257237083183</c:v>
                </c:pt>
              </c:numCache>
            </c:numRef>
          </c:val>
          <c:extLst>
            <c:ext xmlns:c16="http://schemas.microsoft.com/office/drawing/2014/chart" uri="{C3380CC4-5D6E-409C-BE32-E72D297353CC}">
              <c16:uniqueId val="{00000000-A59D-4708-BFFA-AAEDA225F9BA}"/>
            </c:ext>
          </c:extLst>
        </c:ser>
        <c:ser>
          <c:idx val="1"/>
          <c:order val="1"/>
          <c:tx>
            <c:strRef>
              <c:f>Sheet1!$C$1</c:f>
              <c:strCache>
                <c:ptCount val="1"/>
                <c:pt idx="0">
                  <c:v>Neither agree nor disagree</c:v>
                </c:pt>
              </c:strCache>
            </c:strRef>
          </c:tx>
          <c:spPr>
            <a:solidFill>
              <a:srgbClr val="33CCCC"/>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4,844)</c:v>
                </c:pt>
                <c:pt idx="1">
                  <c:v>UDA Contract 2024/25 (Base: 3,948)</c:v>
                </c:pt>
                <c:pt idx="2">
                  <c:v>Contract Reform 2023/24 (Base: 25,084)</c:v>
                </c:pt>
                <c:pt idx="3">
                  <c:v>Contract Reform 2024/25 (Base: 23,342)</c:v>
                </c:pt>
                <c:pt idx="4">
                  <c:v>Overall 2023/24 (Base: 29,928)</c:v>
                </c:pt>
                <c:pt idx="5">
                  <c:v>Overall 2024/25 (Base: 27,290)</c:v>
                </c:pt>
              </c:strCache>
            </c:strRef>
          </c:cat>
          <c:val>
            <c:numRef>
              <c:f>Sheet1!$C$2:$C$7</c:f>
              <c:numCache>
                <c:formatCode>0%</c:formatCode>
                <c:ptCount val="6"/>
                <c:pt idx="0">
                  <c:v>1.4450867052023121E-2</c:v>
                </c:pt>
                <c:pt idx="1">
                  <c:v>1.0891590678824722E-2</c:v>
                </c:pt>
                <c:pt idx="2">
                  <c:v>1.9414766384946578E-2</c:v>
                </c:pt>
                <c:pt idx="3">
                  <c:v>1.8550252763259362E-2</c:v>
                </c:pt>
                <c:pt idx="4">
                  <c:v>1.8611333867949748E-2</c:v>
                </c:pt>
                <c:pt idx="5">
                  <c:v>1.7442286551850494E-2</c:v>
                </c:pt>
              </c:numCache>
            </c:numRef>
          </c:val>
          <c:extLst>
            <c:ext xmlns:c16="http://schemas.microsoft.com/office/drawing/2014/chart" uri="{C3380CC4-5D6E-409C-BE32-E72D297353CC}">
              <c16:uniqueId val="{00000001-A59D-4708-BFFA-AAEDA225F9BA}"/>
            </c:ext>
          </c:extLst>
        </c:ser>
        <c:ser>
          <c:idx val="2"/>
          <c:order val="2"/>
          <c:tx>
            <c:strRef>
              <c:f>Sheet1!$D$1</c:f>
              <c:strCache>
                <c:ptCount val="1"/>
                <c:pt idx="0">
                  <c:v>Disagree or Strongly Disagree</c:v>
                </c:pt>
              </c:strCache>
            </c:strRef>
          </c:tx>
          <c:spPr>
            <a:solidFill>
              <a:srgbClr val="5E5E5E"/>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4,844)</c:v>
                </c:pt>
                <c:pt idx="1">
                  <c:v>UDA Contract 2024/25 (Base: 3,948)</c:v>
                </c:pt>
                <c:pt idx="2">
                  <c:v>Contract Reform 2023/24 (Base: 25,084)</c:v>
                </c:pt>
                <c:pt idx="3">
                  <c:v>Contract Reform 2024/25 (Base: 23,342)</c:v>
                </c:pt>
                <c:pt idx="4">
                  <c:v>Overall 2023/24 (Base: 29,928)</c:v>
                </c:pt>
                <c:pt idx="5">
                  <c:v>Overall 2024/25 (Base: 27,290)</c:v>
                </c:pt>
              </c:strCache>
            </c:strRef>
          </c:cat>
          <c:val>
            <c:numRef>
              <c:f>Sheet1!$D$2:$D$7</c:f>
              <c:numCache>
                <c:formatCode>0%</c:formatCode>
                <c:ptCount val="6"/>
                <c:pt idx="0">
                  <c:v>7.2254335260115606E-3</c:v>
                </c:pt>
                <c:pt idx="1">
                  <c:v>1.1651469098277609E-2</c:v>
                </c:pt>
                <c:pt idx="2">
                  <c:v>1.1640886620953595E-2</c:v>
                </c:pt>
                <c:pt idx="3">
                  <c:v>1.3152257732842088E-2</c:v>
                </c:pt>
                <c:pt idx="4">
                  <c:v>1.0926222935044106E-2</c:v>
                </c:pt>
                <c:pt idx="5">
                  <c:v>1.2935141077317698E-2</c:v>
                </c:pt>
              </c:numCache>
            </c:numRef>
          </c:val>
          <c:extLst>
            <c:ext xmlns:c16="http://schemas.microsoft.com/office/drawing/2014/chart" uri="{C3380CC4-5D6E-409C-BE32-E72D297353CC}">
              <c16:uniqueId val="{00000002-A59D-4708-BFFA-AAEDA225F9BA}"/>
            </c:ext>
          </c:extLst>
        </c:ser>
        <c:dLbls>
          <c:dLblPos val="ctr"/>
          <c:showLegendKey val="0"/>
          <c:showVal val="1"/>
          <c:showCatName val="0"/>
          <c:showSerName val="0"/>
          <c:showPercent val="0"/>
          <c:showBubbleSize val="0"/>
        </c:dLbls>
        <c:gapWidth val="150"/>
        <c:overlap val="100"/>
        <c:axId val="1565050303"/>
        <c:axId val="1565050783"/>
      </c:barChart>
      <c:catAx>
        <c:axId val="156505030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1565050783"/>
        <c:crosses val="autoZero"/>
        <c:auto val="1"/>
        <c:lblAlgn val="ctr"/>
        <c:lblOffset val="100"/>
        <c:noMultiLvlLbl val="0"/>
      </c:catAx>
      <c:valAx>
        <c:axId val="1565050783"/>
        <c:scaling>
          <c:orientation val="minMax"/>
          <c:max val="1"/>
          <c:min val="0.85000000000000009"/>
        </c:scaling>
        <c:delete val="1"/>
        <c:axPos val="b"/>
        <c:numFmt formatCode="0%" sourceLinked="1"/>
        <c:majorTickMark val="out"/>
        <c:minorTickMark val="none"/>
        <c:tickLblPos val="nextTo"/>
        <c:crossAx val="1565050303"/>
        <c:crosses val="autoZero"/>
        <c:crossBetween val="between"/>
      </c:valAx>
      <c:spPr>
        <a:noFill/>
        <a:ln>
          <a:noFill/>
        </a:ln>
        <a:effectLst/>
      </c:spPr>
    </c:plotArea>
    <c:legend>
      <c:legendPos val="b"/>
      <c:layout>
        <c:manualLayout>
          <c:xMode val="edge"/>
          <c:yMode val="edge"/>
          <c:x val="7.7083333333333323E-2"/>
          <c:y val="0.92167741141732273"/>
          <c:w val="0.9"/>
          <c:h val="5.3322588582677168E-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1">
                <a:solidFill>
                  <a:schemeClr val="tx1">
                    <a:lumMod val="95000"/>
                    <a:lumOff val="5000"/>
                  </a:schemeClr>
                </a:solidFill>
                <a:latin typeface="Arial" panose="020B0604020202020204" pitchFamily="34" charset="0"/>
                <a:cs typeface="Arial" panose="020B0604020202020204" pitchFamily="34" charset="0"/>
              </a:rPr>
              <a:t>Did</a:t>
            </a:r>
            <a:r>
              <a:rPr lang="en-GB" sz="1400" b="1" baseline="0">
                <a:solidFill>
                  <a:schemeClr val="tx1">
                    <a:lumMod val="95000"/>
                    <a:lumOff val="5000"/>
                  </a:schemeClr>
                </a:solidFill>
                <a:latin typeface="Arial" panose="020B0604020202020204" pitchFamily="34" charset="0"/>
                <a:cs typeface="Arial" panose="020B0604020202020204" pitchFamily="34" charset="0"/>
              </a:rPr>
              <a:t> </a:t>
            </a:r>
            <a:r>
              <a:rPr lang="en-GB" sz="1400" b="1" i="0" u="none" strike="noStrike" kern="1200" spc="0" baseline="0">
                <a:solidFill>
                  <a:schemeClr val="tx1">
                    <a:lumMod val="95000"/>
                    <a:lumOff val="5000"/>
                  </a:schemeClr>
                </a:solidFill>
                <a:latin typeface="Arial" panose="020B0604020202020204" pitchFamily="34" charset="0"/>
                <a:cs typeface="Arial" panose="020B0604020202020204" pitchFamily="34" charset="0"/>
              </a:rPr>
              <a:t>the dentist discuss any risks or areas for improvement with your dental health?</a:t>
            </a:r>
            <a:endParaRPr lang="en-GB" sz="1400" b="1">
              <a:solidFill>
                <a:schemeClr val="tx1">
                  <a:lumMod val="95000"/>
                  <a:lumOff val="5000"/>
                </a:schemeClr>
              </a:solidFill>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manualLayout>
          <c:layoutTarget val="inner"/>
          <c:xMode val="edge"/>
          <c:yMode val="edge"/>
          <c:x val="0.44784547244094486"/>
          <c:y val="0.14403125"/>
          <c:w val="0.52923786089238845"/>
          <c:h val="0.73044685039370083"/>
        </c:manualLayout>
      </c:layout>
      <c:barChart>
        <c:barDir val="bar"/>
        <c:grouping val="stacked"/>
        <c:varyColors val="0"/>
        <c:ser>
          <c:idx val="0"/>
          <c:order val="0"/>
          <c:tx>
            <c:strRef>
              <c:f>Sheet1!$B$1</c:f>
              <c:strCache>
                <c:ptCount val="1"/>
                <c:pt idx="0">
                  <c:v>Yes</c:v>
                </c:pt>
              </c:strCache>
            </c:strRef>
          </c:tx>
          <c:spPr>
            <a:solidFill>
              <a:srgbClr val="007D8A"/>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4,633)</c:v>
                </c:pt>
                <c:pt idx="1">
                  <c:v>UDA Contract 2024/25 (Base: 3,791)</c:v>
                </c:pt>
                <c:pt idx="2">
                  <c:v>Contract Reform 2023/24 (Base: 24,110)</c:v>
                </c:pt>
                <c:pt idx="3">
                  <c:v>Contract Reform 2024/25 (Base: 22,535)</c:v>
                </c:pt>
                <c:pt idx="4">
                  <c:v>Overall 2023/24 (Base: 28,743)</c:v>
                </c:pt>
                <c:pt idx="5">
                  <c:v>Overall 2024/25 (Base: 26,326)</c:v>
                </c:pt>
              </c:strCache>
            </c:strRef>
          </c:cat>
          <c:val>
            <c:numRef>
              <c:f>Sheet1!$B$2:$B$7</c:f>
              <c:numCache>
                <c:formatCode>0%</c:formatCode>
                <c:ptCount val="6"/>
                <c:pt idx="0">
                  <c:v>0.73947766026332828</c:v>
                </c:pt>
                <c:pt idx="1">
                  <c:v>0.74597731469269324</c:v>
                </c:pt>
                <c:pt idx="2">
                  <c:v>0.78245541269182917</c:v>
                </c:pt>
                <c:pt idx="3">
                  <c:v>0.77940980696694029</c:v>
                </c:pt>
                <c:pt idx="4">
                  <c:v>0.77552795463243229</c:v>
                </c:pt>
                <c:pt idx="5">
                  <c:v>0.77459545696269849</c:v>
                </c:pt>
              </c:numCache>
            </c:numRef>
          </c:val>
          <c:extLst>
            <c:ext xmlns:c16="http://schemas.microsoft.com/office/drawing/2014/chart" uri="{C3380CC4-5D6E-409C-BE32-E72D297353CC}">
              <c16:uniqueId val="{00000000-88CA-4DFB-80F2-E7FD4C19532E}"/>
            </c:ext>
          </c:extLst>
        </c:ser>
        <c:ser>
          <c:idx val="1"/>
          <c:order val="1"/>
          <c:tx>
            <c:strRef>
              <c:f>Sheet1!$C$1</c:f>
              <c:strCache>
                <c:ptCount val="1"/>
                <c:pt idx="0">
                  <c:v>No</c:v>
                </c:pt>
              </c:strCache>
            </c:strRef>
          </c:tx>
          <c:spPr>
            <a:solidFill>
              <a:srgbClr val="D53880"/>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4,633)</c:v>
                </c:pt>
                <c:pt idx="1">
                  <c:v>UDA Contract 2024/25 (Base: 3,791)</c:v>
                </c:pt>
                <c:pt idx="2">
                  <c:v>Contract Reform 2023/24 (Base: 24,110)</c:v>
                </c:pt>
                <c:pt idx="3">
                  <c:v>Contract Reform 2024/25 (Base: 22,535)</c:v>
                </c:pt>
                <c:pt idx="4">
                  <c:v>Overall 2023/24 (Base: 28,743)</c:v>
                </c:pt>
                <c:pt idx="5">
                  <c:v>Overall 2024/25 (Base: 26,326)</c:v>
                </c:pt>
              </c:strCache>
            </c:strRef>
          </c:cat>
          <c:val>
            <c:numRef>
              <c:f>Sheet1!$C$2:$C$7</c:f>
              <c:numCache>
                <c:formatCode>0%</c:formatCode>
                <c:ptCount val="6"/>
                <c:pt idx="0">
                  <c:v>0.26052233973667172</c:v>
                </c:pt>
                <c:pt idx="1">
                  <c:v>0.25402268530730676</c:v>
                </c:pt>
                <c:pt idx="2">
                  <c:v>0.21754458730817089</c:v>
                </c:pt>
                <c:pt idx="3">
                  <c:v>0.22059019303305968</c:v>
                </c:pt>
                <c:pt idx="4">
                  <c:v>0.22447204536756776</c:v>
                </c:pt>
                <c:pt idx="5">
                  <c:v>0.22540454303730154</c:v>
                </c:pt>
              </c:numCache>
            </c:numRef>
          </c:val>
          <c:extLst>
            <c:ext xmlns:c16="http://schemas.microsoft.com/office/drawing/2014/chart" uri="{C3380CC4-5D6E-409C-BE32-E72D297353CC}">
              <c16:uniqueId val="{00000001-88CA-4DFB-80F2-E7FD4C19532E}"/>
            </c:ext>
          </c:extLst>
        </c:ser>
        <c:dLbls>
          <c:dLblPos val="ctr"/>
          <c:showLegendKey val="0"/>
          <c:showVal val="1"/>
          <c:showCatName val="0"/>
          <c:showSerName val="0"/>
          <c:showPercent val="0"/>
          <c:showBubbleSize val="0"/>
        </c:dLbls>
        <c:gapWidth val="150"/>
        <c:overlap val="100"/>
        <c:axId val="1923831839"/>
        <c:axId val="1923834719"/>
      </c:barChart>
      <c:catAx>
        <c:axId val="192383183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1923834719"/>
        <c:crosses val="autoZero"/>
        <c:auto val="1"/>
        <c:lblAlgn val="ctr"/>
        <c:lblOffset val="100"/>
        <c:noMultiLvlLbl val="0"/>
      </c:catAx>
      <c:valAx>
        <c:axId val="1923834719"/>
        <c:scaling>
          <c:orientation val="minMax"/>
          <c:max val="1"/>
        </c:scaling>
        <c:delete val="1"/>
        <c:axPos val="b"/>
        <c:numFmt formatCode="0%" sourceLinked="1"/>
        <c:majorTickMark val="none"/>
        <c:minorTickMark val="none"/>
        <c:tickLblPos val="nextTo"/>
        <c:crossAx val="1923831839"/>
        <c:crosses val="autoZero"/>
        <c:crossBetween val="between"/>
      </c:valAx>
      <c:spPr>
        <a:noFill/>
        <a:ln>
          <a:noFill/>
        </a:ln>
        <a:effectLst/>
      </c:spPr>
    </c:plotArea>
    <c:legend>
      <c:legendPos val="b"/>
      <c:layout>
        <c:manualLayout>
          <c:xMode val="edge"/>
          <c:yMode val="edge"/>
          <c:x val="0.42690583989501313"/>
          <c:y val="0.90572810039370089"/>
          <c:w val="0.13785482283464567"/>
          <c:h val="5.6771899606299213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1">
                <a:solidFill>
                  <a:schemeClr val="tx1">
                    <a:lumMod val="95000"/>
                    <a:lumOff val="5000"/>
                  </a:schemeClr>
                </a:solidFill>
                <a:latin typeface="Arial" panose="020B0604020202020204" pitchFamily="34" charset="0"/>
                <a:cs typeface="Arial" panose="020B0604020202020204" pitchFamily="34" charset="0"/>
              </a:rPr>
              <a:t>Did they explain possible consequences if action was not taken?</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manualLayout>
          <c:layoutTarget val="inner"/>
          <c:xMode val="edge"/>
          <c:yMode val="edge"/>
          <c:x val="0.44784547244094486"/>
          <c:y val="0.14403125"/>
          <c:w val="0.52923786089238845"/>
          <c:h val="0.73044685039370083"/>
        </c:manualLayout>
      </c:layout>
      <c:barChart>
        <c:barDir val="bar"/>
        <c:grouping val="stacked"/>
        <c:varyColors val="0"/>
        <c:ser>
          <c:idx val="0"/>
          <c:order val="0"/>
          <c:tx>
            <c:strRef>
              <c:f>Sheet1!$B$1</c:f>
              <c:strCache>
                <c:ptCount val="1"/>
                <c:pt idx="0">
                  <c:v>Yes</c:v>
                </c:pt>
              </c:strCache>
            </c:strRef>
          </c:tx>
          <c:spPr>
            <a:solidFill>
              <a:srgbClr val="007D8A"/>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3,282)</c:v>
                </c:pt>
                <c:pt idx="1">
                  <c:v>UDA Contract 2024/25 (Base: 2,679)</c:v>
                </c:pt>
                <c:pt idx="2">
                  <c:v>Contract Reform 2023/24 (Base: 18,072)</c:v>
                </c:pt>
                <c:pt idx="3">
                  <c:v>Contract Reform 2024/25 (Base: 16,783)</c:v>
                </c:pt>
                <c:pt idx="4">
                  <c:v>Overall 2023/24 (Base: 21,354)</c:v>
                </c:pt>
                <c:pt idx="5">
                  <c:v>Overall 2024/25 (Base: 19,462)</c:v>
                </c:pt>
              </c:strCache>
            </c:strRef>
          </c:cat>
          <c:val>
            <c:numRef>
              <c:f>Sheet1!$B$2:$B$7</c:f>
              <c:numCache>
                <c:formatCode>0%</c:formatCode>
                <c:ptCount val="6"/>
                <c:pt idx="0">
                  <c:v>0.91956124314442411</c:v>
                </c:pt>
                <c:pt idx="1">
                  <c:v>0.92833146696528557</c:v>
                </c:pt>
                <c:pt idx="2">
                  <c:v>0.91567065073041165</c:v>
                </c:pt>
                <c:pt idx="3">
                  <c:v>0.9094917476017399</c:v>
                </c:pt>
                <c:pt idx="4">
                  <c:v>0.91626861477943244</c:v>
                </c:pt>
                <c:pt idx="5">
                  <c:v>0.91208508889117257</c:v>
                </c:pt>
              </c:numCache>
            </c:numRef>
          </c:val>
          <c:extLst>
            <c:ext xmlns:c16="http://schemas.microsoft.com/office/drawing/2014/chart" uri="{C3380CC4-5D6E-409C-BE32-E72D297353CC}">
              <c16:uniqueId val="{00000000-88CA-4DFB-80F2-E7FD4C19532E}"/>
            </c:ext>
          </c:extLst>
        </c:ser>
        <c:ser>
          <c:idx val="1"/>
          <c:order val="1"/>
          <c:tx>
            <c:strRef>
              <c:f>Sheet1!$C$1</c:f>
              <c:strCache>
                <c:ptCount val="1"/>
                <c:pt idx="0">
                  <c:v>No</c:v>
                </c:pt>
              </c:strCache>
            </c:strRef>
          </c:tx>
          <c:spPr>
            <a:solidFill>
              <a:srgbClr val="D53880"/>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3,282)</c:v>
                </c:pt>
                <c:pt idx="1">
                  <c:v>UDA Contract 2024/25 (Base: 2,679)</c:v>
                </c:pt>
                <c:pt idx="2">
                  <c:v>Contract Reform 2023/24 (Base: 18,072)</c:v>
                </c:pt>
                <c:pt idx="3">
                  <c:v>Contract Reform 2024/25 (Base: 16,783)</c:v>
                </c:pt>
                <c:pt idx="4">
                  <c:v>Overall 2023/24 (Base: 21,354)</c:v>
                </c:pt>
                <c:pt idx="5">
                  <c:v>Overall 2024/25 (Base: 19,462)</c:v>
                </c:pt>
              </c:strCache>
            </c:strRef>
          </c:cat>
          <c:val>
            <c:numRef>
              <c:f>Sheet1!$C$2:$C$7</c:f>
              <c:numCache>
                <c:formatCode>0%</c:formatCode>
                <c:ptCount val="6"/>
                <c:pt idx="0">
                  <c:v>8.0438756855575874E-2</c:v>
                </c:pt>
                <c:pt idx="1">
                  <c:v>7.1668533034714446E-2</c:v>
                </c:pt>
                <c:pt idx="2">
                  <c:v>8.4329349269588308E-2</c:v>
                </c:pt>
                <c:pt idx="3">
                  <c:v>9.0508252398260144E-2</c:v>
                </c:pt>
                <c:pt idx="4">
                  <c:v>8.373138522056757E-2</c:v>
                </c:pt>
                <c:pt idx="5">
                  <c:v>8.7914911108827459E-2</c:v>
                </c:pt>
              </c:numCache>
            </c:numRef>
          </c:val>
          <c:extLst>
            <c:ext xmlns:c16="http://schemas.microsoft.com/office/drawing/2014/chart" uri="{C3380CC4-5D6E-409C-BE32-E72D297353CC}">
              <c16:uniqueId val="{00000001-88CA-4DFB-80F2-E7FD4C19532E}"/>
            </c:ext>
          </c:extLst>
        </c:ser>
        <c:dLbls>
          <c:dLblPos val="ctr"/>
          <c:showLegendKey val="0"/>
          <c:showVal val="1"/>
          <c:showCatName val="0"/>
          <c:showSerName val="0"/>
          <c:showPercent val="0"/>
          <c:showBubbleSize val="0"/>
        </c:dLbls>
        <c:gapWidth val="150"/>
        <c:overlap val="100"/>
        <c:axId val="1923831839"/>
        <c:axId val="1923834719"/>
      </c:barChart>
      <c:catAx>
        <c:axId val="192383183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1923834719"/>
        <c:crosses val="autoZero"/>
        <c:auto val="1"/>
        <c:lblAlgn val="ctr"/>
        <c:lblOffset val="100"/>
        <c:noMultiLvlLbl val="0"/>
      </c:catAx>
      <c:valAx>
        <c:axId val="1923834719"/>
        <c:scaling>
          <c:orientation val="minMax"/>
          <c:max val="1"/>
          <c:min val="0.60000000000000009"/>
        </c:scaling>
        <c:delete val="1"/>
        <c:axPos val="b"/>
        <c:numFmt formatCode="0%" sourceLinked="1"/>
        <c:majorTickMark val="out"/>
        <c:minorTickMark val="none"/>
        <c:tickLblPos val="nextTo"/>
        <c:crossAx val="1923831839"/>
        <c:crosses val="autoZero"/>
        <c:crossBetween val="between"/>
      </c:valAx>
      <c:spPr>
        <a:noFill/>
        <a:ln>
          <a:noFill/>
        </a:ln>
        <a:effectLst/>
      </c:spPr>
    </c:plotArea>
    <c:legend>
      <c:legendPos val="b"/>
      <c:layout>
        <c:manualLayout>
          <c:xMode val="edge"/>
          <c:yMode val="edge"/>
          <c:x val="0.42690583989501313"/>
          <c:y val="0.90572810039370089"/>
          <c:w val="0.13785482283464567"/>
          <c:h val="5.6771899606299213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1">
                <a:solidFill>
                  <a:schemeClr val="tx1">
                    <a:lumMod val="95000"/>
                    <a:lumOff val="5000"/>
                  </a:schemeClr>
                </a:solidFill>
                <a:latin typeface="Arial" panose="020B0604020202020204" pitchFamily="34" charset="0"/>
                <a:cs typeface="Arial" panose="020B0604020202020204" pitchFamily="34" charset="0"/>
              </a:rPr>
              <a:t>Were you given advice on how to improve/manage any identified issues?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manualLayout>
          <c:layoutTarget val="inner"/>
          <c:xMode val="edge"/>
          <c:yMode val="edge"/>
          <c:x val="0.44784547244094486"/>
          <c:y val="0.14403125"/>
          <c:w val="0.52923786089238845"/>
          <c:h val="0.73044685039370083"/>
        </c:manualLayout>
      </c:layout>
      <c:barChart>
        <c:barDir val="bar"/>
        <c:grouping val="stacked"/>
        <c:varyColors val="0"/>
        <c:ser>
          <c:idx val="0"/>
          <c:order val="0"/>
          <c:tx>
            <c:strRef>
              <c:f>Sheet1!$B$1</c:f>
              <c:strCache>
                <c:ptCount val="1"/>
                <c:pt idx="0">
                  <c:v>Yes</c:v>
                </c:pt>
              </c:strCache>
            </c:strRef>
          </c:tx>
          <c:spPr>
            <a:solidFill>
              <a:srgbClr val="007D8A"/>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3,300)</c:v>
                </c:pt>
                <c:pt idx="1">
                  <c:v>UDA Contract 2024/25 (Base: 2,701)</c:v>
                </c:pt>
                <c:pt idx="2">
                  <c:v>Contract Reform 2023/24 (Base: 18,218)</c:v>
                </c:pt>
                <c:pt idx="3">
                  <c:v>Contract Reform 2024/25 (Base: 16,880)</c:v>
                </c:pt>
                <c:pt idx="4">
                  <c:v>Overall 2023/24 (Base: 21,518)</c:v>
                </c:pt>
                <c:pt idx="5">
                  <c:v>Overall 2024/25 (Base: 19,581)</c:v>
                </c:pt>
              </c:strCache>
            </c:strRef>
          </c:cat>
          <c:val>
            <c:numRef>
              <c:f>Sheet1!$B$2:$B$7</c:f>
              <c:numCache>
                <c:formatCode>0%</c:formatCode>
                <c:ptCount val="6"/>
                <c:pt idx="0">
                  <c:v>0.96333333333333337</c:v>
                </c:pt>
                <c:pt idx="1">
                  <c:v>0.96704924102184375</c:v>
                </c:pt>
                <c:pt idx="2">
                  <c:v>0.96574816115929296</c:v>
                </c:pt>
                <c:pt idx="3">
                  <c:v>0.96433649289099521</c:v>
                </c:pt>
                <c:pt idx="4">
                  <c:v>0.96537782321777121</c:v>
                </c:pt>
                <c:pt idx="5">
                  <c:v>0.96471068893314949</c:v>
                </c:pt>
              </c:numCache>
            </c:numRef>
          </c:val>
          <c:extLst>
            <c:ext xmlns:c16="http://schemas.microsoft.com/office/drawing/2014/chart" uri="{C3380CC4-5D6E-409C-BE32-E72D297353CC}">
              <c16:uniqueId val="{00000000-88CA-4DFB-80F2-E7FD4C19532E}"/>
            </c:ext>
          </c:extLst>
        </c:ser>
        <c:ser>
          <c:idx val="1"/>
          <c:order val="1"/>
          <c:tx>
            <c:strRef>
              <c:f>Sheet1!$C$1</c:f>
              <c:strCache>
                <c:ptCount val="1"/>
                <c:pt idx="0">
                  <c:v>No</c:v>
                </c:pt>
              </c:strCache>
            </c:strRef>
          </c:tx>
          <c:spPr>
            <a:solidFill>
              <a:srgbClr val="D53880"/>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3,300)</c:v>
                </c:pt>
                <c:pt idx="1">
                  <c:v>UDA Contract 2024/25 (Base: 2,701)</c:v>
                </c:pt>
                <c:pt idx="2">
                  <c:v>Contract Reform 2023/24 (Base: 18,218)</c:v>
                </c:pt>
                <c:pt idx="3">
                  <c:v>Contract Reform 2024/25 (Base: 16,880)</c:v>
                </c:pt>
                <c:pt idx="4">
                  <c:v>Overall 2023/24 (Base: 21,518)</c:v>
                </c:pt>
                <c:pt idx="5">
                  <c:v>Overall 2024/25 (Base: 19,581)</c:v>
                </c:pt>
              </c:strCache>
            </c:strRef>
          </c:cat>
          <c:val>
            <c:numRef>
              <c:f>Sheet1!$C$2:$C$7</c:f>
              <c:numCache>
                <c:formatCode>0%</c:formatCode>
                <c:ptCount val="6"/>
                <c:pt idx="0">
                  <c:v>3.6666666666666667E-2</c:v>
                </c:pt>
                <c:pt idx="1">
                  <c:v>3.295075897815624E-2</c:v>
                </c:pt>
                <c:pt idx="2">
                  <c:v>3.425183884070699E-2</c:v>
                </c:pt>
                <c:pt idx="3">
                  <c:v>3.566350710900474E-2</c:v>
                </c:pt>
                <c:pt idx="4">
                  <c:v>3.4622176782228835E-2</c:v>
                </c:pt>
                <c:pt idx="5">
                  <c:v>3.5289311066850515E-2</c:v>
                </c:pt>
              </c:numCache>
            </c:numRef>
          </c:val>
          <c:extLst>
            <c:ext xmlns:c16="http://schemas.microsoft.com/office/drawing/2014/chart" uri="{C3380CC4-5D6E-409C-BE32-E72D297353CC}">
              <c16:uniqueId val="{00000001-88CA-4DFB-80F2-E7FD4C19532E}"/>
            </c:ext>
          </c:extLst>
        </c:ser>
        <c:dLbls>
          <c:dLblPos val="ctr"/>
          <c:showLegendKey val="0"/>
          <c:showVal val="1"/>
          <c:showCatName val="0"/>
          <c:showSerName val="0"/>
          <c:showPercent val="0"/>
          <c:showBubbleSize val="0"/>
        </c:dLbls>
        <c:gapWidth val="150"/>
        <c:overlap val="100"/>
        <c:axId val="1923831839"/>
        <c:axId val="1923834719"/>
      </c:barChart>
      <c:catAx>
        <c:axId val="192383183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1923834719"/>
        <c:crosses val="autoZero"/>
        <c:auto val="1"/>
        <c:lblAlgn val="ctr"/>
        <c:lblOffset val="100"/>
        <c:noMultiLvlLbl val="0"/>
      </c:catAx>
      <c:valAx>
        <c:axId val="1923834719"/>
        <c:scaling>
          <c:orientation val="minMax"/>
          <c:max val="1"/>
          <c:min val="0.60000000000000009"/>
        </c:scaling>
        <c:delete val="1"/>
        <c:axPos val="b"/>
        <c:numFmt formatCode="0%" sourceLinked="1"/>
        <c:majorTickMark val="out"/>
        <c:minorTickMark val="none"/>
        <c:tickLblPos val="nextTo"/>
        <c:crossAx val="1923831839"/>
        <c:crosses val="autoZero"/>
        <c:crossBetween val="between"/>
      </c:valAx>
      <c:spPr>
        <a:noFill/>
        <a:ln>
          <a:noFill/>
        </a:ln>
        <a:effectLst/>
      </c:spPr>
    </c:plotArea>
    <c:legend>
      <c:legendPos val="b"/>
      <c:layout>
        <c:manualLayout>
          <c:xMode val="edge"/>
          <c:yMode val="edge"/>
          <c:x val="0.42690583989501313"/>
          <c:y val="0.90572810039370089"/>
          <c:w val="0.13785482283464567"/>
          <c:h val="5.6771899606299213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1">
                <a:solidFill>
                  <a:schemeClr val="tx1">
                    <a:lumMod val="95000"/>
                    <a:lumOff val="5000"/>
                  </a:schemeClr>
                </a:solidFill>
                <a:latin typeface="Arial" panose="020B0604020202020204" pitchFamily="34" charset="0"/>
                <a:cs typeface="Arial" panose="020B0604020202020204" pitchFamily="34" charset="0"/>
              </a:rPr>
              <a:t>Did the</a:t>
            </a:r>
            <a:r>
              <a:rPr lang="en-GB" sz="1400" b="1" baseline="0">
                <a:solidFill>
                  <a:schemeClr val="tx1">
                    <a:lumMod val="95000"/>
                    <a:lumOff val="5000"/>
                  </a:schemeClr>
                </a:solidFill>
                <a:latin typeface="Arial" panose="020B0604020202020204" pitchFamily="34" charset="0"/>
                <a:cs typeface="Arial" panose="020B0604020202020204" pitchFamily="34" charset="0"/>
              </a:rPr>
              <a:t>y</a:t>
            </a:r>
            <a:r>
              <a:rPr lang="en-GB" sz="1400" b="1">
                <a:solidFill>
                  <a:schemeClr val="tx1">
                    <a:lumMod val="95000"/>
                    <a:lumOff val="5000"/>
                  </a:schemeClr>
                </a:solidFill>
                <a:latin typeface="Arial" panose="020B0604020202020204" pitchFamily="34" charset="0"/>
                <a:cs typeface="Arial" panose="020B0604020202020204" pitchFamily="34" charset="0"/>
              </a:rPr>
              <a:t> provide advice/information in a way you understood?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manualLayout>
          <c:layoutTarget val="inner"/>
          <c:xMode val="edge"/>
          <c:yMode val="edge"/>
          <c:x val="0.44784547244094486"/>
          <c:y val="0.14403125"/>
          <c:w val="0.52923786089238845"/>
          <c:h val="0.73044685039370083"/>
        </c:manualLayout>
      </c:layout>
      <c:barChart>
        <c:barDir val="bar"/>
        <c:grouping val="stacked"/>
        <c:varyColors val="0"/>
        <c:ser>
          <c:idx val="0"/>
          <c:order val="0"/>
          <c:tx>
            <c:strRef>
              <c:f>Sheet1!$B$1</c:f>
              <c:strCache>
                <c:ptCount val="1"/>
                <c:pt idx="0">
                  <c:v>Yes</c:v>
                </c:pt>
              </c:strCache>
            </c:strRef>
          </c:tx>
          <c:spPr>
            <a:solidFill>
              <a:srgbClr val="007D8A"/>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3,295)</c:v>
                </c:pt>
                <c:pt idx="1">
                  <c:v>UDA Contract 2024/25 (Base: 2,715)</c:v>
                </c:pt>
                <c:pt idx="2">
                  <c:v>Contract Reform 2023/24 (Base: 18,204)</c:v>
                </c:pt>
                <c:pt idx="3">
                  <c:v>Contract Reform 2024/25 (Base: 16,886)</c:v>
                </c:pt>
                <c:pt idx="4">
                  <c:v>Overall 2023/24 (Base: 21,499)</c:v>
                </c:pt>
                <c:pt idx="5">
                  <c:v>Overall 2024/25 (Base: 19,601)</c:v>
                </c:pt>
              </c:strCache>
            </c:strRef>
          </c:cat>
          <c:val>
            <c:numRef>
              <c:f>Sheet1!$B$2:$B$7</c:f>
              <c:numCache>
                <c:formatCode>0%</c:formatCode>
                <c:ptCount val="6"/>
                <c:pt idx="0">
                  <c:v>0.98907435508345976</c:v>
                </c:pt>
                <c:pt idx="1">
                  <c:v>0.99079189686924496</c:v>
                </c:pt>
                <c:pt idx="2">
                  <c:v>0.98643155350472422</c:v>
                </c:pt>
                <c:pt idx="3">
                  <c:v>0.98466185005329854</c:v>
                </c:pt>
                <c:pt idx="4">
                  <c:v>0.98683659705102567</c:v>
                </c:pt>
                <c:pt idx="5">
                  <c:v>0.9855109433192184</c:v>
                </c:pt>
              </c:numCache>
            </c:numRef>
          </c:val>
          <c:extLst>
            <c:ext xmlns:c16="http://schemas.microsoft.com/office/drawing/2014/chart" uri="{C3380CC4-5D6E-409C-BE32-E72D297353CC}">
              <c16:uniqueId val="{00000000-88CA-4DFB-80F2-E7FD4C19532E}"/>
            </c:ext>
          </c:extLst>
        </c:ser>
        <c:ser>
          <c:idx val="1"/>
          <c:order val="1"/>
          <c:tx>
            <c:strRef>
              <c:f>Sheet1!$C$1</c:f>
              <c:strCache>
                <c:ptCount val="1"/>
                <c:pt idx="0">
                  <c:v>No</c:v>
                </c:pt>
              </c:strCache>
            </c:strRef>
          </c:tx>
          <c:spPr>
            <a:solidFill>
              <a:srgbClr val="D53880"/>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3,295)</c:v>
                </c:pt>
                <c:pt idx="1">
                  <c:v>UDA Contract 2024/25 (Base: 2,715)</c:v>
                </c:pt>
                <c:pt idx="2">
                  <c:v>Contract Reform 2023/24 (Base: 18,204)</c:v>
                </c:pt>
                <c:pt idx="3">
                  <c:v>Contract Reform 2024/25 (Base: 16,886)</c:v>
                </c:pt>
                <c:pt idx="4">
                  <c:v>Overall 2023/24 (Base: 21,499)</c:v>
                </c:pt>
                <c:pt idx="5">
                  <c:v>Overall 2024/25 (Base: 19,601)</c:v>
                </c:pt>
              </c:strCache>
            </c:strRef>
          </c:cat>
          <c:val>
            <c:numRef>
              <c:f>Sheet1!$C$2:$C$7</c:f>
              <c:numCache>
                <c:formatCode>0%</c:formatCode>
                <c:ptCount val="6"/>
                <c:pt idx="0">
                  <c:v>1.0925644916540212E-2</c:v>
                </c:pt>
                <c:pt idx="1">
                  <c:v>9.2081031307550652E-3</c:v>
                </c:pt>
                <c:pt idx="2">
                  <c:v>1.3568446495275763E-2</c:v>
                </c:pt>
                <c:pt idx="3">
                  <c:v>1.5338149946701409E-2</c:v>
                </c:pt>
                <c:pt idx="4">
                  <c:v>1.3163402948974371E-2</c:v>
                </c:pt>
                <c:pt idx="5">
                  <c:v>1.4489056680781593E-2</c:v>
                </c:pt>
              </c:numCache>
            </c:numRef>
          </c:val>
          <c:extLst>
            <c:ext xmlns:c16="http://schemas.microsoft.com/office/drawing/2014/chart" uri="{C3380CC4-5D6E-409C-BE32-E72D297353CC}">
              <c16:uniqueId val="{00000001-88CA-4DFB-80F2-E7FD4C19532E}"/>
            </c:ext>
          </c:extLst>
        </c:ser>
        <c:dLbls>
          <c:dLblPos val="ctr"/>
          <c:showLegendKey val="0"/>
          <c:showVal val="1"/>
          <c:showCatName val="0"/>
          <c:showSerName val="0"/>
          <c:showPercent val="0"/>
          <c:showBubbleSize val="0"/>
        </c:dLbls>
        <c:gapWidth val="150"/>
        <c:overlap val="100"/>
        <c:axId val="1923831839"/>
        <c:axId val="1923834719"/>
      </c:barChart>
      <c:catAx>
        <c:axId val="192383183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1923834719"/>
        <c:crosses val="autoZero"/>
        <c:auto val="1"/>
        <c:lblAlgn val="ctr"/>
        <c:lblOffset val="100"/>
        <c:noMultiLvlLbl val="0"/>
      </c:catAx>
      <c:valAx>
        <c:axId val="1923834719"/>
        <c:scaling>
          <c:orientation val="minMax"/>
          <c:max val="1"/>
          <c:min val="0.85000000000000009"/>
        </c:scaling>
        <c:delete val="1"/>
        <c:axPos val="b"/>
        <c:numFmt formatCode="0%" sourceLinked="1"/>
        <c:majorTickMark val="out"/>
        <c:minorTickMark val="none"/>
        <c:tickLblPos val="nextTo"/>
        <c:crossAx val="1923831839"/>
        <c:crosses val="autoZero"/>
        <c:crossBetween val="between"/>
      </c:valAx>
      <c:spPr>
        <a:noFill/>
        <a:ln>
          <a:noFill/>
        </a:ln>
        <a:effectLst/>
      </c:spPr>
    </c:plotArea>
    <c:legend>
      <c:legendPos val="b"/>
      <c:layout>
        <c:manualLayout>
          <c:xMode val="edge"/>
          <c:yMode val="edge"/>
          <c:x val="0.42690583989501313"/>
          <c:y val="0.90572810039370089"/>
          <c:w val="0.13785482283464567"/>
          <c:h val="5.6771899606299213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568939-05F4-400D-96AA-E49426A4312E}" type="datetimeFigureOut">
              <a:rPr lang="en-GB" smtClean="0"/>
              <a:t>03/07/2025</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77DA6A-25ED-4293-A95F-BC7D4B019DF9}" type="slidenum">
              <a:rPr lang="en-GB" smtClean="0"/>
              <a:t>‹#›</a:t>
            </a:fld>
            <a:endParaRPr lang="en-GB"/>
          </a:p>
        </p:txBody>
      </p:sp>
    </p:spTree>
    <p:extLst>
      <p:ext uri="{BB962C8B-B14F-4D97-AF65-F5344CB8AC3E}">
        <p14:creationId xmlns:p14="http://schemas.microsoft.com/office/powerpoint/2010/main" val="3871191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B77DA6A-25ED-4293-A95F-BC7D4B019DF9}" type="slidenum">
              <a:rPr lang="en-GB" smtClean="0"/>
              <a:t>1</a:t>
            </a:fld>
            <a:endParaRPr lang="en-GB"/>
          </a:p>
        </p:txBody>
      </p:sp>
    </p:spTree>
    <p:extLst>
      <p:ext uri="{BB962C8B-B14F-4D97-AF65-F5344CB8AC3E}">
        <p14:creationId xmlns:p14="http://schemas.microsoft.com/office/powerpoint/2010/main" val="26640976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6A57FD-092A-E677-E35D-49D8814B4E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5B5D00-F93E-060E-8B8F-F06D7B7C1B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36C479-690D-4687-80DA-1F54BEF05612}"/>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02F1D9F-53EB-93BB-AE19-295B58FB9177}"/>
              </a:ext>
            </a:extLst>
          </p:cNvPr>
          <p:cNvSpPr>
            <a:spLocks noGrp="1"/>
          </p:cNvSpPr>
          <p:nvPr>
            <p:ph type="sldNum" sz="quarter" idx="5"/>
          </p:nvPr>
        </p:nvSpPr>
        <p:spPr/>
        <p:txBody>
          <a:bodyPr/>
          <a:lstStyle/>
          <a:p>
            <a:fld id="{5B77DA6A-25ED-4293-A95F-BC7D4B019DF9}" type="slidenum">
              <a:rPr lang="en-GB" smtClean="0"/>
              <a:t>10</a:t>
            </a:fld>
            <a:endParaRPr lang="en-GB"/>
          </a:p>
        </p:txBody>
      </p:sp>
    </p:spTree>
    <p:extLst>
      <p:ext uri="{BB962C8B-B14F-4D97-AF65-F5344CB8AC3E}">
        <p14:creationId xmlns:p14="http://schemas.microsoft.com/office/powerpoint/2010/main" val="7314652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DD238-CC26-890B-8EBF-398F106E48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8EEACC-9272-3B4B-5C82-6A6DC2E2E8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4A36CA-7BC2-E3AD-E299-CC2C0B305CA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348787D-C0E4-E8EC-77BE-4CDC0E57750A}"/>
              </a:ext>
            </a:extLst>
          </p:cNvPr>
          <p:cNvSpPr>
            <a:spLocks noGrp="1"/>
          </p:cNvSpPr>
          <p:nvPr>
            <p:ph type="sldNum" sz="quarter" idx="5"/>
          </p:nvPr>
        </p:nvSpPr>
        <p:spPr/>
        <p:txBody>
          <a:bodyPr/>
          <a:lstStyle/>
          <a:p>
            <a:fld id="{5B77DA6A-25ED-4293-A95F-BC7D4B019DF9}" type="slidenum">
              <a:rPr lang="en-GB" smtClean="0"/>
              <a:t>11</a:t>
            </a:fld>
            <a:endParaRPr lang="en-GB"/>
          </a:p>
        </p:txBody>
      </p:sp>
    </p:spTree>
    <p:extLst>
      <p:ext uri="{BB962C8B-B14F-4D97-AF65-F5344CB8AC3E}">
        <p14:creationId xmlns:p14="http://schemas.microsoft.com/office/powerpoint/2010/main" val="32463753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EFA2DF-837B-E596-DE22-BCC5140918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D41066-572C-D0A6-0E33-0E8AD940FC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31E030-80E8-60A7-F37C-9F8DE09C4671}"/>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576A204-D1B3-52BD-5A51-FFAFBEA44EFA}"/>
              </a:ext>
            </a:extLst>
          </p:cNvPr>
          <p:cNvSpPr>
            <a:spLocks noGrp="1"/>
          </p:cNvSpPr>
          <p:nvPr>
            <p:ph type="sldNum" sz="quarter" idx="5"/>
          </p:nvPr>
        </p:nvSpPr>
        <p:spPr/>
        <p:txBody>
          <a:bodyPr/>
          <a:lstStyle/>
          <a:p>
            <a:fld id="{5B77DA6A-25ED-4293-A95F-BC7D4B019DF9}" type="slidenum">
              <a:rPr lang="en-GB" smtClean="0"/>
              <a:t>12</a:t>
            </a:fld>
            <a:endParaRPr lang="en-GB"/>
          </a:p>
        </p:txBody>
      </p:sp>
    </p:spTree>
    <p:extLst>
      <p:ext uri="{BB962C8B-B14F-4D97-AF65-F5344CB8AC3E}">
        <p14:creationId xmlns:p14="http://schemas.microsoft.com/office/powerpoint/2010/main" val="34710195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54A898-8E47-D5F5-D8DB-4C9FC6F5B1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C0A541-6E42-B22D-B53D-6A67EA1662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E8F62F-E226-E168-BD55-29C9D363A5F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77C8F4E-6F9E-AE5A-2D5F-61A1C96307B1}"/>
              </a:ext>
            </a:extLst>
          </p:cNvPr>
          <p:cNvSpPr>
            <a:spLocks noGrp="1"/>
          </p:cNvSpPr>
          <p:nvPr>
            <p:ph type="sldNum" sz="quarter" idx="5"/>
          </p:nvPr>
        </p:nvSpPr>
        <p:spPr/>
        <p:txBody>
          <a:bodyPr/>
          <a:lstStyle/>
          <a:p>
            <a:fld id="{5B77DA6A-25ED-4293-A95F-BC7D4B019DF9}" type="slidenum">
              <a:rPr lang="en-GB" smtClean="0"/>
              <a:t>13</a:t>
            </a:fld>
            <a:endParaRPr lang="en-GB"/>
          </a:p>
        </p:txBody>
      </p:sp>
    </p:spTree>
    <p:extLst>
      <p:ext uri="{BB962C8B-B14F-4D97-AF65-F5344CB8AC3E}">
        <p14:creationId xmlns:p14="http://schemas.microsoft.com/office/powerpoint/2010/main" val="11883474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ACCDE-DEA0-4875-516F-F48D74E4C7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0A99C7-B5F3-CCD7-9163-81DB0E1EF4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1333C0-8BC5-CA20-DF4F-C1104D0B57B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3F6E784-EA7E-3FB1-03EC-9F88AF97AFAE}"/>
              </a:ext>
            </a:extLst>
          </p:cNvPr>
          <p:cNvSpPr>
            <a:spLocks noGrp="1"/>
          </p:cNvSpPr>
          <p:nvPr>
            <p:ph type="sldNum" sz="quarter" idx="5"/>
          </p:nvPr>
        </p:nvSpPr>
        <p:spPr/>
        <p:txBody>
          <a:bodyPr/>
          <a:lstStyle/>
          <a:p>
            <a:fld id="{5B77DA6A-25ED-4293-A95F-BC7D4B019DF9}" type="slidenum">
              <a:rPr lang="en-GB" smtClean="0"/>
              <a:t>14</a:t>
            </a:fld>
            <a:endParaRPr lang="en-GB"/>
          </a:p>
        </p:txBody>
      </p:sp>
    </p:spTree>
    <p:extLst>
      <p:ext uri="{BB962C8B-B14F-4D97-AF65-F5344CB8AC3E}">
        <p14:creationId xmlns:p14="http://schemas.microsoft.com/office/powerpoint/2010/main" val="34391679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C8293-3AB3-892D-A8C9-6156C16713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B77B68-E5E2-4BEB-60E7-E17205F15E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72AB5C-EAD6-2ED7-576F-9654A1796BB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2A10F8A-35DF-D2B7-5B1B-6C7E90010057}"/>
              </a:ext>
            </a:extLst>
          </p:cNvPr>
          <p:cNvSpPr>
            <a:spLocks noGrp="1"/>
          </p:cNvSpPr>
          <p:nvPr>
            <p:ph type="sldNum" sz="quarter" idx="5"/>
          </p:nvPr>
        </p:nvSpPr>
        <p:spPr/>
        <p:txBody>
          <a:bodyPr/>
          <a:lstStyle/>
          <a:p>
            <a:fld id="{5B77DA6A-25ED-4293-A95F-BC7D4B019DF9}" type="slidenum">
              <a:rPr lang="en-GB" smtClean="0"/>
              <a:t>15</a:t>
            </a:fld>
            <a:endParaRPr lang="en-GB"/>
          </a:p>
        </p:txBody>
      </p:sp>
    </p:spTree>
    <p:extLst>
      <p:ext uri="{BB962C8B-B14F-4D97-AF65-F5344CB8AC3E}">
        <p14:creationId xmlns:p14="http://schemas.microsoft.com/office/powerpoint/2010/main" val="18576380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B77DA6A-25ED-4293-A95F-BC7D4B019DF9}" type="slidenum">
              <a:rPr lang="en-GB" smtClean="0"/>
              <a:t>16</a:t>
            </a:fld>
            <a:endParaRPr lang="en-GB"/>
          </a:p>
        </p:txBody>
      </p:sp>
    </p:spTree>
    <p:extLst>
      <p:ext uri="{BB962C8B-B14F-4D97-AF65-F5344CB8AC3E}">
        <p14:creationId xmlns:p14="http://schemas.microsoft.com/office/powerpoint/2010/main" val="32905179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B77DA6A-25ED-4293-A95F-BC7D4B019DF9}" type="slidenum">
              <a:rPr lang="en-GB" smtClean="0"/>
              <a:t>2</a:t>
            </a:fld>
            <a:endParaRPr lang="en-GB"/>
          </a:p>
        </p:txBody>
      </p:sp>
    </p:spTree>
    <p:extLst>
      <p:ext uri="{BB962C8B-B14F-4D97-AF65-F5344CB8AC3E}">
        <p14:creationId xmlns:p14="http://schemas.microsoft.com/office/powerpoint/2010/main" val="11303591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51A31D-7CDD-C0A7-8571-38D02DA3C7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6EEA67-F911-B5A1-9E96-5064D3A1FC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2F9C60-00F0-B02C-BA53-FF0C3F026E6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F56F5A3C-096F-9833-AC38-5152E559FCC5}"/>
              </a:ext>
            </a:extLst>
          </p:cNvPr>
          <p:cNvSpPr>
            <a:spLocks noGrp="1"/>
          </p:cNvSpPr>
          <p:nvPr>
            <p:ph type="sldNum" sz="quarter" idx="5"/>
          </p:nvPr>
        </p:nvSpPr>
        <p:spPr/>
        <p:txBody>
          <a:bodyPr/>
          <a:lstStyle/>
          <a:p>
            <a:fld id="{5B77DA6A-25ED-4293-A95F-BC7D4B019DF9}" type="slidenum">
              <a:rPr lang="en-GB" smtClean="0"/>
              <a:t>3</a:t>
            </a:fld>
            <a:endParaRPr lang="en-GB"/>
          </a:p>
        </p:txBody>
      </p:sp>
    </p:spTree>
    <p:extLst>
      <p:ext uri="{BB962C8B-B14F-4D97-AF65-F5344CB8AC3E}">
        <p14:creationId xmlns:p14="http://schemas.microsoft.com/office/powerpoint/2010/main" val="7319487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8A608A-FE58-1353-6561-34061F1122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CA3D83-942B-150B-4D7F-7403FBAF84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600772-79CB-461A-65C6-77B2CE41C503}"/>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28720D9F-C287-CA36-806B-636E083952E4}"/>
              </a:ext>
            </a:extLst>
          </p:cNvPr>
          <p:cNvSpPr>
            <a:spLocks noGrp="1"/>
          </p:cNvSpPr>
          <p:nvPr>
            <p:ph type="sldNum" sz="quarter" idx="5"/>
          </p:nvPr>
        </p:nvSpPr>
        <p:spPr/>
        <p:txBody>
          <a:bodyPr/>
          <a:lstStyle/>
          <a:p>
            <a:fld id="{5B77DA6A-25ED-4293-A95F-BC7D4B019DF9}" type="slidenum">
              <a:rPr lang="en-GB" smtClean="0"/>
              <a:t>4</a:t>
            </a:fld>
            <a:endParaRPr lang="en-GB"/>
          </a:p>
        </p:txBody>
      </p:sp>
    </p:spTree>
    <p:extLst>
      <p:ext uri="{BB962C8B-B14F-4D97-AF65-F5344CB8AC3E}">
        <p14:creationId xmlns:p14="http://schemas.microsoft.com/office/powerpoint/2010/main" val="23682983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46BED-D6C6-685F-D9B8-8EEBFF97E9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DE9D46-F98A-A99D-2F18-5D22E0AC71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7934BE-51CD-C858-9367-C06D9D3159B8}"/>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2CA1053-9B86-3877-2D33-0634C4732FC6}"/>
              </a:ext>
            </a:extLst>
          </p:cNvPr>
          <p:cNvSpPr>
            <a:spLocks noGrp="1"/>
          </p:cNvSpPr>
          <p:nvPr>
            <p:ph type="sldNum" sz="quarter" idx="5"/>
          </p:nvPr>
        </p:nvSpPr>
        <p:spPr/>
        <p:txBody>
          <a:bodyPr/>
          <a:lstStyle/>
          <a:p>
            <a:fld id="{5B77DA6A-25ED-4293-A95F-BC7D4B019DF9}" type="slidenum">
              <a:rPr lang="en-GB" smtClean="0"/>
              <a:t>5</a:t>
            </a:fld>
            <a:endParaRPr lang="en-GB"/>
          </a:p>
        </p:txBody>
      </p:sp>
    </p:spTree>
    <p:extLst>
      <p:ext uri="{BB962C8B-B14F-4D97-AF65-F5344CB8AC3E}">
        <p14:creationId xmlns:p14="http://schemas.microsoft.com/office/powerpoint/2010/main" val="1505941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17881D-FA69-8D59-D4FA-F4B2693820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4278FE-BDA5-25C1-AC75-C053B77331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F0A28D-71DE-128C-ADAC-4545A2A6D56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9EFA3463-9E3D-CE11-7D7E-8CF8B08E0B7B}"/>
              </a:ext>
            </a:extLst>
          </p:cNvPr>
          <p:cNvSpPr>
            <a:spLocks noGrp="1"/>
          </p:cNvSpPr>
          <p:nvPr>
            <p:ph type="sldNum" sz="quarter" idx="5"/>
          </p:nvPr>
        </p:nvSpPr>
        <p:spPr/>
        <p:txBody>
          <a:bodyPr/>
          <a:lstStyle/>
          <a:p>
            <a:fld id="{5B77DA6A-25ED-4293-A95F-BC7D4B019DF9}" type="slidenum">
              <a:rPr lang="en-GB" smtClean="0"/>
              <a:t>6</a:t>
            </a:fld>
            <a:endParaRPr lang="en-GB"/>
          </a:p>
        </p:txBody>
      </p:sp>
    </p:spTree>
    <p:extLst>
      <p:ext uri="{BB962C8B-B14F-4D97-AF65-F5344CB8AC3E}">
        <p14:creationId xmlns:p14="http://schemas.microsoft.com/office/powerpoint/2010/main" val="28789785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5791AA-9D44-CACB-0A5F-498AC2575B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613132-20D2-6F9F-E7A3-36686473E9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01F712-04BD-7DCF-A3EC-2FC591C7490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9F7A500-952B-AFE8-4A92-D0C3B7C8DCD1}"/>
              </a:ext>
            </a:extLst>
          </p:cNvPr>
          <p:cNvSpPr>
            <a:spLocks noGrp="1"/>
          </p:cNvSpPr>
          <p:nvPr>
            <p:ph type="sldNum" sz="quarter" idx="5"/>
          </p:nvPr>
        </p:nvSpPr>
        <p:spPr/>
        <p:txBody>
          <a:bodyPr/>
          <a:lstStyle/>
          <a:p>
            <a:fld id="{5B77DA6A-25ED-4293-A95F-BC7D4B019DF9}" type="slidenum">
              <a:rPr lang="en-GB" smtClean="0"/>
              <a:t>7</a:t>
            </a:fld>
            <a:endParaRPr lang="en-GB"/>
          </a:p>
        </p:txBody>
      </p:sp>
    </p:spTree>
    <p:extLst>
      <p:ext uri="{BB962C8B-B14F-4D97-AF65-F5344CB8AC3E}">
        <p14:creationId xmlns:p14="http://schemas.microsoft.com/office/powerpoint/2010/main" val="20329178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1EFE52-0005-9AF1-F79E-974D6CF52D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B9C06C-34A4-892D-30BB-EF9878910D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3A1ABD-D586-D214-8FEC-525BBC1557C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4B23F4E4-5D43-1A45-833D-54890255E242}"/>
              </a:ext>
            </a:extLst>
          </p:cNvPr>
          <p:cNvSpPr>
            <a:spLocks noGrp="1"/>
          </p:cNvSpPr>
          <p:nvPr>
            <p:ph type="sldNum" sz="quarter" idx="5"/>
          </p:nvPr>
        </p:nvSpPr>
        <p:spPr/>
        <p:txBody>
          <a:bodyPr/>
          <a:lstStyle/>
          <a:p>
            <a:fld id="{5B77DA6A-25ED-4293-A95F-BC7D4B019DF9}" type="slidenum">
              <a:rPr lang="en-GB" smtClean="0"/>
              <a:t>8</a:t>
            </a:fld>
            <a:endParaRPr lang="en-GB"/>
          </a:p>
        </p:txBody>
      </p:sp>
    </p:spTree>
    <p:extLst>
      <p:ext uri="{BB962C8B-B14F-4D97-AF65-F5344CB8AC3E}">
        <p14:creationId xmlns:p14="http://schemas.microsoft.com/office/powerpoint/2010/main" val="10894674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B3B473-249A-73E3-379E-6BC9774337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E96247-14F9-9477-AC00-1BA72E4FBD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9AE815-7D1B-68A7-FB2E-C36D8C3985A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44F8425A-4CBD-19EF-1D61-0AD51A4917AB}"/>
              </a:ext>
            </a:extLst>
          </p:cNvPr>
          <p:cNvSpPr>
            <a:spLocks noGrp="1"/>
          </p:cNvSpPr>
          <p:nvPr>
            <p:ph type="sldNum" sz="quarter" idx="5"/>
          </p:nvPr>
        </p:nvSpPr>
        <p:spPr/>
        <p:txBody>
          <a:bodyPr/>
          <a:lstStyle/>
          <a:p>
            <a:fld id="{5B77DA6A-25ED-4293-A95F-BC7D4B019DF9}" type="slidenum">
              <a:rPr lang="en-GB" smtClean="0"/>
              <a:t>9</a:t>
            </a:fld>
            <a:endParaRPr lang="en-GB"/>
          </a:p>
        </p:txBody>
      </p:sp>
    </p:spTree>
    <p:extLst>
      <p:ext uri="{BB962C8B-B14F-4D97-AF65-F5344CB8AC3E}">
        <p14:creationId xmlns:p14="http://schemas.microsoft.com/office/powerpoint/2010/main" val="25560650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851367"/>
            <a:ext cx="7918648" cy="828395"/>
          </a:xfrm>
          <a:prstGeom prst="rect">
            <a:avLst/>
          </a:prstGeom>
          <a:solidFill>
            <a:srgbClr val="005EB8"/>
          </a:solidFill>
        </p:spPr>
        <p:txBody>
          <a:bodyPr anchor="ctr">
            <a:normAutofit/>
          </a:bodyPr>
          <a:lstStyle>
            <a:lvl1pPr>
              <a:defRPr sz="3600" b="1">
                <a:solidFill>
                  <a:schemeClr val="bg1"/>
                </a:solidFill>
                <a:latin typeface="Arial Black" panose="020B0A04020102020204" pitchFamily="34" charset="0"/>
                <a:cs typeface="Arial" pitchFamily="34" charset="0"/>
              </a:defRPr>
            </a:lvl1pPr>
          </a:lstStyle>
          <a:p>
            <a:r>
              <a:rPr lang="en-US"/>
              <a:t>Click to edit Master title style</a:t>
            </a:r>
            <a:endParaRPr lang="en-GB"/>
          </a:p>
        </p:txBody>
      </p:sp>
      <p:sp>
        <p:nvSpPr>
          <p:cNvPr id="3" name="Subtitle 2"/>
          <p:cNvSpPr>
            <a:spLocks noGrp="1"/>
          </p:cNvSpPr>
          <p:nvPr>
            <p:ph type="subTitle" idx="1"/>
          </p:nvPr>
        </p:nvSpPr>
        <p:spPr>
          <a:xfrm>
            <a:off x="539552" y="2859782"/>
            <a:ext cx="7920880" cy="1116124"/>
          </a:xfrm>
          <a:prstGeom prst="rect">
            <a:avLst/>
          </a:prstGeom>
        </p:spPr>
        <p:txBody>
          <a:bodyPr/>
          <a:lstStyle>
            <a:lvl1pPr marL="0" indent="0" algn="l">
              <a:buNone/>
              <a:defRPr sz="2400" baseline="0">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pic>
        <p:nvPicPr>
          <p:cNvPr id="6" name="Picture 5" descr="A black background with a black square&#10;&#10;Description automatically generated with medium confidence">
            <a:extLst>
              <a:ext uri="{FF2B5EF4-FFF2-40B4-BE49-F238E27FC236}">
                <a16:creationId xmlns:a16="http://schemas.microsoft.com/office/drawing/2014/main" id="{28FA27F2-CC33-FBF9-E2BB-1C9340E97CC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300192" y="289203"/>
            <a:ext cx="2555383" cy="554355"/>
          </a:xfrm>
          <a:prstGeom prst="rect">
            <a:avLst/>
          </a:prstGeom>
        </p:spPr>
      </p:pic>
    </p:spTree>
    <p:extLst>
      <p:ext uri="{BB962C8B-B14F-4D97-AF65-F5344CB8AC3E}">
        <p14:creationId xmlns:p14="http://schemas.microsoft.com/office/powerpoint/2010/main" val="1392603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823ACF6-0732-3B90-C796-C04CEAE0046E}"/>
              </a:ext>
            </a:extLst>
          </p:cNvPr>
          <p:cNvSpPr/>
          <p:nvPr userDrawn="1"/>
        </p:nvSpPr>
        <p:spPr>
          <a:xfrm>
            <a:off x="0" y="0"/>
            <a:ext cx="9144000" cy="5143500"/>
          </a:xfrm>
          <a:prstGeom prst="rect">
            <a:avLst/>
          </a:prstGeom>
          <a:solidFill>
            <a:srgbClr val="005EB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539552" y="1851367"/>
            <a:ext cx="7918648" cy="828395"/>
          </a:xfrm>
          <a:prstGeom prst="rect">
            <a:avLst/>
          </a:prstGeom>
        </p:spPr>
        <p:txBody>
          <a:bodyPr anchor="ctr">
            <a:normAutofit/>
          </a:bodyPr>
          <a:lstStyle>
            <a:lvl1pPr>
              <a:defRPr sz="3600" b="1">
                <a:solidFill>
                  <a:schemeClr val="bg1"/>
                </a:solidFill>
                <a:latin typeface="Arial Black" panose="020B0A04020102020204" pitchFamily="34" charset="0"/>
                <a:cs typeface="Arial" pitchFamily="34" charset="0"/>
              </a:defRPr>
            </a:lvl1pPr>
          </a:lstStyle>
          <a:p>
            <a:r>
              <a:rPr lang="en-US"/>
              <a:t>Click to edit Master title style</a:t>
            </a:r>
            <a:endParaRPr lang="en-GB"/>
          </a:p>
        </p:txBody>
      </p:sp>
      <p:sp>
        <p:nvSpPr>
          <p:cNvPr id="3" name="Subtitle 2"/>
          <p:cNvSpPr>
            <a:spLocks noGrp="1"/>
          </p:cNvSpPr>
          <p:nvPr>
            <p:ph type="subTitle" idx="1"/>
          </p:nvPr>
        </p:nvSpPr>
        <p:spPr>
          <a:xfrm>
            <a:off x="539552" y="2733768"/>
            <a:ext cx="7920880" cy="1242138"/>
          </a:xfrm>
          <a:prstGeom prst="rect">
            <a:avLst/>
          </a:prstGeom>
        </p:spPr>
        <p:txBody>
          <a:bodyPr/>
          <a:lstStyle>
            <a:lvl1pPr marL="0" indent="0" algn="l">
              <a:buNone/>
              <a:defRPr sz="2400" baseline="0">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pic>
        <p:nvPicPr>
          <p:cNvPr id="4" name="Picture 3" descr="A black background with white text&#10;&#10;Description automatically generated">
            <a:extLst>
              <a:ext uri="{FF2B5EF4-FFF2-40B4-BE49-F238E27FC236}">
                <a16:creationId xmlns:a16="http://schemas.microsoft.com/office/drawing/2014/main" id="{AC9C259A-FEBB-0F90-1F5E-DB408B2DCC5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27883" y="234974"/>
            <a:ext cx="2700000" cy="662811"/>
          </a:xfrm>
          <a:prstGeom prst="rect">
            <a:avLst/>
          </a:prstGeom>
        </p:spPr>
      </p:pic>
    </p:spTree>
    <p:extLst>
      <p:ext uri="{BB962C8B-B14F-4D97-AF65-F5344CB8AC3E}">
        <p14:creationId xmlns:p14="http://schemas.microsoft.com/office/powerpoint/2010/main" val="2471192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5536" y="339502"/>
            <a:ext cx="8291264" cy="432048"/>
          </a:xfrm>
          <a:prstGeom prst="rect">
            <a:avLst/>
          </a:prstGeom>
        </p:spPr>
        <p:txBody>
          <a:bodyPr/>
          <a:lstStyle>
            <a:lvl1pPr>
              <a:defRPr sz="2400" b="1">
                <a:solidFill>
                  <a:srgbClr val="0072C6"/>
                </a:solidFill>
                <a:latin typeface="Arial Black" panose="020B0A04020102020204" pitchFamily="34" charset="0"/>
                <a:cs typeface="Arial" pitchFamily="34" charset="0"/>
              </a:defRPr>
            </a:lvl1pPr>
          </a:lstStyle>
          <a:p>
            <a:r>
              <a:rPr lang="en-US"/>
              <a:t>Click to edit Master title style</a:t>
            </a:r>
            <a:endParaRPr lang="en-GB"/>
          </a:p>
        </p:txBody>
      </p:sp>
      <p:sp>
        <p:nvSpPr>
          <p:cNvPr id="3" name="Content Placeholder 2"/>
          <p:cNvSpPr>
            <a:spLocks noGrp="1"/>
          </p:cNvSpPr>
          <p:nvPr>
            <p:ph idx="1"/>
          </p:nvPr>
        </p:nvSpPr>
        <p:spPr>
          <a:xfrm>
            <a:off x="395536" y="843558"/>
            <a:ext cx="8291264" cy="3168352"/>
          </a:xfrm>
          <a:prstGeom prst="rect">
            <a:avLst/>
          </a:prstGeom>
        </p:spPr>
        <p:txBody>
          <a:bodyPr/>
          <a:lstStyle>
            <a:lvl1pPr marL="457200" indent="-457200">
              <a:buFont typeface="Arial" pitchFamily="34" charset="0"/>
              <a:buChar char="•"/>
              <a:defRPr sz="1800">
                <a:latin typeface="Arial" pitchFamily="34" charset="0"/>
                <a:cs typeface="Arial" pitchFamily="34" charset="0"/>
              </a:defRPr>
            </a:lvl1pPr>
            <a:lvl2pPr>
              <a:defRPr sz="1800">
                <a:latin typeface="Arial" pitchFamily="34" charset="0"/>
                <a:cs typeface="Arial" pitchFamily="34" charset="0"/>
              </a:defRPr>
            </a:lvl2pPr>
            <a:lvl3pPr>
              <a:defRPr sz="1800">
                <a:latin typeface="Arial" pitchFamily="34" charset="0"/>
                <a:cs typeface="Arial" pitchFamily="34" charset="0"/>
              </a:defRPr>
            </a:lvl3pPr>
            <a:lvl4pPr>
              <a:defRPr sz="1800">
                <a:latin typeface="Arial" pitchFamily="34" charset="0"/>
                <a:cs typeface="Arial" pitchFamily="34" charset="0"/>
              </a:defRPr>
            </a:lvl4pPr>
            <a:lvl5pPr>
              <a:buNone/>
              <a:defRPr sz="1800">
                <a:latin typeface="Arial" pitchFamily="34" charset="0"/>
                <a:cs typeface="Arial" pitchFamily="34" charset="0"/>
              </a:defRPr>
            </a:lvl5pPr>
          </a:lstStyle>
          <a:p>
            <a:pPr lvl="0"/>
            <a:r>
              <a:rPr lang="en-US"/>
              <a:t>Click to edit Master text styles</a:t>
            </a:r>
          </a:p>
          <a:p>
            <a:pPr lvl="1"/>
            <a:r>
              <a:rPr lang="en-US"/>
              <a:t>Text</a:t>
            </a:r>
          </a:p>
          <a:p>
            <a:pPr lvl="2"/>
            <a:r>
              <a:rPr lang="en-US"/>
              <a:t>Text</a:t>
            </a:r>
          </a:p>
          <a:p>
            <a:pPr lvl="3"/>
            <a:r>
              <a:rPr lang="en-US"/>
              <a:t>Text</a:t>
            </a:r>
          </a:p>
          <a:p>
            <a:pPr lvl="4"/>
            <a:endParaRPr lang="en-US"/>
          </a:p>
        </p:txBody>
      </p:sp>
      <p:cxnSp>
        <p:nvCxnSpPr>
          <p:cNvPr id="4" name="Straight Connector 3"/>
          <p:cNvCxnSpPr/>
          <p:nvPr userDrawn="1"/>
        </p:nvCxnSpPr>
        <p:spPr>
          <a:xfrm flipH="1">
            <a:off x="323528" y="4731990"/>
            <a:ext cx="8496944" cy="0"/>
          </a:xfrm>
          <a:prstGeom prst="line">
            <a:avLst/>
          </a:prstGeom>
          <a:ln w="28575">
            <a:solidFill>
              <a:srgbClr val="005EB8"/>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2645F59D-BBDE-555D-722A-1A1A106B880A}"/>
              </a:ext>
            </a:extLst>
          </p:cNvPr>
          <p:cNvSpPr txBox="1"/>
          <p:nvPr userDrawn="1"/>
        </p:nvSpPr>
        <p:spPr>
          <a:xfrm>
            <a:off x="240447" y="4803998"/>
            <a:ext cx="2024913" cy="230832"/>
          </a:xfrm>
          <a:prstGeom prst="rect">
            <a:avLst/>
          </a:prstGeom>
          <a:noFill/>
        </p:spPr>
        <p:txBody>
          <a:bodyPr wrap="none" rtlCol="0">
            <a:spAutoFit/>
          </a:bodyPr>
          <a:lstStyle/>
          <a:p>
            <a:pPr algn="l"/>
            <a:r>
              <a:rPr lang="en-GB" sz="900" b="1">
                <a:solidFill>
                  <a:schemeClr val="tx1"/>
                </a:solidFill>
                <a:latin typeface="Arial" panose="020B0604020202020204" pitchFamily="34" charset="0"/>
                <a:cs typeface="Arial" panose="020B0604020202020204" pitchFamily="34" charset="0"/>
              </a:rPr>
              <a:t>NHS Business Services Authority</a:t>
            </a:r>
            <a:endParaRPr lang="en-GB" sz="900">
              <a:solidFill>
                <a:schemeClr val="tx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B0982F85-580F-E8E7-83D1-5B176990AA9D}"/>
              </a:ext>
            </a:extLst>
          </p:cNvPr>
          <p:cNvSpPr txBox="1"/>
          <p:nvPr userDrawn="1"/>
        </p:nvSpPr>
        <p:spPr>
          <a:xfrm>
            <a:off x="3832956" y="4803998"/>
            <a:ext cx="5070597" cy="230832"/>
          </a:xfrm>
          <a:prstGeom prst="rect">
            <a:avLst/>
          </a:prstGeom>
          <a:noFill/>
        </p:spPr>
        <p:txBody>
          <a:bodyPr wrap="square" rtlCol="0">
            <a:spAutoFit/>
          </a:bodyPr>
          <a:lstStyle/>
          <a:p>
            <a:pPr algn="r"/>
            <a:r>
              <a:rPr lang="en-GB" sz="900" b="0">
                <a:solidFill>
                  <a:schemeClr val="tx1"/>
                </a:solidFill>
                <a:latin typeface="Arial" panose="020B0604020202020204" pitchFamily="34" charset="0"/>
                <a:cs typeface="Arial" panose="020B0604020202020204" pitchFamily="34" charset="0"/>
              </a:rPr>
              <a:t>We deliver business service excellence to the NHS to help people live longer, healthier lives</a:t>
            </a:r>
          </a:p>
        </p:txBody>
      </p:sp>
    </p:spTree>
    <p:extLst>
      <p:ext uri="{BB962C8B-B14F-4D97-AF65-F5344CB8AC3E}">
        <p14:creationId xmlns:p14="http://schemas.microsoft.com/office/powerpoint/2010/main" val="3011967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29D7D7A-582F-C5C7-6E90-2477E64C199E}"/>
              </a:ext>
            </a:extLst>
          </p:cNvPr>
          <p:cNvSpPr/>
          <p:nvPr userDrawn="1"/>
        </p:nvSpPr>
        <p:spPr>
          <a:xfrm>
            <a:off x="0" y="0"/>
            <a:ext cx="9144000" cy="5143500"/>
          </a:xfrm>
          <a:prstGeom prst="rect">
            <a:avLst/>
          </a:prstGeom>
          <a:solidFill>
            <a:srgbClr val="005EB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95536" y="1779662"/>
            <a:ext cx="8291264" cy="1512168"/>
          </a:xfrm>
          <a:prstGeom prst="rect">
            <a:avLst/>
          </a:prstGeom>
        </p:spPr>
        <p:txBody>
          <a:bodyPr anchor="ctr"/>
          <a:lstStyle>
            <a:lvl1pPr>
              <a:defRPr sz="2400" b="1">
                <a:solidFill>
                  <a:schemeClr val="bg1"/>
                </a:solidFill>
                <a:latin typeface="Arial Black" panose="020B0A04020102020204" pitchFamily="34" charset="0"/>
                <a:cs typeface="Arial" pitchFamily="34" charset="0"/>
              </a:defRPr>
            </a:lvl1pPr>
          </a:lstStyle>
          <a:p>
            <a:r>
              <a:rPr lang="en-US"/>
              <a:t>Click to edit Master title style</a:t>
            </a:r>
            <a:endParaRPr lang="en-GB"/>
          </a:p>
        </p:txBody>
      </p:sp>
    </p:spTree>
    <p:extLst>
      <p:ext uri="{BB962C8B-B14F-4D97-AF65-F5344CB8AC3E}">
        <p14:creationId xmlns:p14="http://schemas.microsoft.com/office/powerpoint/2010/main" val="4923214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0596469"/>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2" r:id="rId3"/>
    <p:sldLayoutId id="2147483664" r:id="rId4"/>
  </p:sldLayoutIdLst>
  <p:txStyles>
    <p:titleStyle>
      <a:lvl1pPr algn="l" rtl="0" eaLnBrk="0" fontAlgn="base" hangingPunct="0">
        <a:spcBef>
          <a:spcPct val="0"/>
        </a:spcBef>
        <a:spcAft>
          <a:spcPct val="0"/>
        </a:spcAft>
        <a:defRPr sz="4400" kern="12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Calibri" pitchFamily="34" charset="0"/>
        </a:defRPr>
      </a:lvl2pPr>
      <a:lvl3pPr algn="l" rtl="0" eaLnBrk="0" fontAlgn="base" hangingPunct="0">
        <a:spcBef>
          <a:spcPct val="0"/>
        </a:spcBef>
        <a:spcAft>
          <a:spcPct val="0"/>
        </a:spcAft>
        <a:defRPr sz="4400">
          <a:solidFill>
            <a:schemeClr val="tx1"/>
          </a:solidFill>
          <a:latin typeface="Calibri" pitchFamily="34" charset="0"/>
        </a:defRPr>
      </a:lvl3pPr>
      <a:lvl4pPr algn="l" rtl="0" eaLnBrk="0" fontAlgn="base" hangingPunct="0">
        <a:spcBef>
          <a:spcPct val="0"/>
        </a:spcBef>
        <a:spcAft>
          <a:spcPct val="0"/>
        </a:spcAft>
        <a:defRPr sz="4400">
          <a:solidFill>
            <a:schemeClr val="tx1"/>
          </a:solidFill>
          <a:latin typeface="Calibri" pitchFamily="34" charset="0"/>
        </a:defRPr>
      </a:lvl4pPr>
      <a:lvl5pPr algn="l" rtl="0" eaLnBrk="0" fontAlgn="base" hangingPunct="0">
        <a:spcBef>
          <a:spcPct val="0"/>
        </a:spcBef>
        <a:spcAft>
          <a:spcPct val="0"/>
        </a:spcAft>
        <a:defRPr sz="4400">
          <a:solidFill>
            <a:schemeClr val="tx1"/>
          </a:solidFill>
          <a:latin typeface="Calibri" pitchFamily="34" charset="0"/>
        </a:defRPr>
      </a:lvl5pPr>
      <a:lvl6pPr marL="457200" algn="l" rtl="0" fontAlgn="base">
        <a:spcBef>
          <a:spcPct val="0"/>
        </a:spcBef>
        <a:spcAft>
          <a:spcPct val="0"/>
        </a:spcAft>
        <a:defRPr sz="4400">
          <a:solidFill>
            <a:schemeClr val="tx1"/>
          </a:solidFill>
          <a:latin typeface="Calibri" pitchFamily="34" charset="0"/>
        </a:defRPr>
      </a:lvl6pPr>
      <a:lvl7pPr marL="914400" algn="l" rtl="0" fontAlgn="base">
        <a:spcBef>
          <a:spcPct val="0"/>
        </a:spcBef>
        <a:spcAft>
          <a:spcPct val="0"/>
        </a:spcAft>
        <a:defRPr sz="4400">
          <a:solidFill>
            <a:schemeClr val="tx1"/>
          </a:solidFill>
          <a:latin typeface="Calibri" pitchFamily="34" charset="0"/>
        </a:defRPr>
      </a:lvl7pPr>
      <a:lvl8pPr marL="1371600" algn="l" rtl="0" fontAlgn="base">
        <a:spcBef>
          <a:spcPct val="0"/>
        </a:spcBef>
        <a:spcAft>
          <a:spcPct val="0"/>
        </a:spcAft>
        <a:defRPr sz="4400">
          <a:solidFill>
            <a:schemeClr val="tx1"/>
          </a:solidFill>
          <a:latin typeface="Calibri" pitchFamily="34" charset="0"/>
        </a:defRPr>
      </a:lvl8pPr>
      <a:lvl9pPr marL="1828800" algn="l"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4.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E57947A5-5CB9-5811-9387-5B51F977168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25761" y="1195746"/>
            <a:ext cx="942683" cy="3193339"/>
          </a:xfrm>
          <a:prstGeom prst="rect">
            <a:avLst/>
          </a:prstGeom>
        </p:spPr>
      </p:pic>
      <p:sp>
        <p:nvSpPr>
          <p:cNvPr id="2" name="Title 1"/>
          <p:cNvSpPr>
            <a:spLocks noGrp="1"/>
          </p:cNvSpPr>
          <p:nvPr>
            <p:ph type="ctrTitle"/>
          </p:nvPr>
        </p:nvSpPr>
        <p:spPr>
          <a:xfrm>
            <a:off x="107504" y="1087885"/>
            <a:ext cx="9145016" cy="1667288"/>
          </a:xfrm>
          <a:noFill/>
        </p:spPr>
        <p:txBody>
          <a:bodyPr>
            <a:noAutofit/>
          </a:bodyPr>
          <a:lstStyle/>
          <a:p>
            <a:r>
              <a:rPr lang="en-GB" sz="3200">
                <a:solidFill>
                  <a:srgbClr val="005EB8"/>
                </a:solidFill>
                <a:latin typeface="Arial" panose="020B0604020202020204" pitchFamily="34" charset="0"/>
              </a:rPr>
              <a:t>NHSBSA Dental Services</a:t>
            </a:r>
            <a:br>
              <a:rPr lang="en-GB" sz="3200">
                <a:solidFill>
                  <a:srgbClr val="005EB8"/>
                </a:solidFill>
                <a:latin typeface="Arial" panose="020B0604020202020204" pitchFamily="34" charset="0"/>
              </a:rPr>
            </a:br>
            <a:endParaRPr lang="en-GB" sz="3200">
              <a:solidFill>
                <a:srgbClr val="005EB8"/>
              </a:solidFill>
              <a:latin typeface="Arial" panose="020B0604020202020204" pitchFamily="34" charset="0"/>
            </a:endParaRPr>
          </a:p>
        </p:txBody>
      </p:sp>
      <p:sp>
        <p:nvSpPr>
          <p:cNvPr id="3" name="Subtitle 2"/>
          <p:cNvSpPr>
            <a:spLocks noGrp="1"/>
          </p:cNvSpPr>
          <p:nvPr>
            <p:ph type="subTitle" idx="1"/>
          </p:nvPr>
        </p:nvSpPr>
        <p:spPr>
          <a:xfrm>
            <a:off x="2411760" y="4625493"/>
            <a:ext cx="6588224" cy="396044"/>
          </a:xfrm>
        </p:spPr>
        <p:txBody>
          <a:bodyPr/>
          <a:lstStyle/>
          <a:p>
            <a:r>
              <a:rPr lang="en-GB" sz="1400"/>
              <a:t>Research was undertaken and analysed by the NHSBSA Customer Insight Team</a:t>
            </a:r>
          </a:p>
        </p:txBody>
      </p:sp>
      <p:sp>
        <p:nvSpPr>
          <p:cNvPr id="4" name="TextBox 3">
            <a:extLst>
              <a:ext uri="{FF2B5EF4-FFF2-40B4-BE49-F238E27FC236}">
                <a16:creationId xmlns:a16="http://schemas.microsoft.com/office/drawing/2014/main" id="{074175EB-84DF-47A3-A375-0CCD3FE6A8B8}"/>
              </a:ext>
            </a:extLst>
          </p:cNvPr>
          <p:cNvSpPr txBox="1"/>
          <p:nvPr/>
        </p:nvSpPr>
        <p:spPr>
          <a:xfrm>
            <a:off x="179512" y="1995686"/>
            <a:ext cx="8424936" cy="707886"/>
          </a:xfrm>
          <a:prstGeom prst="rect">
            <a:avLst/>
          </a:prstGeom>
          <a:noFill/>
        </p:spPr>
        <p:txBody>
          <a:bodyPr wrap="square" rtlCol="0">
            <a:spAutoFit/>
          </a:bodyPr>
          <a:lstStyle/>
          <a:p>
            <a:r>
              <a:rPr lang="en-GB" sz="2200" b="1">
                <a:solidFill>
                  <a:schemeClr val="tx1">
                    <a:lumMod val="95000"/>
                    <a:lumOff val="5000"/>
                  </a:schemeClr>
                </a:solidFill>
                <a:latin typeface="Arial" panose="020B0604020202020204" pitchFamily="34" charset="0"/>
              </a:rPr>
              <a:t>Wales Patient Survey: General Dental Care </a:t>
            </a:r>
            <a:br>
              <a:rPr lang="en-GB" sz="2200">
                <a:solidFill>
                  <a:schemeClr val="tx1">
                    <a:lumMod val="95000"/>
                    <a:lumOff val="5000"/>
                  </a:schemeClr>
                </a:solidFill>
                <a:latin typeface="Arial" panose="020B0604020202020204" pitchFamily="34" charset="0"/>
              </a:rPr>
            </a:br>
            <a:r>
              <a:rPr lang="en-GB">
                <a:solidFill>
                  <a:schemeClr val="tx1">
                    <a:lumMod val="95000"/>
                    <a:lumOff val="5000"/>
                  </a:schemeClr>
                </a:solidFill>
                <a:latin typeface="Arial" panose="020B0604020202020204" pitchFamily="34" charset="0"/>
              </a:rPr>
              <a:t>April 2023 to March 2025</a:t>
            </a:r>
            <a:endParaRPr lang="en-GB"/>
          </a:p>
        </p:txBody>
      </p:sp>
      <p:pic>
        <p:nvPicPr>
          <p:cNvPr id="5" name="Graphic 4">
            <a:extLst>
              <a:ext uri="{FF2B5EF4-FFF2-40B4-BE49-F238E27FC236}">
                <a16:creationId xmlns:a16="http://schemas.microsoft.com/office/drawing/2014/main" id="{5A9477AE-86D9-3F45-45D4-F5A00FDB669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012160" y="1087885"/>
            <a:ext cx="1217993" cy="3425604"/>
          </a:xfrm>
          <a:prstGeom prst="rect">
            <a:avLst/>
          </a:prstGeom>
        </p:spPr>
      </p:pic>
      <p:pic>
        <p:nvPicPr>
          <p:cNvPr id="6" name="Graphic 5">
            <a:extLst>
              <a:ext uri="{FF2B5EF4-FFF2-40B4-BE49-F238E27FC236}">
                <a16:creationId xmlns:a16="http://schemas.microsoft.com/office/drawing/2014/main" id="{4371C4DB-3EA2-8229-B06E-739645446D1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977689" y="1570978"/>
            <a:ext cx="864097" cy="2917556"/>
          </a:xfrm>
          <a:prstGeom prst="rect">
            <a:avLst/>
          </a:prstGeom>
        </p:spPr>
      </p:pic>
    </p:spTree>
    <p:extLst>
      <p:ext uri="{BB962C8B-B14F-4D97-AF65-F5344CB8AC3E}">
        <p14:creationId xmlns:p14="http://schemas.microsoft.com/office/powerpoint/2010/main" val="2219543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799065-AE56-10F2-8623-6CE91C28B7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0DD2F4-47FA-8C87-93C6-FD3DF51AE1D1}"/>
              </a:ext>
            </a:extLst>
          </p:cNvPr>
          <p:cNvSpPr>
            <a:spLocks noGrp="1"/>
          </p:cNvSpPr>
          <p:nvPr>
            <p:ph type="title"/>
          </p:nvPr>
        </p:nvSpPr>
        <p:spPr>
          <a:xfrm>
            <a:off x="86871" y="91926"/>
            <a:ext cx="8970257" cy="432048"/>
          </a:xfrm>
        </p:spPr>
        <p:txBody>
          <a:bodyPr/>
          <a:lstStyle/>
          <a:p>
            <a:r>
              <a:rPr lang="en-GB">
                <a:solidFill>
                  <a:srgbClr val="005EB8"/>
                </a:solidFill>
                <a:latin typeface="Arial" panose="020B0604020202020204" pitchFamily="34" charset="0"/>
              </a:rPr>
              <a:t>Dental Health: Advice Given</a:t>
            </a:r>
          </a:p>
        </p:txBody>
      </p:sp>
      <p:sp>
        <p:nvSpPr>
          <p:cNvPr id="12" name="Content Placeholder 11">
            <a:extLst>
              <a:ext uri="{FF2B5EF4-FFF2-40B4-BE49-F238E27FC236}">
                <a16:creationId xmlns:a16="http://schemas.microsoft.com/office/drawing/2014/main" id="{90B46D09-881D-00F5-C8BC-88B3A877ABA4}"/>
              </a:ext>
            </a:extLst>
          </p:cNvPr>
          <p:cNvSpPr>
            <a:spLocks noGrp="1"/>
          </p:cNvSpPr>
          <p:nvPr>
            <p:ph idx="1"/>
          </p:nvPr>
        </p:nvSpPr>
        <p:spPr>
          <a:xfrm>
            <a:off x="119978" y="771550"/>
            <a:ext cx="2723829" cy="2520280"/>
          </a:xfrm>
        </p:spPr>
        <p:txBody>
          <a:bodyPr/>
          <a:lstStyle/>
          <a:p>
            <a:r>
              <a:rPr lang="en-GB" sz="1200"/>
              <a:t>Overall, 96% of patients reported that they were given advice on how to improve or manage their dental health issues. </a:t>
            </a:r>
            <a:r>
              <a:rPr lang="en-GB" sz="1200">
                <a:latin typeface="Arial"/>
                <a:cs typeface="Arial"/>
              </a:rPr>
              <a:t>Statistically, t</a:t>
            </a:r>
            <a:r>
              <a:rPr lang="en-GB" sz="1200" b="0" i="0">
                <a:effectLst/>
                <a:latin typeface="Arial"/>
                <a:cs typeface="Arial"/>
              </a:rPr>
              <a:t>his is </a:t>
            </a:r>
            <a:r>
              <a:rPr lang="en-GB" sz="1200">
                <a:latin typeface="Arial"/>
                <a:cs typeface="Arial"/>
              </a:rPr>
              <a:t>consistent with 2023/24 (97%). </a:t>
            </a:r>
            <a:endParaRPr lang="en-GB" sz="1200" b="0" i="0">
              <a:effectLst/>
              <a:latin typeface="Arial"/>
              <a:cs typeface="Arial"/>
            </a:endParaRPr>
          </a:p>
          <a:p>
            <a:endParaRPr lang="en-GB" sz="1200"/>
          </a:p>
          <a:p>
            <a:r>
              <a:rPr lang="en-GB" sz="1200">
                <a:effectLst/>
                <a:latin typeface="Arial" panose="020B0604020202020204" pitchFamily="34" charset="0"/>
                <a:cs typeface="Arial" panose="020B0604020202020204" pitchFamily="34" charset="0"/>
              </a:rPr>
              <a:t>No statistically significant differences were found compared to last year or between contract types.</a:t>
            </a:r>
          </a:p>
        </p:txBody>
      </p:sp>
      <p:sp>
        <p:nvSpPr>
          <p:cNvPr id="7" name="Rectangle 6">
            <a:extLst>
              <a:ext uri="{FF2B5EF4-FFF2-40B4-BE49-F238E27FC236}">
                <a16:creationId xmlns:a16="http://schemas.microsoft.com/office/drawing/2014/main" id="{0F7431BF-4CF3-9908-55A3-71A81128D2E6}"/>
              </a:ext>
            </a:extLst>
          </p:cNvPr>
          <p:cNvSpPr/>
          <p:nvPr/>
        </p:nvSpPr>
        <p:spPr>
          <a:xfrm>
            <a:off x="2915816" y="627534"/>
            <a:ext cx="5807967" cy="3960440"/>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5" name="Chart 4">
            <a:extLst>
              <a:ext uri="{FF2B5EF4-FFF2-40B4-BE49-F238E27FC236}">
                <a16:creationId xmlns:a16="http://schemas.microsoft.com/office/drawing/2014/main" id="{DF54E3D0-6F38-2997-44DD-A8C716862BF6}"/>
              </a:ext>
            </a:extLst>
          </p:cNvPr>
          <p:cNvGraphicFramePr/>
          <p:nvPr>
            <p:extLst>
              <p:ext uri="{D42A27DB-BD31-4B8C-83A1-F6EECF244321}">
                <p14:modId xmlns:p14="http://schemas.microsoft.com/office/powerpoint/2010/main" val="2355066221"/>
              </p:ext>
            </p:extLst>
          </p:nvPr>
        </p:nvGraphicFramePr>
        <p:xfrm>
          <a:off x="2699792" y="613622"/>
          <a:ext cx="6096000"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65431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0ECA36-6451-42F3-3B2B-076B28FBFA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D5732B-D78C-CE04-2AA7-5936E0D7CDBB}"/>
              </a:ext>
            </a:extLst>
          </p:cNvPr>
          <p:cNvSpPr>
            <a:spLocks noGrp="1"/>
          </p:cNvSpPr>
          <p:nvPr>
            <p:ph type="title"/>
          </p:nvPr>
        </p:nvSpPr>
        <p:spPr>
          <a:xfrm>
            <a:off x="86871" y="91926"/>
            <a:ext cx="8970257" cy="432048"/>
          </a:xfrm>
        </p:spPr>
        <p:txBody>
          <a:bodyPr/>
          <a:lstStyle/>
          <a:p>
            <a:r>
              <a:rPr lang="en-GB">
                <a:solidFill>
                  <a:srgbClr val="005EB8"/>
                </a:solidFill>
                <a:latin typeface="Arial" panose="020B0604020202020204" pitchFamily="34" charset="0"/>
              </a:rPr>
              <a:t>Dental Health: Understanding the Advice</a:t>
            </a:r>
          </a:p>
        </p:txBody>
      </p:sp>
      <p:sp>
        <p:nvSpPr>
          <p:cNvPr id="12" name="Content Placeholder 11">
            <a:extLst>
              <a:ext uri="{FF2B5EF4-FFF2-40B4-BE49-F238E27FC236}">
                <a16:creationId xmlns:a16="http://schemas.microsoft.com/office/drawing/2014/main" id="{48033D8C-0C14-5691-D221-55030511288F}"/>
              </a:ext>
            </a:extLst>
          </p:cNvPr>
          <p:cNvSpPr>
            <a:spLocks noGrp="1"/>
          </p:cNvSpPr>
          <p:nvPr>
            <p:ph idx="1"/>
          </p:nvPr>
        </p:nvSpPr>
        <p:spPr>
          <a:xfrm>
            <a:off x="36717" y="627534"/>
            <a:ext cx="2843806" cy="3920306"/>
          </a:xfrm>
        </p:spPr>
        <p:txBody>
          <a:bodyPr/>
          <a:lstStyle/>
          <a:p>
            <a:r>
              <a:rPr lang="en-GB" sz="1200"/>
              <a:t>Overall, the majority of patients (99%) reported that the clinician provided advice or information in a way they understood, this is consistent with last year’s findings.</a:t>
            </a:r>
          </a:p>
          <a:p>
            <a:pPr marL="0" indent="0">
              <a:buNone/>
            </a:pPr>
            <a:endParaRPr lang="en-GB" sz="1200"/>
          </a:p>
          <a:p>
            <a:r>
              <a:rPr lang="en-GB" sz="1200"/>
              <a:t>No statistically significant differences were found between 2023/24 and 2024/25.</a:t>
            </a:r>
          </a:p>
          <a:p>
            <a:pPr marL="0" indent="0">
              <a:buNone/>
            </a:pPr>
            <a:endParaRPr lang="en-GB" sz="1200">
              <a:effectLst/>
              <a:latin typeface="Arial" panose="020B0604020202020204" pitchFamily="34" charset="0"/>
              <a:cs typeface="Arial" panose="020B0604020202020204" pitchFamily="34" charset="0"/>
            </a:endParaRPr>
          </a:p>
          <a:p>
            <a:r>
              <a:rPr lang="en-GB" sz="1200"/>
              <a:t>For 2024/25, 99% of patients seen under UDA contracts reported understanding the clinician’s advice, compared to 98% at Contract Reform practices. This is a small but statistically significant difference of one percentage point. </a:t>
            </a:r>
          </a:p>
        </p:txBody>
      </p:sp>
      <p:sp>
        <p:nvSpPr>
          <p:cNvPr id="7" name="Rectangle 6">
            <a:extLst>
              <a:ext uri="{FF2B5EF4-FFF2-40B4-BE49-F238E27FC236}">
                <a16:creationId xmlns:a16="http://schemas.microsoft.com/office/drawing/2014/main" id="{39142A05-0FCB-5109-1ED1-9614E411A500}"/>
              </a:ext>
            </a:extLst>
          </p:cNvPr>
          <p:cNvSpPr/>
          <p:nvPr/>
        </p:nvSpPr>
        <p:spPr>
          <a:xfrm>
            <a:off x="2915816" y="627534"/>
            <a:ext cx="5807967" cy="3960440"/>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5" name="Chart 4">
            <a:extLst>
              <a:ext uri="{FF2B5EF4-FFF2-40B4-BE49-F238E27FC236}">
                <a16:creationId xmlns:a16="http://schemas.microsoft.com/office/drawing/2014/main" id="{5FF12910-2CB2-2923-F764-34AC7A801543}"/>
              </a:ext>
            </a:extLst>
          </p:cNvPr>
          <p:cNvGraphicFramePr/>
          <p:nvPr>
            <p:extLst>
              <p:ext uri="{D42A27DB-BD31-4B8C-83A1-F6EECF244321}">
                <p14:modId xmlns:p14="http://schemas.microsoft.com/office/powerpoint/2010/main" val="3669813338"/>
              </p:ext>
            </p:extLst>
          </p:nvPr>
        </p:nvGraphicFramePr>
        <p:xfrm>
          <a:off x="2663076" y="595660"/>
          <a:ext cx="6096000"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3" name="Arrow: Up 2">
            <a:extLst>
              <a:ext uri="{FF2B5EF4-FFF2-40B4-BE49-F238E27FC236}">
                <a16:creationId xmlns:a16="http://schemas.microsoft.com/office/drawing/2014/main" id="{C0B5E5C8-5A99-1777-B6AE-D2AEA86503CA}"/>
              </a:ext>
            </a:extLst>
          </p:cNvPr>
          <p:cNvSpPr/>
          <p:nvPr/>
        </p:nvSpPr>
        <p:spPr>
          <a:xfrm>
            <a:off x="7092280" y="3363838"/>
            <a:ext cx="144379" cy="134106"/>
          </a:xfrm>
          <a:prstGeom prst="upArrow">
            <a:avLst/>
          </a:prstGeom>
          <a:solidFill>
            <a:srgbClr val="02AE79"/>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50226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8B044C-5316-CD2B-A131-5B0FAFCFA1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EB3E48-9130-67A2-0E2D-F707BF9A4DFC}"/>
              </a:ext>
            </a:extLst>
          </p:cNvPr>
          <p:cNvSpPr>
            <a:spLocks noGrp="1"/>
          </p:cNvSpPr>
          <p:nvPr>
            <p:ph type="title"/>
          </p:nvPr>
        </p:nvSpPr>
        <p:spPr>
          <a:xfrm>
            <a:off x="86871" y="91926"/>
            <a:ext cx="8970257" cy="432048"/>
          </a:xfrm>
        </p:spPr>
        <p:txBody>
          <a:bodyPr/>
          <a:lstStyle/>
          <a:p>
            <a:r>
              <a:rPr lang="en-GB">
                <a:solidFill>
                  <a:srgbClr val="005EB8"/>
                </a:solidFill>
                <a:latin typeface="Arial" panose="020B0604020202020204" pitchFamily="34" charset="0"/>
              </a:rPr>
              <a:t>Satisfaction with Quality of NHS Dentistry</a:t>
            </a:r>
          </a:p>
        </p:txBody>
      </p:sp>
      <p:sp>
        <p:nvSpPr>
          <p:cNvPr id="12" name="Content Placeholder 11">
            <a:extLst>
              <a:ext uri="{FF2B5EF4-FFF2-40B4-BE49-F238E27FC236}">
                <a16:creationId xmlns:a16="http://schemas.microsoft.com/office/drawing/2014/main" id="{561ADF91-A936-AA4B-7200-1F4CF18F9970}"/>
              </a:ext>
            </a:extLst>
          </p:cNvPr>
          <p:cNvSpPr>
            <a:spLocks noGrp="1"/>
          </p:cNvSpPr>
          <p:nvPr>
            <p:ph idx="1"/>
          </p:nvPr>
        </p:nvSpPr>
        <p:spPr>
          <a:xfrm>
            <a:off x="-1" y="505960"/>
            <a:ext cx="2825123" cy="4163453"/>
          </a:xfrm>
        </p:spPr>
        <p:txBody>
          <a:bodyPr/>
          <a:lstStyle/>
          <a:p>
            <a:r>
              <a:rPr lang="en-GB" sz="1100"/>
              <a:t>Patients rated their satisfaction on a scale from 1 to 10 (1 is not at all satisfied and 10 is completely satisfied). Ratings of 7 to 10 are considered high satisfaction.</a:t>
            </a:r>
          </a:p>
          <a:p>
            <a:pPr marL="0" indent="0">
              <a:buNone/>
            </a:pPr>
            <a:endParaRPr lang="en-GB" sz="1100"/>
          </a:p>
          <a:p>
            <a:r>
              <a:rPr lang="en-GB" sz="1100"/>
              <a:t>Overall, 92% of patients are highly satisfied with the quality of NHS dentistry, consistent with 2023/24 (92%)</a:t>
            </a:r>
          </a:p>
          <a:p>
            <a:endParaRPr lang="en-GB" sz="1100"/>
          </a:p>
          <a:p>
            <a:r>
              <a:rPr lang="en-GB" sz="1100"/>
              <a:t>For 2024/25, patients continue to report higher levels of satisfaction with the quality of NHS dentistry at UDA Contract practices (95%) than Contract Reform (91%). This difference is statistically significant and consistent with last year’s findings. </a:t>
            </a:r>
          </a:p>
          <a:p>
            <a:pPr marL="0" indent="0">
              <a:buNone/>
            </a:pPr>
            <a:endParaRPr lang="en-GB" sz="1100"/>
          </a:p>
          <a:p>
            <a:r>
              <a:rPr lang="en-GB" sz="1100"/>
              <a:t>Contract Reform saw a small but statistically significant drop from 92% in 2023/24 to 91% in 2024/25.</a:t>
            </a:r>
          </a:p>
          <a:p>
            <a:endParaRPr lang="en-GB" sz="1100"/>
          </a:p>
        </p:txBody>
      </p:sp>
      <p:sp>
        <p:nvSpPr>
          <p:cNvPr id="7" name="Rectangle 6">
            <a:extLst>
              <a:ext uri="{FF2B5EF4-FFF2-40B4-BE49-F238E27FC236}">
                <a16:creationId xmlns:a16="http://schemas.microsoft.com/office/drawing/2014/main" id="{D074CE55-AA35-F063-5F88-48D6B6CAA77A}"/>
              </a:ext>
            </a:extLst>
          </p:cNvPr>
          <p:cNvSpPr/>
          <p:nvPr/>
        </p:nvSpPr>
        <p:spPr>
          <a:xfrm>
            <a:off x="2843808" y="595660"/>
            <a:ext cx="5879975" cy="3992314"/>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6" name="Chart 5">
            <a:extLst>
              <a:ext uri="{FF2B5EF4-FFF2-40B4-BE49-F238E27FC236}">
                <a16:creationId xmlns:a16="http://schemas.microsoft.com/office/drawing/2014/main" id="{A33C09B9-FCC7-8F25-787C-51CE821E4214}"/>
              </a:ext>
            </a:extLst>
          </p:cNvPr>
          <p:cNvGraphicFramePr/>
          <p:nvPr>
            <p:extLst>
              <p:ext uri="{D42A27DB-BD31-4B8C-83A1-F6EECF244321}">
                <p14:modId xmlns:p14="http://schemas.microsoft.com/office/powerpoint/2010/main" val="2921533245"/>
              </p:ext>
            </p:extLst>
          </p:nvPr>
        </p:nvGraphicFramePr>
        <p:xfrm>
          <a:off x="2195736" y="627534"/>
          <a:ext cx="6546732" cy="3920306"/>
        </p:xfrm>
        <a:graphic>
          <a:graphicData uri="http://schemas.openxmlformats.org/drawingml/2006/chart">
            <c:chart xmlns:c="http://schemas.openxmlformats.org/drawingml/2006/chart" xmlns:r="http://schemas.openxmlformats.org/officeDocument/2006/relationships" r:id="rId3"/>
          </a:graphicData>
        </a:graphic>
      </p:graphicFrame>
      <p:sp>
        <p:nvSpPr>
          <p:cNvPr id="8" name="Arrow: Up 7">
            <a:extLst>
              <a:ext uri="{FF2B5EF4-FFF2-40B4-BE49-F238E27FC236}">
                <a16:creationId xmlns:a16="http://schemas.microsoft.com/office/drawing/2014/main" id="{F580D714-EA18-10C9-4BE4-72E93AC7E023}"/>
              </a:ext>
            </a:extLst>
          </p:cNvPr>
          <p:cNvSpPr/>
          <p:nvPr/>
        </p:nvSpPr>
        <p:spPr>
          <a:xfrm>
            <a:off x="7092280" y="3291830"/>
            <a:ext cx="144379" cy="134106"/>
          </a:xfrm>
          <a:prstGeom prst="upArrow">
            <a:avLst/>
          </a:prstGeom>
          <a:solidFill>
            <a:srgbClr val="02AE79"/>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Arrow: Up 8">
            <a:extLst>
              <a:ext uri="{FF2B5EF4-FFF2-40B4-BE49-F238E27FC236}">
                <a16:creationId xmlns:a16="http://schemas.microsoft.com/office/drawing/2014/main" id="{9CC8F0DC-0A68-075F-8776-DD78FF7723FD}"/>
              </a:ext>
            </a:extLst>
          </p:cNvPr>
          <p:cNvSpPr/>
          <p:nvPr/>
        </p:nvSpPr>
        <p:spPr>
          <a:xfrm rot="10800000">
            <a:off x="7092279" y="2408587"/>
            <a:ext cx="144379" cy="134106"/>
          </a:xfrm>
          <a:prstGeom prst="upArrow">
            <a:avLst/>
          </a:prstGeom>
          <a:solidFill>
            <a:srgbClr val="C00000"/>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97219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D29C93-3216-39EC-13DA-F4135C3939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F6AB14-0011-6FE8-1359-C5C4634B3268}"/>
              </a:ext>
            </a:extLst>
          </p:cNvPr>
          <p:cNvSpPr>
            <a:spLocks noGrp="1"/>
          </p:cNvSpPr>
          <p:nvPr>
            <p:ph type="title"/>
          </p:nvPr>
        </p:nvSpPr>
        <p:spPr>
          <a:xfrm>
            <a:off x="0" y="87474"/>
            <a:ext cx="8970257" cy="432048"/>
          </a:xfrm>
        </p:spPr>
        <p:txBody>
          <a:bodyPr/>
          <a:lstStyle/>
          <a:p>
            <a:r>
              <a:rPr lang="en-GB">
                <a:solidFill>
                  <a:srgbClr val="005EB8"/>
                </a:solidFill>
                <a:latin typeface="Arial" panose="020B0604020202020204" pitchFamily="34" charset="0"/>
              </a:rPr>
              <a:t>Satisfaction with Overall Patient Experience</a:t>
            </a:r>
          </a:p>
        </p:txBody>
      </p:sp>
      <p:sp>
        <p:nvSpPr>
          <p:cNvPr id="12" name="Content Placeholder 11">
            <a:extLst>
              <a:ext uri="{FF2B5EF4-FFF2-40B4-BE49-F238E27FC236}">
                <a16:creationId xmlns:a16="http://schemas.microsoft.com/office/drawing/2014/main" id="{C68E0D83-1670-6059-D4C8-6127F90F76D4}"/>
              </a:ext>
            </a:extLst>
          </p:cNvPr>
          <p:cNvSpPr>
            <a:spLocks noGrp="1"/>
          </p:cNvSpPr>
          <p:nvPr>
            <p:ph idx="1"/>
          </p:nvPr>
        </p:nvSpPr>
        <p:spPr>
          <a:xfrm>
            <a:off x="20779" y="552534"/>
            <a:ext cx="3111060" cy="4228405"/>
          </a:xfrm>
        </p:spPr>
        <p:txBody>
          <a:bodyPr/>
          <a:lstStyle/>
          <a:p>
            <a:r>
              <a:rPr lang="en-GB" sz="1100"/>
              <a:t>Patients rated their satisfaction on a scale from 1 to 10 (1 is not at all satisfied and 10 is completely satisfied). Ratings of 7 to 10 are considered high satisfaction.</a:t>
            </a:r>
          </a:p>
          <a:p>
            <a:endParaRPr lang="en-GB" sz="1100"/>
          </a:p>
          <a:p>
            <a:r>
              <a:rPr lang="en-GB" sz="1100"/>
              <a:t>Overall, 94% of patients are highly satisfied with the dental practice environment and staff. This is consistent with 2023/24 (94%). </a:t>
            </a:r>
          </a:p>
          <a:p>
            <a:endParaRPr lang="en-GB" sz="1100">
              <a:effectLst/>
              <a:latin typeface="Arial" panose="020B0604020202020204" pitchFamily="34" charset="0"/>
              <a:cs typeface="Arial" panose="020B0604020202020204" pitchFamily="34" charset="0"/>
            </a:endParaRPr>
          </a:p>
          <a:p>
            <a:r>
              <a:rPr lang="en-GB" sz="1100"/>
              <a:t>In 2024/25, patients continue to report higher levels of satisfaction with their overall patient experience at UDA Contract practices (96%) than Contract Reform practices (93%). This is a small but statistically significant difference of three percentage points and consistent with last year’s findings. </a:t>
            </a:r>
          </a:p>
          <a:p>
            <a:pPr marL="0" indent="0">
              <a:buNone/>
            </a:pPr>
            <a:endParaRPr lang="en-GB" sz="1100"/>
          </a:p>
          <a:p>
            <a:r>
              <a:rPr lang="en-GB" sz="1100">
                <a:effectLst/>
                <a:latin typeface="Arial" panose="020B0604020202020204" pitchFamily="34" charset="0"/>
                <a:cs typeface="Arial" panose="020B0604020202020204" pitchFamily="34" charset="0"/>
              </a:rPr>
              <a:t>No statistically significant differences were found when comparing 2023/24 to 2024/25. </a:t>
            </a:r>
            <a:endParaRPr lang="en-GB" sz="1100"/>
          </a:p>
        </p:txBody>
      </p:sp>
      <p:sp>
        <p:nvSpPr>
          <p:cNvPr id="7" name="Rectangle 6">
            <a:extLst>
              <a:ext uri="{FF2B5EF4-FFF2-40B4-BE49-F238E27FC236}">
                <a16:creationId xmlns:a16="http://schemas.microsoft.com/office/drawing/2014/main" id="{BF2647BF-B6D0-8C8E-BAF2-B36109A012AD}"/>
              </a:ext>
            </a:extLst>
          </p:cNvPr>
          <p:cNvSpPr/>
          <p:nvPr/>
        </p:nvSpPr>
        <p:spPr>
          <a:xfrm>
            <a:off x="3131839" y="595660"/>
            <a:ext cx="5591943" cy="3992314"/>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6" name="Chart 5">
            <a:extLst>
              <a:ext uri="{FF2B5EF4-FFF2-40B4-BE49-F238E27FC236}">
                <a16:creationId xmlns:a16="http://schemas.microsoft.com/office/drawing/2014/main" id="{5C06722A-29F2-5C53-B120-4E94EBEDCF42}"/>
              </a:ext>
            </a:extLst>
          </p:cNvPr>
          <p:cNvGraphicFramePr/>
          <p:nvPr>
            <p:extLst>
              <p:ext uri="{D42A27DB-BD31-4B8C-83A1-F6EECF244321}">
                <p14:modId xmlns:p14="http://schemas.microsoft.com/office/powerpoint/2010/main" val="3188025050"/>
              </p:ext>
            </p:extLst>
          </p:nvPr>
        </p:nvGraphicFramePr>
        <p:xfrm>
          <a:off x="2699792" y="627534"/>
          <a:ext cx="6042676" cy="3920306"/>
        </p:xfrm>
        <a:graphic>
          <a:graphicData uri="http://schemas.openxmlformats.org/drawingml/2006/chart">
            <c:chart xmlns:c="http://schemas.openxmlformats.org/drawingml/2006/chart" xmlns:r="http://schemas.openxmlformats.org/officeDocument/2006/relationships" r:id="rId3"/>
          </a:graphicData>
        </a:graphic>
      </p:graphicFrame>
      <p:sp>
        <p:nvSpPr>
          <p:cNvPr id="3" name="Arrow: Up 2">
            <a:extLst>
              <a:ext uri="{FF2B5EF4-FFF2-40B4-BE49-F238E27FC236}">
                <a16:creationId xmlns:a16="http://schemas.microsoft.com/office/drawing/2014/main" id="{7C283CCD-3701-0FB6-1AE2-1E101A66E7E9}"/>
              </a:ext>
            </a:extLst>
          </p:cNvPr>
          <p:cNvSpPr/>
          <p:nvPr/>
        </p:nvSpPr>
        <p:spPr>
          <a:xfrm>
            <a:off x="7236296" y="3291830"/>
            <a:ext cx="144379" cy="134106"/>
          </a:xfrm>
          <a:prstGeom prst="upArrow">
            <a:avLst/>
          </a:prstGeom>
          <a:solidFill>
            <a:srgbClr val="02AE79"/>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92583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E2E92-3AEE-107D-4B44-B1FE791923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B7910F-C495-DAE0-FA18-17A04F5E0DA7}"/>
              </a:ext>
            </a:extLst>
          </p:cNvPr>
          <p:cNvSpPr>
            <a:spLocks noGrp="1"/>
          </p:cNvSpPr>
          <p:nvPr>
            <p:ph type="title"/>
          </p:nvPr>
        </p:nvSpPr>
        <p:spPr>
          <a:xfrm>
            <a:off x="107504" y="0"/>
            <a:ext cx="8291264" cy="432048"/>
          </a:xfrm>
        </p:spPr>
        <p:txBody>
          <a:bodyPr/>
          <a:lstStyle/>
          <a:p>
            <a:r>
              <a:rPr lang="en-GB">
                <a:solidFill>
                  <a:srgbClr val="005EB8"/>
                </a:solidFill>
                <a:latin typeface="Arial" panose="020B0604020202020204" pitchFamily="34" charset="0"/>
              </a:rPr>
              <a:t>Summary (1 of 2)</a:t>
            </a:r>
          </a:p>
        </p:txBody>
      </p:sp>
      <p:sp>
        <p:nvSpPr>
          <p:cNvPr id="3" name="Content Placeholder 2">
            <a:extLst>
              <a:ext uri="{FF2B5EF4-FFF2-40B4-BE49-F238E27FC236}">
                <a16:creationId xmlns:a16="http://schemas.microsoft.com/office/drawing/2014/main" id="{3180F40E-D03B-3DE2-9A45-BD23518EB6A3}"/>
              </a:ext>
            </a:extLst>
          </p:cNvPr>
          <p:cNvSpPr>
            <a:spLocks noGrp="1"/>
          </p:cNvSpPr>
          <p:nvPr>
            <p:ph idx="1"/>
          </p:nvPr>
        </p:nvSpPr>
        <p:spPr>
          <a:xfrm>
            <a:off x="0" y="474114"/>
            <a:ext cx="9198767" cy="4329884"/>
          </a:xfrm>
        </p:spPr>
        <p:txBody>
          <a:bodyPr/>
          <a:lstStyle/>
          <a:p>
            <a:r>
              <a:rPr lang="en-GB" sz="1200"/>
              <a:t>Overall, for 2024/25, 92% of patients are highly satisfied with the quality of their NHS dentistry, and 94% are highly satisfied with the dental practice environment and staff, these findings are consistent with 2023/24. </a:t>
            </a:r>
          </a:p>
          <a:p>
            <a:pPr marL="0" indent="0">
              <a:buNone/>
            </a:pPr>
            <a:r>
              <a:rPr lang="en-GB" sz="1200"/>
              <a:t>  </a:t>
            </a:r>
          </a:p>
          <a:p>
            <a:r>
              <a:rPr lang="en-GB" sz="1200" b="1"/>
              <a:t>When looking at the results overall (both contract types combined) there have been no increases, and two very small but statistically significant decreases in 2024/25 when compared to 2023/24:</a:t>
            </a:r>
          </a:p>
          <a:p>
            <a:pPr lvl="1">
              <a:buFont typeface="Wingdings" panose="05000000000000000000" pitchFamily="2" charset="2"/>
              <a:buChar char="Ø"/>
            </a:pPr>
            <a:r>
              <a:rPr lang="en-GB" sz="1200"/>
              <a:t>Patients agreeing they were involved in decisions about their dental care/treatment plan (90% down from 91%)</a:t>
            </a:r>
          </a:p>
          <a:p>
            <a:pPr lvl="1">
              <a:buFont typeface="Wingdings" panose="05000000000000000000" pitchFamily="2" charset="2"/>
              <a:buChar char="Ø"/>
            </a:pPr>
            <a:r>
              <a:rPr lang="en-GB" sz="1200"/>
              <a:t>Patients agreeing they were satisfied with the distance travelled to the dental practice (90% down from 91%)</a:t>
            </a:r>
          </a:p>
          <a:p>
            <a:pPr marL="457200" lvl="1" indent="0">
              <a:buNone/>
            </a:pPr>
            <a:endParaRPr lang="en-GB" sz="1000"/>
          </a:p>
          <a:p>
            <a:r>
              <a:rPr lang="en-GB" sz="1200" b="1"/>
              <a:t>Areas where UDA Contract practices are performing better than Contract Reform practices:</a:t>
            </a:r>
          </a:p>
          <a:p>
            <a:pPr lvl="1">
              <a:buFont typeface="Wingdings" panose="05000000000000000000" pitchFamily="2" charset="2"/>
              <a:buChar char="Ø"/>
            </a:pPr>
            <a:r>
              <a:rPr lang="en-GB" sz="1200"/>
              <a:t>More patients agreeing they were involved in decisions about their dental care/treatment plan (93% compared to 90%)</a:t>
            </a:r>
          </a:p>
          <a:p>
            <a:pPr lvl="1">
              <a:buFont typeface="Wingdings" panose="05000000000000000000" pitchFamily="2" charset="2"/>
              <a:buChar char="Ø"/>
            </a:pPr>
            <a:r>
              <a:rPr lang="en-GB" sz="1200"/>
              <a:t>More patients agreeing they were able to book an appointment at a convenient time (94% compared to 88%)</a:t>
            </a:r>
          </a:p>
          <a:p>
            <a:pPr lvl="1">
              <a:buFont typeface="Wingdings" panose="05000000000000000000" pitchFamily="2" charset="2"/>
              <a:buChar char="Ø"/>
            </a:pPr>
            <a:r>
              <a:rPr lang="en-GB" sz="1200"/>
              <a:t>More patients agree that dental practice staff were helpful (98% compared to 96%) and respectful (98% compared to 97%)</a:t>
            </a:r>
          </a:p>
          <a:p>
            <a:pPr lvl="1">
              <a:buFont typeface="Wingdings" panose="05000000000000000000" pitchFamily="2" charset="2"/>
              <a:buChar char="Ø"/>
            </a:pPr>
            <a:r>
              <a:rPr lang="en-GB" sz="1200"/>
              <a:t>More patients reporting that possible consequences were explained to them (93% compared to 91%) and information/advice given was explained in a way they understood (99% compared to 98%)</a:t>
            </a:r>
          </a:p>
          <a:p>
            <a:pPr lvl="1">
              <a:buFont typeface="Wingdings" panose="05000000000000000000" pitchFamily="2" charset="2"/>
              <a:buChar char="Ø"/>
            </a:pPr>
            <a:r>
              <a:rPr lang="en-GB" sz="1200"/>
              <a:t>More patients highly satisfied with quality of NHS dentistry (95% compared to 91%) and satisfied with the dental practice environment and the staff (96% compared to 93%)</a:t>
            </a:r>
          </a:p>
          <a:p>
            <a:pPr marL="457200" lvl="1" indent="0">
              <a:buNone/>
            </a:pPr>
            <a:endParaRPr lang="en-GB" sz="1000"/>
          </a:p>
          <a:p>
            <a:r>
              <a:rPr lang="en-GB" sz="1200" b="1"/>
              <a:t>Areas where Contract Reform practices are performing better than UDA practices:</a:t>
            </a:r>
          </a:p>
          <a:p>
            <a:pPr lvl="1">
              <a:buFont typeface="Wingdings" panose="05000000000000000000" pitchFamily="2" charset="2"/>
              <a:buChar char="Ø"/>
            </a:pPr>
            <a:r>
              <a:rPr lang="en-GB" sz="1200"/>
              <a:t>More patients reporting that the clinician discussed any risks or areas for improvement with their dental health (78% compared to 75%)</a:t>
            </a:r>
          </a:p>
          <a:p>
            <a:pPr marL="0" indent="0">
              <a:buNone/>
            </a:pPr>
            <a:endParaRPr lang="en-GB" sz="1200">
              <a:latin typeface="Arial"/>
              <a:cs typeface="Arial"/>
            </a:endParaRPr>
          </a:p>
          <a:p>
            <a:endParaRPr lang="en-GB" sz="1200"/>
          </a:p>
        </p:txBody>
      </p:sp>
    </p:spTree>
    <p:extLst>
      <p:ext uri="{BB962C8B-B14F-4D97-AF65-F5344CB8AC3E}">
        <p14:creationId xmlns:p14="http://schemas.microsoft.com/office/powerpoint/2010/main" val="35881909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3F31E1-3741-23FF-A712-E41E77B92A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F88BDB-A909-BFEB-1CBA-99A396ECE358}"/>
              </a:ext>
            </a:extLst>
          </p:cNvPr>
          <p:cNvSpPr>
            <a:spLocks noGrp="1"/>
          </p:cNvSpPr>
          <p:nvPr>
            <p:ph type="title"/>
          </p:nvPr>
        </p:nvSpPr>
        <p:spPr>
          <a:xfrm>
            <a:off x="107504" y="51470"/>
            <a:ext cx="8291264" cy="432048"/>
          </a:xfrm>
        </p:spPr>
        <p:txBody>
          <a:bodyPr/>
          <a:lstStyle/>
          <a:p>
            <a:r>
              <a:rPr lang="en-GB">
                <a:solidFill>
                  <a:srgbClr val="005EB8"/>
                </a:solidFill>
                <a:latin typeface="Arial" panose="020B0604020202020204" pitchFamily="34" charset="0"/>
              </a:rPr>
              <a:t>Summary (2 of 2)</a:t>
            </a:r>
          </a:p>
        </p:txBody>
      </p:sp>
      <p:sp>
        <p:nvSpPr>
          <p:cNvPr id="3" name="Content Placeholder 2">
            <a:extLst>
              <a:ext uri="{FF2B5EF4-FFF2-40B4-BE49-F238E27FC236}">
                <a16:creationId xmlns:a16="http://schemas.microsoft.com/office/drawing/2014/main" id="{EA4D9F19-CED3-2DE5-1B2A-B043E3DFE46B}"/>
              </a:ext>
            </a:extLst>
          </p:cNvPr>
          <p:cNvSpPr>
            <a:spLocks noGrp="1"/>
          </p:cNvSpPr>
          <p:nvPr>
            <p:ph idx="1"/>
          </p:nvPr>
        </p:nvSpPr>
        <p:spPr>
          <a:xfrm>
            <a:off x="179513" y="483518"/>
            <a:ext cx="8568952" cy="4329884"/>
          </a:xfrm>
        </p:spPr>
        <p:txBody>
          <a:bodyPr/>
          <a:lstStyle/>
          <a:p>
            <a:pPr marL="457200" lvl="1" indent="0">
              <a:buNone/>
            </a:pPr>
            <a:endParaRPr lang="en-GB" sz="1200"/>
          </a:p>
          <a:p>
            <a:r>
              <a:rPr lang="en-GB" sz="1200" b="1"/>
              <a:t>Areas where UDA Contract practices have increased in 2024/25 compared to 2023/24:</a:t>
            </a:r>
          </a:p>
          <a:p>
            <a:pPr lvl="1">
              <a:buFont typeface="Wingdings" panose="05000000000000000000" pitchFamily="2" charset="2"/>
              <a:buChar char="Ø"/>
            </a:pPr>
            <a:r>
              <a:rPr lang="en-GB" sz="1200"/>
              <a:t>More patients agreeing they were able to book an appointment at a convenient time (94% up from 92%)</a:t>
            </a:r>
          </a:p>
          <a:p>
            <a:pPr marL="457200" lvl="1" indent="0">
              <a:buNone/>
            </a:pPr>
            <a:endParaRPr lang="en-GB" sz="1200"/>
          </a:p>
          <a:p>
            <a:pPr marL="342900" indent="-171450">
              <a:buFont typeface="Wingdings" panose="05000000000000000000" pitchFamily="2" charset="2"/>
              <a:buChar char="§"/>
            </a:pPr>
            <a:r>
              <a:rPr lang="en-GB" sz="1200"/>
              <a:t>There were no decreases for UDA Contract practices in 2024/25 compared to 2023/24. </a:t>
            </a:r>
          </a:p>
          <a:p>
            <a:pPr marL="457200" lvl="1" indent="0">
              <a:buNone/>
            </a:pPr>
            <a:endParaRPr lang="en-GB" sz="1200"/>
          </a:p>
          <a:p>
            <a:r>
              <a:rPr lang="en-GB" sz="1200" b="1"/>
              <a:t>Areas where Contract Reform practices have decreased in 2024/25 compared to 2023/24:</a:t>
            </a:r>
          </a:p>
          <a:p>
            <a:pPr lvl="1">
              <a:buFont typeface="Wingdings" panose="05000000000000000000" pitchFamily="2" charset="2"/>
              <a:buChar char="Ø"/>
            </a:pPr>
            <a:r>
              <a:rPr lang="en-GB" sz="1200"/>
              <a:t>Patients agreeing they were satisfied with the distance travelled to the dental practice (90% down from 91%)</a:t>
            </a:r>
          </a:p>
          <a:p>
            <a:pPr lvl="1">
              <a:buFont typeface="Wingdings" panose="05000000000000000000" pitchFamily="2" charset="2"/>
              <a:buChar char="Ø"/>
            </a:pPr>
            <a:r>
              <a:rPr lang="en-GB" sz="1200"/>
              <a:t>Fewer patients reporting that possible consequences were explained to them (91% down from 92%)</a:t>
            </a:r>
          </a:p>
          <a:p>
            <a:pPr lvl="1">
              <a:buFont typeface="Wingdings" panose="05000000000000000000" pitchFamily="2" charset="2"/>
              <a:buChar char="Ø"/>
            </a:pPr>
            <a:r>
              <a:rPr lang="en-GB" sz="1200"/>
              <a:t>Fewer patients highly satisfied with the quality of NHS dentistry (91% down from 92%)</a:t>
            </a:r>
          </a:p>
          <a:p>
            <a:pPr lvl="1">
              <a:buFont typeface="Wingdings" panose="05000000000000000000" pitchFamily="2" charset="2"/>
              <a:buChar char="Ø"/>
            </a:pPr>
            <a:endParaRPr lang="en-GB" sz="1200"/>
          </a:p>
          <a:p>
            <a:pPr marL="342900" indent="-171450">
              <a:buFont typeface="Wingdings" panose="05000000000000000000" pitchFamily="2" charset="2"/>
              <a:buChar char="§"/>
            </a:pPr>
            <a:r>
              <a:rPr lang="en-GB" sz="1200"/>
              <a:t>There were no increases for Contract Reform practices when comparing 2024/25 to 2023/24. </a:t>
            </a:r>
          </a:p>
          <a:p>
            <a:pPr lvl="1">
              <a:buFont typeface="Wingdings" panose="05000000000000000000" pitchFamily="2" charset="2"/>
              <a:buChar char="Ø"/>
            </a:pPr>
            <a:endParaRPr lang="en-GB" sz="1200"/>
          </a:p>
          <a:p>
            <a:pPr lvl="1">
              <a:buFont typeface="Wingdings" panose="05000000000000000000" pitchFamily="2" charset="2"/>
              <a:buChar char="Ø"/>
            </a:pPr>
            <a:endParaRPr lang="en-GB" sz="1200">
              <a:latin typeface="Arial"/>
              <a:cs typeface="Arial"/>
            </a:endParaRPr>
          </a:p>
          <a:p>
            <a:endParaRPr lang="en-GB" sz="1200"/>
          </a:p>
        </p:txBody>
      </p:sp>
    </p:spTree>
    <p:extLst>
      <p:ext uri="{BB962C8B-B14F-4D97-AF65-F5344CB8AC3E}">
        <p14:creationId xmlns:p14="http://schemas.microsoft.com/office/powerpoint/2010/main" val="26412267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4">
            <a:extLst>
              <a:ext uri="{FF2B5EF4-FFF2-40B4-BE49-F238E27FC236}">
                <a16:creationId xmlns:a16="http://schemas.microsoft.com/office/drawing/2014/main" id="{382254C7-A6BA-15B6-EE98-5B969AB48DE2}"/>
              </a:ext>
            </a:extLst>
          </p:cNvPr>
          <p:cNvSpPr txBox="1"/>
          <p:nvPr/>
        </p:nvSpPr>
        <p:spPr>
          <a:xfrm>
            <a:off x="899592" y="3219822"/>
            <a:ext cx="4017657" cy="138499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200000"/>
              </a:lnSpc>
            </a:pPr>
            <a:r>
              <a:rPr lang="en-GB" sz="1400">
                <a:solidFill>
                  <a:schemeClr val="bg1"/>
                </a:solidFill>
                <a:latin typeface="Arial" panose="020B0604020202020204" pitchFamily="34" charset="0"/>
                <a:cs typeface="Arial" panose="020B0604020202020204" pitchFamily="34" charset="0"/>
              </a:rPr>
              <a:t>www.nhsbsa.nhs.uk</a:t>
            </a:r>
          </a:p>
          <a:p>
            <a:pPr>
              <a:lnSpc>
                <a:spcPct val="200000"/>
              </a:lnSpc>
            </a:pPr>
            <a:r>
              <a:rPr lang="en-GB" sz="1400">
                <a:solidFill>
                  <a:schemeClr val="bg1"/>
                </a:solidFill>
                <a:latin typeface="Arial" panose="020B0604020202020204" pitchFamily="34" charset="0"/>
                <a:cs typeface="Arial" panose="020B0604020202020204" pitchFamily="34" charset="0"/>
              </a:rPr>
              <a:t>@NHSBSA</a:t>
            </a:r>
          </a:p>
          <a:p>
            <a:endParaRPr lang="en-GB" sz="1400">
              <a:solidFill>
                <a:schemeClr val="bg1"/>
              </a:solidFill>
              <a:latin typeface="Arial" panose="020B0604020202020204" pitchFamily="34" charset="0"/>
              <a:cs typeface="Arial" panose="020B0604020202020204" pitchFamily="34" charset="0"/>
            </a:endParaRPr>
          </a:p>
          <a:p>
            <a:r>
              <a:rPr lang="en-GB" sz="1400">
                <a:solidFill>
                  <a:schemeClr val="bg1"/>
                </a:solidFill>
                <a:latin typeface="Arial" panose="020B0604020202020204" pitchFamily="34" charset="0"/>
                <a:cs typeface="Arial" panose="020B0604020202020204" pitchFamily="34" charset="0"/>
              </a:rPr>
              <a:t>NHS Business Services Authority</a:t>
            </a:r>
          </a:p>
        </p:txBody>
      </p:sp>
      <p:pic>
        <p:nvPicPr>
          <p:cNvPr id="5" name="Graphic 4">
            <a:extLst>
              <a:ext uri="{FF2B5EF4-FFF2-40B4-BE49-F238E27FC236}">
                <a16:creationId xmlns:a16="http://schemas.microsoft.com/office/drawing/2014/main" id="{7E769779-2664-734F-CC8A-7DB97ECF2E8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9552" y="3363838"/>
            <a:ext cx="288032" cy="288032"/>
          </a:xfrm>
          <a:prstGeom prst="rect">
            <a:avLst/>
          </a:prstGeom>
        </p:spPr>
      </p:pic>
      <p:pic>
        <p:nvPicPr>
          <p:cNvPr id="7" name="Graphic 6">
            <a:extLst>
              <a:ext uri="{FF2B5EF4-FFF2-40B4-BE49-F238E27FC236}">
                <a16:creationId xmlns:a16="http://schemas.microsoft.com/office/drawing/2014/main" id="{23EC6B4D-4146-7E63-978E-D6CF04CC5F2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51075" y="4227934"/>
            <a:ext cx="288000" cy="285851"/>
          </a:xfrm>
          <a:prstGeom prst="rect">
            <a:avLst/>
          </a:prstGeom>
        </p:spPr>
      </p:pic>
      <p:pic>
        <p:nvPicPr>
          <p:cNvPr id="9" name="Graphic 8">
            <a:extLst>
              <a:ext uri="{FF2B5EF4-FFF2-40B4-BE49-F238E27FC236}">
                <a16:creationId xmlns:a16="http://schemas.microsoft.com/office/drawing/2014/main" id="{E71A1664-B4BD-B40B-A9E9-63C433DAB55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80096" y="3818399"/>
            <a:ext cx="252000" cy="257143"/>
          </a:xfrm>
          <a:prstGeom prst="rect">
            <a:avLst/>
          </a:prstGeom>
        </p:spPr>
      </p:pic>
    </p:spTree>
    <p:extLst>
      <p:ext uri="{BB962C8B-B14F-4D97-AF65-F5344CB8AC3E}">
        <p14:creationId xmlns:p14="http://schemas.microsoft.com/office/powerpoint/2010/main" val="3714771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51470"/>
            <a:ext cx="8291264" cy="432048"/>
          </a:xfrm>
        </p:spPr>
        <p:txBody>
          <a:bodyPr/>
          <a:lstStyle/>
          <a:p>
            <a:r>
              <a:rPr lang="en-GB">
                <a:solidFill>
                  <a:srgbClr val="005EB8"/>
                </a:solidFill>
                <a:latin typeface="Arial" panose="020B0604020202020204" pitchFamily="34" charset="0"/>
              </a:rPr>
              <a:t>Introduction</a:t>
            </a:r>
          </a:p>
        </p:txBody>
      </p:sp>
      <p:sp>
        <p:nvSpPr>
          <p:cNvPr id="3" name="Content Placeholder 2"/>
          <p:cNvSpPr>
            <a:spLocks noGrp="1"/>
          </p:cNvSpPr>
          <p:nvPr>
            <p:ph idx="1"/>
          </p:nvPr>
        </p:nvSpPr>
        <p:spPr>
          <a:xfrm>
            <a:off x="53752" y="483518"/>
            <a:ext cx="9090248" cy="4329884"/>
          </a:xfrm>
        </p:spPr>
        <p:txBody>
          <a:bodyPr/>
          <a:lstStyle/>
          <a:p>
            <a:r>
              <a:rPr lang="en-GB" sz="1200" dirty="0"/>
              <a:t>The Welsh General Dental Patient Survey collects feedback from patients receiving general (non-urgent) NHS dental care in Wales. It asks about satisfaction with the quality of NHS dentistry, interactions with practice staff, the convenience of attending and booking appointments, and patients’ understanding of their dental health and any advice received. The survey also includes optional demographic questions. This report analyses selected questions. </a:t>
            </a:r>
          </a:p>
          <a:p>
            <a:r>
              <a:rPr lang="en-GB" sz="1200" dirty="0"/>
              <a:t>This report compares 2024/25 survey responses from patients who attended dental practices operating under Contract Reform with those under Units of Dental Activity (UDA) contracts. It also compares the 2024/25 results with those from 2023/24.</a:t>
            </a:r>
          </a:p>
          <a:p>
            <a:r>
              <a:rPr lang="en-GB" sz="1200" dirty="0"/>
              <a:t>The survey is sent weekly by email or SMS to patients in Wales who received NHS dental treatment within the past six weeks. For 2024/25, on average it was sent to 2556 patients a week, with an average response rate of 23% (584 responses). </a:t>
            </a:r>
          </a:p>
          <a:p>
            <a:r>
              <a:rPr lang="en-GB" sz="1200" dirty="0">
                <a:latin typeface="Arial"/>
                <a:cs typeface="Arial"/>
              </a:rPr>
              <a:t>Responses from contracts that could not be identified as either Contract Reform or UDA at the time of analysis were excluded. </a:t>
            </a:r>
            <a:r>
              <a:rPr lang="en-GB" sz="1200" dirty="0">
                <a:effectLst/>
                <a:latin typeface="Arial" panose="020B0604020202020204" pitchFamily="34" charset="0"/>
                <a:ea typeface="Aptos" panose="020B0004020202020204" pitchFamily="34" charset="0"/>
              </a:rPr>
              <a:t>Contracts were categorised as Contract Reform or UDA based on their service lines held in Compass during the 2024/25 financial year.</a:t>
            </a:r>
            <a:r>
              <a:rPr lang="en-GB" sz="1200" dirty="0">
                <a:latin typeface="Arial"/>
                <a:cs typeface="Arial"/>
              </a:rPr>
              <a:t> Patients who did not confirm attending the listed dental practice within the past six weeks (as asked in the first question) were routed to the end of the survey and did not answer further questions. This leaves a base size of 27,962 for 2024/25 and 30,636 for 2023/24. Base sizes may vary throughout the report, as some questions were optional.</a:t>
            </a:r>
          </a:p>
          <a:p>
            <a:r>
              <a:rPr lang="en-GB" sz="1200" dirty="0">
                <a:latin typeface="Arial"/>
                <a:cs typeface="Arial"/>
              </a:rPr>
              <a:t>Percentages in this report have been rounded to the nearest whole percentage point, in some cases the percentage will not add up to exactly 100%. </a:t>
            </a:r>
          </a:p>
          <a:p>
            <a:r>
              <a:rPr lang="en-GB" sz="1200" dirty="0"/>
              <a:t>Statistical significance testing was conducted at the 95% confidence level. This means that any statistically significant differences found between the two contract types and/or years are meaningful and unlikely to be due to chance. </a:t>
            </a:r>
          </a:p>
          <a:p>
            <a:endParaRPr lang="en-GB" sz="1200" dirty="0">
              <a:latin typeface="Arial"/>
              <a:cs typeface="Arial"/>
            </a:endParaRPr>
          </a:p>
          <a:p>
            <a:endParaRPr lang="en-GB" sz="1200" dirty="0"/>
          </a:p>
        </p:txBody>
      </p:sp>
      <p:sp>
        <p:nvSpPr>
          <p:cNvPr id="4" name="TextBox 3">
            <a:extLst>
              <a:ext uri="{FF2B5EF4-FFF2-40B4-BE49-F238E27FC236}">
                <a16:creationId xmlns:a16="http://schemas.microsoft.com/office/drawing/2014/main" id="{CCA13CC2-FF53-1E34-FF4E-1F92B01AA9C8}"/>
              </a:ext>
            </a:extLst>
          </p:cNvPr>
          <p:cNvSpPr txBox="1"/>
          <p:nvPr/>
        </p:nvSpPr>
        <p:spPr>
          <a:xfrm>
            <a:off x="3120089" y="4143412"/>
            <a:ext cx="2448272" cy="369332"/>
          </a:xfrm>
          <a:prstGeom prst="rect">
            <a:avLst/>
          </a:prstGeom>
          <a:noFill/>
        </p:spPr>
        <p:txBody>
          <a:bodyPr wrap="square" rtlCol="0">
            <a:spAutoFit/>
          </a:bodyPr>
          <a:lstStyle/>
          <a:p>
            <a:r>
              <a:rPr lang="en-GB" sz="900" dirty="0">
                <a:latin typeface="Arial" panose="020B0604020202020204" pitchFamily="34" charset="0"/>
                <a:cs typeface="Arial" panose="020B0604020202020204" pitchFamily="34" charset="0"/>
              </a:rPr>
              <a:t>Green upward arrow indicates a statistically significant increase/higher percentage</a:t>
            </a:r>
          </a:p>
        </p:txBody>
      </p:sp>
      <p:sp>
        <p:nvSpPr>
          <p:cNvPr id="5" name="TextBox 4">
            <a:extLst>
              <a:ext uri="{FF2B5EF4-FFF2-40B4-BE49-F238E27FC236}">
                <a16:creationId xmlns:a16="http://schemas.microsoft.com/office/drawing/2014/main" id="{ECB66E6E-AAAC-BC47-449C-B4F15CB57331}"/>
              </a:ext>
            </a:extLst>
          </p:cNvPr>
          <p:cNvSpPr txBox="1"/>
          <p:nvPr/>
        </p:nvSpPr>
        <p:spPr>
          <a:xfrm>
            <a:off x="5662464" y="4155207"/>
            <a:ext cx="2736304" cy="369332"/>
          </a:xfrm>
          <a:prstGeom prst="rect">
            <a:avLst/>
          </a:prstGeom>
          <a:noFill/>
        </p:spPr>
        <p:txBody>
          <a:bodyPr wrap="square" rtlCol="0">
            <a:spAutoFit/>
          </a:bodyPr>
          <a:lstStyle/>
          <a:p>
            <a:r>
              <a:rPr lang="en-GB" sz="900" dirty="0">
                <a:latin typeface="Arial" panose="020B0604020202020204" pitchFamily="34" charset="0"/>
                <a:cs typeface="Arial" panose="020B0604020202020204" pitchFamily="34" charset="0"/>
              </a:rPr>
              <a:t>Red downward arrow indicates statistically significant decrease/lower percentage</a:t>
            </a:r>
          </a:p>
        </p:txBody>
      </p:sp>
      <p:sp>
        <p:nvSpPr>
          <p:cNvPr id="6" name="Arrow: Up 5">
            <a:extLst>
              <a:ext uri="{FF2B5EF4-FFF2-40B4-BE49-F238E27FC236}">
                <a16:creationId xmlns:a16="http://schemas.microsoft.com/office/drawing/2014/main" id="{A744FA85-6357-7C1C-11B4-04AE15D80866}"/>
              </a:ext>
            </a:extLst>
          </p:cNvPr>
          <p:cNvSpPr/>
          <p:nvPr/>
        </p:nvSpPr>
        <p:spPr>
          <a:xfrm>
            <a:off x="5511802" y="4244094"/>
            <a:ext cx="72008" cy="195486"/>
          </a:xfrm>
          <a:prstGeom prst="upArrow">
            <a:avLst/>
          </a:prstGeom>
          <a:solidFill>
            <a:srgbClr val="02AE79"/>
          </a:solidFill>
          <a:ln>
            <a:solidFill>
              <a:srgbClr val="02A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Arrow: Up 6">
            <a:extLst>
              <a:ext uri="{FF2B5EF4-FFF2-40B4-BE49-F238E27FC236}">
                <a16:creationId xmlns:a16="http://schemas.microsoft.com/office/drawing/2014/main" id="{6081F137-19FE-883F-1B85-64F694575911}"/>
              </a:ext>
            </a:extLst>
          </p:cNvPr>
          <p:cNvSpPr/>
          <p:nvPr/>
        </p:nvSpPr>
        <p:spPr>
          <a:xfrm rot="10800000">
            <a:off x="7980652" y="4244094"/>
            <a:ext cx="72008" cy="195486"/>
          </a:xfrm>
          <a:prstGeom prst="up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a:extLst>
              <a:ext uri="{FF2B5EF4-FFF2-40B4-BE49-F238E27FC236}">
                <a16:creationId xmlns:a16="http://schemas.microsoft.com/office/drawing/2014/main" id="{F0648A9D-E9EE-530B-15B0-99B718FDDC60}"/>
              </a:ext>
            </a:extLst>
          </p:cNvPr>
          <p:cNvSpPr/>
          <p:nvPr/>
        </p:nvSpPr>
        <p:spPr>
          <a:xfrm>
            <a:off x="3176714" y="4143412"/>
            <a:ext cx="5071392" cy="392923"/>
          </a:xfrm>
          <a:prstGeom prst="rect">
            <a:avLst/>
          </a:prstGeom>
          <a:noFill/>
          <a:ln>
            <a:solidFill>
              <a:srgbClr val="005EB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51639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84121-4DF0-1054-DCA4-B315B1F66887}"/>
            </a:ext>
          </a:extLst>
        </p:cNvPr>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BEEA872C-8F8C-EB82-95AB-96DA6283798C}"/>
              </a:ext>
            </a:extLst>
          </p:cNvPr>
          <p:cNvGraphicFramePr/>
          <p:nvPr>
            <p:extLst>
              <p:ext uri="{D42A27DB-BD31-4B8C-83A1-F6EECF244321}">
                <p14:modId xmlns:p14="http://schemas.microsoft.com/office/powerpoint/2010/main" val="57710219"/>
              </p:ext>
            </p:extLst>
          </p:nvPr>
        </p:nvGraphicFramePr>
        <p:xfrm>
          <a:off x="2627784" y="555526"/>
          <a:ext cx="6096000"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739D6BE6-C527-CBBB-FEDB-E72663C68E17}"/>
              </a:ext>
            </a:extLst>
          </p:cNvPr>
          <p:cNvSpPr>
            <a:spLocks noGrp="1"/>
          </p:cNvSpPr>
          <p:nvPr>
            <p:ph type="title"/>
          </p:nvPr>
        </p:nvSpPr>
        <p:spPr>
          <a:xfrm>
            <a:off x="66239" y="48493"/>
            <a:ext cx="8291264" cy="432048"/>
          </a:xfrm>
        </p:spPr>
        <p:txBody>
          <a:bodyPr/>
          <a:lstStyle/>
          <a:p>
            <a:r>
              <a:rPr lang="en-GB">
                <a:solidFill>
                  <a:srgbClr val="005EB8"/>
                </a:solidFill>
                <a:latin typeface="Arial" panose="020B0604020202020204" pitchFamily="34" charset="0"/>
              </a:rPr>
              <a:t>Patient Experience: Involvement</a:t>
            </a:r>
          </a:p>
        </p:txBody>
      </p:sp>
      <p:sp>
        <p:nvSpPr>
          <p:cNvPr id="12" name="Content Placeholder 11">
            <a:extLst>
              <a:ext uri="{FF2B5EF4-FFF2-40B4-BE49-F238E27FC236}">
                <a16:creationId xmlns:a16="http://schemas.microsoft.com/office/drawing/2014/main" id="{0E0D2F64-FFF4-D937-1F74-F6754F72C1BC}"/>
              </a:ext>
            </a:extLst>
          </p:cNvPr>
          <p:cNvSpPr>
            <a:spLocks noGrp="1"/>
          </p:cNvSpPr>
          <p:nvPr>
            <p:ph idx="1"/>
          </p:nvPr>
        </p:nvSpPr>
        <p:spPr>
          <a:xfrm>
            <a:off x="1" y="628002"/>
            <a:ext cx="2940496" cy="3959972"/>
          </a:xfrm>
        </p:spPr>
        <p:txBody>
          <a:bodyPr lIns="91440" tIns="45720" rIns="91440" bIns="45720" anchor="t"/>
          <a:lstStyle/>
          <a:p>
            <a:r>
              <a:rPr lang="en-GB" sz="1200"/>
              <a:t>In 2024/25, overall, nine in every ten patients (90%) agree or strongly agree they were involved in decisions about their dental care as much as they wanted to be, a statistically significant decrease of one percentage point compared to 2023/24 (91%).</a:t>
            </a:r>
          </a:p>
          <a:p>
            <a:pPr marL="0" indent="0">
              <a:buNone/>
            </a:pPr>
            <a:endParaRPr lang="en-GB" sz="1200"/>
          </a:p>
          <a:p>
            <a:r>
              <a:rPr lang="en-GB" sz="1200">
                <a:latin typeface="Arial"/>
                <a:cs typeface="Arial"/>
              </a:rPr>
              <a:t>Consistent with 2023/24, a statistically significantly higher proportion of patients at UDA practices (93%) agree/strongly agree they were involved in these decisions compared to Contract Reform practices (90%). </a:t>
            </a:r>
            <a:endParaRPr lang="en-GB" sz="1200"/>
          </a:p>
        </p:txBody>
      </p:sp>
      <p:sp>
        <p:nvSpPr>
          <p:cNvPr id="7" name="Rectangle 6">
            <a:extLst>
              <a:ext uri="{FF2B5EF4-FFF2-40B4-BE49-F238E27FC236}">
                <a16:creationId xmlns:a16="http://schemas.microsoft.com/office/drawing/2014/main" id="{AA752C4D-5CA3-BA4F-004A-43CE29760B4F}"/>
              </a:ext>
            </a:extLst>
          </p:cNvPr>
          <p:cNvSpPr/>
          <p:nvPr/>
        </p:nvSpPr>
        <p:spPr>
          <a:xfrm>
            <a:off x="2987823" y="627534"/>
            <a:ext cx="5688634" cy="3960440"/>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Arrow: Up 9">
            <a:extLst>
              <a:ext uri="{FF2B5EF4-FFF2-40B4-BE49-F238E27FC236}">
                <a16:creationId xmlns:a16="http://schemas.microsoft.com/office/drawing/2014/main" id="{600332A1-274A-BE36-2F8F-09E87F8EE4C4}"/>
              </a:ext>
            </a:extLst>
          </p:cNvPr>
          <p:cNvSpPr/>
          <p:nvPr/>
        </p:nvSpPr>
        <p:spPr>
          <a:xfrm>
            <a:off x="6919874" y="3291830"/>
            <a:ext cx="144379" cy="134106"/>
          </a:xfrm>
          <a:prstGeom prst="upArrow">
            <a:avLst/>
          </a:prstGeom>
          <a:solidFill>
            <a:srgbClr val="02AE79"/>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Arrow: Up 10">
            <a:extLst>
              <a:ext uri="{FF2B5EF4-FFF2-40B4-BE49-F238E27FC236}">
                <a16:creationId xmlns:a16="http://schemas.microsoft.com/office/drawing/2014/main" id="{FA836644-8355-A650-447B-747393631B34}"/>
              </a:ext>
            </a:extLst>
          </p:cNvPr>
          <p:cNvSpPr/>
          <p:nvPr/>
        </p:nvSpPr>
        <p:spPr>
          <a:xfrm rot="10800000">
            <a:off x="6847685" y="1240636"/>
            <a:ext cx="144379" cy="134106"/>
          </a:xfrm>
          <a:prstGeom prst="upArrow">
            <a:avLst/>
          </a:prstGeom>
          <a:solidFill>
            <a:srgbClr val="C00000"/>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280844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30E0D2-2227-2DB3-769F-B719922FD9D2}"/>
            </a:ext>
          </a:extLst>
        </p:cNvPr>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ACC379FB-EB9D-CDDD-4CDF-CD78B9F201FA}"/>
              </a:ext>
            </a:extLst>
          </p:cNvPr>
          <p:cNvGraphicFramePr/>
          <p:nvPr>
            <p:extLst>
              <p:ext uri="{D42A27DB-BD31-4B8C-83A1-F6EECF244321}">
                <p14:modId xmlns:p14="http://schemas.microsoft.com/office/powerpoint/2010/main" val="3720115025"/>
              </p:ext>
            </p:extLst>
          </p:nvPr>
        </p:nvGraphicFramePr>
        <p:xfrm>
          <a:off x="2627784" y="555526"/>
          <a:ext cx="6408712"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24476150-C4AA-524C-3934-B6F32C41A84D}"/>
              </a:ext>
            </a:extLst>
          </p:cNvPr>
          <p:cNvSpPr>
            <a:spLocks noGrp="1"/>
          </p:cNvSpPr>
          <p:nvPr>
            <p:ph type="title"/>
          </p:nvPr>
        </p:nvSpPr>
        <p:spPr>
          <a:xfrm>
            <a:off x="66239" y="48493"/>
            <a:ext cx="8291264" cy="432048"/>
          </a:xfrm>
        </p:spPr>
        <p:txBody>
          <a:bodyPr/>
          <a:lstStyle/>
          <a:p>
            <a:r>
              <a:rPr lang="en-GB">
                <a:solidFill>
                  <a:srgbClr val="005EB8"/>
                </a:solidFill>
                <a:latin typeface="Arial" panose="020B0604020202020204" pitchFamily="34" charset="0"/>
              </a:rPr>
              <a:t>Patient Experience: Travel</a:t>
            </a:r>
          </a:p>
        </p:txBody>
      </p:sp>
      <p:sp>
        <p:nvSpPr>
          <p:cNvPr id="12" name="Content Placeholder 11">
            <a:extLst>
              <a:ext uri="{FF2B5EF4-FFF2-40B4-BE49-F238E27FC236}">
                <a16:creationId xmlns:a16="http://schemas.microsoft.com/office/drawing/2014/main" id="{68E87675-8654-E470-7D42-60717AC59306}"/>
              </a:ext>
            </a:extLst>
          </p:cNvPr>
          <p:cNvSpPr>
            <a:spLocks noGrp="1"/>
          </p:cNvSpPr>
          <p:nvPr>
            <p:ph idx="1"/>
          </p:nvPr>
        </p:nvSpPr>
        <p:spPr>
          <a:xfrm>
            <a:off x="66239" y="646324"/>
            <a:ext cx="2843808" cy="4063999"/>
          </a:xfrm>
        </p:spPr>
        <p:txBody>
          <a:bodyPr/>
          <a:lstStyle/>
          <a:p>
            <a:r>
              <a:rPr lang="en-GB" sz="1200"/>
              <a:t>Overall, for 2024/25, 90% of patients agree or strongly agree that they are satisfied with the distance they have to travel to their dental practice. This a statistically significant decrease of one percentage point compared to 2023/24 (91%).</a:t>
            </a:r>
          </a:p>
          <a:p>
            <a:endParaRPr lang="en-GB" sz="1200"/>
          </a:p>
          <a:p>
            <a:r>
              <a:rPr lang="en-GB" sz="1200"/>
              <a:t>For Contract Reform, agreement with satisfaction on travel distance decreased slightly from 91% in 2023/24 to 90% in 2024/25 — a statistically significant difference.</a:t>
            </a:r>
          </a:p>
          <a:p>
            <a:endParaRPr lang="en-GB" sz="1200"/>
          </a:p>
          <a:p>
            <a:r>
              <a:rPr lang="en-GB" sz="1200">
                <a:effectLst/>
                <a:latin typeface="Arial" panose="020B0604020202020204" pitchFamily="34" charset="0"/>
                <a:cs typeface="Arial" panose="020B0604020202020204" pitchFamily="34" charset="0"/>
              </a:rPr>
              <a:t>No statistically significant differences were found for UDA Contract or between the two contract types for 2024/25.</a:t>
            </a:r>
          </a:p>
          <a:p>
            <a:endParaRPr lang="en-GB" sz="1200"/>
          </a:p>
          <a:p>
            <a:endParaRPr lang="en-GB" sz="1200"/>
          </a:p>
        </p:txBody>
      </p:sp>
      <p:sp>
        <p:nvSpPr>
          <p:cNvPr id="7" name="Rectangle 6">
            <a:extLst>
              <a:ext uri="{FF2B5EF4-FFF2-40B4-BE49-F238E27FC236}">
                <a16:creationId xmlns:a16="http://schemas.microsoft.com/office/drawing/2014/main" id="{89E97215-644F-27F9-B289-2C65094E895F}"/>
              </a:ext>
            </a:extLst>
          </p:cNvPr>
          <p:cNvSpPr/>
          <p:nvPr/>
        </p:nvSpPr>
        <p:spPr>
          <a:xfrm>
            <a:off x="2915817" y="627534"/>
            <a:ext cx="5760640" cy="3960440"/>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Arrow: Up 2">
            <a:extLst>
              <a:ext uri="{FF2B5EF4-FFF2-40B4-BE49-F238E27FC236}">
                <a16:creationId xmlns:a16="http://schemas.microsoft.com/office/drawing/2014/main" id="{4DE8DE3A-6569-BCA4-D82A-E29451E7BD37}"/>
              </a:ext>
            </a:extLst>
          </p:cNvPr>
          <p:cNvSpPr/>
          <p:nvPr/>
        </p:nvSpPr>
        <p:spPr>
          <a:xfrm rot="10800000">
            <a:off x="6847685" y="1240636"/>
            <a:ext cx="144379" cy="134106"/>
          </a:xfrm>
          <a:prstGeom prst="upArrow">
            <a:avLst/>
          </a:prstGeom>
          <a:solidFill>
            <a:srgbClr val="C00000"/>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Arrow: Up 3">
            <a:extLst>
              <a:ext uri="{FF2B5EF4-FFF2-40B4-BE49-F238E27FC236}">
                <a16:creationId xmlns:a16="http://schemas.microsoft.com/office/drawing/2014/main" id="{0DD65231-6734-4D17-538E-48B7254F3A05}"/>
              </a:ext>
            </a:extLst>
          </p:cNvPr>
          <p:cNvSpPr/>
          <p:nvPr/>
        </p:nvSpPr>
        <p:spPr>
          <a:xfrm rot="10800000">
            <a:off x="6847684" y="2283718"/>
            <a:ext cx="144379" cy="134106"/>
          </a:xfrm>
          <a:prstGeom prst="upArrow">
            <a:avLst/>
          </a:prstGeom>
          <a:solidFill>
            <a:srgbClr val="C00000"/>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806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37ABE4-5AD5-0F5F-C668-ACC19055D2FC}"/>
            </a:ext>
          </a:extLst>
        </p:cNvPr>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7A3D4A64-3D8B-21D1-8290-ECF70A8966B8}"/>
              </a:ext>
            </a:extLst>
          </p:cNvPr>
          <p:cNvGraphicFramePr/>
          <p:nvPr>
            <p:extLst>
              <p:ext uri="{D42A27DB-BD31-4B8C-83A1-F6EECF244321}">
                <p14:modId xmlns:p14="http://schemas.microsoft.com/office/powerpoint/2010/main" val="2805744449"/>
              </p:ext>
            </p:extLst>
          </p:nvPr>
        </p:nvGraphicFramePr>
        <p:xfrm>
          <a:off x="2699791" y="555526"/>
          <a:ext cx="6408712"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C7FACA4B-6102-624B-0A5C-2826DFE64113}"/>
              </a:ext>
            </a:extLst>
          </p:cNvPr>
          <p:cNvSpPr>
            <a:spLocks noGrp="1"/>
          </p:cNvSpPr>
          <p:nvPr>
            <p:ph type="title"/>
          </p:nvPr>
        </p:nvSpPr>
        <p:spPr>
          <a:xfrm>
            <a:off x="66239" y="48493"/>
            <a:ext cx="8291264" cy="432048"/>
          </a:xfrm>
        </p:spPr>
        <p:txBody>
          <a:bodyPr/>
          <a:lstStyle/>
          <a:p>
            <a:r>
              <a:rPr lang="en-GB">
                <a:solidFill>
                  <a:srgbClr val="005EB8"/>
                </a:solidFill>
                <a:latin typeface="Arial" panose="020B0604020202020204" pitchFamily="34" charset="0"/>
              </a:rPr>
              <a:t>Patient Experience: Booking</a:t>
            </a:r>
          </a:p>
        </p:txBody>
      </p:sp>
      <p:sp>
        <p:nvSpPr>
          <p:cNvPr id="12" name="Content Placeholder 11">
            <a:extLst>
              <a:ext uri="{FF2B5EF4-FFF2-40B4-BE49-F238E27FC236}">
                <a16:creationId xmlns:a16="http://schemas.microsoft.com/office/drawing/2014/main" id="{BBD89420-3977-42A8-6AD4-F0C9CAAFFB69}"/>
              </a:ext>
            </a:extLst>
          </p:cNvPr>
          <p:cNvSpPr>
            <a:spLocks noGrp="1"/>
          </p:cNvSpPr>
          <p:nvPr>
            <p:ph idx="1"/>
          </p:nvPr>
        </p:nvSpPr>
        <p:spPr>
          <a:xfrm>
            <a:off x="-1" y="584887"/>
            <a:ext cx="2987823" cy="4064000"/>
          </a:xfrm>
        </p:spPr>
        <p:txBody>
          <a:bodyPr/>
          <a:lstStyle/>
          <a:p>
            <a:r>
              <a:rPr lang="en-GB" sz="1200"/>
              <a:t>Consistent with 2023/24, overall, 89% of patients agree or strongly agree that they were able to book an appointment at a time convenient to them. </a:t>
            </a:r>
          </a:p>
          <a:p>
            <a:endParaRPr lang="en-GB" sz="1200">
              <a:effectLst/>
              <a:latin typeface="Arial" panose="020B0604020202020204" pitchFamily="34" charset="0"/>
              <a:cs typeface="Arial" panose="020B0604020202020204" pitchFamily="34" charset="0"/>
            </a:endParaRPr>
          </a:p>
          <a:p>
            <a:r>
              <a:rPr lang="en-GB" sz="1200"/>
              <a:t>Consistent with last year’s findings, a statistically significantly higher proportion of p</a:t>
            </a:r>
            <a:r>
              <a:rPr lang="en-GB" sz="1200">
                <a:effectLst/>
                <a:latin typeface="Arial" panose="020B0604020202020204" pitchFamily="34" charset="0"/>
                <a:cs typeface="Arial" panose="020B0604020202020204" pitchFamily="34" charset="0"/>
              </a:rPr>
              <a:t>atients treated by UDA practices agree/strongly agree that they were able to book an appointment at a convenient time (94%) compared to those at Contract Reform practices (88%). </a:t>
            </a:r>
          </a:p>
          <a:p>
            <a:pPr marL="0" indent="0">
              <a:buNone/>
            </a:pPr>
            <a:endParaRPr lang="en-GB" sz="1200">
              <a:effectLst/>
              <a:latin typeface="Arial" panose="020B0604020202020204" pitchFamily="34" charset="0"/>
              <a:cs typeface="Arial" panose="020B0604020202020204" pitchFamily="34" charset="0"/>
            </a:endParaRPr>
          </a:p>
          <a:p>
            <a:r>
              <a:rPr lang="en-GB" sz="1200"/>
              <a:t>For UDA contracts, agreement increased statistically significantly by two percentage points in 2024/25 compared to 2023/24 (94% vs 92%).</a:t>
            </a:r>
          </a:p>
        </p:txBody>
      </p:sp>
      <p:sp>
        <p:nvSpPr>
          <p:cNvPr id="7" name="Rectangle 6">
            <a:extLst>
              <a:ext uri="{FF2B5EF4-FFF2-40B4-BE49-F238E27FC236}">
                <a16:creationId xmlns:a16="http://schemas.microsoft.com/office/drawing/2014/main" id="{422CFFD0-66D7-8119-F2AE-75C2FFE344ED}"/>
              </a:ext>
            </a:extLst>
          </p:cNvPr>
          <p:cNvSpPr/>
          <p:nvPr/>
        </p:nvSpPr>
        <p:spPr>
          <a:xfrm>
            <a:off x="2987823" y="627534"/>
            <a:ext cx="5832649" cy="3960440"/>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Arrow: Up 2">
            <a:extLst>
              <a:ext uri="{FF2B5EF4-FFF2-40B4-BE49-F238E27FC236}">
                <a16:creationId xmlns:a16="http://schemas.microsoft.com/office/drawing/2014/main" id="{DA3D15C2-1DC5-7C56-E493-1E1CAFD6D683}"/>
              </a:ext>
            </a:extLst>
          </p:cNvPr>
          <p:cNvSpPr/>
          <p:nvPr/>
        </p:nvSpPr>
        <p:spPr>
          <a:xfrm>
            <a:off x="7020272" y="3291830"/>
            <a:ext cx="144379" cy="134106"/>
          </a:xfrm>
          <a:prstGeom prst="upArrow">
            <a:avLst/>
          </a:prstGeom>
          <a:solidFill>
            <a:srgbClr val="02AE79"/>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48176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CDA9A-C729-AFAF-5B99-2E704430AE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55CB1B-4BA3-6C99-5542-E0D40F233D58}"/>
              </a:ext>
            </a:extLst>
          </p:cNvPr>
          <p:cNvSpPr>
            <a:spLocks noGrp="1"/>
          </p:cNvSpPr>
          <p:nvPr>
            <p:ph type="title"/>
          </p:nvPr>
        </p:nvSpPr>
        <p:spPr>
          <a:xfrm>
            <a:off x="66239" y="48493"/>
            <a:ext cx="8291264" cy="432048"/>
          </a:xfrm>
        </p:spPr>
        <p:txBody>
          <a:bodyPr/>
          <a:lstStyle/>
          <a:p>
            <a:r>
              <a:rPr lang="en-GB">
                <a:solidFill>
                  <a:srgbClr val="005EB8"/>
                </a:solidFill>
                <a:latin typeface="Arial" panose="020B0604020202020204" pitchFamily="34" charset="0"/>
              </a:rPr>
              <a:t>Patient Experience: Helpful Staff</a:t>
            </a:r>
          </a:p>
        </p:txBody>
      </p:sp>
      <p:sp>
        <p:nvSpPr>
          <p:cNvPr id="12" name="Content Placeholder 11">
            <a:extLst>
              <a:ext uri="{FF2B5EF4-FFF2-40B4-BE49-F238E27FC236}">
                <a16:creationId xmlns:a16="http://schemas.microsoft.com/office/drawing/2014/main" id="{87E8AEF0-583B-AC66-0282-02D461BDC63C}"/>
              </a:ext>
            </a:extLst>
          </p:cNvPr>
          <p:cNvSpPr>
            <a:spLocks noGrp="1"/>
          </p:cNvSpPr>
          <p:nvPr>
            <p:ph idx="1"/>
          </p:nvPr>
        </p:nvSpPr>
        <p:spPr>
          <a:xfrm>
            <a:off x="40455" y="699542"/>
            <a:ext cx="2875361" cy="3312368"/>
          </a:xfrm>
        </p:spPr>
        <p:txBody>
          <a:bodyPr/>
          <a:lstStyle/>
          <a:p>
            <a:r>
              <a:rPr lang="en-GB" sz="1200"/>
              <a:t>Overall, 96% of patients agree or strongly agree that staff members at the dental practice were helpful. </a:t>
            </a:r>
          </a:p>
          <a:p>
            <a:pPr marL="0" indent="0">
              <a:buNone/>
            </a:pPr>
            <a:endParaRPr lang="en-GB" sz="1200"/>
          </a:p>
          <a:p>
            <a:r>
              <a:rPr lang="en-GB" sz="1200"/>
              <a:t>A larger proportion of patients seen under UDA Contracts agree or strongly agree that staff were helpful (98%) compared to those seen under Contract Reform (96% agree/strongly agree). </a:t>
            </a:r>
            <a:r>
              <a:rPr lang="en-GB" sz="1200">
                <a:effectLst/>
                <a:latin typeface="Arial" panose="020B0604020202020204" pitchFamily="34" charset="0"/>
                <a:cs typeface="Arial" panose="020B0604020202020204" pitchFamily="34" charset="0"/>
              </a:rPr>
              <a:t>This difference is statistically significant and consistent with last year's findings.</a:t>
            </a:r>
          </a:p>
        </p:txBody>
      </p:sp>
      <p:sp>
        <p:nvSpPr>
          <p:cNvPr id="7" name="Rectangle 6">
            <a:extLst>
              <a:ext uri="{FF2B5EF4-FFF2-40B4-BE49-F238E27FC236}">
                <a16:creationId xmlns:a16="http://schemas.microsoft.com/office/drawing/2014/main" id="{D1A07AC2-5998-9D2F-8D42-C3883ED1548E}"/>
              </a:ext>
            </a:extLst>
          </p:cNvPr>
          <p:cNvSpPr/>
          <p:nvPr/>
        </p:nvSpPr>
        <p:spPr>
          <a:xfrm>
            <a:off x="2915817" y="627534"/>
            <a:ext cx="5760640" cy="3960440"/>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0" name="Chart 9">
            <a:extLst>
              <a:ext uri="{FF2B5EF4-FFF2-40B4-BE49-F238E27FC236}">
                <a16:creationId xmlns:a16="http://schemas.microsoft.com/office/drawing/2014/main" id="{7F21F525-5D5C-46BB-FBF0-0C2BF780F661}"/>
              </a:ext>
            </a:extLst>
          </p:cNvPr>
          <p:cNvGraphicFramePr/>
          <p:nvPr>
            <p:extLst>
              <p:ext uri="{D42A27DB-BD31-4B8C-83A1-F6EECF244321}">
                <p14:modId xmlns:p14="http://schemas.microsoft.com/office/powerpoint/2010/main" val="2639402809"/>
              </p:ext>
            </p:extLst>
          </p:nvPr>
        </p:nvGraphicFramePr>
        <p:xfrm>
          <a:off x="2580457" y="575754"/>
          <a:ext cx="6096000"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11" name="Arrow: Up 10">
            <a:extLst>
              <a:ext uri="{FF2B5EF4-FFF2-40B4-BE49-F238E27FC236}">
                <a16:creationId xmlns:a16="http://schemas.microsoft.com/office/drawing/2014/main" id="{6E37EBFE-4A8A-CD0D-7261-31DF92680380}"/>
              </a:ext>
            </a:extLst>
          </p:cNvPr>
          <p:cNvSpPr/>
          <p:nvPr/>
        </p:nvSpPr>
        <p:spPr>
          <a:xfrm>
            <a:off x="6948264" y="3363838"/>
            <a:ext cx="144379" cy="134106"/>
          </a:xfrm>
          <a:prstGeom prst="upArrow">
            <a:avLst/>
          </a:prstGeom>
          <a:solidFill>
            <a:srgbClr val="02AE79"/>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656436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8CA49F-CF53-A219-A323-0CC209258C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C7A0CC-B629-DB65-62AC-1D07B8811ADE}"/>
              </a:ext>
            </a:extLst>
          </p:cNvPr>
          <p:cNvSpPr>
            <a:spLocks noGrp="1"/>
          </p:cNvSpPr>
          <p:nvPr>
            <p:ph type="title"/>
          </p:nvPr>
        </p:nvSpPr>
        <p:spPr>
          <a:xfrm>
            <a:off x="66238" y="48493"/>
            <a:ext cx="8970257" cy="432048"/>
          </a:xfrm>
        </p:spPr>
        <p:txBody>
          <a:bodyPr/>
          <a:lstStyle/>
          <a:p>
            <a:r>
              <a:rPr lang="en-GB">
                <a:solidFill>
                  <a:srgbClr val="005EB8"/>
                </a:solidFill>
                <a:latin typeface="Arial" panose="020B0604020202020204" pitchFamily="34" charset="0"/>
              </a:rPr>
              <a:t>Patient Experience : Respectful Staff</a:t>
            </a:r>
          </a:p>
        </p:txBody>
      </p:sp>
      <p:sp>
        <p:nvSpPr>
          <p:cNvPr id="12" name="Content Placeholder 11">
            <a:extLst>
              <a:ext uri="{FF2B5EF4-FFF2-40B4-BE49-F238E27FC236}">
                <a16:creationId xmlns:a16="http://schemas.microsoft.com/office/drawing/2014/main" id="{855ABA19-CD4E-0C53-203A-944717B4E2CD}"/>
              </a:ext>
            </a:extLst>
          </p:cNvPr>
          <p:cNvSpPr>
            <a:spLocks noGrp="1"/>
          </p:cNvSpPr>
          <p:nvPr>
            <p:ph idx="1"/>
          </p:nvPr>
        </p:nvSpPr>
        <p:spPr>
          <a:xfrm>
            <a:off x="107503" y="699542"/>
            <a:ext cx="2808313" cy="3528392"/>
          </a:xfrm>
        </p:spPr>
        <p:txBody>
          <a:bodyPr/>
          <a:lstStyle/>
          <a:p>
            <a:r>
              <a:rPr lang="en-GB" sz="1200"/>
              <a:t>Overall, 97% of patients agree or strongly agree that staff members at the dental practice were respectful. This is consistent with last year’s findings. </a:t>
            </a:r>
          </a:p>
          <a:p>
            <a:pPr marL="0" indent="0">
              <a:buNone/>
            </a:pPr>
            <a:endParaRPr lang="en-GB" sz="1200"/>
          </a:p>
          <a:p>
            <a:r>
              <a:rPr lang="en-GB" sz="1200"/>
              <a:t>A larger proportion of patients under UDA Contracts agree or strongly agree that staff were respectful (98%) compared to those under Contract Reform (97%). </a:t>
            </a:r>
            <a:r>
              <a:rPr lang="en-GB" sz="1200">
                <a:effectLst/>
                <a:latin typeface="Arial" panose="020B0604020202020204" pitchFamily="34" charset="0"/>
                <a:cs typeface="Arial" panose="020B0604020202020204" pitchFamily="34" charset="0"/>
              </a:rPr>
              <a:t>This difference of one percentage point is statistically significant and consistent with last year's findings.</a:t>
            </a:r>
            <a:endParaRPr lang="en-GB" sz="1200"/>
          </a:p>
        </p:txBody>
      </p:sp>
      <p:sp>
        <p:nvSpPr>
          <p:cNvPr id="7" name="Rectangle 6">
            <a:extLst>
              <a:ext uri="{FF2B5EF4-FFF2-40B4-BE49-F238E27FC236}">
                <a16:creationId xmlns:a16="http://schemas.microsoft.com/office/drawing/2014/main" id="{79903580-D111-EDE1-A2DB-CCF23BA44C57}"/>
              </a:ext>
            </a:extLst>
          </p:cNvPr>
          <p:cNvSpPr/>
          <p:nvPr/>
        </p:nvSpPr>
        <p:spPr>
          <a:xfrm>
            <a:off x="2915817" y="627534"/>
            <a:ext cx="5760640" cy="3960440"/>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0" name="Chart 9">
            <a:extLst>
              <a:ext uri="{FF2B5EF4-FFF2-40B4-BE49-F238E27FC236}">
                <a16:creationId xmlns:a16="http://schemas.microsoft.com/office/drawing/2014/main" id="{F84012D1-D654-371F-FD7E-640FFC447F60}"/>
              </a:ext>
            </a:extLst>
          </p:cNvPr>
          <p:cNvGraphicFramePr/>
          <p:nvPr>
            <p:extLst>
              <p:ext uri="{D42A27DB-BD31-4B8C-83A1-F6EECF244321}">
                <p14:modId xmlns:p14="http://schemas.microsoft.com/office/powerpoint/2010/main" val="1613095819"/>
              </p:ext>
            </p:extLst>
          </p:nvPr>
        </p:nvGraphicFramePr>
        <p:xfrm>
          <a:off x="2580457" y="575754"/>
          <a:ext cx="6096000"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3" name="Arrow: Up 2">
            <a:extLst>
              <a:ext uri="{FF2B5EF4-FFF2-40B4-BE49-F238E27FC236}">
                <a16:creationId xmlns:a16="http://schemas.microsoft.com/office/drawing/2014/main" id="{92B55CFC-AF19-11FB-0C1F-941F8C4F9712}"/>
              </a:ext>
            </a:extLst>
          </p:cNvPr>
          <p:cNvSpPr/>
          <p:nvPr/>
        </p:nvSpPr>
        <p:spPr>
          <a:xfrm>
            <a:off x="6948264" y="3363838"/>
            <a:ext cx="144379" cy="134106"/>
          </a:xfrm>
          <a:prstGeom prst="upArrow">
            <a:avLst/>
          </a:prstGeom>
          <a:solidFill>
            <a:srgbClr val="02AE79"/>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153227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79228-5073-D679-6795-083E06FCE6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42AB7C-EEC8-A292-186F-4AF41ED1FBB5}"/>
              </a:ext>
            </a:extLst>
          </p:cNvPr>
          <p:cNvSpPr>
            <a:spLocks noGrp="1"/>
          </p:cNvSpPr>
          <p:nvPr>
            <p:ph type="title"/>
          </p:nvPr>
        </p:nvSpPr>
        <p:spPr>
          <a:xfrm>
            <a:off x="86871" y="91926"/>
            <a:ext cx="8970257" cy="432048"/>
          </a:xfrm>
        </p:spPr>
        <p:txBody>
          <a:bodyPr/>
          <a:lstStyle/>
          <a:p>
            <a:r>
              <a:rPr lang="en-GB">
                <a:solidFill>
                  <a:srgbClr val="005EB8"/>
                </a:solidFill>
                <a:latin typeface="Arial" panose="020B0604020202020204" pitchFamily="34" charset="0"/>
              </a:rPr>
              <a:t>Dental Health: Risks or Areas for Improvement</a:t>
            </a:r>
          </a:p>
        </p:txBody>
      </p:sp>
      <p:sp>
        <p:nvSpPr>
          <p:cNvPr id="12" name="Content Placeholder 11">
            <a:extLst>
              <a:ext uri="{FF2B5EF4-FFF2-40B4-BE49-F238E27FC236}">
                <a16:creationId xmlns:a16="http://schemas.microsoft.com/office/drawing/2014/main" id="{29648FB8-0FF8-7A54-FED4-D80AF4AF7F56}"/>
              </a:ext>
            </a:extLst>
          </p:cNvPr>
          <p:cNvSpPr>
            <a:spLocks noGrp="1"/>
          </p:cNvSpPr>
          <p:nvPr>
            <p:ph idx="1"/>
          </p:nvPr>
        </p:nvSpPr>
        <p:spPr>
          <a:xfrm>
            <a:off x="86870" y="699542"/>
            <a:ext cx="2828945" cy="3384376"/>
          </a:xfrm>
        </p:spPr>
        <p:txBody>
          <a:bodyPr/>
          <a:lstStyle/>
          <a:p>
            <a:r>
              <a:rPr lang="en-GB" sz="1200"/>
              <a:t>Overall, just over three-quarters of patients (77%) reported that the dentist discussed risks or areas for improvement with their dental health. Statistically, this is consistent with last year’s findings (78%).</a:t>
            </a:r>
          </a:p>
          <a:p>
            <a:pPr marL="0" indent="0">
              <a:buNone/>
            </a:pPr>
            <a:endParaRPr lang="en-GB" sz="1200"/>
          </a:p>
          <a:p>
            <a:r>
              <a:rPr lang="en-GB" sz="1200" b="0" i="0">
                <a:solidFill>
                  <a:srgbClr val="000000"/>
                </a:solidFill>
                <a:effectLst/>
                <a:latin typeface="Arial"/>
                <a:cs typeface="Arial"/>
              </a:rPr>
              <a:t>More patients at</a:t>
            </a:r>
            <a:r>
              <a:rPr lang="en-GB" sz="1200">
                <a:solidFill>
                  <a:srgbClr val="000000"/>
                </a:solidFill>
                <a:latin typeface="Arial"/>
                <a:cs typeface="Arial"/>
              </a:rPr>
              <a:t> C</a:t>
            </a:r>
            <a:r>
              <a:rPr lang="en-GB" sz="1200" b="0" i="0">
                <a:solidFill>
                  <a:srgbClr val="000000"/>
                </a:solidFill>
                <a:effectLst/>
                <a:latin typeface="Arial"/>
                <a:cs typeface="Arial"/>
              </a:rPr>
              <a:t>ontract </a:t>
            </a:r>
            <a:r>
              <a:rPr lang="en-GB" sz="1200">
                <a:solidFill>
                  <a:srgbClr val="000000"/>
                </a:solidFill>
                <a:latin typeface="Arial"/>
                <a:cs typeface="Arial"/>
              </a:rPr>
              <a:t>Reform practices report</a:t>
            </a:r>
            <a:r>
              <a:rPr lang="en-GB" sz="1200" b="0" i="0">
                <a:solidFill>
                  <a:srgbClr val="000000"/>
                </a:solidFill>
                <a:effectLst/>
                <a:latin typeface="Arial"/>
                <a:cs typeface="Arial"/>
              </a:rPr>
              <a:t> that the</a:t>
            </a:r>
            <a:r>
              <a:rPr lang="en-GB" sz="1200">
                <a:solidFill>
                  <a:srgbClr val="000000"/>
                </a:solidFill>
                <a:latin typeface="Arial"/>
                <a:cs typeface="Arial"/>
              </a:rPr>
              <a:t> </a:t>
            </a:r>
            <a:r>
              <a:rPr lang="en-GB" sz="1200" b="0" i="0">
                <a:solidFill>
                  <a:srgbClr val="000000"/>
                </a:solidFill>
                <a:effectLst/>
                <a:latin typeface="Arial"/>
                <a:cs typeface="Arial"/>
              </a:rPr>
              <a:t>dentist discussed risks or areas for </a:t>
            </a:r>
            <a:r>
              <a:rPr lang="en-GB" sz="1200" b="0" i="0">
                <a:effectLst/>
                <a:latin typeface="Arial"/>
                <a:cs typeface="Arial"/>
              </a:rPr>
              <a:t>improvement (78%) than those seen at UDA practices (75%). This is a statisticall</a:t>
            </a:r>
            <a:r>
              <a:rPr lang="en-GB" sz="1200">
                <a:latin typeface="Arial"/>
                <a:cs typeface="Arial"/>
              </a:rPr>
              <a:t>y significant difference and consistent with last year’s findings. </a:t>
            </a:r>
            <a:endParaRPr lang="en-GB" sz="1200" b="0" i="0">
              <a:effectLst/>
              <a:latin typeface="Arial"/>
              <a:cs typeface="Arial"/>
            </a:endParaRPr>
          </a:p>
          <a:p>
            <a:endParaRPr lang="en-GB" sz="1200"/>
          </a:p>
        </p:txBody>
      </p:sp>
      <p:sp>
        <p:nvSpPr>
          <p:cNvPr id="7" name="Rectangle 6">
            <a:extLst>
              <a:ext uri="{FF2B5EF4-FFF2-40B4-BE49-F238E27FC236}">
                <a16:creationId xmlns:a16="http://schemas.microsoft.com/office/drawing/2014/main" id="{6A7D9B52-8992-4046-A17B-41D3A5F5240D}"/>
              </a:ext>
            </a:extLst>
          </p:cNvPr>
          <p:cNvSpPr/>
          <p:nvPr/>
        </p:nvSpPr>
        <p:spPr>
          <a:xfrm>
            <a:off x="2915816" y="627534"/>
            <a:ext cx="5807967" cy="3960440"/>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5" name="Chart 4">
            <a:extLst>
              <a:ext uri="{FF2B5EF4-FFF2-40B4-BE49-F238E27FC236}">
                <a16:creationId xmlns:a16="http://schemas.microsoft.com/office/drawing/2014/main" id="{CA20E4FE-E98D-537D-96B0-263141B3D34D}"/>
              </a:ext>
            </a:extLst>
          </p:cNvPr>
          <p:cNvGraphicFramePr/>
          <p:nvPr>
            <p:extLst>
              <p:ext uri="{D42A27DB-BD31-4B8C-83A1-F6EECF244321}">
                <p14:modId xmlns:p14="http://schemas.microsoft.com/office/powerpoint/2010/main" val="2381582257"/>
              </p:ext>
            </p:extLst>
          </p:nvPr>
        </p:nvGraphicFramePr>
        <p:xfrm>
          <a:off x="2699792" y="613622"/>
          <a:ext cx="6096000"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6" name="Arrow: Up 5">
            <a:extLst>
              <a:ext uri="{FF2B5EF4-FFF2-40B4-BE49-F238E27FC236}">
                <a16:creationId xmlns:a16="http://schemas.microsoft.com/office/drawing/2014/main" id="{BFDE0DAF-B727-A491-020D-8B42D54A8995}"/>
              </a:ext>
            </a:extLst>
          </p:cNvPr>
          <p:cNvSpPr/>
          <p:nvPr/>
        </p:nvSpPr>
        <p:spPr>
          <a:xfrm>
            <a:off x="6948264" y="2355845"/>
            <a:ext cx="144379" cy="134106"/>
          </a:xfrm>
          <a:prstGeom prst="upArrow">
            <a:avLst/>
          </a:prstGeom>
          <a:solidFill>
            <a:srgbClr val="02AE79"/>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52841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2F0738-F378-1441-77C8-E4EF6F90E8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00C101-1192-EB97-2FD2-85F92E47DF4B}"/>
              </a:ext>
            </a:extLst>
          </p:cNvPr>
          <p:cNvSpPr>
            <a:spLocks noGrp="1"/>
          </p:cNvSpPr>
          <p:nvPr>
            <p:ph type="title"/>
          </p:nvPr>
        </p:nvSpPr>
        <p:spPr>
          <a:xfrm>
            <a:off x="86871" y="91926"/>
            <a:ext cx="8970257" cy="432048"/>
          </a:xfrm>
        </p:spPr>
        <p:txBody>
          <a:bodyPr/>
          <a:lstStyle/>
          <a:p>
            <a:r>
              <a:rPr lang="en-GB">
                <a:solidFill>
                  <a:srgbClr val="005EB8"/>
                </a:solidFill>
                <a:latin typeface="Arial" panose="020B0604020202020204" pitchFamily="34" charset="0"/>
              </a:rPr>
              <a:t>Dental Health: Possible Consequences</a:t>
            </a:r>
          </a:p>
        </p:txBody>
      </p:sp>
      <p:sp>
        <p:nvSpPr>
          <p:cNvPr id="12" name="Content Placeholder 11">
            <a:extLst>
              <a:ext uri="{FF2B5EF4-FFF2-40B4-BE49-F238E27FC236}">
                <a16:creationId xmlns:a16="http://schemas.microsoft.com/office/drawing/2014/main" id="{ED356F02-13FC-D804-1C12-AD2A0ADD46E1}"/>
              </a:ext>
            </a:extLst>
          </p:cNvPr>
          <p:cNvSpPr>
            <a:spLocks noGrp="1"/>
          </p:cNvSpPr>
          <p:nvPr>
            <p:ph idx="1"/>
          </p:nvPr>
        </p:nvSpPr>
        <p:spPr>
          <a:xfrm>
            <a:off x="5206" y="575754"/>
            <a:ext cx="3054626" cy="4101868"/>
          </a:xfrm>
        </p:spPr>
        <p:txBody>
          <a:bodyPr/>
          <a:lstStyle/>
          <a:p>
            <a:r>
              <a:rPr lang="en-GB" sz="1200"/>
              <a:t>Overall, 91% of patients report that the clinician explained possible consequences if action was not taken. Statistically, this is consistent with last year’s findings (92%).</a:t>
            </a:r>
          </a:p>
          <a:p>
            <a:pPr marL="0" indent="0">
              <a:buNone/>
            </a:pPr>
            <a:endParaRPr lang="en-GB" sz="1200"/>
          </a:p>
          <a:p>
            <a:r>
              <a:rPr lang="en-GB" sz="1200"/>
              <a:t>A larger proportion of patients seen under the UDA Contract (93%) report that the dentist explained possible consequences compared to those seen under Contract Reform (91%). </a:t>
            </a:r>
            <a:r>
              <a:rPr lang="en-GB" sz="1200">
                <a:effectLst/>
                <a:latin typeface="Arial" panose="020B0604020202020204" pitchFamily="34" charset="0"/>
                <a:cs typeface="Arial" panose="020B0604020202020204" pitchFamily="34" charset="0"/>
              </a:rPr>
              <a:t>This difference of two percentage points is statistically significant. </a:t>
            </a:r>
          </a:p>
          <a:p>
            <a:pPr marL="0" indent="0">
              <a:buNone/>
            </a:pPr>
            <a:endParaRPr lang="en-GB" sz="1200">
              <a:effectLst/>
              <a:highlight>
                <a:srgbClr val="FFFF00"/>
              </a:highlight>
              <a:latin typeface="Arial" panose="020B0604020202020204" pitchFamily="34" charset="0"/>
              <a:cs typeface="Arial" panose="020B0604020202020204" pitchFamily="34" charset="0"/>
            </a:endParaRPr>
          </a:p>
          <a:p>
            <a:r>
              <a:rPr lang="en-GB" sz="1200"/>
              <a:t>Contract Reform saw a small but statistically significant drop in patients saying the clinician explained possible consequences — 91% in 2024/25, down from 92% in 2023/24.</a:t>
            </a:r>
          </a:p>
        </p:txBody>
      </p:sp>
      <p:sp>
        <p:nvSpPr>
          <p:cNvPr id="7" name="Rectangle 6">
            <a:extLst>
              <a:ext uri="{FF2B5EF4-FFF2-40B4-BE49-F238E27FC236}">
                <a16:creationId xmlns:a16="http://schemas.microsoft.com/office/drawing/2014/main" id="{6C316BDB-11D7-047F-A2BF-B48B45AC4A82}"/>
              </a:ext>
            </a:extLst>
          </p:cNvPr>
          <p:cNvSpPr/>
          <p:nvPr/>
        </p:nvSpPr>
        <p:spPr>
          <a:xfrm>
            <a:off x="3059832" y="627534"/>
            <a:ext cx="5663951" cy="3960440"/>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5" name="Chart 4">
            <a:extLst>
              <a:ext uri="{FF2B5EF4-FFF2-40B4-BE49-F238E27FC236}">
                <a16:creationId xmlns:a16="http://schemas.microsoft.com/office/drawing/2014/main" id="{8554C078-800D-13D1-9426-FF5BE5D5DBE7}"/>
              </a:ext>
            </a:extLst>
          </p:cNvPr>
          <p:cNvGraphicFramePr/>
          <p:nvPr>
            <p:extLst>
              <p:ext uri="{D42A27DB-BD31-4B8C-83A1-F6EECF244321}">
                <p14:modId xmlns:p14="http://schemas.microsoft.com/office/powerpoint/2010/main" val="751249544"/>
              </p:ext>
            </p:extLst>
          </p:nvPr>
        </p:nvGraphicFramePr>
        <p:xfrm>
          <a:off x="2987824" y="613622"/>
          <a:ext cx="5807968"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3" name="Arrow: Up 2">
            <a:extLst>
              <a:ext uri="{FF2B5EF4-FFF2-40B4-BE49-F238E27FC236}">
                <a16:creationId xmlns:a16="http://schemas.microsoft.com/office/drawing/2014/main" id="{E7F0F01D-9946-7A74-0118-34305F7F6272}"/>
              </a:ext>
            </a:extLst>
          </p:cNvPr>
          <p:cNvSpPr/>
          <p:nvPr/>
        </p:nvSpPr>
        <p:spPr>
          <a:xfrm>
            <a:off x="7036117" y="3352659"/>
            <a:ext cx="144379" cy="134106"/>
          </a:xfrm>
          <a:prstGeom prst="upArrow">
            <a:avLst/>
          </a:prstGeom>
          <a:solidFill>
            <a:srgbClr val="02AE79"/>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Arrow: Up 3">
            <a:extLst>
              <a:ext uri="{FF2B5EF4-FFF2-40B4-BE49-F238E27FC236}">
                <a16:creationId xmlns:a16="http://schemas.microsoft.com/office/drawing/2014/main" id="{AE96E1F0-9343-5017-0A42-D75FAA1B0503}"/>
              </a:ext>
            </a:extLst>
          </p:cNvPr>
          <p:cNvSpPr/>
          <p:nvPr/>
        </p:nvSpPr>
        <p:spPr>
          <a:xfrm rot="10800000">
            <a:off x="7030707" y="2355726"/>
            <a:ext cx="144379" cy="134106"/>
          </a:xfrm>
          <a:prstGeom prst="upArrow">
            <a:avLst/>
          </a:prstGeom>
          <a:solidFill>
            <a:srgbClr val="C00000"/>
          </a:solidFill>
          <a:ln w="95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37870228"/>
      </p:ext>
    </p:extLst>
  </p:cSld>
  <p:clrMapOvr>
    <a:masterClrMapping/>
  </p:clrMapOvr>
</p:sld>
</file>

<file path=ppt/theme/theme1.xml><?xml version="1.0" encoding="utf-8"?>
<a:theme xmlns:a="http://schemas.openxmlformats.org/drawingml/2006/main" name="Presentation1_v2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FC4E3FD7EAF2147BEC68E6696641906" ma:contentTypeVersion="33" ma:contentTypeDescription="Create a new document." ma:contentTypeScope="" ma:versionID="76b364137cf1d6e3c7f7ce6b62a41a9b">
  <xsd:schema xmlns:xsd="http://www.w3.org/2001/XMLSchema" xmlns:xs="http://www.w3.org/2001/XMLSchema" xmlns:p="http://schemas.microsoft.com/office/2006/metadata/properties" xmlns:ns1="http://schemas.microsoft.com/sharepoint/v3" xmlns:ns2="a9361dc0-16a1-4cf6-a8b7-3650143ad7be" xmlns:ns3="2eea284a-7b60-4145-ad22-dee4f6dadca4" targetNamespace="http://schemas.microsoft.com/office/2006/metadata/properties" ma:root="true" ma:fieldsID="f0c10331746d12c1448ad708cc51027b" ns1:_="" ns2:_="" ns3:_="">
    <xsd:import namespace="http://schemas.microsoft.com/sharepoint/v3"/>
    <xsd:import namespace="a9361dc0-16a1-4cf6-a8b7-3650143ad7be"/>
    <xsd:import namespace="2eea284a-7b60-4145-ad22-dee4f6dadca4"/>
    <xsd:element name="properties">
      <xsd:complexType>
        <xsd:sequence>
          <xsd:element name="documentManagement">
            <xsd:complexType>
              <xsd:all>
                <xsd:element ref="ns2:Owner" minOccurs="0"/>
                <xsd:element ref="ns2:Last_x0020_Reviewed" minOccurs="0"/>
                <xsd:element ref="ns2:Review_x0020_Period_x0020__x0028_Months_x0029_" minOccurs="0"/>
                <xsd:element ref="ns2:ExpiredItems" minOccurs="0"/>
                <xsd:element ref="ns2:Whattypeofdatadoesdocumentcontain_x003f_" minOccurs="0"/>
                <xsd:element ref="ns1:_ip_UnifiedCompliancePolicyProperties" minOccurs="0"/>
                <xsd:element ref="ns2:Complete" minOccurs="0"/>
                <xsd:element ref="ns2:Reviewed2024" minOccurs="0"/>
                <xsd:element ref="ns2:Note" minOccurs="0"/>
                <xsd:element ref="ns2:Externalwebsitehyperlink" minOccurs="0"/>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1:_ip_UnifiedCompliancePolicyUIAction" minOccurs="0"/>
                <xsd:element ref="ns2:MediaServiceLocation" minOccurs="0"/>
                <xsd:element ref="ns2:MediaServiceObjectDetectorVersions" minOccurs="0"/>
                <xsd:element ref="ns2:MediaServiceSearchProperties" minOccurs="0"/>
                <xsd:element ref="ns2:Mont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1" nillable="true" ma:displayName="Unified Compliance Policy Properties" ma:hidden="true" ma:internalName="_ip_UnifiedCompliancePolicyProperties">
      <xsd:simpleType>
        <xsd:restriction base="dms:Note"/>
      </xsd:simpleType>
    </xsd:element>
    <xsd:element name="_ip_UnifiedCompliancePolicyUIAction" ma:index="3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9361dc0-16a1-4cf6-a8b7-3650143ad7be" elementFormDefault="qualified">
    <xsd:import namespace="http://schemas.microsoft.com/office/2006/documentManagement/types"/>
    <xsd:import namespace="http://schemas.microsoft.com/office/infopath/2007/PartnerControls"/>
    <xsd:element name="Owner" ma:index="1" nillable="true" ma:displayName="Owner" ma:format="Dropdown" ma:list="UserInfo" ma:SharePointGroup="0"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ast_x0020_Reviewed" ma:index="2" nillable="true" ma:displayName="Last Reviewed" ma:default="[today]" ma:description="Most recent review date" ma:format="DateOnly" ma:indexed="true" ma:internalName="Last_x0020_Reviewed">
      <xsd:simpleType>
        <xsd:restriction base="dms:DateTime"/>
      </xsd:simpleType>
    </xsd:element>
    <xsd:element name="Review_x0020_Period_x0020__x0028_Months_x0029_" ma:index="4" nillable="true" ma:displayName="Review Period (Months)" ma:default="24" ma:description="How many months until next document review" ma:format="Dropdown" ma:internalName="Review_x0020_Period_x0020__x0028_Months_x0029_">
      <xsd:simpleType>
        <xsd:restriction base="dms:Choice">
          <xsd:enumeration value="2"/>
          <xsd:enumeration value="6"/>
          <xsd:enumeration value="12"/>
          <xsd:enumeration value="24"/>
          <xsd:enumeration value="36"/>
          <xsd:enumeration value="48"/>
          <xsd:enumeration value="60"/>
          <xsd:enumeration value="72"/>
          <xsd:enumeration value="84"/>
          <xsd:enumeration value="96"/>
          <xsd:enumeration value="108"/>
          <xsd:enumeration value="120"/>
        </xsd:restriction>
      </xsd:simpleType>
    </xsd:element>
    <xsd:element name="ExpiredItems" ma:index="8" nillable="true" ma:displayName="Expired Items" ma:format="Dropdown" ma:internalName="ExpiredItems">
      <xsd:simpleType>
        <xsd:restriction base="dms:Text">
          <xsd:maxLength value="255"/>
        </xsd:restriction>
      </xsd:simpleType>
    </xsd:element>
    <xsd:element name="Whattypeofdatadoesdocumentcontain_x003f_" ma:index="9" nillable="true" ma:displayName="What type of data does document contain?" ma:description="Record what data is contained within the document. Completing this section enables us to be on top of our auditing but preventing potential breaches of information. " ma:format="Dropdown" ma:internalName="Whattypeofdatadoesdocumentcontain_x003f_">
      <xsd:simpleType>
        <xsd:restriction base="dms:Choice">
          <xsd:enumeration value="Personal"/>
          <xsd:enumeration value="Patient"/>
          <xsd:enumeration value="Financial"/>
          <xsd:enumeration value="Business Data"/>
          <xsd:enumeration value="Test Data"/>
          <xsd:enumeration value="Pensions"/>
        </xsd:restriction>
      </xsd:simpleType>
    </xsd:element>
    <xsd:element name="Complete" ma:index="12" nillable="true" ma:displayName="Complete" ma:default="0" ma:description="Review 2024" ma:format="Dropdown" ma:internalName="Complete">
      <xsd:simpleType>
        <xsd:restriction base="dms:Boolean"/>
      </xsd:simpleType>
    </xsd:element>
    <xsd:element name="Reviewed2024" ma:index="13" nillable="true" ma:displayName="Reviewed 2024" ma:default="0" ma:format="Dropdown" ma:internalName="Reviewed2024">
      <xsd:simpleType>
        <xsd:restriction base="dms:Boolean"/>
      </xsd:simpleType>
    </xsd:element>
    <xsd:element name="Note" ma:index="14" nillable="true" ma:displayName="Note" ma:format="Dropdown" ma:internalName="Note">
      <xsd:simpleType>
        <xsd:restriction base="dms:Text">
          <xsd:maxLength value="255"/>
        </xsd:restriction>
      </xsd:simpleType>
    </xsd:element>
    <xsd:element name="Externalwebsitehyperlink" ma:index="15" nillable="true" ma:displayName="External website hyperlink" ma:format="Hyperlink" ma:internalName="Externalwebsitehyperlink">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19" nillable="true" ma:displayName="MediaServiceMetadata" ma:hidden="true" ma:internalName="MediaServiceMetadata" ma:readOnly="true">
      <xsd:simpleType>
        <xsd:restriction base="dms:Note"/>
      </xsd:simpleType>
    </xsd:element>
    <xsd:element name="MediaServiceFastMetadata" ma:index="20" nillable="true" ma:displayName="MediaServiceFastMetadata" ma:hidden="true" ma:internalName="MediaServiceFastMetadata" ma:readOnly="true">
      <xsd:simpleType>
        <xsd:restriction base="dms:Note"/>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ServiceDateTaken" ma:index="23" nillable="true" ma:displayName="MediaServiceDateTaken" ma:hidden="true" ma:internalName="MediaServiceDateTaken" ma:readOnly="true">
      <xsd:simpleType>
        <xsd:restriction base="dms:Text"/>
      </xsd:simpleType>
    </xsd:element>
    <xsd:element name="MediaServiceAutoTags" ma:index="24" nillable="true" ma:displayName="Tags" ma:internalName="MediaServiceAutoTags"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element name="MediaServiceOCR" ma:index="26" nillable="true" ma:displayName="Extracted Text" ma:internalName="MediaServiceOCR" ma:readOnly="true">
      <xsd:simpleType>
        <xsd:restriction base="dms:Note">
          <xsd:maxLength value="255"/>
        </xsd:restriction>
      </xsd:simpleType>
    </xsd:element>
    <xsd:element name="MediaServiceGenerationTime" ma:index="27" nillable="true" ma:displayName="MediaServiceGenerationTime" ma:hidden="true" ma:internalName="MediaServiceGenerationTime" ma:readOnly="true">
      <xsd:simpleType>
        <xsd:restriction base="dms:Text"/>
      </xsd:simpleType>
    </xsd:element>
    <xsd:element name="MediaServiceEventHashCode" ma:index="28" nillable="true" ma:displayName="MediaServiceEventHashCode" ma:hidden="true" ma:internalName="MediaServiceEventHashCode" ma:readOnly="true">
      <xsd:simpleType>
        <xsd:restriction base="dms:Text"/>
      </xsd:simpleType>
    </xsd:element>
    <xsd:element name="lcf76f155ced4ddcb4097134ff3c332f" ma:index="31" nillable="true" ma:taxonomy="true" ma:internalName="lcf76f155ced4ddcb4097134ff3c332f" ma:taxonomyFieldName="MediaServiceImageTags" ma:displayName="Image Tags" ma:readOnly="false" ma:fieldId="{5cf76f15-5ced-4ddc-b409-7134ff3c332f}" ma:taxonomyMulti="true" ma:sspId="02b69053-c3fb-47ab-9000-5ac769dc75f2" ma:termSetId="09814cd3-568e-fe90-9814-8d621ff8fb84" ma:anchorId="fba54fb3-c3e1-fe81-a776-ca4b69148c4d" ma:open="true" ma:isKeyword="false">
      <xsd:complexType>
        <xsd:sequence>
          <xsd:element ref="pc:Terms" minOccurs="0" maxOccurs="1"/>
        </xsd:sequence>
      </xsd:complexType>
    </xsd:element>
    <xsd:element name="MediaServiceLocation" ma:index="34" nillable="true" ma:displayName="Location" ma:description="" ma:indexed="true" ma:internalName="MediaServiceLocation" ma:readOnly="true">
      <xsd:simpleType>
        <xsd:restriction base="dms:Text"/>
      </xsd:simpleType>
    </xsd:element>
    <xsd:element name="MediaServiceObjectDetectorVersions" ma:index="3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36" nillable="true" ma:displayName="MediaServiceSearchProperties" ma:hidden="true" ma:internalName="MediaServiceSearchProperties" ma:readOnly="true">
      <xsd:simpleType>
        <xsd:restriction base="dms:Note"/>
      </xsd:simpleType>
    </xsd:element>
    <xsd:element name="Month" ma:index="40" nillable="true" ma:displayName="Month" ma:format="DateOnly" ma:internalName="Month">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2eea284a-7b60-4145-ad22-dee4f6dadca4" elementFormDefault="qualified">
    <xsd:import namespace="http://schemas.microsoft.com/office/2006/documentManagement/types"/>
    <xsd:import namespace="http://schemas.microsoft.com/office/infopath/2007/PartnerControls"/>
    <xsd:element name="SharedWithUsers" ma:index="2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0" nillable="true" ma:displayName="Shared With Details" ma:internalName="SharedWithDetails" ma:readOnly="true">
      <xsd:simpleType>
        <xsd:restriction base="dms:Note">
          <xsd:maxLength value="255"/>
        </xsd:restriction>
      </xsd:simpleType>
    </xsd:element>
    <xsd:element name="TaxCatchAll" ma:index="32" nillable="true" ma:displayName="Taxonomy Catch All Column" ma:hidden="true" ma:list="{8b9fb031-f7a8-4cc6-8f75-cfdf68c34dba}" ma:internalName="TaxCatchAll" ma:showField="CatchAllData" ma:web="2eea284a-7b60-4145-ad22-dee4f6dadca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7" ma:displayName="Content Type"/>
        <xsd:element ref="dc:title" minOccurs="0" maxOccurs="1" ma:index="6"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2eea284a-7b60-4145-ad22-dee4f6dadca4" xsi:nil="true"/>
    <lcf76f155ced4ddcb4097134ff3c332f xmlns="a9361dc0-16a1-4cf6-a8b7-3650143ad7be">
      <Terms xmlns="http://schemas.microsoft.com/office/infopath/2007/PartnerControls"/>
    </lcf76f155ced4ddcb4097134ff3c332f>
    <_ip_UnifiedCompliancePolicyUIAction xmlns="http://schemas.microsoft.com/sharepoint/v3" xsi:nil="true"/>
    <Whattypeofdatadoesdocumentcontain_x003f_ xmlns="a9361dc0-16a1-4cf6-a8b7-3650143ad7be" xsi:nil="true"/>
    <Externalwebsitehyperlink xmlns="a9361dc0-16a1-4cf6-a8b7-3650143ad7be">
      <Url xsi:nil="true"/>
      <Description xsi:nil="true"/>
    </Externalwebsitehyperlink>
    <Complete xmlns="a9361dc0-16a1-4cf6-a8b7-3650143ad7be">false</Complete>
    <Note xmlns="a9361dc0-16a1-4cf6-a8b7-3650143ad7be" xsi:nil="true"/>
    <Owner xmlns="a9361dc0-16a1-4cf6-a8b7-3650143ad7be">
      <UserInfo>
        <DisplayName/>
        <AccountId xsi:nil="true"/>
        <AccountType/>
      </UserInfo>
    </Owner>
    <Review_x0020_Period_x0020__x0028_Months_x0029_ xmlns="a9361dc0-16a1-4cf6-a8b7-3650143ad7be">24</Review_x0020_Period_x0020__x0028_Months_x0029_>
    <ExpiredItems xmlns="a9361dc0-16a1-4cf6-a8b7-3650143ad7be" xsi:nil="true"/>
    <_ip_UnifiedCompliancePolicyProperties xmlns="http://schemas.microsoft.com/sharepoint/v3" xsi:nil="true"/>
    <Last_x0020_Reviewed xmlns="a9361dc0-16a1-4cf6-a8b7-3650143ad7be">2025-07-03T09:47:48+00:00</Last_x0020_Reviewed>
    <Reviewed2024 xmlns="a9361dc0-16a1-4cf6-a8b7-3650143ad7be">false</Reviewed2024>
    <Month xmlns="a9361dc0-16a1-4cf6-a8b7-3650143ad7be"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0AC5248-7D93-43C6-8EDF-17C5C8B10651}"/>
</file>

<file path=customXml/itemProps2.xml><?xml version="1.0" encoding="utf-8"?>
<ds:datastoreItem xmlns:ds="http://schemas.openxmlformats.org/officeDocument/2006/customXml" ds:itemID="{FAF9A407-FDE8-4094-9CD6-FD7CFCA5C126}">
  <ds:schemaRefs>
    <ds:schemaRef ds:uri="273608db-6668-4128-9d1f-f160c27e8c8e"/>
    <ds:schemaRef ds:uri="2799d30d-6731-4efe-ac9b-c4895a8828d9"/>
    <ds:schemaRef ds:uri="b39a563c-9aeb-4c47-9ebe-f788546db63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972DB7E8-89ED-4334-9860-6D43622D43E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9</TotalTime>
  <Words>2023</Words>
  <Application>Microsoft Office PowerPoint</Application>
  <PresentationFormat>On-screen Show (16:9)</PresentationFormat>
  <Paragraphs>133</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Arial Black</vt:lpstr>
      <vt:lpstr>Calibri</vt:lpstr>
      <vt:lpstr>Wingdings</vt:lpstr>
      <vt:lpstr>Presentation1_v2 (2)</vt:lpstr>
      <vt:lpstr>NHSBSA Dental Services </vt:lpstr>
      <vt:lpstr>Introduction</vt:lpstr>
      <vt:lpstr>Patient Experience: Involvement</vt:lpstr>
      <vt:lpstr>Patient Experience: Travel</vt:lpstr>
      <vt:lpstr>Patient Experience: Booking</vt:lpstr>
      <vt:lpstr>Patient Experience: Helpful Staff</vt:lpstr>
      <vt:lpstr>Patient Experience : Respectful Staff</vt:lpstr>
      <vt:lpstr>Dental Health: Risks or Areas for Improvement</vt:lpstr>
      <vt:lpstr>Dental Health: Possible Consequences</vt:lpstr>
      <vt:lpstr>Dental Health: Advice Given</vt:lpstr>
      <vt:lpstr>Dental Health: Understanding the Advice</vt:lpstr>
      <vt:lpstr>Satisfaction with Quality of NHS Dentistry</vt:lpstr>
      <vt:lpstr>Satisfaction with Overall Patient Experience</vt:lpstr>
      <vt:lpstr>Summary (1 of 2)</vt:lpstr>
      <vt:lpstr>Summary (2 of 2)</vt:lpstr>
      <vt:lpstr>PowerPoint Presentation</vt:lpstr>
    </vt:vector>
  </TitlesOfParts>
  <Company>NHSBSA Pensions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Gemma Watson</dc:creator>
  <cp:lastModifiedBy>Gemma Watson</cp:lastModifiedBy>
  <cp:revision>3</cp:revision>
  <dcterms:created xsi:type="dcterms:W3CDTF">2016-08-19T15:16:43Z</dcterms:created>
  <dcterms:modified xsi:type="dcterms:W3CDTF">2025-07-03T09:26:21Z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0x010100CFC4E3FD7EAF2147BEC68E6696641906</vt:lpwstr>
  </property>
  <property fmtid="{D5CDD505-2E9C-101B-9397-08002B2CF9AE}" pid="3" name="MediaServiceImageTags">
    <vt:lpwstr/>
  </property>
</Properties>
</file>