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notesSlides/notesSlide9.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notesSlides/notesSlide1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notesSlides/notesSlide1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notesSlides/notesSlide12.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10.xml" ContentType="application/vnd.openxmlformats-officedocument.themeOverride+xml"/>
  <Override PartName="/ppt/notesSlides/notesSlide13.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11.xml" ContentType="application/vnd.openxmlformats-officedocument.themeOverride+xml"/>
  <Override PartName="/ppt/notesSlides/notesSlide14.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12.xml" ContentType="application/vnd.openxmlformats-officedocument.themeOverride+xml"/>
  <Override PartName="/ppt/notesSlides/notesSlide15.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theme/themeOverride13.xml" ContentType="application/vnd.openxmlformats-officedocument.themeOverride+xml"/>
  <Override PartName="/ppt/notesSlides/notesSlide16.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theme/themeOverride14.xml" ContentType="application/vnd.openxmlformats-officedocument.themeOverr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4"/>
  </p:notesMasterIdLst>
  <p:sldIdLst>
    <p:sldId id="256" r:id="rId5"/>
    <p:sldId id="261" r:id="rId6"/>
    <p:sldId id="277" r:id="rId7"/>
    <p:sldId id="298" r:id="rId8"/>
    <p:sldId id="299" r:id="rId9"/>
    <p:sldId id="300" r:id="rId10"/>
    <p:sldId id="301" r:id="rId11"/>
    <p:sldId id="291" r:id="rId12"/>
    <p:sldId id="292" r:id="rId13"/>
    <p:sldId id="293" r:id="rId14"/>
    <p:sldId id="302" r:id="rId15"/>
    <p:sldId id="294" r:id="rId16"/>
    <p:sldId id="295" r:id="rId17"/>
    <p:sldId id="303" r:id="rId18"/>
    <p:sldId id="296" r:id="rId19"/>
    <p:sldId id="297" r:id="rId20"/>
    <p:sldId id="290" r:id="rId21"/>
    <p:sldId id="289" r:id="rId22"/>
    <p:sldId id="260" r:id="rId2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DEF4B7A-CB62-14D3-8CA3-83AEE455E70B}" name="Gemma Watson" initials="GW" userId="S::gemwa@nhsbsa.nhs.uk::024f9372-17c7-4402-a5e8-1a91fe37edea" providerId="AD"/>
  <p188:author id="{C9A03EC8-564F-61D7-4F78-14C541B362A7}" name="Gemma Watson" initials="GW" userId="S::GEMWA@NHSBSA.NHS.UK::024f9372-17c7-4402-a5e8-1a91fe37edea" providerId="AD"/>
  <p188:author id="{ECFB06D4-461D-D0C0-7F26-6835E0BC045F}" name="Charlotte Batey" initials="CB" userId="S::CHBAT@nhsbsa.nhs.uk::04950355-ebbb-4a7f-b11d-e3145e4c937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Kate Blush" initials="KB" lastIdx="4" clrIdx="0"/>
  <p:cmAuthor id="1" name="Gemma Watson" initials="GW" lastIdx="1" clrIdx="1">
    <p:extLst>
      <p:ext uri="{19B8F6BF-5375-455C-9EA6-DF929625EA0E}">
        <p15:presenceInfo xmlns:p15="http://schemas.microsoft.com/office/powerpoint/2012/main" userId="S::GEMWA@NHSBSA.NHS.UK::024f9372-17c7-4402-a5e8-1a91fe37ede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94B"/>
    <a:srgbClr val="F499BE"/>
    <a:srgbClr val="FFCF9F"/>
    <a:srgbClr val="A1D0FF"/>
    <a:srgbClr val="B2D8B2"/>
    <a:srgbClr val="F4A582"/>
    <a:srgbClr val="F6D7B0"/>
    <a:srgbClr val="CCE2CB"/>
    <a:srgbClr val="A0961C"/>
    <a:srgbClr val="505A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834" y="12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mma Watson" userId="024f9372-17c7-4402-a5e8-1a91fe37edea" providerId="ADAL" clId="{6D232C32-486A-45CA-8468-20E789494AB2}"/>
    <pc:docChg chg="modSld">
      <pc:chgData name="Gemma Watson" userId="024f9372-17c7-4402-a5e8-1a91fe37edea" providerId="ADAL" clId="{6D232C32-486A-45CA-8468-20E789494AB2}" dt="2025-07-03T09:30:48.304" v="1" actId="1076"/>
      <pc:docMkLst>
        <pc:docMk/>
      </pc:docMkLst>
      <pc:sldChg chg="modSp mod">
        <pc:chgData name="Gemma Watson" userId="024f9372-17c7-4402-a5e8-1a91fe37edea" providerId="ADAL" clId="{6D232C32-486A-45CA-8468-20E789494AB2}" dt="2025-07-03T09:30:48.304" v="1" actId="1076"/>
        <pc:sldMkLst>
          <pc:docMk/>
          <pc:sldMk cId="1351639279" sldId="261"/>
        </pc:sldMkLst>
        <pc:spChg chg="mod">
          <ac:chgData name="Gemma Watson" userId="024f9372-17c7-4402-a5e8-1a91fe37edea" providerId="ADAL" clId="{6D232C32-486A-45CA-8468-20E789494AB2}" dt="2025-07-03T09:30:42.058" v="0" actId="1076"/>
          <ac:spMkLst>
            <pc:docMk/>
            <pc:sldMk cId="1351639279" sldId="261"/>
            <ac:spMk id="4" creationId="{CCA13CC2-FF53-1E34-FF4E-1F92B01AA9C8}"/>
          </ac:spMkLst>
        </pc:spChg>
        <pc:spChg chg="mod">
          <ac:chgData name="Gemma Watson" userId="024f9372-17c7-4402-a5e8-1a91fe37edea" providerId="ADAL" clId="{6D232C32-486A-45CA-8468-20E789494AB2}" dt="2025-07-03T09:30:48.304" v="1" actId="1076"/>
          <ac:spMkLst>
            <pc:docMk/>
            <pc:sldMk cId="1351639279" sldId="261"/>
            <ac:spMk id="5" creationId="{ECB66E6E-AAAC-BC47-449C-B4F15CB5733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10.xml"/><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11.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12.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themeOverride" Target="../theme/themeOverride13.xml"/><Relationship Id="rId2" Type="http://schemas.microsoft.com/office/2011/relationships/chartColorStyle" Target="colors13.xml"/><Relationship Id="rId1" Type="http://schemas.microsoft.com/office/2011/relationships/chartStyle" Target="style13.xml"/><Relationship Id="rId4"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3" Type="http://schemas.openxmlformats.org/officeDocument/2006/relationships/themeOverride" Target="../theme/themeOverride14.xm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package" Target="../embeddings/Microsoft_Excel_Worksheet13.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did you book your urgent dental appointment? </a:t>
            </a:r>
          </a:p>
        </c:rich>
      </c:tx>
      <c:layout>
        <c:manualLayout>
          <c:xMode val="edge"/>
          <c:yMode val="edge"/>
          <c:x val="0.2604722317947496"/>
          <c:y val="2.7530333948008856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manualLayout>
          <c:layoutTarget val="inner"/>
          <c:xMode val="edge"/>
          <c:yMode val="edge"/>
          <c:x val="0.35230515300279353"/>
          <c:y val="0.12967148579983931"/>
          <c:w val="0.63193194670688069"/>
          <c:h val="0.76043153979108735"/>
        </c:manualLayout>
      </c:layout>
      <c:barChart>
        <c:barDir val="bar"/>
        <c:grouping val="stacked"/>
        <c:varyColors val="0"/>
        <c:ser>
          <c:idx val="0"/>
          <c:order val="0"/>
          <c:tx>
            <c:strRef>
              <c:f>Sheet1!$B$1</c:f>
              <c:strCache>
                <c:ptCount val="1"/>
                <c:pt idx="0">
                  <c:v>Attended/contacted a dental practice directly</c:v>
                </c:pt>
              </c:strCache>
            </c:strRef>
          </c:tx>
          <c:spPr>
            <a:solidFill>
              <a:srgbClr val="5694C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824)</c:v>
                </c:pt>
                <c:pt idx="1">
                  <c:v>UDA Contract 2024/25  (Base: 669)</c:v>
                </c:pt>
                <c:pt idx="2">
                  <c:v>Contract Reform 2023/24  (Base: 3,818)</c:v>
                </c:pt>
                <c:pt idx="3">
                  <c:v>Contract Reform 2024/25  (Base: 3,409)</c:v>
                </c:pt>
                <c:pt idx="4">
                  <c:v>Overall 2023/24  (Base: 4,642)</c:v>
                </c:pt>
                <c:pt idx="5">
                  <c:v>Overall 2024/25  (Base: 4,078)</c:v>
                </c:pt>
              </c:strCache>
            </c:strRef>
          </c:cat>
          <c:val>
            <c:numRef>
              <c:f>Sheet1!$B$2:$B$7</c:f>
              <c:numCache>
                <c:formatCode>0%</c:formatCode>
                <c:ptCount val="6"/>
                <c:pt idx="0">
                  <c:v>0.41747572815533979</c:v>
                </c:pt>
                <c:pt idx="1">
                  <c:v>0.39611360239162929</c:v>
                </c:pt>
                <c:pt idx="2">
                  <c:v>0.677056050288109</c:v>
                </c:pt>
                <c:pt idx="3">
                  <c:v>0.67879143443825174</c:v>
                </c:pt>
                <c:pt idx="4">
                  <c:v>0.63097802671262382</c:v>
                </c:pt>
                <c:pt idx="5">
                  <c:v>0.63241785188818045</c:v>
                </c:pt>
              </c:numCache>
            </c:numRef>
          </c:val>
          <c:extLst>
            <c:ext xmlns:c16="http://schemas.microsoft.com/office/drawing/2014/chart" uri="{C3380CC4-5D6E-409C-BE32-E72D297353CC}">
              <c16:uniqueId val="{00000000-A9EE-4EB9-B1F1-6497DA5E1AF0}"/>
            </c:ext>
          </c:extLst>
        </c:ser>
        <c:ser>
          <c:idx val="1"/>
          <c:order val="1"/>
          <c:tx>
            <c:strRef>
              <c:f>Sheet1!$C$1</c:f>
              <c:strCache>
                <c:ptCount val="1"/>
                <c:pt idx="0">
                  <c:v>Dental advice line</c:v>
                </c:pt>
              </c:strCache>
            </c:strRef>
          </c:tx>
          <c:spPr>
            <a:solidFill>
              <a:srgbClr val="85994B"/>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824)</c:v>
                </c:pt>
                <c:pt idx="1">
                  <c:v>UDA Contract 2024/25  (Base: 669)</c:v>
                </c:pt>
                <c:pt idx="2">
                  <c:v>Contract Reform 2023/24  (Base: 3,818)</c:v>
                </c:pt>
                <c:pt idx="3">
                  <c:v>Contract Reform 2024/25  (Base: 3,409)</c:v>
                </c:pt>
                <c:pt idx="4">
                  <c:v>Overall 2023/24  (Base: 4,642)</c:v>
                </c:pt>
                <c:pt idx="5">
                  <c:v>Overall 2024/25  (Base: 4,078)</c:v>
                </c:pt>
              </c:strCache>
            </c:strRef>
          </c:cat>
          <c:val>
            <c:numRef>
              <c:f>Sheet1!$C$2:$C$7</c:f>
              <c:numCache>
                <c:formatCode>0%</c:formatCode>
                <c:ptCount val="6"/>
                <c:pt idx="0">
                  <c:v>9.8300970873786406E-2</c:v>
                </c:pt>
                <c:pt idx="1">
                  <c:v>0.11360239162929746</c:v>
                </c:pt>
                <c:pt idx="2">
                  <c:v>5.7883708748035619E-2</c:v>
                </c:pt>
                <c:pt idx="3">
                  <c:v>4.4881196831915521E-2</c:v>
                </c:pt>
                <c:pt idx="4">
                  <c:v>6.5058164584230929E-2</c:v>
                </c:pt>
                <c:pt idx="5">
                  <c:v>5.6154977930358022E-2</c:v>
                </c:pt>
              </c:numCache>
            </c:numRef>
          </c:val>
          <c:extLst>
            <c:ext xmlns:c16="http://schemas.microsoft.com/office/drawing/2014/chart" uri="{C3380CC4-5D6E-409C-BE32-E72D297353CC}">
              <c16:uniqueId val="{00000001-A9EE-4EB9-B1F1-6497DA5E1AF0}"/>
            </c:ext>
          </c:extLst>
        </c:ser>
        <c:ser>
          <c:idx val="2"/>
          <c:order val="2"/>
          <c:tx>
            <c:strRef>
              <c:f>Sheet1!$D$1</c:f>
              <c:strCache>
                <c:ptCount val="1"/>
                <c:pt idx="0">
                  <c:v>NHS 111</c:v>
                </c:pt>
              </c:strCache>
            </c:strRef>
          </c:tx>
          <c:spPr>
            <a:solidFill>
              <a:srgbClr val="F499BE"/>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824)</c:v>
                </c:pt>
                <c:pt idx="1">
                  <c:v>UDA Contract 2024/25  (Base: 669)</c:v>
                </c:pt>
                <c:pt idx="2">
                  <c:v>Contract Reform 2023/24  (Base: 3,818)</c:v>
                </c:pt>
                <c:pt idx="3">
                  <c:v>Contract Reform 2024/25  (Base: 3,409)</c:v>
                </c:pt>
                <c:pt idx="4">
                  <c:v>Overall 2023/24  (Base: 4,642)</c:v>
                </c:pt>
                <c:pt idx="5">
                  <c:v>Overall 2024/25  (Base: 4,078)</c:v>
                </c:pt>
              </c:strCache>
            </c:strRef>
          </c:cat>
          <c:val>
            <c:numRef>
              <c:f>Sheet1!$D$2:$D$7</c:f>
              <c:numCache>
                <c:formatCode>0%</c:formatCode>
                <c:ptCount val="6"/>
                <c:pt idx="0">
                  <c:v>0.43689320388349512</c:v>
                </c:pt>
                <c:pt idx="1">
                  <c:v>0.43049327354260092</c:v>
                </c:pt>
                <c:pt idx="2">
                  <c:v>0.19905709795704557</c:v>
                </c:pt>
                <c:pt idx="3">
                  <c:v>0.21179231446171898</c:v>
                </c:pt>
                <c:pt idx="4">
                  <c:v>0.24127531236535976</c:v>
                </c:pt>
                <c:pt idx="5">
                  <c:v>0.24767042667974498</c:v>
                </c:pt>
              </c:numCache>
            </c:numRef>
          </c:val>
          <c:extLst>
            <c:ext xmlns:c16="http://schemas.microsoft.com/office/drawing/2014/chart" uri="{C3380CC4-5D6E-409C-BE32-E72D297353CC}">
              <c16:uniqueId val="{00000002-A9EE-4EB9-B1F1-6497DA5E1AF0}"/>
            </c:ext>
          </c:extLst>
        </c:ser>
        <c:ser>
          <c:idx val="3"/>
          <c:order val="3"/>
          <c:tx>
            <c:strRef>
              <c:f>Sheet1!$E$1</c:f>
              <c:strCache>
                <c:ptCount val="1"/>
                <c:pt idx="0">
                  <c:v>Other</c:v>
                </c:pt>
              </c:strCache>
            </c:strRef>
          </c:tx>
          <c:spPr>
            <a:solidFill>
              <a:srgbClr val="6F72AF"/>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824)</c:v>
                </c:pt>
                <c:pt idx="1">
                  <c:v>UDA Contract 2024/25  (Base: 669)</c:v>
                </c:pt>
                <c:pt idx="2">
                  <c:v>Contract Reform 2023/24  (Base: 3,818)</c:v>
                </c:pt>
                <c:pt idx="3">
                  <c:v>Contract Reform 2024/25  (Base: 3,409)</c:v>
                </c:pt>
                <c:pt idx="4">
                  <c:v>Overall 2023/24  (Base: 4,642)</c:v>
                </c:pt>
                <c:pt idx="5">
                  <c:v>Overall 2024/25  (Base: 4,078)</c:v>
                </c:pt>
              </c:strCache>
            </c:strRef>
          </c:cat>
          <c:val>
            <c:numRef>
              <c:f>Sheet1!$E$2:$E$7</c:f>
              <c:numCache>
                <c:formatCode>0%</c:formatCode>
                <c:ptCount val="6"/>
                <c:pt idx="0">
                  <c:v>4.7330097087378641E-2</c:v>
                </c:pt>
                <c:pt idx="1">
                  <c:v>5.9790732436472344E-2</c:v>
                </c:pt>
                <c:pt idx="2">
                  <c:v>6.6003143006809845E-2</c:v>
                </c:pt>
                <c:pt idx="3">
                  <c:v>6.4535054268113817E-2</c:v>
                </c:pt>
                <c:pt idx="4">
                  <c:v>6.2688496337785435E-2</c:v>
                </c:pt>
                <c:pt idx="5">
                  <c:v>6.3756743501716534E-2</c:v>
                </c:pt>
              </c:numCache>
            </c:numRef>
          </c:val>
          <c:extLst>
            <c:ext xmlns:c16="http://schemas.microsoft.com/office/drawing/2014/chart" uri="{C3380CC4-5D6E-409C-BE32-E72D297353CC}">
              <c16:uniqueId val="{00000007-49FC-400A-A4CB-88FFC20FFB42}"/>
            </c:ext>
          </c:extLst>
        </c:ser>
        <c:dLbls>
          <c:dLblPos val="ctr"/>
          <c:showLegendKey val="0"/>
          <c:showVal val="1"/>
          <c:showCatName val="0"/>
          <c:showSerName val="0"/>
          <c:showPercent val="0"/>
          <c:showBubbleSize val="0"/>
        </c:dLbls>
        <c:gapWidth val="107"/>
        <c:overlap val="100"/>
        <c:axId val="1954358144"/>
        <c:axId val="1954357664"/>
      </c:barChart>
      <c:catAx>
        <c:axId val="19543581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54357664"/>
        <c:crosses val="autoZero"/>
        <c:auto val="1"/>
        <c:lblAlgn val="ctr"/>
        <c:lblOffset val="100"/>
        <c:noMultiLvlLbl val="0"/>
      </c:catAx>
      <c:valAx>
        <c:axId val="1954357664"/>
        <c:scaling>
          <c:orientation val="minMax"/>
          <c:max val="1"/>
        </c:scaling>
        <c:delete val="1"/>
        <c:axPos val="b"/>
        <c:numFmt formatCode="0%" sourceLinked="1"/>
        <c:majorTickMark val="none"/>
        <c:minorTickMark val="none"/>
        <c:tickLblPos val="nextTo"/>
        <c:crossAx val="19543581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a:t>
            </a:r>
            <a:r>
              <a:rPr lang="en-GB" sz="1400" b="1" i="0" u="none" strike="noStrike" baseline="0"/>
              <a:t>ow satisfied are you with the wait between booking your appointment and seeing the dentist?</a:t>
            </a:r>
            <a:endParaRPr lang="en-GB"/>
          </a:p>
        </c:rich>
      </c:tx>
      <c:layout>
        <c:manualLayout>
          <c:xMode val="edge"/>
          <c:yMode val="edge"/>
          <c:x val="0.20081966201286278"/>
          <c:y val="8.1516133986569133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GB"/>
        </a:p>
      </c:txPr>
    </c:title>
    <c:autoTitleDeleted val="0"/>
    <c:plotArea>
      <c:layout>
        <c:manualLayout>
          <c:layoutTarget val="inner"/>
          <c:xMode val="edge"/>
          <c:yMode val="edge"/>
          <c:x val="0.5063271586620427"/>
          <c:y val="0.14461391109942529"/>
          <c:w val="0.48543399394881798"/>
          <c:h val="0.72872347209631083"/>
        </c:manualLayout>
      </c:layout>
      <c:barChart>
        <c:barDir val="bar"/>
        <c:grouping val="stacked"/>
        <c:varyColors val="0"/>
        <c:ser>
          <c:idx val="0"/>
          <c:order val="0"/>
          <c:tx>
            <c:strRef>
              <c:f>Sheet1!$B$1</c:f>
              <c:strCache>
                <c:ptCount val="1"/>
                <c:pt idx="0">
                  <c:v>7 to 10 ratings (high satisfaction)</c:v>
                </c:pt>
              </c:strCache>
            </c:strRef>
          </c:tx>
          <c:spPr>
            <a:solidFill>
              <a:srgbClr val="28A197"/>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Sheet1!$B$2:$B$7</c:f>
              <c:numCache>
                <c:formatCode>0%</c:formatCode>
                <c:ptCount val="6"/>
                <c:pt idx="0">
                  <c:v>0.79564691656590081</c:v>
                </c:pt>
                <c:pt idx="1">
                  <c:v>0.79701492537313423</c:v>
                </c:pt>
                <c:pt idx="2">
                  <c:v>0.78783924843423803</c:v>
                </c:pt>
                <c:pt idx="3">
                  <c:v>0.78362573099415211</c:v>
                </c:pt>
                <c:pt idx="4">
                  <c:v>0.78922515561279249</c:v>
                </c:pt>
                <c:pt idx="5">
                  <c:v>0.78581907090464553</c:v>
                </c:pt>
              </c:numCache>
            </c:numRef>
          </c:val>
          <c:extLst>
            <c:ext xmlns:c16="http://schemas.microsoft.com/office/drawing/2014/chart" uri="{C3380CC4-5D6E-409C-BE32-E72D297353CC}">
              <c16:uniqueId val="{00000000-6D71-45B2-A1DB-E7BE33598AE5}"/>
            </c:ext>
          </c:extLst>
        </c:ser>
        <c:ser>
          <c:idx val="1"/>
          <c:order val="1"/>
          <c:tx>
            <c:strRef>
              <c:f>Sheet1!$C$1</c:f>
              <c:strCache>
                <c:ptCount val="1"/>
                <c:pt idx="0">
                  <c:v>1 to 6 ratings (low to moderate satisfaction)</c:v>
                </c:pt>
              </c:strCache>
            </c:strRef>
          </c:tx>
          <c:spPr>
            <a:solidFill>
              <a:srgbClr val="80165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Sheet1!$C$2:$C$7</c:f>
              <c:numCache>
                <c:formatCode>0%</c:formatCode>
                <c:ptCount val="6"/>
                <c:pt idx="0">
                  <c:v>0.20435308343409914</c:v>
                </c:pt>
                <c:pt idx="1">
                  <c:v>0.20298507462686566</c:v>
                </c:pt>
                <c:pt idx="2">
                  <c:v>0.21216075156576203</c:v>
                </c:pt>
                <c:pt idx="3">
                  <c:v>0.21637426900584794</c:v>
                </c:pt>
                <c:pt idx="4">
                  <c:v>0.21077484438720756</c:v>
                </c:pt>
                <c:pt idx="5">
                  <c:v>0.21418092909535449</c:v>
                </c:pt>
              </c:numCache>
            </c:numRef>
          </c:val>
          <c:extLst>
            <c:ext xmlns:c16="http://schemas.microsoft.com/office/drawing/2014/chart" uri="{C3380CC4-5D6E-409C-BE32-E72D297353CC}">
              <c16:uniqueId val="{00000001-6D71-45B2-A1DB-E7BE33598AE5}"/>
            </c:ext>
          </c:extLst>
        </c:ser>
        <c:dLbls>
          <c:dLblPos val="ctr"/>
          <c:showLegendKey val="0"/>
          <c:showVal val="1"/>
          <c:showCatName val="0"/>
          <c:showSerName val="0"/>
          <c:showPercent val="0"/>
          <c:showBubbleSize val="0"/>
        </c:dLbls>
        <c:gapWidth val="111"/>
        <c:overlap val="100"/>
        <c:axId val="1921707695"/>
        <c:axId val="1921708655"/>
      </c:barChart>
      <c:catAx>
        <c:axId val="1921707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1708655"/>
        <c:crosses val="autoZero"/>
        <c:auto val="1"/>
        <c:lblAlgn val="ctr"/>
        <c:lblOffset val="100"/>
        <c:noMultiLvlLbl val="0"/>
      </c:catAx>
      <c:valAx>
        <c:axId val="1921708655"/>
        <c:scaling>
          <c:orientation val="minMax"/>
          <c:max val="1"/>
          <c:min val="0"/>
        </c:scaling>
        <c:delete val="1"/>
        <c:axPos val="b"/>
        <c:numFmt formatCode="0%" sourceLinked="1"/>
        <c:majorTickMark val="out"/>
        <c:minorTickMark val="none"/>
        <c:tickLblPos val="nextTo"/>
        <c:crossAx val="1921707695"/>
        <c:crosses val="autoZero"/>
        <c:crossBetween val="between"/>
      </c:valAx>
      <c:spPr>
        <a:noFill/>
        <a:ln>
          <a:noFill/>
        </a:ln>
        <a:effectLst/>
      </c:spPr>
    </c:plotArea>
    <c:legend>
      <c:legendPos val="b"/>
      <c:layout>
        <c:manualLayout>
          <c:xMode val="edge"/>
          <c:yMode val="edge"/>
          <c:x val="0.15553997086743451"/>
          <c:y val="0.91948812410751268"/>
          <c:w val="0.84446002913256557"/>
          <c:h val="6.3802480852701862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a:solidFill>
                  <a:schemeClr val="tx1">
                    <a:lumMod val="95000"/>
                    <a:lumOff val="5000"/>
                  </a:schemeClr>
                </a:solidFill>
                <a:latin typeface="Arial" panose="020B0604020202020204" pitchFamily="34" charset="0"/>
                <a:cs typeface="Arial" panose="020B0604020202020204" pitchFamily="34" charset="0"/>
              </a:rPr>
              <a:t>Following your appointment, was your urgent dental problem fixed/resolved?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manualLayout>
          <c:layoutTarget val="inner"/>
          <c:xMode val="edge"/>
          <c:yMode val="edge"/>
          <c:x val="0.47284547244094488"/>
          <c:y val="0.14715625000000002"/>
          <c:w val="0.49173786089238847"/>
          <c:h val="0.73044685039370083"/>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825)</c:v>
                </c:pt>
                <c:pt idx="1">
                  <c:v>UDA Contract 2024/25  (Base: 669)</c:v>
                </c:pt>
                <c:pt idx="2">
                  <c:v>Contract Reform 2023/24  (Base: 3,814)</c:v>
                </c:pt>
                <c:pt idx="3">
                  <c:v>Contract Reform 2024/25  (Base: 3,406)</c:v>
                </c:pt>
                <c:pt idx="4">
                  <c:v>Overall 2023/24  (Base: 4,639)</c:v>
                </c:pt>
                <c:pt idx="5">
                  <c:v>Overall 2024/25  (Base: 4,075)</c:v>
                </c:pt>
              </c:strCache>
            </c:strRef>
          </c:cat>
          <c:val>
            <c:numRef>
              <c:f>Sheet1!$B$2:$B$7</c:f>
              <c:numCache>
                <c:formatCode>0%</c:formatCode>
                <c:ptCount val="6"/>
                <c:pt idx="0">
                  <c:v>0.76121212121212123</c:v>
                </c:pt>
                <c:pt idx="1">
                  <c:v>0.75934230194319885</c:v>
                </c:pt>
                <c:pt idx="2">
                  <c:v>0.7773990561090719</c:v>
                </c:pt>
                <c:pt idx="3">
                  <c:v>0.78567234292425137</c:v>
                </c:pt>
                <c:pt idx="4">
                  <c:v>0.77452037076956237</c:v>
                </c:pt>
                <c:pt idx="5">
                  <c:v>0.78134969325153369</c:v>
                </c:pt>
              </c:numCache>
            </c:numRef>
          </c:val>
          <c:extLst>
            <c:ext xmlns:c16="http://schemas.microsoft.com/office/drawing/2014/chart" uri="{C3380CC4-5D6E-409C-BE32-E72D297353CC}">
              <c16:uniqueId val="{00000000-88CA-4DFB-80F2-E7FD4C19532E}"/>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825)</c:v>
                </c:pt>
                <c:pt idx="1">
                  <c:v>UDA Contract 2024/25  (Base: 669)</c:v>
                </c:pt>
                <c:pt idx="2">
                  <c:v>Contract Reform 2023/24  (Base: 3,814)</c:v>
                </c:pt>
                <c:pt idx="3">
                  <c:v>Contract Reform 2024/25  (Base: 3,406)</c:v>
                </c:pt>
                <c:pt idx="4">
                  <c:v>Overall 2023/24  (Base: 4,639)</c:v>
                </c:pt>
                <c:pt idx="5">
                  <c:v>Overall 2024/25  (Base: 4,075)</c:v>
                </c:pt>
              </c:strCache>
            </c:strRef>
          </c:cat>
          <c:val>
            <c:numRef>
              <c:f>Sheet1!$C$2:$C$7</c:f>
              <c:numCache>
                <c:formatCode>0%</c:formatCode>
                <c:ptCount val="6"/>
                <c:pt idx="0">
                  <c:v>0.2387878787878788</c:v>
                </c:pt>
                <c:pt idx="1">
                  <c:v>0.24065769805680121</c:v>
                </c:pt>
                <c:pt idx="2">
                  <c:v>0.22260094389092816</c:v>
                </c:pt>
                <c:pt idx="3">
                  <c:v>0.21432765707574869</c:v>
                </c:pt>
                <c:pt idx="4">
                  <c:v>0.2254796292304376</c:v>
                </c:pt>
                <c:pt idx="5">
                  <c:v>0.21865030674846625</c:v>
                </c:pt>
              </c:numCache>
            </c:numRef>
          </c:val>
          <c:extLst>
            <c:ext xmlns:c16="http://schemas.microsoft.com/office/drawing/2014/chart" uri="{C3380CC4-5D6E-409C-BE32-E72D297353CC}">
              <c16:uniqueId val="{00000001-88CA-4DFB-80F2-E7FD4C19532E}"/>
            </c:ext>
          </c:extLst>
        </c:ser>
        <c:dLbls>
          <c:dLblPos val="ctr"/>
          <c:showLegendKey val="0"/>
          <c:showVal val="1"/>
          <c:showCatName val="0"/>
          <c:showSerName val="0"/>
          <c:showPercent val="0"/>
          <c:showBubbleSize val="0"/>
        </c:dLbls>
        <c:gapWidth val="150"/>
        <c:overlap val="100"/>
        <c:axId val="1923831839"/>
        <c:axId val="1923834719"/>
      </c:barChart>
      <c:catAx>
        <c:axId val="19238318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3834719"/>
        <c:crosses val="autoZero"/>
        <c:auto val="1"/>
        <c:lblAlgn val="ctr"/>
        <c:lblOffset val="100"/>
        <c:noMultiLvlLbl val="0"/>
      </c:catAx>
      <c:valAx>
        <c:axId val="1923834719"/>
        <c:scaling>
          <c:orientation val="minMax"/>
          <c:max val="1"/>
          <c:min val="0"/>
        </c:scaling>
        <c:delete val="1"/>
        <c:axPos val="b"/>
        <c:numFmt formatCode="0%" sourceLinked="1"/>
        <c:majorTickMark val="out"/>
        <c:minorTickMark val="none"/>
        <c:tickLblPos val="nextTo"/>
        <c:crossAx val="1923831839"/>
        <c:crosses val="autoZero"/>
        <c:crossBetween val="between"/>
      </c:valAx>
      <c:spPr>
        <a:noFill/>
        <a:ln>
          <a:noFill/>
        </a:ln>
        <a:effectLst/>
      </c:spPr>
    </c:plotArea>
    <c:legend>
      <c:legendPos val="b"/>
      <c:layout>
        <c:manualLayout>
          <c:xMode val="edge"/>
          <c:yMode val="edge"/>
          <c:x val="0.4248225065616798"/>
          <c:y val="0.89322810039370093"/>
          <c:w val="0.13785482283464567"/>
          <c:h val="5.677189960629921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Do you know what you must do if follow-up care is needed?</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manualLayout>
          <c:layoutTarget val="inner"/>
          <c:xMode val="edge"/>
          <c:yMode val="edge"/>
          <c:x val="0.42511193074479792"/>
          <c:y val="0.1128125"/>
          <c:w val="0.45587875726310012"/>
          <c:h val="0.77729060039370079"/>
        </c:manualLayout>
      </c:layout>
      <c:barChart>
        <c:barDir val="bar"/>
        <c:grouping val="stacked"/>
        <c:varyColors val="0"/>
        <c:ser>
          <c:idx val="0"/>
          <c:order val="0"/>
          <c:tx>
            <c:strRef>
              <c:f>Sheet1!$B$1</c:f>
              <c:strCache>
                <c:ptCount val="1"/>
                <c:pt idx="0">
                  <c:v>Yes</c:v>
                </c:pt>
              </c:strCache>
            </c:strRef>
          </c:tx>
          <c:spPr>
            <a:solidFill>
              <a:srgbClr val="007D8A"/>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826)</c:v>
                </c:pt>
                <c:pt idx="1">
                  <c:v>UDA Contract 2024/25  (Base: 664)</c:v>
                </c:pt>
                <c:pt idx="2">
                  <c:v>Contract Reform 2023/24  (Base: 3,811)</c:v>
                </c:pt>
                <c:pt idx="3">
                  <c:v>Contract Reform 2024/25  (Base: 3,400)</c:v>
                </c:pt>
                <c:pt idx="4">
                  <c:v>Overall 2023/24  (Base: 4,637)</c:v>
                </c:pt>
                <c:pt idx="5">
                  <c:v>Overall 2024/25  (Base: 4,064)</c:v>
                </c:pt>
              </c:strCache>
            </c:strRef>
          </c:cat>
          <c:val>
            <c:numRef>
              <c:f>Sheet1!$B$2:$B$7</c:f>
              <c:numCache>
                <c:formatCode>0%</c:formatCode>
                <c:ptCount val="6"/>
                <c:pt idx="0">
                  <c:v>0.73123486682808714</c:v>
                </c:pt>
                <c:pt idx="1">
                  <c:v>0.71234939759036142</c:v>
                </c:pt>
                <c:pt idx="2">
                  <c:v>0.75964313828391494</c:v>
                </c:pt>
                <c:pt idx="3">
                  <c:v>0.75294117647058822</c:v>
                </c:pt>
                <c:pt idx="4">
                  <c:v>0.75458270433469921</c:v>
                </c:pt>
                <c:pt idx="5">
                  <c:v>0.74630905511811019</c:v>
                </c:pt>
              </c:numCache>
            </c:numRef>
          </c:val>
          <c:extLst>
            <c:ext xmlns:c16="http://schemas.microsoft.com/office/drawing/2014/chart" uri="{C3380CC4-5D6E-409C-BE32-E72D297353CC}">
              <c16:uniqueId val="{00000000-3A03-4E8D-A8FD-6A1346D1FB15}"/>
            </c:ext>
          </c:extLst>
        </c:ser>
        <c:ser>
          <c:idx val="1"/>
          <c:order val="1"/>
          <c:tx>
            <c:strRef>
              <c:f>Sheet1!$C$1</c:f>
              <c:strCache>
                <c:ptCount val="1"/>
                <c:pt idx="0">
                  <c:v>No</c:v>
                </c:pt>
              </c:strCache>
            </c:strRef>
          </c:tx>
          <c:spPr>
            <a:solidFill>
              <a:srgbClr val="D5388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826)</c:v>
                </c:pt>
                <c:pt idx="1">
                  <c:v>UDA Contract 2024/25  (Base: 664)</c:v>
                </c:pt>
                <c:pt idx="2">
                  <c:v>Contract Reform 2023/24  (Base: 3,811)</c:v>
                </c:pt>
                <c:pt idx="3">
                  <c:v>Contract Reform 2024/25  (Base: 3,400)</c:v>
                </c:pt>
                <c:pt idx="4">
                  <c:v>Overall 2023/24  (Base: 4,637)</c:v>
                </c:pt>
                <c:pt idx="5">
                  <c:v>Overall 2024/25  (Base: 4,064)</c:v>
                </c:pt>
              </c:strCache>
            </c:strRef>
          </c:cat>
          <c:val>
            <c:numRef>
              <c:f>Sheet1!$C$2:$C$7</c:f>
              <c:numCache>
                <c:formatCode>0%</c:formatCode>
                <c:ptCount val="6"/>
                <c:pt idx="0">
                  <c:v>0.15375302663438256</c:v>
                </c:pt>
                <c:pt idx="1">
                  <c:v>0.18373493975903615</c:v>
                </c:pt>
                <c:pt idx="2">
                  <c:v>0.12044082917869325</c:v>
                </c:pt>
                <c:pt idx="3">
                  <c:v>0.12235294117647059</c:v>
                </c:pt>
                <c:pt idx="4">
                  <c:v>0.12637481130040976</c:v>
                </c:pt>
                <c:pt idx="5">
                  <c:v>0.13238188976377951</c:v>
                </c:pt>
              </c:numCache>
            </c:numRef>
          </c:val>
          <c:extLst>
            <c:ext xmlns:c16="http://schemas.microsoft.com/office/drawing/2014/chart" uri="{C3380CC4-5D6E-409C-BE32-E72D297353CC}">
              <c16:uniqueId val="{00000001-3A03-4E8D-A8FD-6A1346D1FB15}"/>
            </c:ext>
          </c:extLst>
        </c:ser>
        <c:ser>
          <c:idx val="2"/>
          <c:order val="2"/>
          <c:tx>
            <c:strRef>
              <c:f>Sheet1!$D$1</c:f>
              <c:strCache>
                <c:ptCount val="1"/>
                <c:pt idx="0">
                  <c:v>Does not apply</c:v>
                </c:pt>
              </c:strCache>
            </c:strRef>
          </c:tx>
          <c:spPr>
            <a:solidFill>
              <a:srgbClr val="B1B4B6"/>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826)</c:v>
                </c:pt>
                <c:pt idx="1">
                  <c:v>UDA Contract 2024/25  (Base: 664)</c:v>
                </c:pt>
                <c:pt idx="2">
                  <c:v>Contract Reform 2023/24  (Base: 3,811)</c:v>
                </c:pt>
                <c:pt idx="3">
                  <c:v>Contract Reform 2024/25  (Base: 3,400)</c:v>
                </c:pt>
                <c:pt idx="4">
                  <c:v>Overall 2023/24  (Base: 4,637)</c:v>
                </c:pt>
                <c:pt idx="5">
                  <c:v>Overall 2024/25  (Base: 4,064)</c:v>
                </c:pt>
              </c:strCache>
            </c:strRef>
          </c:cat>
          <c:val>
            <c:numRef>
              <c:f>Sheet1!$D$2:$D$7</c:f>
              <c:numCache>
                <c:formatCode>0%</c:formatCode>
                <c:ptCount val="6"/>
                <c:pt idx="0">
                  <c:v>0.11501210653753027</c:v>
                </c:pt>
                <c:pt idx="1">
                  <c:v>0.10391566265060241</c:v>
                </c:pt>
                <c:pt idx="2">
                  <c:v>0.11991603253739176</c:v>
                </c:pt>
                <c:pt idx="3">
                  <c:v>0.12470588235294118</c:v>
                </c:pt>
                <c:pt idx="4">
                  <c:v>0.11904248436489109</c:v>
                </c:pt>
                <c:pt idx="5">
                  <c:v>0.12130905511811024</c:v>
                </c:pt>
              </c:numCache>
            </c:numRef>
          </c:val>
          <c:extLst>
            <c:ext xmlns:c16="http://schemas.microsoft.com/office/drawing/2014/chart" uri="{C3380CC4-5D6E-409C-BE32-E72D297353CC}">
              <c16:uniqueId val="{00000002-3A03-4E8D-A8FD-6A1346D1FB15}"/>
            </c:ext>
          </c:extLst>
        </c:ser>
        <c:dLbls>
          <c:dLblPos val="ctr"/>
          <c:showLegendKey val="0"/>
          <c:showVal val="1"/>
          <c:showCatName val="0"/>
          <c:showSerName val="0"/>
          <c:showPercent val="0"/>
          <c:showBubbleSize val="0"/>
        </c:dLbls>
        <c:gapWidth val="150"/>
        <c:overlap val="100"/>
        <c:axId val="588581136"/>
        <c:axId val="588578736"/>
      </c:barChart>
      <c:catAx>
        <c:axId val="5885811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588578736"/>
        <c:crosses val="autoZero"/>
        <c:auto val="1"/>
        <c:lblAlgn val="ctr"/>
        <c:lblOffset val="100"/>
        <c:noMultiLvlLbl val="0"/>
      </c:catAx>
      <c:valAx>
        <c:axId val="588578736"/>
        <c:scaling>
          <c:orientation val="minMax"/>
          <c:max val="1"/>
        </c:scaling>
        <c:delete val="1"/>
        <c:axPos val="b"/>
        <c:numFmt formatCode="0%" sourceLinked="1"/>
        <c:majorTickMark val="none"/>
        <c:minorTickMark val="none"/>
        <c:tickLblPos val="nextTo"/>
        <c:crossAx val="5885811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Overall, how satisfied are you with the quality of the NHS dentistry (dental treatment/check-up) you received?</a:t>
            </a:r>
          </a:p>
        </c:rich>
      </c:tx>
      <c:layout>
        <c:manualLayout>
          <c:xMode val="edge"/>
          <c:yMode val="edge"/>
          <c:x val="0.20081966201286278"/>
          <c:y val="8.1516133986569133E-3"/>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GB"/>
        </a:p>
      </c:txPr>
    </c:title>
    <c:autoTitleDeleted val="0"/>
    <c:plotArea>
      <c:layout>
        <c:manualLayout>
          <c:layoutTarget val="inner"/>
          <c:xMode val="edge"/>
          <c:yMode val="edge"/>
          <c:x val="0.5063271586620427"/>
          <c:y val="0.14461391109942529"/>
          <c:w val="0.48543399394881798"/>
          <c:h val="0.72872347209631083"/>
        </c:manualLayout>
      </c:layout>
      <c:barChart>
        <c:barDir val="bar"/>
        <c:grouping val="stacked"/>
        <c:varyColors val="0"/>
        <c:ser>
          <c:idx val="0"/>
          <c:order val="0"/>
          <c:tx>
            <c:strRef>
              <c:f>Sheet1!$B$1</c:f>
              <c:strCache>
                <c:ptCount val="1"/>
                <c:pt idx="0">
                  <c:v>7 to 10 ratings (high satisfaction)</c:v>
                </c:pt>
              </c:strCache>
            </c:strRef>
          </c:tx>
          <c:spPr>
            <a:solidFill>
              <a:srgbClr val="28A197"/>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Sheet1!$B$2:$B$7</c:f>
              <c:numCache>
                <c:formatCode>0%</c:formatCode>
                <c:ptCount val="6"/>
                <c:pt idx="0">
                  <c:v>0.83313180169286583</c:v>
                </c:pt>
                <c:pt idx="1">
                  <c:v>0.83134328358208953</c:v>
                </c:pt>
                <c:pt idx="2">
                  <c:v>0.84368475991649272</c:v>
                </c:pt>
                <c:pt idx="3">
                  <c:v>0.83304093567251469</c:v>
                </c:pt>
                <c:pt idx="4">
                  <c:v>0.84181154754239107</c:v>
                </c:pt>
                <c:pt idx="5">
                  <c:v>0.83276283618581903</c:v>
                </c:pt>
              </c:numCache>
            </c:numRef>
          </c:val>
          <c:extLst>
            <c:ext xmlns:c16="http://schemas.microsoft.com/office/drawing/2014/chart" uri="{C3380CC4-5D6E-409C-BE32-E72D297353CC}">
              <c16:uniqueId val="{00000000-6D71-45B2-A1DB-E7BE33598AE5}"/>
            </c:ext>
          </c:extLst>
        </c:ser>
        <c:ser>
          <c:idx val="1"/>
          <c:order val="1"/>
          <c:tx>
            <c:strRef>
              <c:f>Sheet1!$C$1</c:f>
              <c:strCache>
                <c:ptCount val="1"/>
                <c:pt idx="0">
                  <c:v>1 to 6 ratings (low to moderate satisfaction)</c:v>
                </c:pt>
              </c:strCache>
            </c:strRef>
          </c:tx>
          <c:spPr>
            <a:solidFill>
              <a:srgbClr val="80165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Sheet1!$C$2:$C$7</c:f>
              <c:numCache>
                <c:formatCode>0%</c:formatCode>
                <c:ptCount val="6"/>
                <c:pt idx="0">
                  <c:v>0.1668681983071342</c:v>
                </c:pt>
                <c:pt idx="1">
                  <c:v>0.16865671641791047</c:v>
                </c:pt>
                <c:pt idx="2">
                  <c:v>0.15631524008350731</c:v>
                </c:pt>
                <c:pt idx="3">
                  <c:v>0.16695906432748536</c:v>
                </c:pt>
                <c:pt idx="4">
                  <c:v>0.15818845245760893</c:v>
                </c:pt>
                <c:pt idx="5">
                  <c:v>0.16723716381418091</c:v>
                </c:pt>
              </c:numCache>
            </c:numRef>
          </c:val>
          <c:extLst>
            <c:ext xmlns:c16="http://schemas.microsoft.com/office/drawing/2014/chart" uri="{C3380CC4-5D6E-409C-BE32-E72D297353CC}">
              <c16:uniqueId val="{00000001-6D71-45B2-A1DB-E7BE33598AE5}"/>
            </c:ext>
          </c:extLst>
        </c:ser>
        <c:dLbls>
          <c:dLblPos val="ctr"/>
          <c:showLegendKey val="0"/>
          <c:showVal val="1"/>
          <c:showCatName val="0"/>
          <c:showSerName val="0"/>
          <c:showPercent val="0"/>
          <c:showBubbleSize val="0"/>
        </c:dLbls>
        <c:gapWidth val="111"/>
        <c:overlap val="100"/>
        <c:axId val="1921707695"/>
        <c:axId val="1921708655"/>
      </c:barChart>
      <c:catAx>
        <c:axId val="1921707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1708655"/>
        <c:crosses val="autoZero"/>
        <c:auto val="1"/>
        <c:lblAlgn val="ctr"/>
        <c:lblOffset val="100"/>
        <c:noMultiLvlLbl val="0"/>
      </c:catAx>
      <c:valAx>
        <c:axId val="1921708655"/>
        <c:scaling>
          <c:orientation val="minMax"/>
          <c:max val="1"/>
          <c:min val="0"/>
        </c:scaling>
        <c:delete val="1"/>
        <c:axPos val="b"/>
        <c:numFmt formatCode="0%" sourceLinked="1"/>
        <c:majorTickMark val="out"/>
        <c:minorTickMark val="none"/>
        <c:tickLblPos val="nextTo"/>
        <c:crossAx val="1921707695"/>
        <c:crosses val="autoZero"/>
        <c:crossBetween val="between"/>
      </c:valAx>
      <c:spPr>
        <a:noFill/>
        <a:ln>
          <a:noFill/>
        </a:ln>
        <a:effectLst/>
      </c:spPr>
    </c:plotArea>
    <c:legend>
      <c:legendPos val="b"/>
      <c:layout>
        <c:manualLayout>
          <c:xMode val="edge"/>
          <c:yMode val="edge"/>
          <c:x val="0.13035145446535051"/>
          <c:y val="0.92264419954890042"/>
          <c:w val="0.86013731555358719"/>
          <c:h val="6.3802480852701862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Overall, how satisfied are you with your overall patient experience, the dental practice environment and staff?</a:t>
            </a:r>
            <a:endParaRPr lang="en-GB" sz="1400" b="1" i="0" u="none" strike="noStrike" kern="1200" spc="0" baseline="0">
              <a:solidFill>
                <a:prstClr val="black">
                  <a:lumMod val="95000"/>
                  <a:lumOff val="5000"/>
                </a:prstClr>
              </a:solidFill>
              <a:latin typeface="Arial" panose="020B0604020202020204" pitchFamily="34" charset="0"/>
              <a:cs typeface="Arial" panose="020B0604020202020204" pitchFamily="34" charset="0"/>
            </a:endParaRPr>
          </a:p>
        </c:rich>
      </c:tx>
      <c:layout>
        <c:manualLayout>
          <c:xMode val="edge"/>
          <c:yMode val="edge"/>
          <c:x val="0.20865829722623414"/>
          <c:y val="1.440157480314961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GB"/>
        </a:p>
      </c:txPr>
    </c:title>
    <c:autoTitleDeleted val="0"/>
    <c:plotArea>
      <c:layout>
        <c:manualLayout>
          <c:layoutTarget val="inner"/>
          <c:xMode val="edge"/>
          <c:yMode val="edge"/>
          <c:x val="0.5063271586620427"/>
          <c:y val="0.14461391109942529"/>
          <c:w val="0.48543399394881798"/>
          <c:h val="0.72872347209631083"/>
        </c:manualLayout>
      </c:layout>
      <c:barChart>
        <c:barDir val="bar"/>
        <c:grouping val="stacked"/>
        <c:varyColors val="0"/>
        <c:ser>
          <c:idx val="0"/>
          <c:order val="0"/>
          <c:tx>
            <c:strRef>
              <c:f>Sheet1!$B$1</c:f>
              <c:strCache>
                <c:ptCount val="1"/>
                <c:pt idx="0">
                  <c:v>7 to 10 ratings (high satisfaction)</c:v>
                </c:pt>
              </c:strCache>
            </c:strRef>
          </c:tx>
          <c:spPr>
            <a:solidFill>
              <a:srgbClr val="28A197"/>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Sheet1!$B$2:$B$7</c:f>
              <c:numCache>
                <c:formatCode>0%</c:formatCode>
                <c:ptCount val="6"/>
                <c:pt idx="0">
                  <c:v>0.87424425634824665</c:v>
                </c:pt>
                <c:pt idx="1">
                  <c:v>0.88656716417910442</c:v>
                </c:pt>
                <c:pt idx="2">
                  <c:v>0.87865344467640916</c:v>
                </c:pt>
                <c:pt idx="3">
                  <c:v>0.87923976608187138</c:v>
                </c:pt>
                <c:pt idx="4">
                  <c:v>0.87787078772268723</c:v>
                </c:pt>
                <c:pt idx="5">
                  <c:v>0.88044009779951105</c:v>
                </c:pt>
              </c:numCache>
            </c:numRef>
          </c:val>
          <c:extLst>
            <c:ext xmlns:c16="http://schemas.microsoft.com/office/drawing/2014/chart" uri="{C3380CC4-5D6E-409C-BE32-E72D297353CC}">
              <c16:uniqueId val="{00000000-6D71-45B2-A1DB-E7BE33598AE5}"/>
            </c:ext>
          </c:extLst>
        </c:ser>
        <c:ser>
          <c:idx val="1"/>
          <c:order val="1"/>
          <c:tx>
            <c:strRef>
              <c:f>Sheet1!$C$1</c:f>
              <c:strCache>
                <c:ptCount val="1"/>
                <c:pt idx="0">
                  <c:v>1 to 6 ratings (low to moderate satisfaction)</c:v>
                </c:pt>
              </c:strCache>
            </c:strRef>
          </c:tx>
          <c:spPr>
            <a:solidFill>
              <a:srgbClr val="801650"/>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Sheet1!$C$2:$C$7</c:f>
              <c:numCache>
                <c:formatCode>0%</c:formatCode>
                <c:ptCount val="6"/>
                <c:pt idx="0">
                  <c:v>0.12575574365175332</c:v>
                </c:pt>
                <c:pt idx="1">
                  <c:v>0.11343283582089553</c:v>
                </c:pt>
                <c:pt idx="2">
                  <c:v>0.12134655532359082</c:v>
                </c:pt>
                <c:pt idx="3">
                  <c:v>0.12076023391812865</c:v>
                </c:pt>
                <c:pt idx="4">
                  <c:v>0.12212921227731274</c:v>
                </c:pt>
                <c:pt idx="5">
                  <c:v>0.11955990220048901</c:v>
                </c:pt>
              </c:numCache>
            </c:numRef>
          </c:val>
          <c:extLst>
            <c:ext xmlns:c16="http://schemas.microsoft.com/office/drawing/2014/chart" uri="{C3380CC4-5D6E-409C-BE32-E72D297353CC}">
              <c16:uniqueId val="{00000001-6D71-45B2-A1DB-E7BE33598AE5}"/>
            </c:ext>
          </c:extLst>
        </c:ser>
        <c:dLbls>
          <c:dLblPos val="ctr"/>
          <c:showLegendKey val="0"/>
          <c:showVal val="1"/>
          <c:showCatName val="0"/>
          <c:showSerName val="0"/>
          <c:showPercent val="0"/>
          <c:showBubbleSize val="0"/>
        </c:dLbls>
        <c:gapWidth val="111"/>
        <c:overlap val="100"/>
        <c:axId val="1921707695"/>
        <c:axId val="1921708655"/>
      </c:barChart>
      <c:catAx>
        <c:axId val="1921707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21708655"/>
        <c:crosses val="autoZero"/>
        <c:auto val="1"/>
        <c:lblAlgn val="ctr"/>
        <c:lblOffset val="100"/>
        <c:noMultiLvlLbl val="0"/>
      </c:catAx>
      <c:valAx>
        <c:axId val="1921708655"/>
        <c:scaling>
          <c:orientation val="minMax"/>
          <c:max val="1"/>
          <c:min val="0"/>
        </c:scaling>
        <c:delete val="1"/>
        <c:axPos val="b"/>
        <c:numFmt formatCode="0%" sourceLinked="1"/>
        <c:majorTickMark val="out"/>
        <c:minorTickMark val="none"/>
        <c:tickLblPos val="nextTo"/>
        <c:crossAx val="1921707695"/>
        <c:crosses val="autoZero"/>
        <c:crossBetween val="between"/>
      </c:valAx>
      <c:spPr>
        <a:noFill/>
        <a:ln>
          <a:noFill/>
        </a:ln>
        <a:effectLst/>
      </c:spPr>
    </c:plotArea>
    <c:legend>
      <c:legendPos val="b"/>
      <c:layout>
        <c:manualLayout>
          <c:xMode val="edge"/>
          <c:yMode val="edge"/>
          <c:x val="0.13035145446535051"/>
          <c:y val="0.92264419954890042"/>
          <c:w val="0.86013731555358719"/>
          <c:h val="6.3802480852701862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did you book your urgent dental appointment? (2024/25)</a:t>
            </a:r>
            <a:endParaRPr lang="en-US"/>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manualLayout>
          <c:layoutTarget val="inner"/>
          <c:xMode val="edge"/>
          <c:yMode val="edge"/>
          <c:x val="3.4587560756120087E-2"/>
          <c:y val="0.16667411646321453"/>
          <c:w val="0.93829567678432357"/>
          <c:h val="0.58587416821204508"/>
        </c:manualLayout>
      </c:layout>
      <c:barChart>
        <c:barDir val="col"/>
        <c:grouping val="clustered"/>
        <c:varyColors val="0"/>
        <c:ser>
          <c:idx val="0"/>
          <c:order val="0"/>
          <c:tx>
            <c:strRef>
              <c:f>Sheet1!$B$1</c:f>
              <c:strCache>
                <c:ptCount val="1"/>
                <c:pt idx="0">
                  <c:v>Contract Reform (Base: 3,409)</c:v>
                </c:pt>
              </c:strCache>
            </c:strRef>
          </c:tx>
          <c:spPr>
            <a:solidFill>
              <a:srgbClr val="85994B"/>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Attended/contacted a dental practice directly</c:v>
                </c:pt>
                <c:pt idx="1">
                  <c:v>Dental advice line</c:v>
                </c:pt>
                <c:pt idx="2">
                  <c:v>NHS 111</c:v>
                </c:pt>
                <c:pt idx="3">
                  <c:v>Other</c:v>
                </c:pt>
              </c:strCache>
            </c:strRef>
          </c:cat>
          <c:val>
            <c:numRef>
              <c:f>Sheet1!$B$2:$B$5</c:f>
              <c:numCache>
                <c:formatCode>0%</c:formatCode>
                <c:ptCount val="4"/>
                <c:pt idx="0">
                  <c:v>0.67879143443825174</c:v>
                </c:pt>
                <c:pt idx="1">
                  <c:v>4.4881196831915521E-2</c:v>
                </c:pt>
                <c:pt idx="2">
                  <c:v>0.21179231446171898</c:v>
                </c:pt>
                <c:pt idx="3">
                  <c:v>6.4535054268113817E-2</c:v>
                </c:pt>
              </c:numCache>
            </c:numRef>
          </c:val>
          <c:extLst>
            <c:ext xmlns:c16="http://schemas.microsoft.com/office/drawing/2014/chart" uri="{C3380CC4-5D6E-409C-BE32-E72D297353CC}">
              <c16:uniqueId val="{00000000-1329-4724-B810-2CD7469C5163}"/>
            </c:ext>
          </c:extLst>
        </c:ser>
        <c:ser>
          <c:idx val="1"/>
          <c:order val="1"/>
          <c:tx>
            <c:strRef>
              <c:f>Sheet1!$C$1</c:f>
              <c:strCache>
                <c:ptCount val="1"/>
                <c:pt idx="0">
                  <c:v>UDA Contract (Base: 669)</c:v>
                </c:pt>
              </c:strCache>
            </c:strRef>
          </c:tx>
          <c:spPr>
            <a:solidFill>
              <a:srgbClr val="F499B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Attended/contacted a dental practice directly</c:v>
                </c:pt>
                <c:pt idx="1">
                  <c:v>Dental advice line</c:v>
                </c:pt>
                <c:pt idx="2">
                  <c:v>NHS 111</c:v>
                </c:pt>
                <c:pt idx="3">
                  <c:v>Other</c:v>
                </c:pt>
              </c:strCache>
            </c:strRef>
          </c:cat>
          <c:val>
            <c:numRef>
              <c:f>Sheet1!$C$2:$C$5</c:f>
              <c:numCache>
                <c:formatCode>0%</c:formatCode>
                <c:ptCount val="4"/>
                <c:pt idx="0">
                  <c:v>0.39611360239162929</c:v>
                </c:pt>
                <c:pt idx="1">
                  <c:v>0.11360239162929746</c:v>
                </c:pt>
                <c:pt idx="2">
                  <c:v>0.43049327354260092</c:v>
                </c:pt>
                <c:pt idx="3">
                  <c:v>5.9790732436472344E-2</c:v>
                </c:pt>
              </c:numCache>
            </c:numRef>
          </c:val>
          <c:extLst>
            <c:ext xmlns:c16="http://schemas.microsoft.com/office/drawing/2014/chart" uri="{C3380CC4-5D6E-409C-BE32-E72D297353CC}">
              <c16:uniqueId val="{00000001-1329-4724-B810-2CD7469C5163}"/>
            </c:ext>
          </c:extLst>
        </c:ser>
        <c:dLbls>
          <c:dLblPos val="outEnd"/>
          <c:showLegendKey val="0"/>
          <c:showVal val="1"/>
          <c:showCatName val="0"/>
          <c:showSerName val="0"/>
          <c:showPercent val="0"/>
          <c:showBubbleSize val="0"/>
        </c:dLbls>
        <c:gapWidth val="219"/>
        <c:overlap val="-6"/>
        <c:axId val="2090838208"/>
        <c:axId val="2090842048"/>
      </c:barChart>
      <c:catAx>
        <c:axId val="2090838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2090842048"/>
        <c:crosses val="autoZero"/>
        <c:auto val="1"/>
        <c:lblAlgn val="ctr"/>
        <c:lblOffset val="100"/>
        <c:noMultiLvlLbl val="0"/>
      </c:catAx>
      <c:valAx>
        <c:axId val="2090842048"/>
        <c:scaling>
          <c:orientation val="minMax"/>
          <c:max val="0.70000000000000007"/>
          <c:min val="0"/>
        </c:scaling>
        <c:delete val="1"/>
        <c:axPos val="l"/>
        <c:numFmt formatCode="0%" sourceLinked="1"/>
        <c:majorTickMark val="none"/>
        <c:minorTickMark val="none"/>
        <c:tickLblPos val="nextTo"/>
        <c:crossAx val="2090838208"/>
        <c:crosses val="autoZero"/>
        <c:crossBetween val="between"/>
      </c:valAx>
      <c:spPr>
        <a:noFill/>
        <a:ln>
          <a:noFill/>
        </a:ln>
        <a:effectLst/>
      </c:spPr>
    </c:plotArea>
    <c:legend>
      <c:legendPos val="b"/>
      <c:layout>
        <c:manualLayout>
          <c:xMode val="edge"/>
          <c:yMode val="edge"/>
          <c:x val="0.14412464068107328"/>
          <c:y val="0.9063650545768589"/>
          <c:w val="0.73266895386823228"/>
          <c:h val="9.3634945423141103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did you book your urgent dental appointment? </a:t>
            </a:r>
            <a:b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b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(Breakdown of other methods for 2024/25)</a:t>
            </a:r>
          </a:p>
        </c:rich>
      </c:tx>
      <c:layout>
        <c:manualLayout>
          <c:xMode val="edge"/>
          <c:yMode val="edge"/>
          <c:x val="0.2591625724118069"/>
          <c:y val="2.4978078621944323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manualLayout>
          <c:layoutTarget val="inner"/>
          <c:xMode val="edge"/>
          <c:yMode val="edge"/>
          <c:x val="2.5197345422804603E-2"/>
          <c:y val="0.23545444860563647"/>
          <c:w val="0.60989519764119227"/>
          <c:h val="0.59190310341154007"/>
        </c:manualLayout>
      </c:layout>
      <c:barChart>
        <c:barDir val="col"/>
        <c:grouping val="clustered"/>
        <c:varyColors val="0"/>
        <c:ser>
          <c:idx val="0"/>
          <c:order val="0"/>
          <c:tx>
            <c:strRef>
              <c:f>Sheet1!$B$1</c:f>
              <c:strCache>
                <c:ptCount val="1"/>
                <c:pt idx="0">
                  <c:v>Hospital A&amp;E referral</c:v>
                </c:pt>
              </c:strCache>
            </c:strRef>
          </c:tx>
          <c:spPr>
            <a:solidFill>
              <a:srgbClr val="006435"/>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 (Base: 260)</c:v>
                </c:pt>
                <c:pt idx="1">
                  <c:v>Contract Reform (Base: 220)</c:v>
                </c:pt>
                <c:pt idx="2">
                  <c:v>UDA Contract (Base: 40*)</c:v>
                </c:pt>
              </c:strCache>
            </c:strRef>
          </c:cat>
          <c:val>
            <c:numRef>
              <c:f>Sheet1!$B$2:$B$4</c:f>
              <c:numCache>
                <c:formatCode>0%</c:formatCode>
                <c:ptCount val="3"/>
                <c:pt idx="0">
                  <c:v>8.461538461538462E-2</c:v>
                </c:pt>
                <c:pt idx="1">
                  <c:v>7.7272727272727271E-2</c:v>
                </c:pt>
                <c:pt idx="2">
                  <c:v>0.125</c:v>
                </c:pt>
              </c:numCache>
            </c:numRef>
          </c:val>
          <c:extLst>
            <c:ext xmlns:c16="http://schemas.microsoft.com/office/drawing/2014/chart" uri="{C3380CC4-5D6E-409C-BE32-E72D297353CC}">
              <c16:uniqueId val="{00000000-2F71-4D31-82F0-521F4128714C}"/>
            </c:ext>
          </c:extLst>
        </c:ser>
        <c:ser>
          <c:idx val="1"/>
          <c:order val="1"/>
          <c:tx>
            <c:strRef>
              <c:f>Sheet1!$C$1</c:f>
              <c:strCache>
                <c:ptCount val="1"/>
                <c:pt idx="0">
                  <c:v>Local out-of-hours</c:v>
                </c:pt>
              </c:strCache>
            </c:strRef>
          </c:tx>
          <c:spPr>
            <a:solidFill>
              <a:srgbClr val="942514"/>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 (Base: 260)</c:v>
                </c:pt>
                <c:pt idx="1">
                  <c:v>Contract Reform (Base: 220)</c:v>
                </c:pt>
                <c:pt idx="2">
                  <c:v>UDA Contract (Base: 40*)</c:v>
                </c:pt>
              </c:strCache>
            </c:strRef>
          </c:cat>
          <c:val>
            <c:numRef>
              <c:f>Sheet1!$C$2:$C$4</c:f>
              <c:numCache>
                <c:formatCode>0%</c:formatCode>
                <c:ptCount val="3"/>
                <c:pt idx="0">
                  <c:v>0.12307692307692308</c:v>
                </c:pt>
                <c:pt idx="1">
                  <c:v>0.10454545454545454</c:v>
                </c:pt>
                <c:pt idx="2">
                  <c:v>0.22500000000000001</c:v>
                </c:pt>
              </c:numCache>
            </c:numRef>
          </c:val>
          <c:extLst>
            <c:ext xmlns:c16="http://schemas.microsoft.com/office/drawing/2014/chart" uri="{C3380CC4-5D6E-409C-BE32-E72D297353CC}">
              <c16:uniqueId val="{00000001-2F71-4D31-82F0-521F4128714C}"/>
            </c:ext>
          </c:extLst>
        </c:ser>
        <c:ser>
          <c:idx val="2"/>
          <c:order val="2"/>
          <c:tx>
            <c:strRef>
              <c:f>Sheet1!$D$1</c:f>
              <c:strCache>
                <c:ptCount val="1"/>
                <c:pt idx="0">
                  <c:v>Primary Care Dental Services Team</c:v>
                </c:pt>
              </c:strCache>
            </c:strRef>
          </c:tx>
          <c:spPr>
            <a:solidFill>
              <a:srgbClr val="4C2C92"/>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 (Base: 260)</c:v>
                </c:pt>
                <c:pt idx="1">
                  <c:v>Contract Reform (Base: 220)</c:v>
                </c:pt>
                <c:pt idx="2">
                  <c:v>UDA Contract (Base: 40*)</c:v>
                </c:pt>
              </c:strCache>
            </c:strRef>
          </c:cat>
          <c:val>
            <c:numRef>
              <c:f>Sheet1!$D$2:$D$4</c:f>
              <c:numCache>
                <c:formatCode>0%</c:formatCode>
                <c:ptCount val="3"/>
                <c:pt idx="0">
                  <c:v>0.23461538461538461</c:v>
                </c:pt>
                <c:pt idx="1">
                  <c:v>0.24090909090909091</c:v>
                </c:pt>
                <c:pt idx="2">
                  <c:v>0.2</c:v>
                </c:pt>
              </c:numCache>
            </c:numRef>
          </c:val>
          <c:extLst>
            <c:ext xmlns:c16="http://schemas.microsoft.com/office/drawing/2014/chart" uri="{C3380CC4-5D6E-409C-BE32-E72D297353CC}">
              <c16:uniqueId val="{00000002-2F71-4D31-82F0-521F4128714C}"/>
            </c:ext>
          </c:extLst>
        </c:ser>
        <c:ser>
          <c:idx val="3"/>
          <c:order val="3"/>
          <c:tx>
            <c:strRef>
              <c:f>Sheet1!$E$1</c:f>
              <c:strCache>
                <c:ptCount val="1"/>
                <c:pt idx="0">
                  <c:v>Referral from GP/Healthcare professional</c:v>
                </c:pt>
              </c:strCache>
            </c:strRef>
          </c:tx>
          <c:spPr>
            <a:solidFill>
              <a:srgbClr val="505A5F"/>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 (Base: 260)</c:v>
                </c:pt>
                <c:pt idx="1">
                  <c:v>Contract Reform (Base: 220)</c:v>
                </c:pt>
                <c:pt idx="2">
                  <c:v>UDA Contract (Base: 40*)</c:v>
                </c:pt>
              </c:strCache>
            </c:strRef>
          </c:cat>
          <c:val>
            <c:numRef>
              <c:f>Sheet1!$E$2:$E$4</c:f>
              <c:numCache>
                <c:formatCode>0%</c:formatCode>
                <c:ptCount val="3"/>
                <c:pt idx="0">
                  <c:v>0.05</c:v>
                </c:pt>
                <c:pt idx="1">
                  <c:v>4.5454545454545456E-2</c:v>
                </c:pt>
                <c:pt idx="2">
                  <c:v>7.4999999999999997E-2</c:v>
                </c:pt>
              </c:numCache>
            </c:numRef>
          </c:val>
          <c:extLst>
            <c:ext xmlns:c16="http://schemas.microsoft.com/office/drawing/2014/chart" uri="{C3380CC4-5D6E-409C-BE32-E72D297353CC}">
              <c16:uniqueId val="{00000008-993F-400C-8A10-4AC5F9844C80}"/>
            </c:ext>
          </c:extLst>
        </c:ser>
        <c:ser>
          <c:idx val="4"/>
          <c:order val="4"/>
          <c:tx>
            <c:strRef>
              <c:f>Sheet1!$F$1</c:f>
              <c:strCache>
                <c:ptCount val="1"/>
                <c:pt idx="0">
                  <c:v>Other (option for free text response)</c:v>
                </c:pt>
              </c:strCache>
            </c:strRef>
          </c:tx>
          <c:spPr>
            <a:solidFill>
              <a:srgbClr val="A0961C"/>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 (Base: 260)</c:v>
                </c:pt>
                <c:pt idx="1">
                  <c:v>Contract Reform (Base: 220)</c:v>
                </c:pt>
                <c:pt idx="2">
                  <c:v>UDA Contract (Base: 40*)</c:v>
                </c:pt>
              </c:strCache>
            </c:strRef>
          </c:cat>
          <c:val>
            <c:numRef>
              <c:f>Sheet1!$F$2:$F$4</c:f>
              <c:numCache>
                <c:formatCode>0%</c:formatCode>
                <c:ptCount val="3"/>
                <c:pt idx="0">
                  <c:v>0.50769230769230766</c:v>
                </c:pt>
                <c:pt idx="1">
                  <c:v>0.53181818181818186</c:v>
                </c:pt>
                <c:pt idx="2">
                  <c:v>0.375</c:v>
                </c:pt>
              </c:numCache>
            </c:numRef>
          </c:val>
          <c:extLst>
            <c:ext xmlns:c16="http://schemas.microsoft.com/office/drawing/2014/chart" uri="{C3380CC4-5D6E-409C-BE32-E72D297353CC}">
              <c16:uniqueId val="{00000009-993F-400C-8A10-4AC5F9844C80}"/>
            </c:ext>
          </c:extLst>
        </c:ser>
        <c:dLbls>
          <c:dLblPos val="outEnd"/>
          <c:showLegendKey val="0"/>
          <c:showVal val="1"/>
          <c:showCatName val="0"/>
          <c:showSerName val="0"/>
          <c:showPercent val="0"/>
          <c:showBubbleSize val="0"/>
        </c:dLbls>
        <c:gapWidth val="219"/>
        <c:overlap val="-11"/>
        <c:axId val="1157031568"/>
        <c:axId val="1157033488"/>
      </c:barChart>
      <c:catAx>
        <c:axId val="1157031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157033488"/>
        <c:crosses val="autoZero"/>
        <c:auto val="1"/>
        <c:lblAlgn val="ctr"/>
        <c:lblOffset val="100"/>
        <c:noMultiLvlLbl val="0"/>
      </c:catAx>
      <c:valAx>
        <c:axId val="1157033488"/>
        <c:scaling>
          <c:orientation val="minMax"/>
          <c:max val="0.54"/>
        </c:scaling>
        <c:delete val="1"/>
        <c:axPos val="l"/>
        <c:numFmt formatCode="0%" sourceLinked="1"/>
        <c:majorTickMark val="none"/>
        <c:minorTickMark val="none"/>
        <c:tickLblPos val="nextTo"/>
        <c:crossAx val="1157031568"/>
        <c:crosses val="autoZero"/>
        <c:crossBetween val="between"/>
      </c:valAx>
      <c:spPr>
        <a:noFill/>
        <a:ln>
          <a:noFill/>
        </a:ln>
        <a:effectLst/>
      </c:spPr>
    </c:plotArea>
    <c:legend>
      <c:legendPos val="tr"/>
      <c:layout>
        <c:manualLayout>
          <c:xMode val="edge"/>
          <c:yMode val="edge"/>
          <c:x val="0.62372156637538245"/>
          <c:y val="0.18954526457259463"/>
          <c:w val="0.27959489867167164"/>
          <c:h val="0.57687364271841479"/>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400" b="1" i="0" u="none" strike="noStrike" kern="1200" spc="0" baseline="0">
                <a:solidFill>
                  <a:schemeClr val="tx1"/>
                </a:solidFill>
                <a:latin typeface="Arial" panose="020B0604020202020204" pitchFamily="34" charset="0"/>
                <a:cs typeface="Arial" panose="020B0604020202020204" pitchFamily="34" charset="0"/>
              </a:rPr>
              <a:t>What was your reason(s) for attending urgent dental care? (Overall)</a:t>
            </a:r>
            <a:endParaRPr lang="en-US" b="1"/>
          </a:p>
        </c:rich>
      </c:tx>
      <c:layout>
        <c:manualLayout>
          <c:xMode val="edge"/>
          <c:yMode val="edge"/>
          <c:x val="0.22651141675556807"/>
          <c:y val="3.4135999704333862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manualLayout>
          <c:layoutTarget val="inner"/>
          <c:xMode val="edge"/>
          <c:yMode val="edge"/>
          <c:x val="0.46204905348867376"/>
          <c:y val="9.7218386402045456E-2"/>
          <c:w val="0.48099951535724306"/>
          <c:h val="0.77321443970706649"/>
        </c:manualLayout>
      </c:layout>
      <c:barChart>
        <c:barDir val="bar"/>
        <c:grouping val="clustered"/>
        <c:varyColors val="0"/>
        <c:ser>
          <c:idx val="0"/>
          <c:order val="0"/>
          <c:tx>
            <c:strRef>
              <c:f>Sheet1!$B$1</c:f>
              <c:strCache>
                <c:ptCount val="1"/>
                <c:pt idx="0">
                  <c:v>Overall 2023/24  (Base: 4,643)</c:v>
                </c:pt>
              </c:strCache>
            </c:strRef>
          </c:tx>
          <c:spPr>
            <a:solidFill>
              <a:srgbClr val="B1CBE3"/>
            </a:solidFill>
            <a:ln w="6350">
              <a:solidFill>
                <a:sysClr val="windowText" lastClr="000000">
                  <a:lumMod val="95000"/>
                  <a:lumOff val="5000"/>
                </a:sysClr>
              </a:solidFill>
            </a:ln>
            <a:effectLst/>
          </c:spPr>
          <c:invertIfNegative val="0"/>
          <c:dLbls>
            <c:dLbl>
              <c:idx val="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7A8-4808-84E6-2AC760DD9C38}"/>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7A8-4808-84E6-2AC760DD9C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Other (option for free text response)</c:v>
                </c:pt>
                <c:pt idx="1">
                  <c:v>Broken veneer</c:v>
                </c:pt>
                <c:pt idx="2">
                  <c:v>Mouth ulcer</c:v>
                </c:pt>
                <c:pt idx="3">
                  <c:v>Bleeding in mouth</c:v>
                </c:pt>
                <c:pt idx="4">
                  <c:v>Broken denture</c:v>
                </c:pt>
                <c:pt idx="5">
                  <c:v>Problem with crown(s) or bridge(s)</c:v>
                </c:pt>
                <c:pt idx="6">
                  <c:v>Facial swelling</c:v>
                </c:pt>
                <c:pt idx="7">
                  <c:v>Problem with wisdom tooth</c:v>
                </c:pt>
                <c:pt idx="8">
                  <c:v>Abscess and/or swelling next to tooth</c:v>
                </c:pt>
                <c:pt idx="9">
                  <c:v>Trauma to or broken tooth/teeth</c:v>
                </c:pt>
                <c:pt idx="10">
                  <c:v>Broken filling</c:v>
                </c:pt>
                <c:pt idx="11">
                  <c:v>Toothache</c:v>
                </c:pt>
              </c:strCache>
            </c:strRef>
          </c:cat>
          <c:val>
            <c:numRef>
              <c:f>Sheet1!$B$2:$B$13</c:f>
              <c:numCache>
                <c:formatCode>0%</c:formatCode>
                <c:ptCount val="12"/>
                <c:pt idx="0">
                  <c:v>8.464354942924833E-2</c:v>
                </c:pt>
                <c:pt idx="1">
                  <c:v>1.4645703209132027E-2</c:v>
                </c:pt>
                <c:pt idx="2">
                  <c:v>1.5507215162610381E-2</c:v>
                </c:pt>
                <c:pt idx="3">
                  <c:v>3.3383588197286235E-2</c:v>
                </c:pt>
                <c:pt idx="4">
                  <c:v>3.5968124057721304E-2</c:v>
                </c:pt>
                <c:pt idx="5">
                  <c:v>7.0428602196855483E-2</c:v>
                </c:pt>
                <c:pt idx="6">
                  <c:v>8.1843635580443677E-2</c:v>
                </c:pt>
                <c:pt idx="7">
                  <c:v>7.6243807882834372E-2</c:v>
                </c:pt>
                <c:pt idx="8">
                  <c:v>0.21107042860219685</c:v>
                </c:pt>
                <c:pt idx="9">
                  <c:v>0.21537798836958863</c:v>
                </c:pt>
                <c:pt idx="10">
                  <c:v>0.25909972000861514</c:v>
                </c:pt>
                <c:pt idx="11">
                  <c:v>0.35494292483308204</c:v>
                </c:pt>
              </c:numCache>
            </c:numRef>
          </c:val>
          <c:extLst>
            <c:ext xmlns:c16="http://schemas.microsoft.com/office/drawing/2014/chart" uri="{C3380CC4-5D6E-409C-BE32-E72D297353CC}">
              <c16:uniqueId val="{00000000-A6E3-4AC8-8910-95EF9377578C}"/>
            </c:ext>
          </c:extLst>
        </c:ser>
        <c:ser>
          <c:idx val="1"/>
          <c:order val="1"/>
          <c:tx>
            <c:strRef>
              <c:f>Sheet1!$C$1</c:f>
              <c:strCache>
                <c:ptCount val="1"/>
                <c:pt idx="0">
                  <c:v>Overall 2024/25  (Base: 4,082)</c:v>
                </c:pt>
              </c:strCache>
            </c:strRef>
          </c:tx>
          <c:spPr>
            <a:solidFill>
              <a:srgbClr val="1D70B8"/>
            </a:solidFill>
            <a:ln w="6350">
              <a:solidFill>
                <a:sysClr val="windowText" lastClr="000000">
                  <a:lumMod val="95000"/>
                  <a:lumOff val="5000"/>
                </a:sysClr>
              </a:solidFill>
            </a:ln>
            <a:effectLst/>
          </c:spPr>
          <c:invertIfNegative val="0"/>
          <c:dLbls>
            <c:dLbl>
              <c:idx val="1"/>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7A8-4808-84E6-2AC760DD9C38}"/>
                </c:ext>
              </c:extLst>
            </c:dLbl>
            <c:dLbl>
              <c:idx val="2"/>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7A8-4808-84E6-2AC760DD9C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Other (option for free text response)</c:v>
                </c:pt>
                <c:pt idx="1">
                  <c:v>Broken veneer</c:v>
                </c:pt>
                <c:pt idx="2">
                  <c:v>Mouth ulcer</c:v>
                </c:pt>
                <c:pt idx="3">
                  <c:v>Bleeding in mouth</c:v>
                </c:pt>
                <c:pt idx="4">
                  <c:v>Broken denture</c:v>
                </c:pt>
                <c:pt idx="5">
                  <c:v>Problem with crown(s) or bridge(s)</c:v>
                </c:pt>
                <c:pt idx="6">
                  <c:v>Facial swelling</c:v>
                </c:pt>
                <c:pt idx="7">
                  <c:v>Problem with wisdom tooth</c:v>
                </c:pt>
                <c:pt idx="8">
                  <c:v>Abscess and/or swelling next to tooth</c:v>
                </c:pt>
                <c:pt idx="9">
                  <c:v>Trauma to or broken tooth/teeth</c:v>
                </c:pt>
                <c:pt idx="10">
                  <c:v>Broken filling</c:v>
                </c:pt>
                <c:pt idx="11">
                  <c:v>Toothache</c:v>
                </c:pt>
              </c:strCache>
            </c:strRef>
          </c:cat>
          <c:val>
            <c:numRef>
              <c:f>Sheet1!$C$2:$C$13</c:f>
              <c:numCache>
                <c:formatCode>0%</c:formatCode>
                <c:ptCount val="12"/>
                <c:pt idx="0">
                  <c:v>8.5497305242528174E-2</c:v>
                </c:pt>
                <c:pt idx="1">
                  <c:v>1.02890739833415E-2</c:v>
                </c:pt>
                <c:pt idx="2">
                  <c:v>1.4698677119059285E-2</c:v>
                </c:pt>
                <c:pt idx="3">
                  <c:v>3.1847133757961783E-2</c:v>
                </c:pt>
                <c:pt idx="4">
                  <c:v>4.1401273885350316E-2</c:v>
                </c:pt>
                <c:pt idx="5">
                  <c:v>6.4919157275845171E-2</c:v>
                </c:pt>
                <c:pt idx="6">
                  <c:v>7.0553650171484572E-2</c:v>
                </c:pt>
                <c:pt idx="7">
                  <c:v>7.9372856442920137E-2</c:v>
                </c:pt>
                <c:pt idx="8">
                  <c:v>0.21411073003429693</c:v>
                </c:pt>
                <c:pt idx="9">
                  <c:v>0.23762861342479177</c:v>
                </c:pt>
                <c:pt idx="10">
                  <c:v>0.25061244487996082</c:v>
                </c:pt>
                <c:pt idx="11">
                  <c:v>0.34615384615384615</c:v>
                </c:pt>
              </c:numCache>
            </c:numRef>
          </c:val>
          <c:extLst>
            <c:ext xmlns:c16="http://schemas.microsoft.com/office/drawing/2014/chart" uri="{C3380CC4-5D6E-409C-BE32-E72D297353CC}">
              <c16:uniqueId val="{00000001-A6E3-4AC8-8910-95EF9377578C}"/>
            </c:ext>
          </c:extLst>
        </c:ser>
        <c:dLbls>
          <c:dLblPos val="outEnd"/>
          <c:showLegendKey val="0"/>
          <c:showVal val="1"/>
          <c:showCatName val="0"/>
          <c:showSerName val="0"/>
          <c:showPercent val="0"/>
          <c:showBubbleSize val="0"/>
        </c:dLbls>
        <c:gapWidth val="40"/>
        <c:axId val="390883520"/>
        <c:axId val="390888800"/>
      </c:barChart>
      <c:catAx>
        <c:axId val="3908835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390888800"/>
        <c:crosses val="autoZero"/>
        <c:auto val="1"/>
        <c:lblAlgn val="ctr"/>
        <c:lblOffset val="100"/>
        <c:noMultiLvlLbl val="0"/>
      </c:catAx>
      <c:valAx>
        <c:axId val="390888800"/>
        <c:scaling>
          <c:orientation val="minMax"/>
          <c:max val="0.36000000000000004"/>
          <c:min val="0"/>
        </c:scaling>
        <c:delete val="1"/>
        <c:axPos val="b"/>
        <c:numFmt formatCode="0%" sourceLinked="1"/>
        <c:majorTickMark val="out"/>
        <c:minorTickMark val="none"/>
        <c:tickLblPos val="nextTo"/>
        <c:crossAx val="390883520"/>
        <c:crosses val="autoZero"/>
        <c:crossBetween val="between"/>
      </c:valAx>
      <c:spPr>
        <a:noFill/>
        <a:ln>
          <a:noFill/>
        </a:ln>
        <a:effectLst/>
      </c:spPr>
    </c:plotArea>
    <c:legend>
      <c:legendPos val="b"/>
      <c:layout>
        <c:manualLayout>
          <c:xMode val="edge"/>
          <c:yMode val="edge"/>
          <c:x val="0.33263473219465745"/>
          <c:y val="0.88920157823001267"/>
          <c:w val="0.56053996198437894"/>
          <c:h val="4.53710890033475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US" sz="1300" b="1" i="0" u="none" strike="noStrike" kern="1200" spc="0" baseline="0">
                <a:solidFill>
                  <a:schemeClr val="tx1"/>
                </a:solidFill>
                <a:latin typeface="Arial" panose="020B0604020202020204" pitchFamily="34" charset="0"/>
                <a:cs typeface="Arial" panose="020B0604020202020204" pitchFamily="34" charset="0"/>
              </a:rPr>
              <a:t>Reason(s) for attending urgent dental care (Contract Comparison 2024/25)</a:t>
            </a:r>
            <a:endParaRPr lang="en-US" sz="1300" b="1"/>
          </a:p>
        </c:rich>
      </c:tx>
      <c:layout>
        <c:manualLayout>
          <c:xMode val="edge"/>
          <c:yMode val="edge"/>
          <c:x val="0.23910546711216263"/>
          <c:y val="3.129133306230604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manualLayout>
          <c:layoutTarget val="inner"/>
          <c:xMode val="edge"/>
          <c:yMode val="edge"/>
          <c:x val="0.53387823803198842"/>
          <c:y val="9.7218386402045484E-2"/>
          <c:w val="0.42672857592451641"/>
          <c:h val="0.77321443970706649"/>
        </c:manualLayout>
      </c:layout>
      <c:barChart>
        <c:barDir val="bar"/>
        <c:grouping val="clustered"/>
        <c:varyColors val="0"/>
        <c:ser>
          <c:idx val="0"/>
          <c:order val="0"/>
          <c:tx>
            <c:strRef>
              <c:f>Sheet1!$B$1</c:f>
              <c:strCache>
                <c:ptCount val="1"/>
                <c:pt idx="0">
                  <c:v>UDA Contract 2024/25  (Base: 670)</c:v>
                </c:pt>
              </c:strCache>
            </c:strRef>
          </c:tx>
          <c:spPr>
            <a:solidFill>
              <a:srgbClr val="F499BE"/>
            </a:solidFill>
            <a:ln w="6350">
              <a:solidFill>
                <a:sysClr val="windowText" lastClr="000000">
                  <a:lumMod val="95000"/>
                  <a:lumOff val="5000"/>
                </a:sysClr>
              </a:solidFill>
            </a:ln>
            <a:effectLst/>
          </c:spPr>
          <c:invertIfNegative val="0"/>
          <c:dLbls>
            <c:dLbl>
              <c:idx val="1"/>
              <c:tx>
                <c:rich>
                  <a:bodyPr/>
                  <a:lstStyle/>
                  <a:p>
                    <a:r>
                      <a:rPr lang="en-US"/>
                      <a:t>&lt;1%</a:t>
                    </a:r>
                  </a:p>
                </c:rich>
              </c:tx>
              <c:dLblPos val="outEnd"/>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A7A8-4808-84E6-2AC760DD9C38}"/>
                </c:ext>
              </c:extLst>
            </c:dLbl>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7A8-4808-84E6-2AC760DD9C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Other (option for free text response)</c:v>
                </c:pt>
                <c:pt idx="1">
                  <c:v>Broken veneer</c:v>
                </c:pt>
                <c:pt idx="2">
                  <c:v>Mouth ulcer</c:v>
                </c:pt>
                <c:pt idx="3">
                  <c:v>Bleeding in mouth</c:v>
                </c:pt>
                <c:pt idx="4">
                  <c:v>Broken denture</c:v>
                </c:pt>
                <c:pt idx="5">
                  <c:v>Problem with crown(s) or bridge(s)</c:v>
                </c:pt>
                <c:pt idx="6">
                  <c:v>Facial swelling</c:v>
                </c:pt>
                <c:pt idx="7">
                  <c:v>Problem with wisdom tooth</c:v>
                </c:pt>
                <c:pt idx="8">
                  <c:v>Abscess and/or swelling next to tooth</c:v>
                </c:pt>
                <c:pt idx="9">
                  <c:v>Broken filling</c:v>
                </c:pt>
                <c:pt idx="10">
                  <c:v>Trauma to or broken tooth/teeth</c:v>
                </c:pt>
                <c:pt idx="11">
                  <c:v>Toothache</c:v>
                </c:pt>
              </c:strCache>
            </c:strRef>
          </c:cat>
          <c:val>
            <c:numRef>
              <c:f>Sheet1!$B$2:$B$13</c:f>
              <c:numCache>
                <c:formatCode>0%</c:formatCode>
                <c:ptCount val="12"/>
                <c:pt idx="0">
                  <c:v>8.0597014925373134E-2</c:v>
                </c:pt>
                <c:pt idx="1">
                  <c:v>4.4776119402985077E-3</c:v>
                </c:pt>
                <c:pt idx="2">
                  <c:v>1.7910447761194031E-2</c:v>
                </c:pt>
                <c:pt idx="3">
                  <c:v>3.2835820895522387E-2</c:v>
                </c:pt>
                <c:pt idx="4">
                  <c:v>4.3283582089552242E-2</c:v>
                </c:pt>
                <c:pt idx="5">
                  <c:v>6.2686567164179099E-2</c:v>
                </c:pt>
                <c:pt idx="6">
                  <c:v>9.1044776119402981E-2</c:v>
                </c:pt>
                <c:pt idx="7">
                  <c:v>7.7611940298507459E-2</c:v>
                </c:pt>
                <c:pt idx="8">
                  <c:v>0.28358208955223879</c:v>
                </c:pt>
                <c:pt idx="9">
                  <c:v>0.18805970149253731</c:v>
                </c:pt>
                <c:pt idx="10">
                  <c:v>0.2746268656716418</c:v>
                </c:pt>
                <c:pt idx="11">
                  <c:v>0.38358208955223883</c:v>
                </c:pt>
              </c:numCache>
            </c:numRef>
          </c:val>
          <c:extLst>
            <c:ext xmlns:c16="http://schemas.microsoft.com/office/drawing/2014/chart" uri="{C3380CC4-5D6E-409C-BE32-E72D297353CC}">
              <c16:uniqueId val="{00000000-A6E3-4AC8-8910-95EF9377578C}"/>
            </c:ext>
          </c:extLst>
        </c:ser>
        <c:ser>
          <c:idx val="1"/>
          <c:order val="1"/>
          <c:tx>
            <c:strRef>
              <c:f>Sheet1!$C$1</c:f>
              <c:strCache>
                <c:ptCount val="1"/>
                <c:pt idx="0">
                  <c:v>Contract Reform 2024/25  (Base: 3,412)</c:v>
                </c:pt>
              </c:strCache>
            </c:strRef>
          </c:tx>
          <c:spPr>
            <a:solidFill>
              <a:srgbClr val="85994B"/>
            </a:solidFill>
            <a:ln w="6350">
              <a:solidFill>
                <a:sysClr val="windowText" lastClr="000000">
                  <a:lumMod val="95000"/>
                  <a:lumOff val="5000"/>
                </a:sysClr>
              </a:solidFill>
            </a:ln>
            <a:effectLst/>
          </c:spPr>
          <c:invertIfNegative val="0"/>
          <c:dLbls>
            <c:dLbl>
              <c:idx val="1"/>
              <c:layout>
                <c:manualLayout>
                  <c:x val="6.3848164038501952E-3"/>
                  <c:y val="-1.0430323862110704E-16"/>
                </c:manualLayout>
              </c:layout>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A7A8-4808-84E6-2AC760DD9C38}"/>
                </c:ext>
              </c:extLst>
            </c:dLbl>
            <c:dLbl>
              <c:idx val="2"/>
              <c:tx>
                <c:rich>
                  <a:bodyPr/>
                  <a:lstStyle/>
                  <a:p>
                    <a:fld id="{44C99B4A-883E-4015-A6DE-5D6AF325DFA3}" type="VALUE">
                      <a:rPr lang="en-US">
                        <a:solidFill>
                          <a:schemeClr val="tx1">
                            <a:lumMod val="95000"/>
                            <a:lumOff val="5000"/>
                          </a:schemeClr>
                        </a:solidFill>
                      </a:rPr>
                      <a:pPr/>
                      <a:t>[VALUE]</a:t>
                    </a:fld>
                    <a:endParaRPr lang="en-GB"/>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A7A8-4808-84E6-2AC760DD9C3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Other (option for free text response)</c:v>
                </c:pt>
                <c:pt idx="1">
                  <c:v>Broken veneer</c:v>
                </c:pt>
                <c:pt idx="2">
                  <c:v>Mouth ulcer</c:v>
                </c:pt>
                <c:pt idx="3">
                  <c:v>Bleeding in mouth</c:v>
                </c:pt>
                <c:pt idx="4">
                  <c:v>Broken denture</c:v>
                </c:pt>
                <c:pt idx="5">
                  <c:v>Problem with crown(s) or bridge(s)</c:v>
                </c:pt>
                <c:pt idx="6">
                  <c:v>Facial swelling</c:v>
                </c:pt>
                <c:pt idx="7">
                  <c:v>Problem with wisdom tooth</c:v>
                </c:pt>
                <c:pt idx="8">
                  <c:v>Abscess and/or swelling next to tooth</c:v>
                </c:pt>
                <c:pt idx="9">
                  <c:v>Broken filling</c:v>
                </c:pt>
                <c:pt idx="10">
                  <c:v>Trauma to or broken tooth/teeth</c:v>
                </c:pt>
                <c:pt idx="11">
                  <c:v>Toothache</c:v>
                </c:pt>
              </c:strCache>
            </c:strRef>
          </c:cat>
          <c:val>
            <c:numRef>
              <c:f>Sheet1!$C$2:$C$13</c:f>
              <c:numCache>
                <c:formatCode>0%</c:formatCode>
                <c:ptCount val="12"/>
                <c:pt idx="0">
                  <c:v>8.6459554513481834E-2</c:v>
                </c:pt>
                <c:pt idx="1">
                  <c:v>1.1430246189917937E-2</c:v>
                </c:pt>
                <c:pt idx="2">
                  <c:v>1.4067995310668231E-2</c:v>
                </c:pt>
                <c:pt idx="3">
                  <c:v>3.1652989449003514E-2</c:v>
                </c:pt>
                <c:pt idx="4">
                  <c:v>4.1031652989449004E-2</c:v>
                </c:pt>
                <c:pt idx="5">
                  <c:v>6.5357561547479487E-2</c:v>
                </c:pt>
                <c:pt idx="6">
                  <c:v>6.6529894490035171E-2</c:v>
                </c:pt>
                <c:pt idx="7">
                  <c:v>7.9718640093786639E-2</c:v>
                </c:pt>
                <c:pt idx="8">
                  <c:v>0.20046893317702227</c:v>
                </c:pt>
                <c:pt idx="9">
                  <c:v>0.26289566236811257</c:v>
                </c:pt>
                <c:pt idx="10">
                  <c:v>0.23036342321219228</c:v>
                </c:pt>
                <c:pt idx="11">
                  <c:v>0.3388042203985932</c:v>
                </c:pt>
              </c:numCache>
            </c:numRef>
          </c:val>
          <c:extLst>
            <c:ext xmlns:c16="http://schemas.microsoft.com/office/drawing/2014/chart" uri="{C3380CC4-5D6E-409C-BE32-E72D297353CC}">
              <c16:uniqueId val="{00000001-A6E3-4AC8-8910-95EF9377578C}"/>
            </c:ext>
          </c:extLst>
        </c:ser>
        <c:dLbls>
          <c:dLblPos val="outEnd"/>
          <c:showLegendKey val="0"/>
          <c:showVal val="1"/>
          <c:showCatName val="0"/>
          <c:showSerName val="0"/>
          <c:showPercent val="0"/>
          <c:showBubbleSize val="0"/>
        </c:dLbls>
        <c:gapWidth val="40"/>
        <c:axId val="390883520"/>
        <c:axId val="390888800"/>
      </c:barChart>
      <c:catAx>
        <c:axId val="3908835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390888800"/>
        <c:crosses val="autoZero"/>
        <c:auto val="1"/>
        <c:lblAlgn val="ctr"/>
        <c:lblOffset val="100"/>
        <c:noMultiLvlLbl val="0"/>
      </c:catAx>
      <c:valAx>
        <c:axId val="390888800"/>
        <c:scaling>
          <c:orientation val="minMax"/>
          <c:max val="0.39000000000000007"/>
          <c:min val="0"/>
        </c:scaling>
        <c:delete val="1"/>
        <c:axPos val="b"/>
        <c:numFmt formatCode="0%" sourceLinked="1"/>
        <c:majorTickMark val="out"/>
        <c:minorTickMark val="none"/>
        <c:tickLblPos val="nextTo"/>
        <c:crossAx val="390883520"/>
        <c:crosses val="autoZero"/>
        <c:crossBetween val="between"/>
      </c:valAx>
      <c:spPr>
        <a:noFill/>
        <a:ln>
          <a:noFill/>
        </a:ln>
        <a:effectLst/>
      </c:spPr>
    </c:plotArea>
    <c:legend>
      <c:legendPos val="b"/>
      <c:layout>
        <c:manualLayout>
          <c:xMode val="edge"/>
          <c:yMode val="edge"/>
          <c:x val="0.33263473219465745"/>
          <c:y val="0.88920157823001267"/>
          <c:w val="0.56053996198437894"/>
          <c:h val="4.53710890033475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easy was it to get an appointment?</a:t>
            </a:r>
          </a:p>
        </c:rich>
      </c:tx>
      <c:layout>
        <c:manualLayout>
          <c:xMode val="edge"/>
          <c:yMode val="edge"/>
          <c:x val="0.3395061805087235"/>
          <c:y val="7.5637055641056453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30456210977569625"/>
          <c:y val="0.16061751227306695"/>
          <c:w val="0.67446787258092633"/>
          <c:h val="0.74520541994330913"/>
        </c:manualLayout>
      </c:layout>
      <c:barChart>
        <c:barDir val="bar"/>
        <c:grouping val="stacked"/>
        <c:varyColors val="0"/>
        <c:ser>
          <c:idx val="0"/>
          <c:order val="0"/>
          <c:tx>
            <c:strRef>
              <c:f>Sheet1!$B$1</c:f>
              <c:strCache>
                <c:ptCount val="1"/>
                <c:pt idx="0">
                  <c:v>Extremely/Very Easy</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Sheet1!$B$2:$B$7</c:f>
              <c:numCache>
                <c:formatCode>0%</c:formatCode>
                <c:ptCount val="6"/>
                <c:pt idx="0">
                  <c:v>0.56831922611850061</c:v>
                </c:pt>
                <c:pt idx="1">
                  <c:v>0.60597014925373138</c:v>
                </c:pt>
                <c:pt idx="2">
                  <c:v>0.59107515657620047</c:v>
                </c:pt>
                <c:pt idx="3">
                  <c:v>0.58538011695906433</c:v>
                </c:pt>
                <c:pt idx="4">
                  <c:v>0.58703584460184588</c:v>
                </c:pt>
                <c:pt idx="5">
                  <c:v>0.58875305623471885</c:v>
                </c:pt>
              </c:numCache>
            </c:numRef>
          </c:val>
          <c:extLst>
            <c:ext xmlns:c16="http://schemas.microsoft.com/office/drawing/2014/chart" uri="{C3380CC4-5D6E-409C-BE32-E72D297353CC}">
              <c16:uniqueId val="{00000000-00D2-4AA2-9962-31258D2A0B9F}"/>
            </c:ext>
          </c:extLst>
        </c:ser>
        <c:ser>
          <c:idx val="1"/>
          <c:order val="1"/>
          <c:tx>
            <c:strRef>
              <c:f>Sheet1!$C$1</c:f>
              <c:strCache>
                <c:ptCount val="1"/>
                <c:pt idx="0">
                  <c:v>Fairly Easy</c:v>
                </c:pt>
              </c:strCache>
            </c:strRef>
          </c:tx>
          <c:spPr>
            <a:solidFill>
              <a:srgbClr val="97BDE1"/>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Sheet1!$C$2:$C$7</c:f>
              <c:numCache>
                <c:formatCode>0%</c:formatCode>
                <c:ptCount val="6"/>
                <c:pt idx="0">
                  <c:v>0.20677146311970979</c:v>
                </c:pt>
                <c:pt idx="1">
                  <c:v>0.17611940298507461</c:v>
                </c:pt>
                <c:pt idx="2">
                  <c:v>0.19519832985386221</c:v>
                </c:pt>
                <c:pt idx="3">
                  <c:v>0.20584795321637428</c:v>
                </c:pt>
                <c:pt idx="4">
                  <c:v>0.19725262931959647</c:v>
                </c:pt>
                <c:pt idx="5">
                  <c:v>0.20097799511002445</c:v>
                </c:pt>
              </c:numCache>
            </c:numRef>
          </c:val>
          <c:extLst>
            <c:ext xmlns:c16="http://schemas.microsoft.com/office/drawing/2014/chart" uri="{C3380CC4-5D6E-409C-BE32-E72D297353CC}">
              <c16:uniqueId val="{00000001-00D2-4AA2-9962-31258D2A0B9F}"/>
            </c:ext>
          </c:extLst>
        </c:ser>
        <c:ser>
          <c:idx val="2"/>
          <c:order val="2"/>
          <c:tx>
            <c:strRef>
              <c:f>Sheet1!$D$1</c:f>
              <c:strCache>
                <c:ptCount val="1"/>
                <c:pt idx="0">
                  <c:v>Neither Easy nor Difficult</c:v>
                </c:pt>
              </c:strCache>
            </c:strRef>
          </c:tx>
          <c:spPr>
            <a:solidFill>
              <a:srgbClr val="87C9C1"/>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Sheet1!$D$2:$D$7</c:f>
              <c:numCache>
                <c:formatCode>0%</c:formatCode>
                <c:ptCount val="6"/>
                <c:pt idx="0">
                  <c:v>7.1342200725513907E-2</c:v>
                </c:pt>
                <c:pt idx="1">
                  <c:v>7.4626865671641784E-2</c:v>
                </c:pt>
                <c:pt idx="2">
                  <c:v>8.194154488517745E-2</c:v>
                </c:pt>
                <c:pt idx="3">
                  <c:v>7.8947368421052627E-2</c:v>
                </c:pt>
                <c:pt idx="4">
                  <c:v>8.006009873363383E-2</c:v>
                </c:pt>
                <c:pt idx="5">
                  <c:v>7.823960880195599E-2</c:v>
                </c:pt>
              </c:numCache>
            </c:numRef>
          </c:val>
          <c:extLst>
            <c:ext xmlns:c16="http://schemas.microsoft.com/office/drawing/2014/chart" uri="{C3380CC4-5D6E-409C-BE32-E72D297353CC}">
              <c16:uniqueId val="{00000002-00D2-4AA2-9962-31258D2A0B9F}"/>
            </c:ext>
          </c:extLst>
        </c:ser>
        <c:ser>
          <c:idx val="3"/>
          <c:order val="3"/>
          <c:tx>
            <c:strRef>
              <c:f>Sheet1!$E$1</c:f>
              <c:strCache>
                <c:ptCount val="1"/>
                <c:pt idx="0">
                  <c:v>Fairly Difficult</c:v>
                </c:pt>
              </c:strCache>
            </c:strRef>
          </c:tx>
          <c:spPr>
            <a:solidFill>
              <a:srgbClr val="D583A9"/>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Sheet1!$E$2:$E$7</c:f>
              <c:numCache>
                <c:formatCode>0%</c:formatCode>
                <c:ptCount val="6"/>
                <c:pt idx="0">
                  <c:v>6.8923821039903271E-2</c:v>
                </c:pt>
                <c:pt idx="1">
                  <c:v>6.7164179104477612E-2</c:v>
                </c:pt>
                <c:pt idx="2">
                  <c:v>6.3935281837160754E-2</c:v>
                </c:pt>
                <c:pt idx="3">
                  <c:v>6.3157894736842107E-2</c:v>
                </c:pt>
                <c:pt idx="4">
                  <c:v>6.4820776990770546E-2</c:v>
                </c:pt>
                <c:pt idx="5">
                  <c:v>6.3814180929095354E-2</c:v>
                </c:pt>
              </c:numCache>
            </c:numRef>
          </c:val>
          <c:extLst>
            <c:ext xmlns:c16="http://schemas.microsoft.com/office/drawing/2014/chart" uri="{C3380CC4-5D6E-409C-BE32-E72D297353CC}">
              <c16:uniqueId val="{00000008-11AD-48FF-859F-34AF9D14AA8F}"/>
            </c:ext>
          </c:extLst>
        </c:ser>
        <c:ser>
          <c:idx val="4"/>
          <c:order val="4"/>
          <c:tx>
            <c:strRef>
              <c:f>Sheet1!$F$1</c:f>
              <c:strCache>
                <c:ptCount val="1"/>
                <c:pt idx="0">
                  <c:v>Extremely/Very Difficult</c:v>
                </c:pt>
              </c:strCache>
            </c:strRef>
          </c:tx>
          <c:spPr>
            <a:solidFill>
              <a:srgbClr val="AE2573"/>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Sheet1!$F$2:$F$7</c:f>
              <c:numCache>
                <c:formatCode>0%</c:formatCode>
                <c:ptCount val="6"/>
                <c:pt idx="0">
                  <c:v>8.4643288996372426E-2</c:v>
                </c:pt>
                <c:pt idx="1">
                  <c:v>7.6119402985074622E-2</c:v>
                </c:pt>
                <c:pt idx="2">
                  <c:v>6.7849686847599164E-2</c:v>
                </c:pt>
                <c:pt idx="3">
                  <c:v>6.6666666666666666E-2</c:v>
                </c:pt>
                <c:pt idx="4">
                  <c:v>7.0830650354153257E-2</c:v>
                </c:pt>
                <c:pt idx="5">
                  <c:v>6.8215158924205377E-2</c:v>
                </c:pt>
              </c:numCache>
            </c:numRef>
          </c:val>
          <c:extLst>
            <c:ext xmlns:c16="http://schemas.microsoft.com/office/drawing/2014/chart" uri="{C3380CC4-5D6E-409C-BE32-E72D297353CC}">
              <c16:uniqueId val="{00000009-11AD-48FF-859F-34AF9D14AA8F}"/>
            </c:ext>
          </c:extLst>
        </c:ser>
        <c:dLbls>
          <c:dLblPos val="ctr"/>
          <c:showLegendKey val="0"/>
          <c:showVal val="1"/>
          <c:showCatName val="0"/>
          <c:showSerName val="0"/>
          <c:showPercent val="0"/>
          <c:showBubbleSize val="0"/>
        </c:dLbls>
        <c:gapWidth val="99"/>
        <c:overlap val="100"/>
        <c:axId val="2090942224"/>
        <c:axId val="2090947024"/>
      </c:barChart>
      <c:catAx>
        <c:axId val="2090942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2090947024"/>
        <c:crosses val="autoZero"/>
        <c:auto val="1"/>
        <c:lblAlgn val="ctr"/>
        <c:lblOffset val="100"/>
        <c:noMultiLvlLbl val="0"/>
      </c:catAx>
      <c:valAx>
        <c:axId val="2090947024"/>
        <c:scaling>
          <c:orientation val="minMax"/>
          <c:max val="1"/>
        </c:scaling>
        <c:delete val="1"/>
        <c:axPos val="b"/>
        <c:numFmt formatCode="0%" sourceLinked="1"/>
        <c:majorTickMark val="none"/>
        <c:minorTickMark val="none"/>
        <c:tickLblPos val="nextTo"/>
        <c:crossAx val="2090942224"/>
        <c:crosses val="autoZero"/>
        <c:crossBetween val="between"/>
      </c:valAx>
      <c:spPr>
        <a:noFill/>
        <a:ln>
          <a:noFill/>
        </a:ln>
        <a:effectLst/>
      </c:spPr>
    </c:plotArea>
    <c:legend>
      <c:legendPos val="b"/>
      <c:layout>
        <c:manualLayout>
          <c:xMode val="edge"/>
          <c:yMode val="edge"/>
          <c:x val="5.1585642841946611E-2"/>
          <c:y val="0.91917064791773884"/>
          <c:w val="0.89999990060694357"/>
          <c:h val="8.0829352082261149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easy was it to find out how to book your urgent appointment?</a:t>
            </a:r>
          </a:p>
        </c:rich>
      </c:tx>
      <c:layout>
        <c:manualLayout>
          <c:xMode val="edge"/>
          <c:yMode val="edge"/>
          <c:x val="0.20468521473621334"/>
          <c:y val="8.0086294208177422E-2"/>
        </c:manualLayout>
      </c:layout>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1" i="0" u="none" strike="noStrike" kern="1200" spc="0" baseline="0">
              <a:solidFill>
                <a:prstClr val="black">
                  <a:lumMod val="95000"/>
                  <a:lumOff val="5000"/>
                </a:prstClr>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30456210977569625"/>
          <c:y val="0.16061751227306695"/>
          <c:w val="0.67446787258092633"/>
          <c:h val="0.74520541994330913"/>
        </c:manualLayout>
      </c:layout>
      <c:barChart>
        <c:barDir val="bar"/>
        <c:grouping val="stacked"/>
        <c:varyColors val="0"/>
        <c:ser>
          <c:idx val="0"/>
          <c:order val="0"/>
          <c:tx>
            <c:strRef>
              <c:f>Sheet1!$B$1</c:f>
              <c:strCache>
                <c:ptCount val="1"/>
                <c:pt idx="0">
                  <c:v>Extremely/Very Easy</c:v>
                </c:pt>
              </c:strCache>
            </c:strRef>
          </c:tx>
          <c:spPr>
            <a:solidFill>
              <a:srgbClr val="005EB8"/>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Sheet1!$B$2:$B$7</c:f>
              <c:numCache>
                <c:formatCode>0%</c:formatCode>
                <c:ptCount val="6"/>
                <c:pt idx="0">
                  <c:v>0.62756952841596125</c:v>
                </c:pt>
                <c:pt idx="1">
                  <c:v>0.66417910447761197</c:v>
                </c:pt>
                <c:pt idx="2">
                  <c:v>0.68815240083507312</c:v>
                </c:pt>
                <c:pt idx="3">
                  <c:v>0.68918128654970756</c:v>
                </c:pt>
                <c:pt idx="4">
                  <c:v>0.67739858338699288</c:v>
                </c:pt>
                <c:pt idx="5">
                  <c:v>0.68508557457212715</c:v>
                </c:pt>
              </c:numCache>
            </c:numRef>
          </c:val>
          <c:extLst>
            <c:ext xmlns:c16="http://schemas.microsoft.com/office/drawing/2014/chart" uri="{C3380CC4-5D6E-409C-BE32-E72D297353CC}">
              <c16:uniqueId val="{00000000-00D2-4AA2-9962-31258D2A0B9F}"/>
            </c:ext>
          </c:extLst>
        </c:ser>
        <c:ser>
          <c:idx val="1"/>
          <c:order val="1"/>
          <c:tx>
            <c:strRef>
              <c:f>Sheet1!$C$1</c:f>
              <c:strCache>
                <c:ptCount val="1"/>
                <c:pt idx="0">
                  <c:v>Fairly Easy</c:v>
                </c:pt>
              </c:strCache>
            </c:strRef>
          </c:tx>
          <c:spPr>
            <a:solidFill>
              <a:srgbClr val="97BDE1"/>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Sheet1!$C$2:$C$7</c:f>
              <c:numCache>
                <c:formatCode>0%</c:formatCode>
                <c:ptCount val="6"/>
                <c:pt idx="0">
                  <c:v>0.18984280532043532</c:v>
                </c:pt>
                <c:pt idx="1">
                  <c:v>0.17611940298507461</c:v>
                </c:pt>
                <c:pt idx="2">
                  <c:v>0.15422755741127347</c:v>
                </c:pt>
                <c:pt idx="3">
                  <c:v>0.16959064327485379</c:v>
                </c:pt>
                <c:pt idx="4">
                  <c:v>0.1605494741360807</c:v>
                </c:pt>
                <c:pt idx="5">
                  <c:v>0.17066014669926649</c:v>
                </c:pt>
              </c:numCache>
            </c:numRef>
          </c:val>
          <c:extLst>
            <c:ext xmlns:c16="http://schemas.microsoft.com/office/drawing/2014/chart" uri="{C3380CC4-5D6E-409C-BE32-E72D297353CC}">
              <c16:uniqueId val="{00000001-00D2-4AA2-9962-31258D2A0B9F}"/>
            </c:ext>
          </c:extLst>
        </c:ser>
        <c:ser>
          <c:idx val="2"/>
          <c:order val="2"/>
          <c:tx>
            <c:strRef>
              <c:f>Sheet1!$D$1</c:f>
              <c:strCache>
                <c:ptCount val="1"/>
                <c:pt idx="0">
                  <c:v>Neither Easy nor Difficult</c:v>
                </c:pt>
              </c:strCache>
            </c:strRef>
          </c:tx>
          <c:spPr>
            <a:solidFill>
              <a:srgbClr val="87C9C1"/>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Sheet1!$D$2:$D$7</c:f>
              <c:numCache>
                <c:formatCode>0%</c:formatCode>
                <c:ptCount val="6"/>
                <c:pt idx="0">
                  <c:v>6.6505441354292621E-2</c:v>
                </c:pt>
                <c:pt idx="1">
                  <c:v>8.5074626865671646E-2</c:v>
                </c:pt>
                <c:pt idx="2">
                  <c:v>7.9331941544885182E-2</c:v>
                </c:pt>
                <c:pt idx="3">
                  <c:v>7.2807017543859653E-2</c:v>
                </c:pt>
                <c:pt idx="4">
                  <c:v>7.7055162051942475E-2</c:v>
                </c:pt>
                <c:pt idx="5">
                  <c:v>7.4816625916870411E-2</c:v>
                </c:pt>
              </c:numCache>
            </c:numRef>
          </c:val>
          <c:extLst>
            <c:ext xmlns:c16="http://schemas.microsoft.com/office/drawing/2014/chart" uri="{C3380CC4-5D6E-409C-BE32-E72D297353CC}">
              <c16:uniqueId val="{00000002-00D2-4AA2-9962-31258D2A0B9F}"/>
            </c:ext>
          </c:extLst>
        </c:ser>
        <c:ser>
          <c:idx val="3"/>
          <c:order val="3"/>
          <c:tx>
            <c:strRef>
              <c:f>Sheet1!$E$1</c:f>
              <c:strCache>
                <c:ptCount val="1"/>
                <c:pt idx="0">
                  <c:v>Fairly Difficult</c:v>
                </c:pt>
              </c:strCache>
            </c:strRef>
          </c:tx>
          <c:spPr>
            <a:solidFill>
              <a:srgbClr val="D583A9"/>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Sheet1!$E$2:$E$7</c:f>
              <c:numCache>
                <c:formatCode>0%</c:formatCode>
                <c:ptCount val="6"/>
                <c:pt idx="0">
                  <c:v>6.1668681983071343E-2</c:v>
                </c:pt>
                <c:pt idx="1">
                  <c:v>4.9253731343283584E-2</c:v>
                </c:pt>
                <c:pt idx="2">
                  <c:v>4.3319415448851775E-2</c:v>
                </c:pt>
                <c:pt idx="3">
                  <c:v>3.6842105263157891E-2</c:v>
                </c:pt>
                <c:pt idx="4">
                  <c:v>4.6576518566215926E-2</c:v>
                </c:pt>
                <c:pt idx="5">
                  <c:v>3.8875305623471884E-2</c:v>
                </c:pt>
              </c:numCache>
            </c:numRef>
          </c:val>
          <c:extLst>
            <c:ext xmlns:c16="http://schemas.microsoft.com/office/drawing/2014/chart" uri="{C3380CC4-5D6E-409C-BE32-E72D297353CC}">
              <c16:uniqueId val="{00000008-11AD-48FF-859F-34AF9D14AA8F}"/>
            </c:ext>
          </c:extLst>
        </c:ser>
        <c:ser>
          <c:idx val="4"/>
          <c:order val="4"/>
          <c:tx>
            <c:strRef>
              <c:f>Sheet1!$F$1</c:f>
              <c:strCache>
                <c:ptCount val="1"/>
                <c:pt idx="0">
                  <c:v>Extremely/Very Difficult</c:v>
                </c:pt>
              </c:strCache>
            </c:strRef>
          </c:tx>
          <c:spPr>
            <a:solidFill>
              <a:srgbClr val="AE2573"/>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827)</c:v>
                </c:pt>
                <c:pt idx="1">
                  <c:v>UDA Contract 2024/25  (Base: 670)</c:v>
                </c:pt>
                <c:pt idx="2">
                  <c:v>Contract Reform 2023/24  (Base: 3,832)</c:v>
                </c:pt>
                <c:pt idx="3">
                  <c:v>Contract Reform 2024/25  (Base: 3,420)</c:v>
                </c:pt>
                <c:pt idx="4">
                  <c:v>Overall 2023/24  (Base: 4,659)</c:v>
                </c:pt>
                <c:pt idx="5">
                  <c:v>Overall 2024/25  (Base: 4,090)</c:v>
                </c:pt>
              </c:strCache>
            </c:strRef>
          </c:cat>
          <c:val>
            <c:numRef>
              <c:f>Sheet1!$F$2:$F$7</c:f>
              <c:numCache>
                <c:formatCode>0%</c:formatCode>
                <c:ptCount val="6"/>
                <c:pt idx="0">
                  <c:v>5.4413542926239421E-2</c:v>
                </c:pt>
                <c:pt idx="1">
                  <c:v>2.5373134328358207E-2</c:v>
                </c:pt>
                <c:pt idx="2">
                  <c:v>3.4968684759916491E-2</c:v>
                </c:pt>
                <c:pt idx="3">
                  <c:v>3.1578947368421054E-2</c:v>
                </c:pt>
                <c:pt idx="4">
                  <c:v>3.8420261858767978E-2</c:v>
                </c:pt>
                <c:pt idx="5">
                  <c:v>3.0562347188264057E-2</c:v>
                </c:pt>
              </c:numCache>
            </c:numRef>
          </c:val>
          <c:extLst>
            <c:ext xmlns:c16="http://schemas.microsoft.com/office/drawing/2014/chart" uri="{C3380CC4-5D6E-409C-BE32-E72D297353CC}">
              <c16:uniqueId val="{00000009-11AD-48FF-859F-34AF9D14AA8F}"/>
            </c:ext>
          </c:extLst>
        </c:ser>
        <c:dLbls>
          <c:dLblPos val="ctr"/>
          <c:showLegendKey val="0"/>
          <c:showVal val="1"/>
          <c:showCatName val="0"/>
          <c:showSerName val="0"/>
          <c:showPercent val="0"/>
          <c:showBubbleSize val="0"/>
        </c:dLbls>
        <c:gapWidth val="99"/>
        <c:overlap val="100"/>
        <c:axId val="2090942224"/>
        <c:axId val="2090947024"/>
      </c:barChart>
      <c:catAx>
        <c:axId val="209094222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2090947024"/>
        <c:crosses val="autoZero"/>
        <c:auto val="1"/>
        <c:lblAlgn val="ctr"/>
        <c:lblOffset val="100"/>
        <c:noMultiLvlLbl val="0"/>
      </c:catAx>
      <c:valAx>
        <c:axId val="2090947024"/>
        <c:scaling>
          <c:orientation val="minMax"/>
          <c:max val="1"/>
          <c:min val="0.30000000000000004"/>
        </c:scaling>
        <c:delete val="1"/>
        <c:axPos val="b"/>
        <c:numFmt formatCode="0%" sourceLinked="1"/>
        <c:majorTickMark val="out"/>
        <c:minorTickMark val="none"/>
        <c:tickLblPos val="nextTo"/>
        <c:crossAx val="2090942224"/>
        <c:crosses val="autoZero"/>
        <c:crossBetween val="between"/>
      </c:valAx>
      <c:spPr>
        <a:noFill/>
        <a:ln>
          <a:noFill/>
        </a:ln>
        <a:effectLst/>
      </c:spPr>
    </c:plotArea>
    <c:legend>
      <c:legendPos val="b"/>
      <c:layout>
        <c:manualLayout>
          <c:xMode val="edge"/>
          <c:yMode val="edge"/>
          <c:x val="5.1585642841946611E-2"/>
          <c:y val="0.91917064791773884"/>
          <c:w val="0.89999990060694357"/>
          <c:h val="8.0829352082261149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chemeClr val="tx1">
                    <a:lumMod val="95000"/>
                    <a:lumOff val="5000"/>
                  </a:schemeClr>
                </a:solidFill>
                <a:latin typeface="+mn-lt"/>
                <a:ea typeface="+mn-ea"/>
                <a:cs typeface="+mn-cs"/>
              </a:defRPr>
            </a:pPr>
            <a:r>
              <a:rPr lang="en-GB" b="1">
                <a:solidFill>
                  <a:schemeClr val="tx1">
                    <a:lumMod val="95000"/>
                    <a:lumOff val="5000"/>
                  </a:schemeClr>
                </a:solidFill>
                <a:latin typeface="Arial" panose="020B0604020202020204" pitchFamily="34" charset="0"/>
                <a:cs typeface="Arial" panose="020B0604020202020204" pitchFamily="34" charset="0"/>
              </a:rPr>
              <a:t>How</a:t>
            </a:r>
            <a:r>
              <a:rPr lang="en-GB" b="1" baseline="0">
                <a:solidFill>
                  <a:schemeClr val="tx1">
                    <a:lumMod val="95000"/>
                    <a:lumOff val="5000"/>
                  </a:schemeClr>
                </a:solidFill>
                <a:latin typeface="Arial" panose="020B0604020202020204" pitchFamily="34" charset="0"/>
                <a:cs typeface="Arial" panose="020B0604020202020204" pitchFamily="34" charset="0"/>
              </a:rPr>
              <a:t> long did you have to wait to see the dentist after booking your appointment?</a:t>
            </a:r>
            <a:endParaRPr lang="en-GB" b="1">
              <a:solidFill>
                <a:schemeClr val="tx1">
                  <a:lumMod val="95000"/>
                  <a:lumOff val="5000"/>
                </a:schemeClr>
              </a:solidFill>
              <a:latin typeface="Arial" panose="020B0604020202020204" pitchFamily="34" charset="0"/>
              <a:cs typeface="Arial" panose="020B0604020202020204" pitchFamily="34" charset="0"/>
            </a:endParaRPr>
          </a:p>
        </c:rich>
      </c:tx>
      <c:layout>
        <c:manualLayout>
          <c:xMode val="edge"/>
          <c:yMode val="edge"/>
          <c:x val="0.15532392230215297"/>
          <c:y val="8.911161037076043E-2"/>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95000"/>
                  <a:lumOff val="5000"/>
                </a:schemeClr>
              </a:solidFill>
              <a:latin typeface="+mn-lt"/>
              <a:ea typeface="+mn-ea"/>
              <a:cs typeface="+mn-cs"/>
            </a:defRPr>
          </a:pPr>
          <a:endParaRPr lang="en-GB"/>
        </a:p>
      </c:txPr>
    </c:title>
    <c:autoTitleDeleted val="0"/>
    <c:plotArea>
      <c:layout>
        <c:manualLayout>
          <c:layoutTarget val="inner"/>
          <c:xMode val="edge"/>
          <c:yMode val="edge"/>
          <c:x val="0.35663798831408977"/>
          <c:y val="0.17016074170797588"/>
          <c:w val="0.63477473383946437"/>
          <c:h val="0.69758486485908533"/>
        </c:manualLayout>
      </c:layout>
      <c:barChart>
        <c:barDir val="bar"/>
        <c:grouping val="stacked"/>
        <c:varyColors val="0"/>
        <c:ser>
          <c:idx val="0"/>
          <c:order val="0"/>
          <c:tx>
            <c:strRef>
              <c:f>Sheet1!$B$1</c:f>
              <c:strCache>
                <c:ptCount val="1"/>
                <c:pt idx="0">
                  <c:v>Less than 24 hours</c:v>
                </c:pt>
              </c:strCache>
            </c:strRef>
          </c:tx>
          <c:spPr>
            <a:solidFill>
              <a:srgbClr val="D2E2F1"/>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Sheet1!$B$2:$B$7</c:f>
              <c:numCache>
                <c:formatCode>0%</c:formatCode>
                <c:ptCount val="6"/>
                <c:pt idx="0">
                  <c:v>0.38611449451887941</c:v>
                </c:pt>
                <c:pt idx="1">
                  <c:v>0.41467065868263475</c:v>
                </c:pt>
                <c:pt idx="2">
                  <c:v>0.41145559642669471</c:v>
                </c:pt>
                <c:pt idx="3">
                  <c:v>0.39099735216240072</c:v>
                </c:pt>
                <c:pt idx="4">
                  <c:v>0.40695915279878969</c:v>
                </c:pt>
                <c:pt idx="5">
                  <c:v>0.39488566510941725</c:v>
                </c:pt>
              </c:numCache>
            </c:numRef>
          </c:val>
          <c:extLst>
            <c:ext xmlns:c16="http://schemas.microsoft.com/office/drawing/2014/chart" uri="{C3380CC4-5D6E-409C-BE32-E72D297353CC}">
              <c16:uniqueId val="{00000000-60F5-4F39-B00C-2C38050E87D9}"/>
            </c:ext>
          </c:extLst>
        </c:ser>
        <c:ser>
          <c:idx val="1"/>
          <c:order val="1"/>
          <c:tx>
            <c:strRef>
              <c:f>Sheet1!$C$1</c:f>
              <c:strCache>
                <c:ptCount val="1"/>
                <c:pt idx="0">
                  <c:v>1 to 2 days</c:v>
                </c:pt>
              </c:strCache>
            </c:strRef>
          </c:tx>
          <c:spPr>
            <a:solidFill>
              <a:srgbClr val="B6D2E6"/>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Sheet1!$C$2:$C$7</c:f>
              <c:numCache>
                <c:formatCode>0%</c:formatCode>
                <c:ptCount val="6"/>
                <c:pt idx="0">
                  <c:v>0.36419001218026797</c:v>
                </c:pt>
                <c:pt idx="1">
                  <c:v>0.32335329341317365</c:v>
                </c:pt>
                <c:pt idx="2">
                  <c:v>0.25197057277982132</c:v>
                </c:pt>
                <c:pt idx="3">
                  <c:v>0.2444836716681377</c:v>
                </c:pt>
                <c:pt idx="4">
                  <c:v>0.27188242921979683</c:v>
                </c:pt>
                <c:pt idx="5">
                  <c:v>0.25743791492500617</c:v>
                </c:pt>
              </c:numCache>
            </c:numRef>
          </c:val>
          <c:extLst>
            <c:ext xmlns:c16="http://schemas.microsoft.com/office/drawing/2014/chart" uri="{C3380CC4-5D6E-409C-BE32-E72D297353CC}">
              <c16:uniqueId val="{00000001-60F5-4F39-B00C-2C38050E87D9}"/>
            </c:ext>
          </c:extLst>
        </c:ser>
        <c:ser>
          <c:idx val="2"/>
          <c:order val="2"/>
          <c:tx>
            <c:strRef>
              <c:f>Sheet1!$D$1</c:f>
              <c:strCache>
                <c:ptCount val="1"/>
                <c:pt idx="0">
                  <c:v>3 to 4 days</c:v>
                </c:pt>
              </c:strCache>
            </c:strRef>
          </c:tx>
          <c:spPr>
            <a:solidFill>
              <a:srgbClr val="8CBADF"/>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Sheet1!$D$2:$D$7</c:f>
              <c:numCache>
                <c:formatCode>0%</c:formatCode>
                <c:ptCount val="6"/>
                <c:pt idx="0">
                  <c:v>0.11205846528623629</c:v>
                </c:pt>
                <c:pt idx="1">
                  <c:v>0.15568862275449102</c:v>
                </c:pt>
                <c:pt idx="2">
                  <c:v>0.11008933263268524</c:v>
                </c:pt>
                <c:pt idx="3">
                  <c:v>0.13474551338629009</c:v>
                </c:pt>
                <c:pt idx="4">
                  <c:v>0.11043872919818457</c:v>
                </c:pt>
                <c:pt idx="5">
                  <c:v>0.13818539463978363</c:v>
                </c:pt>
              </c:numCache>
            </c:numRef>
          </c:val>
          <c:extLst>
            <c:ext xmlns:c16="http://schemas.microsoft.com/office/drawing/2014/chart" uri="{C3380CC4-5D6E-409C-BE32-E72D297353CC}">
              <c16:uniqueId val="{00000002-60F5-4F39-B00C-2C38050E87D9}"/>
            </c:ext>
          </c:extLst>
        </c:ser>
        <c:ser>
          <c:idx val="3"/>
          <c:order val="3"/>
          <c:tx>
            <c:strRef>
              <c:f>Sheet1!$E$1</c:f>
              <c:strCache>
                <c:ptCount val="1"/>
                <c:pt idx="0">
                  <c:v>5 to 7 days</c:v>
                </c:pt>
              </c:strCache>
            </c:strRef>
          </c:tx>
          <c:spPr>
            <a:solidFill>
              <a:srgbClr val="5694CA"/>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Sheet1!$E$2:$E$7</c:f>
              <c:numCache>
                <c:formatCode>0%</c:formatCode>
                <c:ptCount val="6"/>
                <c:pt idx="0">
                  <c:v>6.5773447015834346E-2</c:v>
                </c:pt>
                <c:pt idx="1">
                  <c:v>5.5389221556886227E-2</c:v>
                </c:pt>
                <c:pt idx="2">
                  <c:v>8.6705202312138727E-2</c:v>
                </c:pt>
                <c:pt idx="3">
                  <c:v>8.1788761400411886E-2</c:v>
                </c:pt>
                <c:pt idx="4">
                  <c:v>8.299113896693322E-2</c:v>
                </c:pt>
                <c:pt idx="5">
                  <c:v>7.7452667814113599E-2</c:v>
                </c:pt>
              </c:numCache>
            </c:numRef>
          </c:val>
          <c:extLst>
            <c:ext xmlns:c16="http://schemas.microsoft.com/office/drawing/2014/chart" uri="{C3380CC4-5D6E-409C-BE32-E72D297353CC}">
              <c16:uniqueId val="{00000009-B12C-4D8F-86A4-B2A77E294D20}"/>
            </c:ext>
          </c:extLst>
        </c:ser>
        <c:ser>
          <c:idx val="4"/>
          <c:order val="4"/>
          <c:tx>
            <c:strRef>
              <c:f>Sheet1!$F$1</c:f>
              <c:strCache>
                <c:ptCount val="1"/>
                <c:pt idx="0">
                  <c:v>8 to 13 days</c:v>
                </c:pt>
              </c:strCache>
            </c:strRef>
          </c:tx>
          <c:spPr>
            <a:solidFill>
              <a:srgbClr val="376DA4"/>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Sheet1!$F$2:$F$7</c:f>
              <c:numCache>
                <c:formatCode>0%</c:formatCode>
                <c:ptCount val="6"/>
                <c:pt idx="0">
                  <c:v>2.3142509135200974E-2</c:v>
                </c:pt>
                <c:pt idx="1">
                  <c:v>2.5449101796407185E-2</c:v>
                </c:pt>
                <c:pt idx="2">
                  <c:v>5.2548607461902257E-2</c:v>
                </c:pt>
                <c:pt idx="3">
                  <c:v>4.6778464254192409E-2</c:v>
                </c:pt>
                <c:pt idx="4">
                  <c:v>4.7330883942079099E-2</c:v>
                </c:pt>
                <c:pt idx="5">
                  <c:v>4.3275141381853947E-2</c:v>
                </c:pt>
              </c:numCache>
            </c:numRef>
          </c:val>
          <c:extLst>
            <c:ext xmlns:c16="http://schemas.microsoft.com/office/drawing/2014/chart" uri="{C3380CC4-5D6E-409C-BE32-E72D297353CC}">
              <c16:uniqueId val="{0000000A-B12C-4D8F-86A4-B2A77E294D20}"/>
            </c:ext>
          </c:extLst>
        </c:ser>
        <c:ser>
          <c:idx val="5"/>
          <c:order val="5"/>
          <c:tx>
            <c:strRef>
              <c:f>Sheet1!$G$1</c:f>
              <c:strCache>
                <c:ptCount val="1"/>
                <c:pt idx="0">
                  <c:v>14 days or more</c:v>
                </c:pt>
              </c:strCache>
            </c:strRef>
          </c:tx>
          <c:spPr>
            <a:solidFill>
              <a:srgbClr val="1D70B8"/>
            </a:solidFill>
            <a:ln w="12700">
              <a:solidFill>
                <a:sysClr val="windowText" lastClr="000000">
                  <a:lumMod val="95000"/>
                  <a:lumOff val="5000"/>
                </a:sys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UDA Contract 2023/24  (Base: 821)</c:v>
                </c:pt>
                <c:pt idx="1">
                  <c:v>UDA Contract 2024/25  (Base: 668)</c:v>
                </c:pt>
                <c:pt idx="2">
                  <c:v>Contract Reform 2023/24  (Base: 3,806)</c:v>
                </c:pt>
                <c:pt idx="3">
                  <c:v>Contract Reform 2024/25  (Base: 3,399)</c:v>
                </c:pt>
                <c:pt idx="4">
                  <c:v>Overall 2023/24  (Base: 4,627)</c:v>
                </c:pt>
                <c:pt idx="5">
                  <c:v>Overall 2024/25  (Base: 4,067)</c:v>
                </c:pt>
              </c:strCache>
            </c:strRef>
          </c:cat>
          <c:val>
            <c:numRef>
              <c:f>Sheet1!$G$2:$G$7</c:f>
              <c:numCache>
                <c:formatCode>0%</c:formatCode>
                <c:ptCount val="6"/>
                <c:pt idx="0">
                  <c:v>4.8721071863580996E-2</c:v>
                </c:pt>
                <c:pt idx="1">
                  <c:v>2.5449101796407185E-2</c:v>
                </c:pt>
                <c:pt idx="2">
                  <c:v>8.7230688386757751E-2</c:v>
                </c:pt>
                <c:pt idx="3">
                  <c:v>0.10120623712856723</c:v>
                </c:pt>
                <c:pt idx="4">
                  <c:v>8.0397665874216553E-2</c:v>
                </c:pt>
                <c:pt idx="5">
                  <c:v>8.876321612982542E-2</c:v>
                </c:pt>
              </c:numCache>
            </c:numRef>
          </c:val>
          <c:extLst>
            <c:ext xmlns:c16="http://schemas.microsoft.com/office/drawing/2014/chart" uri="{C3380CC4-5D6E-409C-BE32-E72D297353CC}">
              <c16:uniqueId val="{0000000B-B12C-4D8F-86A4-B2A77E294D20}"/>
            </c:ext>
          </c:extLst>
        </c:ser>
        <c:dLbls>
          <c:dLblPos val="ctr"/>
          <c:showLegendKey val="0"/>
          <c:showVal val="1"/>
          <c:showCatName val="0"/>
          <c:showSerName val="0"/>
          <c:showPercent val="0"/>
          <c:showBubbleSize val="0"/>
        </c:dLbls>
        <c:gapWidth val="107"/>
        <c:overlap val="100"/>
        <c:axId val="1963623088"/>
        <c:axId val="1963627888"/>
      </c:barChart>
      <c:catAx>
        <c:axId val="19636230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1963627888"/>
        <c:crosses val="autoZero"/>
        <c:auto val="1"/>
        <c:lblAlgn val="ctr"/>
        <c:lblOffset val="100"/>
        <c:noMultiLvlLbl val="0"/>
      </c:catAx>
      <c:valAx>
        <c:axId val="1963627888"/>
        <c:scaling>
          <c:orientation val="minMax"/>
          <c:max val="1"/>
          <c:min val="0.2"/>
        </c:scaling>
        <c:delete val="1"/>
        <c:axPos val="b"/>
        <c:numFmt formatCode="0%" sourceLinked="1"/>
        <c:majorTickMark val="out"/>
        <c:minorTickMark val="none"/>
        <c:tickLblPos val="nextTo"/>
        <c:crossAx val="1963623088"/>
        <c:crosses val="autoZero"/>
        <c:crossBetween val="between"/>
      </c:valAx>
      <c:spPr>
        <a:noFill/>
        <a:ln>
          <a:noFill/>
        </a:ln>
        <a:effectLst/>
      </c:spPr>
    </c:plotArea>
    <c:legend>
      <c:legendPos val="b"/>
      <c:layout>
        <c:manualLayout>
          <c:xMode val="edge"/>
          <c:yMode val="edge"/>
          <c:x val="0.15619108924548256"/>
          <c:y val="0.88896265665533758"/>
          <c:w val="0.79149232914923284"/>
          <c:h val="7.7090063203420378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r>
              <a:rPr lang="en-GB" sz="1400" b="1" i="0" u="none" strike="noStrike" kern="1200" spc="0" baseline="0">
                <a:solidFill>
                  <a:schemeClr val="tx1">
                    <a:lumMod val="95000"/>
                    <a:lumOff val="5000"/>
                  </a:schemeClr>
                </a:solidFill>
                <a:latin typeface="Arial" panose="020B0604020202020204" pitchFamily="34" charset="0"/>
                <a:cs typeface="Arial" panose="020B0604020202020204" pitchFamily="34" charset="0"/>
              </a:rPr>
              <a:t>How long did you have to wait to see the dentist after booking your appointment? (2024/25)</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ysClr val="windowText" lastClr="000000">
                  <a:lumMod val="65000"/>
                  <a:lumOff val="35000"/>
                </a:sysClr>
              </a:solidFill>
              <a:latin typeface="+mn-lt"/>
              <a:ea typeface="+mn-ea"/>
              <a:cs typeface="+mn-cs"/>
            </a:defRPr>
          </a:pPr>
          <a:endParaRPr lang="en-US"/>
        </a:p>
      </c:txPr>
    </c:title>
    <c:autoTitleDeleted val="0"/>
    <c:plotArea>
      <c:layout>
        <c:manualLayout>
          <c:layoutTarget val="inner"/>
          <c:xMode val="edge"/>
          <c:yMode val="edge"/>
          <c:x val="6.5662201579512011E-2"/>
          <c:y val="0.21995508495340935"/>
          <c:w val="0.91682787799928489"/>
          <c:h val="0.57144348089859121"/>
        </c:manualLayout>
      </c:layout>
      <c:barChart>
        <c:barDir val="col"/>
        <c:grouping val="clustered"/>
        <c:varyColors val="0"/>
        <c:ser>
          <c:idx val="0"/>
          <c:order val="0"/>
          <c:tx>
            <c:strRef>
              <c:f>Sheet1!$B$1</c:f>
              <c:strCache>
                <c:ptCount val="1"/>
                <c:pt idx="0">
                  <c:v>Contract Reform 2024/25  (Base: 3,399)</c:v>
                </c:pt>
              </c:strCache>
            </c:strRef>
          </c:tx>
          <c:spPr>
            <a:solidFill>
              <a:srgbClr val="85994B"/>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Less than 24 hours</c:v>
                </c:pt>
                <c:pt idx="1">
                  <c:v>1 to 2 days</c:v>
                </c:pt>
                <c:pt idx="2">
                  <c:v>3 to 4 days</c:v>
                </c:pt>
                <c:pt idx="3">
                  <c:v>5 to 7 days</c:v>
                </c:pt>
                <c:pt idx="4">
                  <c:v>8 to 13 days</c:v>
                </c:pt>
                <c:pt idx="5">
                  <c:v>14 days or more</c:v>
                </c:pt>
              </c:strCache>
            </c:strRef>
          </c:cat>
          <c:val>
            <c:numRef>
              <c:f>Sheet1!$B$2:$B$7</c:f>
              <c:numCache>
                <c:formatCode>0%</c:formatCode>
                <c:ptCount val="6"/>
                <c:pt idx="0">
                  <c:v>0.39099735216240072</c:v>
                </c:pt>
                <c:pt idx="1">
                  <c:v>0.2444836716681377</c:v>
                </c:pt>
                <c:pt idx="2">
                  <c:v>0.13474551338629009</c:v>
                </c:pt>
                <c:pt idx="3">
                  <c:v>8.1788761400411886E-2</c:v>
                </c:pt>
                <c:pt idx="4">
                  <c:v>4.6778464254192409E-2</c:v>
                </c:pt>
                <c:pt idx="5">
                  <c:v>0.10120623712856723</c:v>
                </c:pt>
              </c:numCache>
            </c:numRef>
          </c:val>
          <c:extLst>
            <c:ext xmlns:c16="http://schemas.microsoft.com/office/drawing/2014/chart" uri="{C3380CC4-5D6E-409C-BE32-E72D297353CC}">
              <c16:uniqueId val="{00000000-2AC8-41B8-A92A-BD009EEF25C9}"/>
            </c:ext>
          </c:extLst>
        </c:ser>
        <c:ser>
          <c:idx val="1"/>
          <c:order val="1"/>
          <c:tx>
            <c:strRef>
              <c:f>Sheet1!$C$1</c:f>
              <c:strCache>
                <c:ptCount val="1"/>
                <c:pt idx="0">
                  <c:v>UDA Contract 2024/25  (Base: 668)</c:v>
                </c:pt>
              </c:strCache>
            </c:strRef>
          </c:tx>
          <c:spPr>
            <a:solidFill>
              <a:srgbClr val="F499BE"/>
            </a:solidFill>
            <a:ln w="12700">
              <a:solidFill>
                <a:schemeClr val="tx1">
                  <a:lumMod val="95000"/>
                  <a:lumOff val="5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Less than 24 hours</c:v>
                </c:pt>
                <c:pt idx="1">
                  <c:v>1 to 2 days</c:v>
                </c:pt>
                <c:pt idx="2">
                  <c:v>3 to 4 days</c:v>
                </c:pt>
                <c:pt idx="3">
                  <c:v>5 to 7 days</c:v>
                </c:pt>
                <c:pt idx="4">
                  <c:v>8 to 13 days</c:v>
                </c:pt>
                <c:pt idx="5">
                  <c:v>14 days or more</c:v>
                </c:pt>
              </c:strCache>
            </c:strRef>
          </c:cat>
          <c:val>
            <c:numRef>
              <c:f>Sheet1!$C$2:$C$7</c:f>
              <c:numCache>
                <c:formatCode>0%</c:formatCode>
                <c:ptCount val="6"/>
                <c:pt idx="0">
                  <c:v>0.41467065868263475</c:v>
                </c:pt>
                <c:pt idx="1">
                  <c:v>0.32335329341317365</c:v>
                </c:pt>
                <c:pt idx="2">
                  <c:v>0.15568862275449102</c:v>
                </c:pt>
                <c:pt idx="3">
                  <c:v>5.5389221556886227E-2</c:v>
                </c:pt>
                <c:pt idx="4">
                  <c:v>2.5449101796407185E-2</c:v>
                </c:pt>
                <c:pt idx="5">
                  <c:v>2.5449101796407185E-2</c:v>
                </c:pt>
              </c:numCache>
            </c:numRef>
          </c:val>
          <c:extLst>
            <c:ext xmlns:c16="http://schemas.microsoft.com/office/drawing/2014/chart" uri="{C3380CC4-5D6E-409C-BE32-E72D297353CC}">
              <c16:uniqueId val="{00000001-2AC8-41B8-A92A-BD009EEF25C9}"/>
            </c:ext>
          </c:extLst>
        </c:ser>
        <c:dLbls>
          <c:dLblPos val="outEnd"/>
          <c:showLegendKey val="0"/>
          <c:showVal val="1"/>
          <c:showCatName val="0"/>
          <c:showSerName val="0"/>
          <c:showPercent val="0"/>
          <c:showBubbleSize val="0"/>
        </c:dLbls>
        <c:gapWidth val="137"/>
        <c:overlap val="-14"/>
        <c:axId val="809047040"/>
        <c:axId val="809048000"/>
      </c:barChart>
      <c:catAx>
        <c:axId val="809047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crossAx val="809048000"/>
        <c:crosses val="autoZero"/>
        <c:auto val="1"/>
        <c:lblAlgn val="ctr"/>
        <c:lblOffset val="100"/>
        <c:noMultiLvlLbl val="0"/>
      </c:catAx>
      <c:valAx>
        <c:axId val="809048000"/>
        <c:scaling>
          <c:orientation val="minMax"/>
          <c:max val="0.44000000000000006"/>
        </c:scaling>
        <c:delete val="1"/>
        <c:axPos val="l"/>
        <c:numFmt formatCode="0%" sourceLinked="1"/>
        <c:majorTickMark val="none"/>
        <c:minorTickMark val="none"/>
        <c:tickLblPos val="nextTo"/>
        <c:crossAx val="809047040"/>
        <c:crosses val="autoZero"/>
        <c:crossBetween val="between"/>
      </c:valAx>
      <c:spPr>
        <a:noFill/>
        <a:ln>
          <a:noFill/>
        </a:ln>
        <a:effectLst/>
      </c:spPr>
    </c:plotArea>
    <c:legend>
      <c:legendPos val="b"/>
      <c:layout>
        <c:manualLayout>
          <c:xMode val="edge"/>
          <c:yMode val="edge"/>
          <c:x val="7.2255881322475082E-2"/>
          <c:y val="0.90729144949760265"/>
          <c:w val="0.9"/>
          <c:h val="5.7744591911537434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95000"/>
                  <a:lumOff val="5000"/>
                </a:schemeClr>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w="9525" cap="flat" cmpd="sng" algn="ctr">
      <a:noFill/>
      <a:round/>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568939-05F4-400D-96AA-E49426A4312E}" type="datetimeFigureOut">
              <a:rPr lang="en-GB" smtClean="0"/>
              <a:t>03/07/2025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77DA6A-25ED-4293-A95F-BC7D4B019DF9}" type="slidenum">
              <a:rPr lang="en-GB" smtClean="0"/>
              <a:t>‹#›</a:t>
            </a:fld>
            <a:endParaRPr lang="en-GB"/>
          </a:p>
        </p:txBody>
      </p:sp>
    </p:spTree>
    <p:extLst>
      <p:ext uri="{BB962C8B-B14F-4D97-AF65-F5344CB8AC3E}">
        <p14:creationId xmlns:p14="http://schemas.microsoft.com/office/powerpoint/2010/main" val="3871191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1</a:t>
            </a:fld>
            <a:endParaRPr lang="en-GB"/>
          </a:p>
        </p:txBody>
      </p:sp>
    </p:spTree>
    <p:extLst>
      <p:ext uri="{BB962C8B-B14F-4D97-AF65-F5344CB8AC3E}">
        <p14:creationId xmlns:p14="http://schemas.microsoft.com/office/powerpoint/2010/main" val="26640976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D72F1D-D0F1-E3D6-CF88-57BB68B6E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6B5342-B318-8DE1-18DA-60150ED5AE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7AA3D9-E2FD-E4F1-51FB-BCD9F527A6E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E52D3B3-149C-AECF-41BA-E4620679C265}"/>
              </a:ext>
            </a:extLst>
          </p:cNvPr>
          <p:cNvSpPr>
            <a:spLocks noGrp="1"/>
          </p:cNvSpPr>
          <p:nvPr>
            <p:ph type="sldNum" sz="quarter" idx="5"/>
          </p:nvPr>
        </p:nvSpPr>
        <p:spPr/>
        <p:txBody>
          <a:bodyPr/>
          <a:lstStyle/>
          <a:p>
            <a:fld id="{5B77DA6A-25ED-4293-A95F-BC7D4B019DF9}" type="slidenum">
              <a:rPr lang="en-GB" smtClean="0"/>
              <a:t>10</a:t>
            </a:fld>
            <a:endParaRPr lang="en-GB"/>
          </a:p>
        </p:txBody>
      </p:sp>
    </p:spTree>
    <p:extLst>
      <p:ext uri="{BB962C8B-B14F-4D97-AF65-F5344CB8AC3E}">
        <p14:creationId xmlns:p14="http://schemas.microsoft.com/office/powerpoint/2010/main" val="41210213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D9CB0-FD0F-9E62-D576-F83F7F2EF8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062A80-B9AF-6050-5ADE-D0C7E61BF1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A43386-CC0E-4F24-D688-FDBC0202664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35FF3A7-61E7-C2BE-2EB3-530F181262D4}"/>
              </a:ext>
            </a:extLst>
          </p:cNvPr>
          <p:cNvSpPr>
            <a:spLocks noGrp="1"/>
          </p:cNvSpPr>
          <p:nvPr>
            <p:ph type="sldNum" sz="quarter" idx="5"/>
          </p:nvPr>
        </p:nvSpPr>
        <p:spPr/>
        <p:txBody>
          <a:bodyPr/>
          <a:lstStyle/>
          <a:p>
            <a:fld id="{5B77DA6A-25ED-4293-A95F-BC7D4B019DF9}" type="slidenum">
              <a:rPr lang="en-GB" smtClean="0"/>
              <a:t>11</a:t>
            </a:fld>
            <a:endParaRPr lang="en-GB"/>
          </a:p>
        </p:txBody>
      </p:sp>
    </p:spTree>
    <p:extLst>
      <p:ext uri="{BB962C8B-B14F-4D97-AF65-F5344CB8AC3E}">
        <p14:creationId xmlns:p14="http://schemas.microsoft.com/office/powerpoint/2010/main" val="42127131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C5EA6-2578-2911-4A6F-F99ACDECD6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73C86-386B-68B0-6974-E66F5BFF82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8521E1-B28F-38AD-5438-BE125933AFA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D3DA250-20FB-7674-AB57-17BAA65F23AF}"/>
              </a:ext>
            </a:extLst>
          </p:cNvPr>
          <p:cNvSpPr>
            <a:spLocks noGrp="1"/>
          </p:cNvSpPr>
          <p:nvPr>
            <p:ph type="sldNum" sz="quarter" idx="5"/>
          </p:nvPr>
        </p:nvSpPr>
        <p:spPr/>
        <p:txBody>
          <a:bodyPr/>
          <a:lstStyle/>
          <a:p>
            <a:fld id="{5B77DA6A-25ED-4293-A95F-BC7D4B019DF9}" type="slidenum">
              <a:rPr lang="en-GB" smtClean="0"/>
              <a:t>12</a:t>
            </a:fld>
            <a:endParaRPr lang="en-GB"/>
          </a:p>
        </p:txBody>
      </p:sp>
    </p:spTree>
    <p:extLst>
      <p:ext uri="{BB962C8B-B14F-4D97-AF65-F5344CB8AC3E}">
        <p14:creationId xmlns:p14="http://schemas.microsoft.com/office/powerpoint/2010/main" val="4124587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DA44F-927F-4052-8E49-CBFD85D5C4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7B72229-9151-2EC6-FCA0-A98DD0943F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B2A04A-5763-A145-5C9D-629DF71100B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9E22932-AB12-686D-A9EC-7EC0FC5C92F1}"/>
              </a:ext>
            </a:extLst>
          </p:cNvPr>
          <p:cNvSpPr>
            <a:spLocks noGrp="1"/>
          </p:cNvSpPr>
          <p:nvPr>
            <p:ph type="sldNum" sz="quarter" idx="5"/>
          </p:nvPr>
        </p:nvSpPr>
        <p:spPr/>
        <p:txBody>
          <a:bodyPr/>
          <a:lstStyle/>
          <a:p>
            <a:fld id="{5B77DA6A-25ED-4293-A95F-BC7D4B019DF9}" type="slidenum">
              <a:rPr lang="en-GB" smtClean="0"/>
              <a:t>13</a:t>
            </a:fld>
            <a:endParaRPr lang="en-GB"/>
          </a:p>
        </p:txBody>
      </p:sp>
    </p:spTree>
    <p:extLst>
      <p:ext uri="{BB962C8B-B14F-4D97-AF65-F5344CB8AC3E}">
        <p14:creationId xmlns:p14="http://schemas.microsoft.com/office/powerpoint/2010/main" val="34892397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F3A48-7D69-28D5-9FF4-8C31ED31D1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A73971-687D-C4C1-CBAE-7C8D627F31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016792-1B2D-2A3F-B999-88B47EA125B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0E7FD3A-2412-E566-7870-775CDBB0D47F}"/>
              </a:ext>
            </a:extLst>
          </p:cNvPr>
          <p:cNvSpPr>
            <a:spLocks noGrp="1"/>
          </p:cNvSpPr>
          <p:nvPr>
            <p:ph type="sldNum" sz="quarter" idx="5"/>
          </p:nvPr>
        </p:nvSpPr>
        <p:spPr/>
        <p:txBody>
          <a:bodyPr/>
          <a:lstStyle/>
          <a:p>
            <a:fld id="{5B77DA6A-25ED-4293-A95F-BC7D4B019DF9}" type="slidenum">
              <a:rPr lang="en-GB" smtClean="0"/>
              <a:t>14</a:t>
            </a:fld>
            <a:endParaRPr lang="en-GB"/>
          </a:p>
        </p:txBody>
      </p:sp>
    </p:spTree>
    <p:extLst>
      <p:ext uri="{BB962C8B-B14F-4D97-AF65-F5344CB8AC3E}">
        <p14:creationId xmlns:p14="http://schemas.microsoft.com/office/powerpoint/2010/main" val="40686419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81ADDF-C5EE-328D-AB2E-8844FFAB4F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2356BF-6B45-7670-FF70-BC4A7D30A8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F6B093-A10F-6D1B-0E59-8429DFA0023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1CD00B0-DBB1-844C-D78F-1C92DD3A4EC3}"/>
              </a:ext>
            </a:extLst>
          </p:cNvPr>
          <p:cNvSpPr>
            <a:spLocks noGrp="1"/>
          </p:cNvSpPr>
          <p:nvPr>
            <p:ph type="sldNum" sz="quarter" idx="5"/>
          </p:nvPr>
        </p:nvSpPr>
        <p:spPr/>
        <p:txBody>
          <a:bodyPr/>
          <a:lstStyle/>
          <a:p>
            <a:fld id="{5B77DA6A-25ED-4293-A95F-BC7D4B019DF9}" type="slidenum">
              <a:rPr lang="en-GB" smtClean="0"/>
              <a:t>15</a:t>
            </a:fld>
            <a:endParaRPr lang="en-GB"/>
          </a:p>
        </p:txBody>
      </p:sp>
    </p:spTree>
    <p:extLst>
      <p:ext uri="{BB962C8B-B14F-4D97-AF65-F5344CB8AC3E}">
        <p14:creationId xmlns:p14="http://schemas.microsoft.com/office/powerpoint/2010/main" val="26204192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3438C-E58D-4F14-925D-06E9C92A5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9C7C18-B3E2-09F7-8A30-34288D959F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023A186-8DEE-E801-7063-79E6BF896A6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E7601D6-E872-9B6A-F151-811547188A74}"/>
              </a:ext>
            </a:extLst>
          </p:cNvPr>
          <p:cNvSpPr>
            <a:spLocks noGrp="1"/>
          </p:cNvSpPr>
          <p:nvPr>
            <p:ph type="sldNum" sz="quarter" idx="5"/>
          </p:nvPr>
        </p:nvSpPr>
        <p:spPr/>
        <p:txBody>
          <a:bodyPr/>
          <a:lstStyle/>
          <a:p>
            <a:fld id="{5B77DA6A-25ED-4293-A95F-BC7D4B019DF9}" type="slidenum">
              <a:rPr lang="en-GB" smtClean="0"/>
              <a:t>16</a:t>
            </a:fld>
            <a:endParaRPr lang="en-GB"/>
          </a:p>
        </p:txBody>
      </p:sp>
    </p:spTree>
    <p:extLst>
      <p:ext uri="{BB962C8B-B14F-4D97-AF65-F5344CB8AC3E}">
        <p14:creationId xmlns:p14="http://schemas.microsoft.com/office/powerpoint/2010/main" val="2242123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CCDE-DEA0-4875-516F-F48D74E4C7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0A99C7-B5F3-CCD7-9163-81DB0E1EF4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B1333C0-8BC5-CA20-DF4F-C1104D0B57B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3F6E784-EA7E-3FB1-03EC-9F88AF97AFAE}"/>
              </a:ext>
            </a:extLst>
          </p:cNvPr>
          <p:cNvSpPr>
            <a:spLocks noGrp="1"/>
          </p:cNvSpPr>
          <p:nvPr>
            <p:ph type="sldNum" sz="quarter" idx="5"/>
          </p:nvPr>
        </p:nvSpPr>
        <p:spPr/>
        <p:txBody>
          <a:bodyPr/>
          <a:lstStyle/>
          <a:p>
            <a:fld id="{5B77DA6A-25ED-4293-A95F-BC7D4B019DF9}" type="slidenum">
              <a:rPr lang="en-GB" smtClean="0"/>
              <a:t>17</a:t>
            </a:fld>
            <a:endParaRPr lang="en-GB"/>
          </a:p>
        </p:txBody>
      </p:sp>
    </p:spTree>
    <p:extLst>
      <p:ext uri="{BB962C8B-B14F-4D97-AF65-F5344CB8AC3E}">
        <p14:creationId xmlns:p14="http://schemas.microsoft.com/office/powerpoint/2010/main" val="34391679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C8293-3AB3-892D-A8C9-6156C16713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B77B68-E5E2-4BEB-60E7-E17205F15E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72AB5C-EAD6-2ED7-576F-9654A1796BB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82A10F8A-35DF-D2B7-5B1B-6C7E90010057}"/>
              </a:ext>
            </a:extLst>
          </p:cNvPr>
          <p:cNvSpPr>
            <a:spLocks noGrp="1"/>
          </p:cNvSpPr>
          <p:nvPr>
            <p:ph type="sldNum" sz="quarter" idx="5"/>
          </p:nvPr>
        </p:nvSpPr>
        <p:spPr/>
        <p:txBody>
          <a:bodyPr/>
          <a:lstStyle/>
          <a:p>
            <a:fld id="{5B77DA6A-25ED-4293-A95F-BC7D4B019DF9}" type="slidenum">
              <a:rPr lang="en-GB" smtClean="0"/>
              <a:t>18</a:t>
            </a:fld>
            <a:endParaRPr lang="en-GB"/>
          </a:p>
        </p:txBody>
      </p:sp>
    </p:spTree>
    <p:extLst>
      <p:ext uri="{BB962C8B-B14F-4D97-AF65-F5344CB8AC3E}">
        <p14:creationId xmlns:p14="http://schemas.microsoft.com/office/powerpoint/2010/main" val="18576380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19</a:t>
            </a:fld>
            <a:endParaRPr lang="en-GB"/>
          </a:p>
        </p:txBody>
      </p:sp>
    </p:spTree>
    <p:extLst>
      <p:ext uri="{BB962C8B-B14F-4D97-AF65-F5344CB8AC3E}">
        <p14:creationId xmlns:p14="http://schemas.microsoft.com/office/powerpoint/2010/main" val="3290517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B77DA6A-25ED-4293-A95F-BC7D4B019DF9}" type="slidenum">
              <a:rPr lang="en-GB" smtClean="0"/>
              <a:t>2</a:t>
            </a:fld>
            <a:endParaRPr lang="en-GB"/>
          </a:p>
        </p:txBody>
      </p:sp>
    </p:spTree>
    <p:extLst>
      <p:ext uri="{BB962C8B-B14F-4D97-AF65-F5344CB8AC3E}">
        <p14:creationId xmlns:p14="http://schemas.microsoft.com/office/powerpoint/2010/main" val="1130359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1A31D-7CDD-C0A7-8571-38D02DA3C7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6EEA67-F911-B5A1-9E96-5064D3A1FC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F9C60-00F0-B02C-BA53-FF0C3F026E6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56F5A3C-096F-9833-AC38-5152E559FCC5}"/>
              </a:ext>
            </a:extLst>
          </p:cNvPr>
          <p:cNvSpPr>
            <a:spLocks noGrp="1"/>
          </p:cNvSpPr>
          <p:nvPr>
            <p:ph type="sldNum" sz="quarter" idx="5"/>
          </p:nvPr>
        </p:nvSpPr>
        <p:spPr/>
        <p:txBody>
          <a:bodyPr/>
          <a:lstStyle/>
          <a:p>
            <a:fld id="{5B77DA6A-25ED-4293-A95F-BC7D4B019DF9}" type="slidenum">
              <a:rPr lang="en-GB" smtClean="0"/>
              <a:t>3</a:t>
            </a:fld>
            <a:endParaRPr lang="en-GB"/>
          </a:p>
        </p:txBody>
      </p:sp>
    </p:spTree>
    <p:extLst>
      <p:ext uri="{BB962C8B-B14F-4D97-AF65-F5344CB8AC3E}">
        <p14:creationId xmlns:p14="http://schemas.microsoft.com/office/powerpoint/2010/main" val="731948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11F12-5861-56BA-4F4B-EC448F2004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5CA770-D92C-7F29-F875-167D41D08F5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34FB7E-8B37-8BF5-8806-9AA8FF7EB82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076872D-4408-C493-2059-D2046A699F1C}"/>
              </a:ext>
            </a:extLst>
          </p:cNvPr>
          <p:cNvSpPr>
            <a:spLocks noGrp="1"/>
          </p:cNvSpPr>
          <p:nvPr>
            <p:ph type="sldNum" sz="quarter" idx="5"/>
          </p:nvPr>
        </p:nvSpPr>
        <p:spPr/>
        <p:txBody>
          <a:bodyPr/>
          <a:lstStyle/>
          <a:p>
            <a:fld id="{5B77DA6A-25ED-4293-A95F-BC7D4B019DF9}" type="slidenum">
              <a:rPr lang="en-GB" smtClean="0"/>
              <a:t>4</a:t>
            </a:fld>
            <a:endParaRPr lang="en-GB"/>
          </a:p>
        </p:txBody>
      </p:sp>
    </p:spTree>
    <p:extLst>
      <p:ext uri="{BB962C8B-B14F-4D97-AF65-F5344CB8AC3E}">
        <p14:creationId xmlns:p14="http://schemas.microsoft.com/office/powerpoint/2010/main" val="389426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314D4-AC2E-C3F2-0CB2-E4F0717EBEA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136667-5978-BB73-FDC0-45AF47015A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F1C594-5C97-BC31-D1C1-4F29604DDDB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A8FE182E-1AC9-1CDB-9547-43462F2928AC}"/>
              </a:ext>
            </a:extLst>
          </p:cNvPr>
          <p:cNvSpPr>
            <a:spLocks noGrp="1"/>
          </p:cNvSpPr>
          <p:nvPr>
            <p:ph type="sldNum" sz="quarter" idx="5"/>
          </p:nvPr>
        </p:nvSpPr>
        <p:spPr/>
        <p:txBody>
          <a:bodyPr/>
          <a:lstStyle/>
          <a:p>
            <a:fld id="{5B77DA6A-25ED-4293-A95F-BC7D4B019DF9}" type="slidenum">
              <a:rPr lang="en-GB" smtClean="0"/>
              <a:t>5</a:t>
            </a:fld>
            <a:endParaRPr lang="en-GB"/>
          </a:p>
        </p:txBody>
      </p:sp>
    </p:spTree>
    <p:extLst>
      <p:ext uri="{BB962C8B-B14F-4D97-AF65-F5344CB8AC3E}">
        <p14:creationId xmlns:p14="http://schemas.microsoft.com/office/powerpoint/2010/main" val="2581649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BB4B1-F29B-1491-F397-764C0A2DB5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55EF38-87CC-EEC6-AA3E-F77F2E102F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C3E070-759E-EF43-AD7C-9AD80F741DEF}"/>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5280B621-794A-46C4-2A4D-DD1C496E30B9}"/>
              </a:ext>
            </a:extLst>
          </p:cNvPr>
          <p:cNvSpPr>
            <a:spLocks noGrp="1"/>
          </p:cNvSpPr>
          <p:nvPr>
            <p:ph type="sldNum" sz="quarter" idx="5"/>
          </p:nvPr>
        </p:nvSpPr>
        <p:spPr/>
        <p:txBody>
          <a:bodyPr/>
          <a:lstStyle/>
          <a:p>
            <a:fld id="{5B77DA6A-25ED-4293-A95F-BC7D4B019DF9}" type="slidenum">
              <a:rPr lang="en-GB" smtClean="0"/>
              <a:t>6</a:t>
            </a:fld>
            <a:endParaRPr lang="en-GB"/>
          </a:p>
        </p:txBody>
      </p:sp>
    </p:spTree>
    <p:extLst>
      <p:ext uri="{BB962C8B-B14F-4D97-AF65-F5344CB8AC3E}">
        <p14:creationId xmlns:p14="http://schemas.microsoft.com/office/powerpoint/2010/main" val="37013355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07094-7BC1-F799-1EF3-DE24AA5B32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C08802-C54B-9DBD-80E2-5FDDF6C530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1FA6DD-93DB-FF24-1028-C9059F31327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2F85977-17C7-C95A-BC9E-48822E99AE6A}"/>
              </a:ext>
            </a:extLst>
          </p:cNvPr>
          <p:cNvSpPr>
            <a:spLocks noGrp="1"/>
          </p:cNvSpPr>
          <p:nvPr>
            <p:ph type="sldNum" sz="quarter" idx="5"/>
          </p:nvPr>
        </p:nvSpPr>
        <p:spPr/>
        <p:txBody>
          <a:bodyPr/>
          <a:lstStyle/>
          <a:p>
            <a:fld id="{5B77DA6A-25ED-4293-A95F-BC7D4B019DF9}" type="slidenum">
              <a:rPr lang="en-GB" smtClean="0"/>
              <a:t>7</a:t>
            </a:fld>
            <a:endParaRPr lang="en-GB"/>
          </a:p>
        </p:txBody>
      </p:sp>
    </p:spTree>
    <p:extLst>
      <p:ext uri="{BB962C8B-B14F-4D97-AF65-F5344CB8AC3E}">
        <p14:creationId xmlns:p14="http://schemas.microsoft.com/office/powerpoint/2010/main" val="35306361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76BEA-4054-27C7-F00F-B62B08C595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D78A86-3D7C-B117-C80F-EA2F19CB9A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913523-31E7-5231-3E2F-6E3776B598D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97EC601-DCCF-DE75-7A9F-2FA53452B2D2}"/>
              </a:ext>
            </a:extLst>
          </p:cNvPr>
          <p:cNvSpPr>
            <a:spLocks noGrp="1"/>
          </p:cNvSpPr>
          <p:nvPr>
            <p:ph type="sldNum" sz="quarter" idx="5"/>
          </p:nvPr>
        </p:nvSpPr>
        <p:spPr/>
        <p:txBody>
          <a:bodyPr/>
          <a:lstStyle/>
          <a:p>
            <a:fld id="{5B77DA6A-25ED-4293-A95F-BC7D4B019DF9}" type="slidenum">
              <a:rPr lang="en-GB" smtClean="0"/>
              <a:t>8</a:t>
            </a:fld>
            <a:endParaRPr lang="en-GB"/>
          </a:p>
        </p:txBody>
      </p:sp>
    </p:spTree>
    <p:extLst>
      <p:ext uri="{BB962C8B-B14F-4D97-AF65-F5344CB8AC3E}">
        <p14:creationId xmlns:p14="http://schemas.microsoft.com/office/powerpoint/2010/main" val="27239740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1A63E-2C13-69DC-C104-78F5012B9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723D7D-8A52-33A7-C1AE-2E67D5DB3E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39F12-7F3F-BC53-2F6A-5C4B5D54CDC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204202B-24AA-F7F3-A841-802E90283AF5}"/>
              </a:ext>
            </a:extLst>
          </p:cNvPr>
          <p:cNvSpPr>
            <a:spLocks noGrp="1"/>
          </p:cNvSpPr>
          <p:nvPr>
            <p:ph type="sldNum" sz="quarter" idx="5"/>
          </p:nvPr>
        </p:nvSpPr>
        <p:spPr/>
        <p:txBody>
          <a:bodyPr/>
          <a:lstStyle/>
          <a:p>
            <a:fld id="{5B77DA6A-25ED-4293-A95F-BC7D4B019DF9}" type="slidenum">
              <a:rPr lang="en-GB" smtClean="0"/>
              <a:t>9</a:t>
            </a:fld>
            <a:endParaRPr lang="en-GB"/>
          </a:p>
        </p:txBody>
      </p:sp>
    </p:spTree>
    <p:extLst>
      <p:ext uri="{BB962C8B-B14F-4D97-AF65-F5344CB8AC3E}">
        <p14:creationId xmlns:p14="http://schemas.microsoft.com/office/powerpoint/2010/main" val="41948332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851367"/>
            <a:ext cx="7918648" cy="828395"/>
          </a:xfrm>
          <a:prstGeom prst="rect">
            <a:avLst/>
          </a:prstGeom>
          <a:solidFill>
            <a:srgbClr val="005EB8"/>
          </a:solidFill>
        </p:spPr>
        <p:txBody>
          <a:bodyPr anchor="ctr">
            <a:normAutofit/>
          </a:bodyPr>
          <a:lstStyle>
            <a:lvl1pPr>
              <a:defRPr sz="36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39552" y="2859782"/>
            <a:ext cx="7920880" cy="1116124"/>
          </a:xfrm>
          <a:prstGeom prst="rect">
            <a:avLst/>
          </a:prstGeom>
        </p:spPr>
        <p:txBody>
          <a:bodyPr/>
          <a:lstStyle>
            <a:lvl1pPr marL="0" indent="0" algn="l">
              <a:buNone/>
              <a:defRPr sz="24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Picture 5" descr="A black background with a black square&#10;&#10;Description automatically generated with medium confidence">
            <a:extLst>
              <a:ext uri="{FF2B5EF4-FFF2-40B4-BE49-F238E27FC236}">
                <a16:creationId xmlns:a16="http://schemas.microsoft.com/office/drawing/2014/main" id="{28FA27F2-CC33-FBF9-E2BB-1C9340E97CC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00192" y="289203"/>
            <a:ext cx="2555383" cy="554355"/>
          </a:xfrm>
          <a:prstGeom prst="rect">
            <a:avLst/>
          </a:prstGeom>
        </p:spPr>
      </p:pic>
    </p:spTree>
    <p:extLst>
      <p:ext uri="{BB962C8B-B14F-4D97-AF65-F5344CB8AC3E}">
        <p14:creationId xmlns:p14="http://schemas.microsoft.com/office/powerpoint/2010/main" val="139260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823ACF6-0732-3B90-C796-C04CEAE0046E}"/>
              </a:ext>
            </a:extLst>
          </p:cNvPr>
          <p:cNvSpPr/>
          <p:nvPr userDrawn="1"/>
        </p:nvSpPr>
        <p:spPr>
          <a:xfrm>
            <a:off x="0" y="0"/>
            <a:ext cx="9144000" cy="5143500"/>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ctrTitle"/>
          </p:nvPr>
        </p:nvSpPr>
        <p:spPr>
          <a:xfrm>
            <a:off x="539552" y="1851367"/>
            <a:ext cx="7918648" cy="828395"/>
          </a:xfrm>
          <a:prstGeom prst="rect">
            <a:avLst/>
          </a:prstGeom>
        </p:spPr>
        <p:txBody>
          <a:bodyPr anchor="ctr">
            <a:normAutofit/>
          </a:bodyPr>
          <a:lstStyle>
            <a:lvl1pPr>
              <a:defRPr sz="36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Subtitle 2"/>
          <p:cNvSpPr>
            <a:spLocks noGrp="1"/>
          </p:cNvSpPr>
          <p:nvPr>
            <p:ph type="subTitle" idx="1"/>
          </p:nvPr>
        </p:nvSpPr>
        <p:spPr>
          <a:xfrm>
            <a:off x="539552" y="2733768"/>
            <a:ext cx="7920880" cy="1242138"/>
          </a:xfrm>
          <a:prstGeom prst="rect">
            <a:avLst/>
          </a:prstGeom>
        </p:spPr>
        <p:txBody>
          <a:bodyPr/>
          <a:lstStyle>
            <a:lvl1pPr marL="0" indent="0" algn="l">
              <a:buNone/>
              <a:defRPr sz="2400" baseline="0">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4" name="Picture 3" descr="A black background with white text&#10;&#10;Description automatically generated">
            <a:extLst>
              <a:ext uri="{FF2B5EF4-FFF2-40B4-BE49-F238E27FC236}">
                <a16:creationId xmlns:a16="http://schemas.microsoft.com/office/drawing/2014/main" id="{AC9C259A-FEBB-0F90-1F5E-DB408B2DCC5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27883" y="234974"/>
            <a:ext cx="2700000" cy="662811"/>
          </a:xfrm>
          <a:prstGeom prst="rect">
            <a:avLst/>
          </a:prstGeom>
        </p:spPr>
      </p:pic>
    </p:spTree>
    <p:extLst>
      <p:ext uri="{BB962C8B-B14F-4D97-AF65-F5344CB8AC3E}">
        <p14:creationId xmlns:p14="http://schemas.microsoft.com/office/powerpoint/2010/main" val="2471192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5536" y="339502"/>
            <a:ext cx="8291264" cy="432048"/>
          </a:xfrm>
          <a:prstGeom prst="rect">
            <a:avLst/>
          </a:prstGeom>
        </p:spPr>
        <p:txBody>
          <a:bodyPr/>
          <a:lstStyle>
            <a:lvl1pPr>
              <a:defRPr sz="2400" b="1">
                <a:solidFill>
                  <a:srgbClr val="0072C6"/>
                </a:solidFill>
                <a:latin typeface="Arial Black" panose="020B0A04020102020204" pitchFamily="34" charset="0"/>
                <a:cs typeface="Arial" pitchFamily="34" charset="0"/>
              </a:defRPr>
            </a:lvl1pPr>
          </a:lstStyle>
          <a:p>
            <a:r>
              <a:rPr lang="en-US"/>
              <a:t>Click to edit Master title style</a:t>
            </a:r>
            <a:endParaRPr lang="en-GB"/>
          </a:p>
        </p:txBody>
      </p:sp>
      <p:sp>
        <p:nvSpPr>
          <p:cNvPr id="3" name="Content Placeholder 2"/>
          <p:cNvSpPr>
            <a:spLocks noGrp="1"/>
          </p:cNvSpPr>
          <p:nvPr>
            <p:ph idx="1"/>
          </p:nvPr>
        </p:nvSpPr>
        <p:spPr>
          <a:xfrm>
            <a:off x="395536" y="843558"/>
            <a:ext cx="8291264" cy="3168352"/>
          </a:xfrm>
          <a:prstGeom prst="rect">
            <a:avLst/>
          </a:prstGeom>
        </p:spPr>
        <p:txBody>
          <a:bodyPr/>
          <a:lstStyle>
            <a:lvl1pPr marL="457200" indent="-457200">
              <a:buFont typeface="Arial" pitchFamily="34" charset="0"/>
              <a:buChar char="•"/>
              <a:defRPr sz="1800">
                <a:latin typeface="Arial" pitchFamily="34" charset="0"/>
                <a:cs typeface="Arial" pitchFamily="34" charset="0"/>
              </a:defRPr>
            </a:lvl1pPr>
            <a:lvl2pPr>
              <a:defRPr sz="1800">
                <a:latin typeface="Arial" pitchFamily="34" charset="0"/>
                <a:cs typeface="Arial" pitchFamily="34" charset="0"/>
              </a:defRPr>
            </a:lvl2pPr>
            <a:lvl3pPr>
              <a:defRPr sz="1800">
                <a:latin typeface="Arial" pitchFamily="34" charset="0"/>
                <a:cs typeface="Arial" pitchFamily="34" charset="0"/>
              </a:defRPr>
            </a:lvl3pPr>
            <a:lvl4pPr>
              <a:defRPr sz="1800">
                <a:latin typeface="Arial" pitchFamily="34" charset="0"/>
                <a:cs typeface="Arial" pitchFamily="34" charset="0"/>
              </a:defRPr>
            </a:lvl4pPr>
            <a:lvl5pPr>
              <a:buNone/>
              <a:defRPr sz="1800">
                <a:latin typeface="Arial" pitchFamily="34" charset="0"/>
                <a:cs typeface="Arial" pitchFamily="34" charset="0"/>
              </a:defRPr>
            </a:lvl5pPr>
          </a:lstStyle>
          <a:p>
            <a:pPr lvl="0"/>
            <a:r>
              <a:rPr lang="en-US"/>
              <a:t>Click to edit Master text styles</a:t>
            </a:r>
          </a:p>
          <a:p>
            <a:pPr lvl="1"/>
            <a:r>
              <a:rPr lang="en-US"/>
              <a:t>Text</a:t>
            </a:r>
          </a:p>
          <a:p>
            <a:pPr lvl="2"/>
            <a:r>
              <a:rPr lang="en-US"/>
              <a:t>Text</a:t>
            </a:r>
          </a:p>
          <a:p>
            <a:pPr lvl="3"/>
            <a:r>
              <a:rPr lang="en-US"/>
              <a:t>Text</a:t>
            </a:r>
          </a:p>
          <a:p>
            <a:pPr lvl="4"/>
            <a:endParaRPr lang="en-US"/>
          </a:p>
        </p:txBody>
      </p:sp>
      <p:cxnSp>
        <p:nvCxnSpPr>
          <p:cNvPr id="4" name="Straight Connector 3"/>
          <p:cNvCxnSpPr/>
          <p:nvPr userDrawn="1"/>
        </p:nvCxnSpPr>
        <p:spPr>
          <a:xfrm flipH="1">
            <a:off x="323528" y="4731990"/>
            <a:ext cx="8496944" cy="0"/>
          </a:xfrm>
          <a:prstGeom prst="line">
            <a:avLst/>
          </a:prstGeom>
          <a:ln w="28575">
            <a:solidFill>
              <a:srgbClr val="005EB8"/>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2645F59D-BBDE-555D-722A-1A1A106B880A}"/>
              </a:ext>
            </a:extLst>
          </p:cNvPr>
          <p:cNvSpPr txBox="1"/>
          <p:nvPr userDrawn="1"/>
        </p:nvSpPr>
        <p:spPr>
          <a:xfrm>
            <a:off x="240447" y="4803998"/>
            <a:ext cx="2024913" cy="230832"/>
          </a:xfrm>
          <a:prstGeom prst="rect">
            <a:avLst/>
          </a:prstGeom>
          <a:noFill/>
        </p:spPr>
        <p:txBody>
          <a:bodyPr wrap="none" rtlCol="0">
            <a:spAutoFit/>
          </a:bodyPr>
          <a:lstStyle/>
          <a:p>
            <a:pPr algn="l"/>
            <a:r>
              <a:rPr lang="en-GB" sz="900" b="1">
                <a:solidFill>
                  <a:schemeClr val="tx1"/>
                </a:solidFill>
                <a:latin typeface="Arial" panose="020B0604020202020204" pitchFamily="34" charset="0"/>
                <a:cs typeface="Arial" panose="020B0604020202020204" pitchFamily="34" charset="0"/>
              </a:rPr>
              <a:t>NHS Business Services Authority</a:t>
            </a:r>
            <a:endParaRPr lang="en-GB" sz="900">
              <a:solidFill>
                <a:schemeClr val="tx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B0982F85-580F-E8E7-83D1-5B176990AA9D}"/>
              </a:ext>
            </a:extLst>
          </p:cNvPr>
          <p:cNvSpPr txBox="1"/>
          <p:nvPr userDrawn="1"/>
        </p:nvSpPr>
        <p:spPr>
          <a:xfrm>
            <a:off x="3832956" y="4803998"/>
            <a:ext cx="5070597" cy="230832"/>
          </a:xfrm>
          <a:prstGeom prst="rect">
            <a:avLst/>
          </a:prstGeom>
          <a:noFill/>
        </p:spPr>
        <p:txBody>
          <a:bodyPr wrap="square" rtlCol="0">
            <a:spAutoFit/>
          </a:bodyPr>
          <a:lstStyle/>
          <a:p>
            <a:pPr algn="r"/>
            <a:r>
              <a:rPr lang="en-GB" sz="900" b="0">
                <a:solidFill>
                  <a:schemeClr val="tx1"/>
                </a:solidFill>
                <a:latin typeface="Arial" panose="020B0604020202020204" pitchFamily="34" charset="0"/>
                <a:cs typeface="Arial" panose="020B0604020202020204" pitchFamily="34" charset="0"/>
              </a:rPr>
              <a:t>We deliver business service excellence to the NHS to help people live longer, healthier lives</a:t>
            </a:r>
          </a:p>
        </p:txBody>
      </p:sp>
    </p:spTree>
    <p:extLst>
      <p:ext uri="{BB962C8B-B14F-4D97-AF65-F5344CB8AC3E}">
        <p14:creationId xmlns:p14="http://schemas.microsoft.com/office/powerpoint/2010/main" val="3011967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29D7D7A-582F-C5C7-6E90-2477E64C199E}"/>
              </a:ext>
            </a:extLst>
          </p:cNvPr>
          <p:cNvSpPr/>
          <p:nvPr userDrawn="1"/>
        </p:nvSpPr>
        <p:spPr>
          <a:xfrm>
            <a:off x="0" y="0"/>
            <a:ext cx="9144000" cy="5143500"/>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95536" y="1779662"/>
            <a:ext cx="8291264" cy="1512168"/>
          </a:xfrm>
          <a:prstGeom prst="rect">
            <a:avLst/>
          </a:prstGeom>
        </p:spPr>
        <p:txBody>
          <a:bodyPr anchor="ctr"/>
          <a:lstStyle>
            <a:lvl1pPr>
              <a:defRPr sz="2400" b="1">
                <a:solidFill>
                  <a:schemeClr val="bg1"/>
                </a:solidFill>
                <a:latin typeface="Arial Black" panose="020B0A04020102020204" pitchFamily="34" charset="0"/>
                <a:cs typeface="Arial" pitchFamily="34" charset="0"/>
              </a:defRPr>
            </a:lvl1pPr>
          </a:lstStyle>
          <a:p>
            <a:r>
              <a:rPr lang="en-US"/>
              <a:t>Click to edit Master title style</a:t>
            </a:r>
            <a:endParaRPr lang="en-GB"/>
          </a:p>
        </p:txBody>
      </p:sp>
    </p:spTree>
    <p:extLst>
      <p:ext uri="{BB962C8B-B14F-4D97-AF65-F5344CB8AC3E}">
        <p14:creationId xmlns:p14="http://schemas.microsoft.com/office/powerpoint/2010/main" val="4923214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0596469"/>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Calibri" pitchFamily="34" charset="0"/>
        </a:defRPr>
      </a:lvl2pPr>
      <a:lvl3pPr algn="l" rtl="0" eaLnBrk="0" fontAlgn="base" hangingPunct="0">
        <a:spcBef>
          <a:spcPct val="0"/>
        </a:spcBef>
        <a:spcAft>
          <a:spcPct val="0"/>
        </a:spcAft>
        <a:defRPr sz="4400">
          <a:solidFill>
            <a:schemeClr val="tx1"/>
          </a:solidFill>
          <a:latin typeface="Calibri" pitchFamily="34" charset="0"/>
        </a:defRPr>
      </a:lvl3pPr>
      <a:lvl4pPr algn="l" rtl="0" eaLnBrk="0" fontAlgn="base" hangingPunct="0">
        <a:spcBef>
          <a:spcPct val="0"/>
        </a:spcBef>
        <a:spcAft>
          <a:spcPct val="0"/>
        </a:spcAft>
        <a:defRPr sz="4400">
          <a:solidFill>
            <a:schemeClr val="tx1"/>
          </a:solidFill>
          <a:latin typeface="Calibri" pitchFamily="34" charset="0"/>
        </a:defRPr>
      </a:lvl4pPr>
      <a:lvl5pPr algn="l" rtl="0" eaLnBrk="0" fontAlgn="base" hangingPunct="0">
        <a:spcBef>
          <a:spcPct val="0"/>
        </a:spcBef>
        <a:spcAft>
          <a:spcPct val="0"/>
        </a:spcAft>
        <a:defRPr sz="4400">
          <a:solidFill>
            <a:schemeClr val="tx1"/>
          </a:solidFill>
          <a:latin typeface="Calibri" pitchFamily="34" charset="0"/>
        </a:defRPr>
      </a:lvl5pPr>
      <a:lvl6pPr marL="457200" algn="l" rtl="0" fontAlgn="base">
        <a:spcBef>
          <a:spcPct val="0"/>
        </a:spcBef>
        <a:spcAft>
          <a:spcPct val="0"/>
        </a:spcAft>
        <a:defRPr sz="4400">
          <a:solidFill>
            <a:schemeClr val="tx1"/>
          </a:solidFill>
          <a:latin typeface="Calibri" pitchFamily="34" charset="0"/>
        </a:defRPr>
      </a:lvl6pPr>
      <a:lvl7pPr marL="914400" algn="l" rtl="0" fontAlgn="base">
        <a:spcBef>
          <a:spcPct val="0"/>
        </a:spcBef>
        <a:spcAft>
          <a:spcPct val="0"/>
        </a:spcAft>
        <a:defRPr sz="4400">
          <a:solidFill>
            <a:schemeClr val="tx1"/>
          </a:solidFill>
          <a:latin typeface="Calibri" pitchFamily="34" charset="0"/>
        </a:defRPr>
      </a:lvl7pPr>
      <a:lvl8pPr marL="1371600" algn="l" rtl="0" fontAlgn="base">
        <a:spcBef>
          <a:spcPct val="0"/>
        </a:spcBef>
        <a:spcAft>
          <a:spcPct val="0"/>
        </a:spcAft>
        <a:defRPr sz="4400">
          <a:solidFill>
            <a:schemeClr val="tx1"/>
          </a:solidFill>
          <a:latin typeface="Calibri" pitchFamily="34" charset="0"/>
        </a:defRPr>
      </a:lvl8pPr>
      <a:lvl9pPr marL="1828800" algn="l"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E57947A5-5CB9-5811-9387-5B51F977168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625761" y="1195746"/>
            <a:ext cx="942683" cy="3193339"/>
          </a:xfrm>
          <a:prstGeom prst="rect">
            <a:avLst/>
          </a:prstGeom>
        </p:spPr>
      </p:pic>
      <p:sp>
        <p:nvSpPr>
          <p:cNvPr id="2" name="Title 1"/>
          <p:cNvSpPr>
            <a:spLocks noGrp="1"/>
          </p:cNvSpPr>
          <p:nvPr>
            <p:ph type="ctrTitle"/>
          </p:nvPr>
        </p:nvSpPr>
        <p:spPr>
          <a:xfrm>
            <a:off x="107504" y="1087885"/>
            <a:ext cx="9145016" cy="1667288"/>
          </a:xfrm>
          <a:noFill/>
        </p:spPr>
        <p:txBody>
          <a:bodyPr>
            <a:noAutofit/>
          </a:bodyPr>
          <a:lstStyle/>
          <a:p>
            <a:r>
              <a:rPr lang="en-GB" sz="3200">
                <a:solidFill>
                  <a:srgbClr val="005EB8"/>
                </a:solidFill>
                <a:latin typeface="Arial" panose="020B0604020202020204" pitchFamily="34" charset="0"/>
              </a:rPr>
              <a:t>NHSBSA Dental Services</a:t>
            </a:r>
            <a:br>
              <a:rPr lang="en-GB" sz="3200">
                <a:solidFill>
                  <a:srgbClr val="005EB8"/>
                </a:solidFill>
                <a:latin typeface="Arial" panose="020B0604020202020204" pitchFamily="34" charset="0"/>
              </a:rPr>
            </a:br>
            <a:endParaRPr lang="en-GB" sz="3200">
              <a:solidFill>
                <a:srgbClr val="005EB8"/>
              </a:solidFill>
              <a:latin typeface="Arial" panose="020B0604020202020204" pitchFamily="34" charset="0"/>
            </a:endParaRPr>
          </a:p>
        </p:txBody>
      </p:sp>
      <p:sp>
        <p:nvSpPr>
          <p:cNvPr id="3" name="Subtitle 2"/>
          <p:cNvSpPr>
            <a:spLocks noGrp="1"/>
          </p:cNvSpPr>
          <p:nvPr>
            <p:ph type="subTitle" idx="1"/>
          </p:nvPr>
        </p:nvSpPr>
        <p:spPr>
          <a:xfrm>
            <a:off x="2411760" y="4625493"/>
            <a:ext cx="6588224" cy="396044"/>
          </a:xfrm>
        </p:spPr>
        <p:txBody>
          <a:bodyPr/>
          <a:lstStyle/>
          <a:p>
            <a:r>
              <a:rPr lang="en-GB" sz="1400"/>
              <a:t>Research was undertaken and analysed by the NHSBSA Customer Insight Team</a:t>
            </a:r>
          </a:p>
        </p:txBody>
      </p:sp>
      <p:sp>
        <p:nvSpPr>
          <p:cNvPr id="4" name="TextBox 3">
            <a:extLst>
              <a:ext uri="{FF2B5EF4-FFF2-40B4-BE49-F238E27FC236}">
                <a16:creationId xmlns:a16="http://schemas.microsoft.com/office/drawing/2014/main" id="{074175EB-84DF-47A3-A375-0CCD3FE6A8B8}"/>
              </a:ext>
            </a:extLst>
          </p:cNvPr>
          <p:cNvSpPr txBox="1"/>
          <p:nvPr/>
        </p:nvSpPr>
        <p:spPr>
          <a:xfrm>
            <a:off x="179512" y="1995686"/>
            <a:ext cx="8424936" cy="707886"/>
          </a:xfrm>
          <a:prstGeom prst="rect">
            <a:avLst/>
          </a:prstGeom>
          <a:noFill/>
        </p:spPr>
        <p:txBody>
          <a:bodyPr wrap="square" rtlCol="0">
            <a:spAutoFit/>
          </a:bodyPr>
          <a:lstStyle/>
          <a:p>
            <a:r>
              <a:rPr lang="en-GB" sz="2200" b="1">
                <a:solidFill>
                  <a:schemeClr val="tx1">
                    <a:lumMod val="95000"/>
                    <a:lumOff val="5000"/>
                  </a:schemeClr>
                </a:solidFill>
                <a:latin typeface="Arial" panose="020B0604020202020204" pitchFamily="34" charset="0"/>
              </a:rPr>
              <a:t>Wales Patient Survey: Urgent Dental Care </a:t>
            </a:r>
            <a:br>
              <a:rPr lang="en-GB" sz="2200">
                <a:solidFill>
                  <a:schemeClr val="tx1">
                    <a:lumMod val="95000"/>
                    <a:lumOff val="5000"/>
                  </a:schemeClr>
                </a:solidFill>
                <a:latin typeface="Arial" panose="020B0604020202020204" pitchFamily="34" charset="0"/>
              </a:rPr>
            </a:br>
            <a:r>
              <a:rPr lang="en-GB">
                <a:solidFill>
                  <a:schemeClr val="tx1">
                    <a:lumMod val="95000"/>
                    <a:lumOff val="5000"/>
                  </a:schemeClr>
                </a:solidFill>
                <a:latin typeface="Arial" panose="020B0604020202020204" pitchFamily="34" charset="0"/>
              </a:rPr>
              <a:t>April 2023 to March 2025</a:t>
            </a:r>
            <a:endParaRPr lang="en-GB"/>
          </a:p>
        </p:txBody>
      </p:sp>
      <p:pic>
        <p:nvPicPr>
          <p:cNvPr id="5" name="Graphic 4">
            <a:extLst>
              <a:ext uri="{FF2B5EF4-FFF2-40B4-BE49-F238E27FC236}">
                <a16:creationId xmlns:a16="http://schemas.microsoft.com/office/drawing/2014/main" id="{5A9477AE-86D9-3F45-45D4-F5A00FDB669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012160" y="1087885"/>
            <a:ext cx="1217993" cy="3425604"/>
          </a:xfrm>
          <a:prstGeom prst="rect">
            <a:avLst/>
          </a:prstGeom>
        </p:spPr>
      </p:pic>
      <p:pic>
        <p:nvPicPr>
          <p:cNvPr id="6" name="Graphic 5">
            <a:extLst>
              <a:ext uri="{FF2B5EF4-FFF2-40B4-BE49-F238E27FC236}">
                <a16:creationId xmlns:a16="http://schemas.microsoft.com/office/drawing/2014/main" id="{4371C4DB-3EA2-8229-B06E-739645446D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977689" y="1570978"/>
            <a:ext cx="864097" cy="2917556"/>
          </a:xfrm>
          <a:prstGeom prst="rect">
            <a:avLst/>
          </a:prstGeom>
        </p:spPr>
      </p:pic>
    </p:spTree>
    <p:extLst>
      <p:ext uri="{BB962C8B-B14F-4D97-AF65-F5344CB8AC3E}">
        <p14:creationId xmlns:p14="http://schemas.microsoft.com/office/powerpoint/2010/main" val="2219543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913F2-FF61-A45E-E004-AC4D08C5C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B3065A-CB8D-95EB-325C-350426985CA8}"/>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Waiting Times – Year on Year Comparison</a:t>
            </a:r>
          </a:p>
        </p:txBody>
      </p:sp>
      <p:sp>
        <p:nvSpPr>
          <p:cNvPr id="12" name="Content Placeholder 11">
            <a:extLst>
              <a:ext uri="{FF2B5EF4-FFF2-40B4-BE49-F238E27FC236}">
                <a16:creationId xmlns:a16="http://schemas.microsoft.com/office/drawing/2014/main" id="{EAC15C6C-AEE0-7CD0-1AF0-AFC90E729BA8}"/>
              </a:ext>
            </a:extLst>
          </p:cNvPr>
          <p:cNvSpPr>
            <a:spLocks noGrp="1"/>
          </p:cNvSpPr>
          <p:nvPr>
            <p:ph idx="1"/>
          </p:nvPr>
        </p:nvSpPr>
        <p:spPr>
          <a:xfrm>
            <a:off x="66239" y="3270843"/>
            <a:ext cx="8873592" cy="1483593"/>
          </a:xfrm>
        </p:spPr>
        <p:txBody>
          <a:bodyPr/>
          <a:lstStyle/>
          <a:p>
            <a:r>
              <a:rPr lang="en-GB" sz="1100">
                <a:solidFill>
                  <a:schemeClr val="tx1">
                    <a:lumMod val="95000"/>
                    <a:lumOff val="5000"/>
                  </a:schemeClr>
                </a:solidFill>
              </a:rPr>
              <a:t>Overall, in 2024/25, 65% of patients saw the dentist within 2 days of booking their urgent appointment (39% within 24 hours, and 26% within 1-2 days). A statistically significant higher proportion of patients waited 3-4 days to see the dentist in 2024/25 (14%) compared to 2023/24 (11%).</a:t>
            </a:r>
          </a:p>
          <a:p>
            <a:r>
              <a:rPr lang="en-GB" sz="1100">
                <a:solidFill>
                  <a:schemeClr val="tx1">
                    <a:lumMod val="95000"/>
                    <a:lumOff val="5000"/>
                  </a:schemeClr>
                </a:solidFill>
              </a:rPr>
              <a:t>For Contract Reform, there has been a statistically significant increase in the number of patients waiting 3 to 4 days (13% up from 11% in 2023/24), and the number of patients waiting 14 days or more (10% up from 9% in 2023/24). </a:t>
            </a:r>
          </a:p>
          <a:p>
            <a:r>
              <a:rPr lang="en-GB" sz="1100">
                <a:solidFill>
                  <a:schemeClr val="tx1">
                    <a:lumMod val="95000"/>
                    <a:lumOff val="5000"/>
                  </a:schemeClr>
                </a:solidFill>
              </a:rPr>
              <a:t>For UDA Contracts, there has been a statistically significant increase in the number of patients waiting 3 to 4 days (16% up from 11% in 2023/24), and a statistically significant decrease in the number of patients waiting 14 days or more (3% down from 5% in 2023/24).</a:t>
            </a:r>
          </a:p>
          <a:p>
            <a:endParaRPr lang="en-GB" sz="1200"/>
          </a:p>
        </p:txBody>
      </p:sp>
      <p:sp>
        <p:nvSpPr>
          <p:cNvPr id="7" name="Rectangle 6">
            <a:extLst>
              <a:ext uri="{FF2B5EF4-FFF2-40B4-BE49-F238E27FC236}">
                <a16:creationId xmlns:a16="http://schemas.microsoft.com/office/drawing/2014/main" id="{DF82C7F5-C005-BEB2-1476-BEAE52969E07}"/>
              </a:ext>
            </a:extLst>
          </p:cNvPr>
          <p:cNvSpPr/>
          <p:nvPr/>
        </p:nvSpPr>
        <p:spPr>
          <a:xfrm>
            <a:off x="357403" y="540509"/>
            <a:ext cx="8291263" cy="2664296"/>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E2443276-6E66-8E93-3BA4-0E89A0E6F7FB}"/>
              </a:ext>
            </a:extLst>
          </p:cNvPr>
          <p:cNvGraphicFramePr/>
          <p:nvPr>
            <p:extLst>
              <p:ext uri="{D42A27DB-BD31-4B8C-83A1-F6EECF244321}">
                <p14:modId xmlns:p14="http://schemas.microsoft.com/office/powerpoint/2010/main" val="395119092"/>
              </p:ext>
            </p:extLst>
          </p:nvPr>
        </p:nvGraphicFramePr>
        <p:xfrm>
          <a:off x="-324544" y="277967"/>
          <a:ext cx="8873592" cy="2992876"/>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a:extLst>
              <a:ext uri="{FF2B5EF4-FFF2-40B4-BE49-F238E27FC236}">
                <a16:creationId xmlns:a16="http://schemas.microsoft.com/office/drawing/2014/main" id="{C0281D7E-1096-6B23-3D8A-AC7ADF7F6D51}"/>
              </a:ext>
            </a:extLst>
          </p:cNvPr>
          <p:cNvSpPr/>
          <p:nvPr/>
        </p:nvSpPr>
        <p:spPr>
          <a:xfrm>
            <a:off x="6300192" y="843557"/>
            <a:ext cx="432048" cy="216025"/>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9ACEEC1F-8F7D-1D05-01FB-817F0F0358D7}"/>
              </a:ext>
            </a:extLst>
          </p:cNvPr>
          <p:cNvSpPr/>
          <p:nvPr/>
        </p:nvSpPr>
        <p:spPr>
          <a:xfrm>
            <a:off x="6156176" y="1491630"/>
            <a:ext cx="432048" cy="295619"/>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1FEA3C8A-5B05-C924-65C1-420A5264B7CD}"/>
              </a:ext>
            </a:extLst>
          </p:cNvPr>
          <p:cNvSpPr/>
          <p:nvPr/>
        </p:nvSpPr>
        <p:spPr>
          <a:xfrm>
            <a:off x="7884368" y="1491630"/>
            <a:ext cx="446562" cy="295619"/>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62359255-BCEC-35D6-A7A6-C57384FF6FE8}"/>
              </a:ext>
            </a:extLst>
          </p:cNvPr>
          <p:cNvSpPr/>
          <p:nvPr/>
        </p:nvSpPr>
        <p:spPr>
          <a:xfrm>
            <a:off x="6948264" y="2211710"/>
            <a:ext cx="432048" cy="280160"/>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24ECB5CA-E711-302E-2E09-4EC40E8C5960}"/>
              </a:ext>
            </a:extLst>
          </p:cNvPr>
          <p:cNvSpPr/>
          <p:nvPr/>
        </p:nvSpPr>
        <p:spPr>
          <a:xfrm>
            <a:off x="8244408" y="2243778"/>
            <a:ext cx="304640" cy="216024"/>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7533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30681-8A38-30A2-8217-6181D91304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3362DC-581A-CCAD-198C-D1CFA32EB7FF}"/>
              </a:ext>
            </a:extLst>
          </p:cNvPr>
          <p:cNvSpPr>
            <a:spLocks noGrp="1"/>
          </p:cNvSpPr>
          <p:nvPr>
            <p:ph type="title"/>
          </p:nvPr>
        </p:nvSpPr>
        <p:spPr>
          <a:xfrm>
            <a:off x="66238" y="48492"/>
            <a:ext cx="9042266" cy="867073"/>
          </a:xfrm>
        </p:spPr>
        <p:txBody>
          <a:bodyPr/>
          <a:lstStyle/>
          <a:p>
            <a:r>
              <a:rPr lang="en-GB">
                <a:solidFill>
                  <a:srgbClr val="005EB8"/>
                </a:solidFill>
                <a:latin typeface="Arial" panose="020B0604020202020204" pitchFamily="34" charset="0"/>
              </a:rPr>
              <a:t>Waiting Times –  Contract Comparison (2024/25)</a:t>
            </a:r>
          </a:p>
        </p:txBody>
      </p:sp>
      <p:sp>
        <p:nvSpPr>
          <p:cNvPr id="12" name="Content Placeholder 11">
            <a:extLst>
              <a:ext uri="{FF2B5EF4-FFF2-40B4-BE49-F238E27FC236}">
                <a16:creationId xmlns:a16="http://schemas.microsoft.com/office/drawing/2014/main" id="{3BB92E51-4F87-1286-89EE-A139D72ADCD2}"/>
              </a:ext>
            </a:extLst>
          </p:cNvPr>
          <p:cNvSpPr>
            <a:spLocks noGrp="1"/>
          </p:cNvSpPr>
          <p:nvPr>
            <p:ph idx="1"/>
          </p:nvPr>
        </p:nvSpPr>
        <p:spPr>
          <a:xfrm>
            <a:off x="66238" y="532320"/>
            <a:ext cx="3441148" cy="4248194"/>
          </a:xfrm>
        </p:spPr>
        <p:txBody>
          <a:bodyPr/>
          <a:lstStyle/>
          <a:p>
            <a:r>
              <a:rPr lang="en-GB" sz="1200"/>
              <a:t>Focusing on 2024/25, more patients at UDA Contract practices saw the dentist within 1-2 days of booking their urgent appointment (32%) than those at Contract Reform practices (24%). This is a statistically significant difference of eight percentage points. </a:t>
            </a:r>
          </a:p>
          <a:p>
            <a:pPr marL="0" indent="0">
              <a:buNone/>
            </a:pPr>
            <a:endParaRPr lang="en-GB" sz="1200"/>
          </a:p>
          <a:p>
            <a:r>
              <a:rPr lang="en-GB" sz="1200"/>
              <a:t>A statistically significant higher proportion of patients attending Contract Reform practices saw a dentist within 5–7 days (8%) compared to those at UDA practices (6%), and within 8–13 days (5% compared to 3%). </a:t>
            </a:r>
          </a:p>
          <a:p>
            <a:pPr marL="0" indent="0">
              <a:buNone/>
            </a:pPr>
            <a:endParaRPr lang="en-GB" sz="1200"/>
          </a:p>
          <a:p>
            <a:r>
              <a:rPr lang="en-GB" sz="1200"/>
              <a:t>One in every ten patients (10%) attending Contract Reform practices waited 14 days or more to see the dentist, compared to just 3% at UDA practices. This is a statistically significant difference of seven percentage points. </a:t>
            </a:r>
          </a:p>
        </p:txBody>
      </p:sp>
      <p:sp>
        <p:nvSpPr>
          <p:cNvPr id="7" name="Rectangle 6">
            <a:extLst>
              <a:ext uri="{FF2B5EF4-FFF2-40B4-BE49-F238E27FC236}">
                <a16:creationId xmlns:a16="http://schemas.microsoft.com/office/drawing/2014/main" id="{63C75821-5784-D186-591E-19E31B2F516F}"/>
              </a:ext>
            </a:extLst>
          </p:cNvPr>
          <p:cNvSpPr/>
          <p:nvPr/>
        </p:nvSpPr>
        <p:spPr>
          <a:xfrm>
            <a:off x="3635896" y="532320"/>
            <a:ext cx="5208510" cy="3911638"/>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BC83BBB1-C0DB-6407-797A-79A7F17AC426}"/>
              </a:ext>
            </a:extLst>
          </p:cNvPr>
          <p:cNvGraphicFramePr/>
          <p:nvPr>
            <p:extLst>
              <p:ext uri="{D42A27DB-BD31-4B8C-83A1-F6EECF244321}">
                <p14:modId xmlns:p14="http://schemas.microsoft.com/office/powerpoint/2010/main" val="2023372667"/>
              </p:ext>
            </p:extLst>
          </p:nvPr>
        </p:nvGraphicFramePr>
        <p:xfrm>
          <a:off x="3491880" y="523909"/>
          <a:ext cx="5352526" cy="3920050"/>
        </p:xfrm>
        <a:graphic>
          <a:graphicData uri="http://schemas.openxmlformats.org/drawingml/2006/chart">
            <c:chart xmlns:c="http://schemas.openxmlformats.org/drawingml/2006/chart" xmlns:r="http://schemas.openxmlformats.org/officeDocument/2006/relationships" r:id="rId3"/>
          </a:graphicData>
        </a:graphic>
      </p:graphicFrame>
      <p:sp>
        <p:nvSpPr>
          <p:cNvPr id="11" name="Oval 10">
            <a:extLst>
              <a:ext uri="{FF2B5EF4-FFF2-40B4-BE49-F238E27FC236}">
                <a16:creationId xmlns:a16="http://schemas.microsoft.com/office/drawing/2014/main" id="{E1DC9593-D26B-C223-06D2-5FCF484E0B21}"/>
              </a:ext>
            </a:extLst>
          </p:cNvPr>
          <p:cNvSpPr/>
          <p:nvPr/>
        </p:nvSpPr>
        <p:spPr>
          <a:xfrm>
            <a:off x="5004048" y="1707654"/>
            <a:ext cx="402122"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B2DCD669-4CF7-3C61-24A6-CDA08E6B553F}"/>
              </a:ext>
            </a:extLst>
          </p:cNvPr>
          <p:cNvSpPr/>
          <p:nvPr/>
        </p:nvSpPr>
        <p:spPr>
          <a:xfrm>
            <a:off x="6372200" y="2931790"/>
            <a:ext cx="402122"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ACA48C08-24E9-05FA-E316-B11916FC48FF}"/>
              </a:ext>
            </a:extLst>
          </p:cNvPr>
          <p:cNvSpPr/>
          <p:nvPr/>
        </p:nvSpPr>
        <p:spPr>
          <a:xfrm>
            <a:off x="7185523" y="3109180"/>
            <a:ext cx="360040"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2B03977D-6C61-5ADC-E4BB-DE9152CCAE8F}"/>
              </a:ext>
            </a:extLst>
          </p:cNvPr>
          <p:cNvSpPr/>
          <p:nvPr/>
        </p:nvSpPr>
        <p:spPr>
          <a:xfrm>
            <a:off x="8028384" y="2823778"/>
            <a:ext cx="402122"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115224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FC795A-3C9E-58A1-11AA-2EF4AC80B7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113CF-0D78-D7B8-5B6E-73F7E9FD5072}"/>
              </a:ext>
            </a:extLst>
          </p:cNvPr>
          <p:cNvSpPr>
            <a:spLocks noGrp="1"/>
          </p:cNvSpPr>
          <p:nvPr>
            <p:ph type="title"/>
          </p:nvPr>
        </p:nvSpPr>
        <p:spPr>
          <a:xfrm>
            <a:off x="86871" y="47076"/>
            <a:ext cx="8970257" cy="432048"/>
          </a:xfrm>
        </p:spPr>
        <p:txBody>
          <a:bodyPr/>
          <a:lstStyle/>
          <a:p>
            <a:r>
              <a:rPr lang="en-GB">
                <a:solidFill>
                  <a:srgbClr val="005EB8"/>
                </a:solidFill>
                <a:latin typeface="Arial" panose="020B0604020202020204" pitchFamily="34" charset="0"/>
              </a:rPr>
              <a:t>Satisfaction with Waiting Time</a:t>
            </a:r>
          </a:p>
        </p:txBody>
      </p:sp>
      <p:sp>
        <p:nvSpPr>
          <p:cNvPr id="12" name="Content Placeholder 11">
            <a:extLst>
              <a:ext uri="{FF2B5EF4-FFF2-40B4-BE49-F238E27FC236}">
                <a16:creationId xmlns:a16="http://schemas.microsoft.com/office/drawing/2014/main" id="{C877EE13-0C00-D858-38E0-09E840351336}"/>
              </a:ext>
            </a:extLst>
          </p:cNvPr>
          <p:cNvSpPr>
            <a:spLocks noGrp="1"/>
          </p:cNvSpPr>
          <p:nvPr>
            <p:ph idx="1"/>
          </p:nvPr>
        </p:nvSpPr>
        <p:spPr>
          <a:xfrm>
            <a:off x="144016" y="667346"/>
            <a:ext cx="2987824" cy="3952180"/>
          </a:xfrm>
        </p:spPr>
        <p:txBody>
          <a:bodyPr/>
          <a:lstStyle/>
          <a:p>
            <a:r>
              <a:rPr lang="en-GB" sz="1200"/>
              <a:t>Patients rated their satisfaction on a scale from 1 (not at all satisfied) to 10 (completely satisfied). Ratings of 7 to 10 are considered high satisfaction and reported as a percentage of all responses, in line with NHSBSA reporting practice</a:t>
            </a:r>
            <a:r>
              <a:rPr lang="en-GB" sz="1200">
                <a:latin typeface="Arial"/>
                <a:ea typeface="+mn-lt"/>
                <a:cs typeface="+mn-lt"/>
              </a:rPr>
              <a:t>. </a:t>
            </a:r>
          </a:p>
          <a:p>
            <a:pPr marL="0" indent="0">
              <a:buNone/>
            </a:pPr>
            <a:endParaRPr lang="en-GB" sz="1200"/>
          </a:p>
          <a:p>
            <a:r>
              <a:rPr lang="en-GB" sz="1200"/>
              <a:t>Overall, in 2024/25, 79% of patients are highly satisfied with the waiting time between booking their appointment and seeing a dentist. This finding is consistent with 2023/24. </a:t>
            </a:r>
          </a:p>
          <a:p>
            <a:endParaRPr lang="en-GB" sz="1200"/>
          </a:p>
          <a:p>
            <a:r>
              <a:rPr lang="en-GB" sz="1200">
                <a:effectLst/>
                <a:latin typeface="Arial" panose="020B0604020202020204" pitchFamily="34" charset="0"/>
                <a:cs typeface="Arial" panose="020B0604020202020204" pitchFamily="34" charset="0"/>
              </a:rPr>
              <a:t>No statistically significant differences were found compared to last year or between the two contract types.</a:t>
            </a:r>
          </a:p>
          <a:p>
            <a:endParaRPr lang="en-GB" sz="1100"/>
          </a:p>
        </p:txBody>
      </p:sp>
      <p:sp>
        <p:nvSpPr>
          <p:cNvPr id="7" name="Rectangle 6">
            <a:extLst>
              <a:ext uri="{FF2B5EF4-FFF2-40B4-BE49-F238E27FC236}">
                <a16:creationId xmlns:a16="http://schemas.microsoft.com/office/drawing/2014/main" id="{5BF4F157-31B7-12C4-A790-F3BA975BE1DE}"/>
              </a:ext>
            </a:extLst>
          </p:cNvPr>
          <p:cNvSpPr/>
          <p:nvPr/>
        </p:nvSpPr>
        <p:spPr>
          <a:xfrm>
            <a:off x="3131840" y="595660"/>
            <a:ext cx="5688632" cy="3992314"/>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4AC65F7E-0987-49D4-322A-9D2D48D0F35B}"/>
              </a:ext>
            </a:extLst>
          </p:cNvPr>
          <p:cNvGraphicFramePr/>
          <p:nvPr>
            <p:extLst>
              <p:ext uri="{D42A27DB-BD31-4B8C-83A1-F6EECF244321}">
                <p14:modId xmlns:p14="http://schemas.microsoft.com/office/powerpoint/2010/main" val="1682344389"/>
              </p:ext>
            </p:extLst>
          </p:nvPr>
        </p:nvGraphicFramePr>
        <p:xfrm>
          <a:off x="2267744" y="595660"/>
          <a:ext cx="6480720" cy="40238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458677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73918-3C43-DB56-3AD6-6C9D1D4FBF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0E30C1-01D2-72BB-928E-9134C85FD5AD}"/>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Dental Problem Fixed/Resolved</a:t>
            </a:r>
          </a:p>
        </p:txBody>
      </p:sp>
      <p:sp>
        <p:nvSpPr>
          <p:cNvPr id="12" name="Content Placeholder 11">
            <a:extLst>
              <a:ext uri="{FF2B5EF4-FFF2-40B4-BE49-F238E27FC236}">
                <a16:creationId xmlns:a16="http://schemas.microsoft.com/office/drawing/2014/main" id="{DF69D9CC-FEA3-B22D-764C-980B6128B4D3}"/>
              </a:ext>
            </a:extLst>
          </p:cNvPr>
          <p:cNvSpPr>
            <a:spLocks noGrp="1"/>
          </p:cNvSpPr>
          <p:nvPr>
            <p:ph idx="1"/>
          </p:nvPr>
        </p:nvSpPr>
        <p:spPr>
          <a:xfrm>
            <a:off x="257434" y="843558"/>
            <a:ext cx="2795838" cy="2520280"/>
          </a:xfrm>
        </p:spPr>
        <p:txBody>
          <a:bodyPr/>
          <a:lstStyle/>
          <a:p>
            <a:r>
              <a:rPr lang="en-GB" sz="1200"/>
              <a:t>In 2024/25, overall, 78% of patients reported that their urgent dental problem was resolved after their appointment. </a:t>
            </a:r>
            <a:r>
              <a:rPr lang="en-GB" sz="1200">
                <a:latin typeface="Arial"/>
                <a:cs typeface="Arial"/>
              </a:rPr>
              <a:t>Statistically, t</a:t>
            </a:r>
            <a:r>
              <a:rPr lang="en-GB" sz="1200" b="0" i="0">
                <a:effectLst/>
                <a:latin typeface="Arial"/>
                <a:cs typeface="Arial"/>
              </a:rPr>
              <a:t>his finding is </a:t>
            </a:r>
            <a:r>
              <a:rPr lang="en-GB" sz="1200">
                <a:latin typeface="Arial"/>
                <a:cs typeface="Arial"/>
              </a:rPr>
              <a:t>consistent with 2023/24 (77%). </a:t>
            </a:r>
            <a:endParaRPr lang="en-GB" sz="1200" b="0" i="0">
              <a:effectLst/>
              <a:latin typeface="Arial"/>
              <a:cs typeface="Arial"/>
            </a:endParaRPr>
          </a:p>
          <a:p>
            <a:endParaRPr lang="en-GB" sz="1200"/>
          </a:p>
          <a:p>
            <a:r>
              <a:rPr lang="en-GB" sz="1200">
                <a:effectLst/>
                <a:latin typeface="Arial" panose="020B0604020202020204" pitchFamily="34" charset="0"/>
                <a:cs typeface="Arial" panose="020B0604020202020204" pitchFamily="34" charset="0"/>
              </a:rPr>
              <a:t>No statistically significant differences were found compared to last year or between the two contract types.</a:t>
            </a:r>
          </a:p>
        </p:txBody>
      </p:sp>
      <p:sp>
        <p:nvSpPr>
          <p:cNvPr id="7" name="Rectangle 6">
            <a:extLst>
              <a:ext uri="{FF2B5EF4-FFF2-40B4-BE49-F238E27FC236}">
                <a16:creationId xmlns:a16="http://schemas.microsoft.com/office/drawing/2014/main" id="{F4786BEA-2E6F-F66E-B0F2-0A6E119CB122}"/>
              </a:ext>
            </a:extLst>
          </p:cNvPr>
          <p:cNvSpPr/>
          <p:nvPr/>
        </p:nvSpPr>
        <p:spPr>
          <a:xfrm>
            <a:off x="3203848" y="627534"/>
            <a:ext cx="5519935" cy="396044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3D62E5FC-4935-64B5-528F-FFB0D6AAE079}"/>
              </a:ext>
            </a:extLst>
          </p:cNvPr>
          <p:cNvGraphicFramePr/>
          <p:nvPr>
            <p:extLst>
              <p:ext uri="{D42A27DB-BD31-4B8C-83A1-F6EECF244321}">
                <p14:modId xmlns:p14="http://schemas.microsoft.com/office/powerpoint/2010/main" val="162936498"/>
              </p:ext>
            </p:extLst>
          </p:nvPr>
        </p:nvGraphicFramePr>
        <p:xfrm>
          <a:off x="2771800" y="666113"/>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3327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17322-9AC7-3AF8-9A04-531F48B8F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777D2-E4DA-E490-0B5D-AB3AE5A6B445}"/>
              </a:ext>
            </a:extLst>
          </p:cNvPr>
          <p:cNvSpPr>
            <a:spLocks noGrp="1"/>
          </p:cNvSpPr>
          <p:nvPr>
            <p:ph type="title"/>
          </p:nvPr>
        </p:nvSpPr>
        <p:spPr>
          <a:xfrm>
            <a:off x="86871" y="91926"/>
            <a:ext cx="8970257" cy="432048"/>
          </a:xfrm>
        </p:spPr>
        <p:txBody>
          <a:bodyPr/>
          <a:lstStyle/>
          <a:p>
            <a:r>
              <a:rPr lang="en-GB">
                <a:solidFill>
                  <a:srgbClr val="005EB8"/>
                </a:solidFill>
                <a:latin typeface="Arial" panose="020B0604020202020204" pitchFamily="34" charset="0"/>
              </a:rPr>
              <a:t>Dental Health: Follow-up Care</a:t>
            </a:r>
          </a:p>
        </p:txBody>
      </p:sp>
      <p:sp>
        <p:nvSpPr>
          <p:cNvPr id="12" name="Content Placeholder 11">
            <a:extLst>
              <a:ext uri="{FF2B5EF4-FFF2-40B4-BE49-F238E27FC236}">
                <a16:creationId xmlns:a16="http://schemas.microsoft.com/office/drawing/2014/main" id="{B8A4282C-08A6-05EC-AFE4-E494A864BBDD}"/>
              </a:ext>
            </a:extLst>
          </p:cNvPr>
          <p:cNvSpPr>
            <a:spLocks noGrp="1"/>
          </p:cNvSpPr>
          <p:nvPr>
            <p:ph idx="1"/>
          </p:nvPr>
        </p:nvSpPr>
        <p:spPr>
          <a:xfrm>
            <a:off x="0" y="599756"/>
            <a:ext cx="3203848" cy="4108879"/>
          </a:xfrm>
        </p:spPr>
        <p:txBody>
          <a:bodyPr/>
          <a:lstStyle/>
          <a:p>
            <a:r>
              <a:rPr lang="en-GB" sz="1100"/>
              <a:t>Overall, three-quarters of patients (75%) reported knowing what they must do if follow-up care is needed, </a:t>
            </a:r>
            <a:r>
              <a:rPr lang="en-GB" sz="1100">
                <a:latin typeface="Arial"/>
                <a:cs typeface="Arial"/>
              </a:rPr>
              <a:t>consistent with 2023/24. </a:t>
            </a:r>
          </a:p>
          <a:p>
            <a:pPr marL="0" indent="0">
              <a:buNone/>
            </a:pPr>
            <a:endParaRPr lang="en-GB" sz="1100">
              <a:latin typeface="Arial"/>
              <a:cs typeface="Arial"/>
            </a:endParaRPr>
          </a:p>
          <a:p>
            <a:r>
              <a:rPr lang="en-GB" sz="1100">
                <a:latin typeface="Arial"/>
                <a:cs typeface="Arial"/>
              </a:rPr>
              <a:t>In 2024/25, more patients who attended Contract Reform practices reported knowing what they must do if follow-up care was needed (75%) than those who attended UDA practices (71%). This is a statistically significant difference of four percentage points.</a:t>
            </a:r>
          </a:p>
          <a:p>
            <a:pPr marL="0" indent="0">
              <a:buNone/>
            </a:pPr>
            <a:endParaRPr lang="en-GB" sz="1100">
              <a:latin typeface="Arial"/>
              <a:cs typeface="Arial"/>
            </a:endParaRPr>
          </a:p>
          <a:p>
            <a:r>
              <a:rPr lang="en-GB" sz="1100"/>
              <a:t>More patients at UDA practices reported not knowing what to do if follow-up care was needed (18%) than at Contract Reform practices (12%), a statistically significant difference of six percentage points.</a:t>
            </a:r>
          </a:p>
          <a:p>
            <a:endParaRPr lang="en-GB" sz="1100">
              <a:effectLst/>
              <a:latin typeface="Arial" panose="020B0604020202020204" pitchFamily="34" charset="0"/>
              <a:cs typeface="Arial" panose="020B0604020202020204" pitchFamily="34" charset="0"/>
            </a:endParaRPr>
          </a:p>
          <a:p>
            <a:r>
              <a:rPr lang="en-GB" sz="1100">
                <a:effectLst/>
                <a:latin typeface="Arial" panose="020B0604020202020204" pitchFamily="34" charset="0"/>
                <a:cs typeface="Arial" panose="020B0604020202020204" pitchFamily="34" charset="0"/>
              </a:rPr>
              <a:t>No statistically significant differences were found compared to last year.</a:t>
            </a:r>
          </a:p>
        </p:txBody>
      </p:sp>
      <p:sp>
        <p:nvSpPr>
          <p:cNvPr id="7" name="Rectangle 6">
            <a:extLst>
              <a:ext uri="{FF2B5EF4-FFF2-40B4-BE49-F238E27FC236}">
                <a16:creationId xmlns:a16="http://schemas.microsoft.com/office/drawing/2014/main" id="{0EAF81FF-8BFC-2CB4-3A2C-BF5B9BD886A9}"/>
              </a:ext>
            </a:extLst>
          </p:cNvPr>
          <p:cNvSpPr/>
          <p:nvPr/>
        </p:nvSpPr>
        <p:spPr>
          <a:xfrm>
            <a:off x="3203848" y="599756"/>
            <a:ext cx="5616624" cy="4051321"/>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D9FBCEDE-596A-6591-2166-82B44E767118}"/>
              </a:ext>
            </a:extLst>
          </p:cNvPr>
          <p:cNvGraphicFramePr/>
          <p:nvPr>
            <p:extLst>
              <p:ext uri="{D42A27DB-BD31-4B8C-83A1-F6EECF244321}">
                <p14:modId xmlns:p14="http://schemas.microsoft.com/office/powerpoint/2010/main" val="2903001691"/>
              </p:ext>
            </p:extLst>
          </p:nvPr>
        </p:nvGraphicFramePr>
        <p:xfrm>
          <a:off x="2843808" y="631077"/>
          <a:ext cx="66484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8" name="Oval 7">
            <a:extLst>
              <a:ext uri="{FF2B5EF4-FFF2-40B4-BE49-F238E27FC236}">
                <a16:creationId xmlns:a16="http://schemas.microsoft.com/office/drawing/2014/main" id="{03BC502E-5D56-08E3-8665-B735BDC1F5EC}"/>
              </a:ext>
            </a:extLst>
          </p:cNvPr>
          <p:cNvSpPr/>
          <p:nvPr/>
        </p:nvSpPr>
        <p:spPr>
          <a:xfrm flipV="1">
            <a:off x="6588224" y="2283718"/>
            <a:ext cx="432048"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A646BD9B-81CB-9521-F790-78CF85763BC5}"/>
              </a:ext>
            </a:extLst>
          </p:cNvPr>
          <p:cNvSpPr/>
          <p:nvPr/>
        </p:nvSpPr>
        <p:spPr>
          <a:xfrm flipV="1">
            <a:off x="7884368" y="3363838"/>
            <a:ext cx="432048"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26276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C61265-7935-6F8E-FB82-6F73CC918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AD35EE-D57A-02B1-AF60-D44EE6190FDC}"/>
              </a:ext>
            </a:extLst>
          </p:cNvPr>
          <p:cNvSpPr>
            <a:spLocks noGrp="1"/>
          </p:cNvSpPr>
          <p:nvPr>
            <p:ph type="title"/>
          </p:nvPr>
        </p:nvSpPr>
        <p:spPr>
          <a:xfrm>
            <a:off x="86871" y="47076"/>
            <a:ext cx="8970257" cy="432048"/>
          </a:xfrm>
        </p:spPr>
        <p:txBody>
          <a:bodyPr/>
          <a:lstStyle/>
          <a:p>
            <a:r>
              <a:rPr lang="en-GB">
                <a:solidFill>
                  <a:srgbClr val="005EB8"/>
                </a:solidFill>
                <a:latin typeface="Arial" panose="020B0604020202020204" pitchFamily="34" charset="0"/>
              </a:rPr>
              <a:t>Satisfaction with Quality of NHS Dentistry</a:t>
            </a:r>
          </a:p>
        </p:txBody>
      </p:sp>
      <p:sp>
        <p:nvSpPr>
          <p:cNvPr id="12" name="Content Placeholder 11">
            <a:extLst>
              <a:ext uri="{FF2B5EF4-FFF2-40B4-BE49-F238E27FC236}">
                <a16:creationId xmlns:a16="http://schemas.microsoft.com/office/drawing/2014/main" id="{9D061D90-55AF-8084-8AD3-C4B0A4F84D6B}"/>
              </a:ext>
            </a:extLst>
          </p:cNvPr>
          <p:cNvSpPr>
            <a:spLocks noGrp="1"/>
          </p:cNvSpPr>
          <p:nvPr>
            <p:ph idx="1"/>
          </p:nvPr>
        </p:nvSpPr>
        <p:spPr>
          <a:xfrm>
            <a:off x="18684" y="699542"/>
            <a:ext cx="3113156" cy="4163453"/>
          </a:xfrm>
        </p:spPr>
        <p:txBody>
          <a:bodyPr/>
          <a:lstStyle/>
          <a:p>
            <a:r>
              <a:rPr lang="en-GB" sz="1200"/>
              <a:t>Patients rated their satisfaction on a scale from 1 (not at all satisfied) to 10 (completely satisfied). Ratings of 7 to 10 are considered high satisfaction and are reported as a percentage of all responses, in line with NHSBSA reporting practice</a:t>
            </a:r>
            <a:r>
              <a:rPr lang="en-GB" sz="1200">
                <a:latin typeface="Arial"/>
                <a:ea typeface="+mn-lt"/>
                <a:cs typeface="+mn-lt"/>
              </a:rPr>
              <a:t>. </a:t>
            </a:r>
          </a:p>
          <a:p>
            <a:pPr marL="0" indent="0">
              <a:buNone/>
            </a:pPr>
            <a:endParaRPr lang="en-GB" sz="1200"/>
          </a:p>
          <a:p>
            <a:r>
              <a:rPr lang="en-GB" sz="1200"/>
              <a:t>Overall, 83% of patients are highly satisfied with the quality of NHS dentistry. Statistically, this finding is consistent with 2023/24 (84%). </a:t>
            </a:r>
          </a:p>
          <a:p>
            <a:endParaRPr lang="en-GB" sz="1200"/>
          </a:p>
          <a:p>
            <a:r>
              <a:rPr lang="en-GB" sz="1200">
                <a:effectLst/>
                <a:latin typeface="Arial" panose="020B0604020202020204" pitchFamily="34" charset="0"/>
                <a:cs typeface="Arial" panose="020B0604020202020204" pitchFamily="34" charset="0"/>
              </a:rPr>
              <a:t>No statistically significant differences were found compared to last year or between the two contract types.</a:t>
            </a:r>
            <a:endParaRPr lang="en-GB" sz="1200"/>
          </a:p>
          <a:p>
            <a:endParaRPr lang="en-GB" sz="1100"/>
          </a:p>
        </p:txBody>
      </p:sp>
      <p:sp>
        <p:nvSpPr>
          <p:cNvPr id="7" name="Rectangle 6">
            <a:extLst>
              <a:ext uri="{FF2B5EF4-FFF2-40B4-BE49-F238E27FC236}">
                <a16:creationId xmlns:a16="http://schemas.microsoft.com/office/drawing/2014/main" id="{DD34142A-E60B-A54A-12C7-B0FACC48CBE6}"/>
              </a:ext>
            </a:extLst>
          </p:cNvPr>
          <p:cNvSpPr/>
          <p:nvPr/>
        </p:nvSpPr>
        <p:spPr>
          <a:xfrm>
            <a:off x="3059832" y="523974"/>
            <a:ext cx="5760640" cy="406400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03765F68-EC36-B530-52F5-484DEF6E4DE8}"/>
              </a:ext>
            </a:extLst>
          </p:cNvPr>
          <p:cNvGraphicFramePr/>
          <p:nvPr>
            <p:extLst>
              <p:ext uri="{D42A27DB-BD31-4B8C-83A1-F6EECF244321}">
                <p14:modId xmlns:p14="http://schemas.microsoft.com/office/powerpoint/2010/main" val="1715806519"/>
              </p:ext>
            </p:extLst>
          </p:nvPr>
        </p:nvGraphicFramePr>
        <p:xfrm>
          <a:off x="2267744" y="595660"/>
          <a:ext cx="6480720" cy="40238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254417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BF6A75-3E93-5DAA-E452-71A61DC85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71A380-65A3-F427-1FB3-2187FE451385}"/>
              </a:ext>
            </a:extLst>
          </p:cNvPr>
          <p:cNvSpPr>
            <a:spLocks noGrp="1"/>
          </p:cNvSpPr>
          <p:nvPr>
            <p:ph type="title"/>
          </p:nvPr>
        </p:nvSpPr>
        <p:spPr>
          <a:xfrm>
            <a:off x="86871" y="47076"/>
            <a:ext cx="8970257" cy="432048"/>
          </a:xfrm>
        </p:spPr>
        <p:txBody>
          <a:bodyPr/>
          <a:lstStyle/>
          <a:p>
            <a:r>
              <a:rPr lang="en-GB">
                <a:solidFill>
                  <a:srgbClr val="005EB8"/>
                </a:solidFill>
                <a:latin typeface="Arial" panose="020B0604020202020204" pitchFamily="34" charset="0"/>
              </a:rPr>
              <a:t>Satisfaction with Overall Patient Experience</a:t>
            </a:r>
          </a:p>
        </p:txBody>
      </p:sp>
      <p:sp>
        <p:nvSpPr>
          <p:cNvPr id="12" name="Content Placeholder 11">
            <a:extLst>
              <a:ext uri="{FF2B5EF4-FFF2-40B4-BE49-F238E27FC236}">
                <a16:creationId xmlns:a16="http://schemas.microsoft.com/office/drawing/2014/main" id="{54634C2D-88D3-DF02-CC10-4E7D86AE7005}"/>
              </a:ext>
            </a:extLst>
          </p:cNvPr>
          <p:cNvSpPr>
            <a:spLocks noGrp="1"/>
          </p:cNvSpPr>
          <p:nvPr>
            <p:ph idx="1"/>
          </p:nvPr>
        </p:nvSpPr>
        <p:spPr>
          <a:xfrm>
            <a:off x="179511" y="627534"/>
            <a:ext cx="2880321" cy="4163453"/>
          </a:xfrm>
        </p:spPr>
        <p:txBody>
          <a:bodyPr/>
          <a:lstStyle/>
          <a:p>
            <a:r>
              <a:rPr lang="en-GB" sz="1200"/>
              <a:t>Patients rated their satisfaction on a scale from 1 (not at all satisfied) to 10 (completely satisfied). Ratings of 7 to 10 are considered high satisfaction and are reported as a percentage of all responses, in line with NHSBSA reporting practice</a:t>
            </a:r>
            <a:r>
              <a:rPr lang="en-GB" sz="1200">
                <a:latin typeface="Arial"/>
                <a:ea typeface="+mn-lt"/>
                <a:cs typeface="+mn-lt"/>
              </a:rPr>
              <a:t>. </a:t>
            </a:r>
          </a:p>
          <a:p>
            <a:pPr marL="0" indent="0">
              <a:buNone/>
            </a:pPr>
            <a:endParaRPr lang="en-GB" sz="1200"/>
          </a:p>
          <a:p>
            <a:r>
              <a:rPr lang="en-GB" sz="1200"/>
              <a:t>Overall, 88% of patients reported high satisfaction with the staff and the dental practice environment. This finding is consistent with 2023/24. </a:t>
            </a:r>
          </a:p>
          <a:p>
            <a:endParaRPr lang="en-GB" sz="1200"/>
          </a:p>
          <a:p>
            <a:r>
              <a:rPr lang="en-GB" sz="1200">
                <a:effectLst/>
                <a:latin typeface="Arial" panose="020B0604020202020204" pitchFamily="34" charset="0"/>
                <a:cs typeface="Arial" panose="020B0604020202020204" pitchFamily="34" charset="0"/>
              </a:rPr>
              <a:t>No statistically significant differences were found compared to last year or between the two contract types.</a:t>
            </a:r>
            <a:endParaRPr lang="en-GB" sz="1200"/>
          </a:p>
          <a:p>
            <a:pPr marL="0" indent="0">
              <a:buNone/>
            </a:pPr>
            <a:endParaRPr lang="en-GB" sz="1200"/>
          </a:p>
        </p:txBody>
      </p:sp>
      <p:sp>
        <p:nvSpPr>
          <p:cNvPr id="7" name="Rectangle 6">
            <a:extLst>
              <a:ext uri="{FF2B5EF4-FFF2-40B4-BE49-F238E27FC236}">
                <a16:creationId xmlns:a16="http://schemas.microsoft.com/office/drawing/2014/main" id="{59C7D870-7573-D3C7-C8A9-A88979FD1817}"/>
              </a:ext>
            </a:extLst>
          </p:cNvPr>
          <p:cNvSpPr/>
          <p:nvPr/>
        </p:nvSpPr>
        <p:spPr>
          <a:xfrm>
            <a:off x="3059832" y="523974"/>
            <a:ext cx="5760640" cy="4064000"/>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B46379C1-FF12-C752-A2D3-F70161A4FCE3}"/>
              </a:ext>
            </a:extLst>
          </p:cNvPr>
          <p:cNvGraphicFramePr/>
          <p:nvPr>
            <p:extLst>
              <p:ext uri="{D42A27DB-BD31-4B8C-83A1-F6EECF244321}">
                <p14:modId xmlns:p14="http://schemas.microsoft.com/office/powerpoint/2010/main" val="2774347868"/>
              </p:ext>
            </p:extLst>
          </p:nvPr>
        </p:nvGraphicFramePr>
        <p:xfrm>
          <a:off x="2267744" y="539750"/>
          <a:ext cx="648072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05360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E2E92-3AEE-107D-4B44-B1FE791923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B7910F-C495-DAE0-FA18-17A04F5E0DA7}"/>
              </a:ext>
            </a:extLst>
          </p:cNvPr>
          <p:cNvSpPr>
            <a:spLocks noGrp="1"/>
          </p:cNvSpPr>
          <p:nvPr>
            <p:ph type="title"/>
          </p:nvPr>
        </p:nvSpPr>
        <p:spPr>
          <a:xfrm>
            <a:off x="107504" y="42066"/>
            <a:ext cx="8291264" cy="432048"/>
          </a:xfrm>
        </p:spPr>
        <p:txBody>
          <a:bodyPr/>
          <a:lstStyle/>
          <a:p>
            <a:r>
              <a:rPr lang="en-GB">
                <a:solidFill>
                  <a:srgbClr val="005EB8"/>
                </a:solidFill>
                <a:latin typeface="Arial" panose="020B0604020202020204" pitchFamily="34" charset="0"/>
              </a:rPr>
              <a:t>Summary – Year on Year Comparison</a:t>
            </a:r>
          </a:p>
        </p:txBody>
      </p:sp>
      <p:sp>
        <p:nvSpPr>
          <p:cNvPr id="3" name="Content Placeholder 2">
            <a:extLst>
              <a:ext uri="{FF2B5EF4-FFF2-40B4-BE49-F238E27FC236}">
                <a16:creationId xmlns:a16="http://schemas.microsoft.com/office/drawing/2014/main" id="{3180F40E-D03B-3DE2-9A45-BD23518EB6A3}"/>
              </a:ext>
            </a:extLst>
          </p:cNvPr>
          <p:cNvSpPr>
            <a:spLocks noGrp="1"/>
          </p:cNvSpPr>
          <p:nvPr>
            <p:ph idx="1"/>
          </p:nvPr>
        </p:nvSpPr>
        <p:spPr>
          <a:xfrm>
            <a:off x="0" y="555526"/>
            <a:ext cx="9198767" cy="4329884"/>
          </a:xfrm>
        </p:spPr>
        <p:txBody>
          <a:bodyPr/>
          <a:lstStyle/>
          <a:p>
            <a:r>
              <a:rPr lang="en-GB" sz="1200"/>
              <a:t>Overall, for 2024/25, 83% of patients are highly satisfied with the quality of their NHS dentistry, and 88% are highly satisfied with the dental practice environment and staff, statistically, these findings are consistent with 2023/24. </a:t>
            </a:r>
          </a:p>
          <a:p>
            <a:pPr marL="0" indent="0">
              <a:buNone/>
            </a:pPr>
            <a:r>
              <a:rPr lang="en-GB" sz="1200"/>
              <a:t>  </a:t>
            </a:r>
          </a:p>
          <a:p>
            <a:r>
              <a:rPr lang="en-GB" sz="1200" b="1"/>
              <a:t>When looking at the results overall (both contract types combined) there has been one statistically significant increase, and no decreases in 2024/25 when compared to 2023/24:</a:t>
            </a:r>
          </a:p>
          <a:p>
            <a:pPr lvl="1">
              <a:buFont typeface="Wingdings" panose="05000000000000000000" pitchFamily="2" charset="2"/>
              <a:buChar char="Ø"/>
            </a:pPr>
            <a:r>
              <a:rPr lang="en-GB" sz="1200"/>
              <a:t>Increase in the number of patients waiting 3 to 4 days to see the dentist after booking appointment (14% up from 11%)</a:t>
            </a:r>
          </a:p>
          <a:p>
            <a:pPr marL="457200" lvl="1" indent="0">
              <a:buNone/>
            </a:pPr>
            <a:endParaRPr lang="en-GB" sz="1200"/>
          </a:p>
          <a:p>
            <a:r>
              <a:rPr lang="en-GB" sz="1200" b="1"/>
              <a:t>When looking at the results for Contract Reform practices, there has been two statistically significant increases, and one decrease in 2024/25 when compared to 2023/24:</a:t>
            </a:r>
          </a:p>
          <a:p>
            <a:pPr lvl="1">
              <a:buFont typeface="Wingdings" panose="05000000000000000000" pitchFamily="2" charset="2"/>
              <a:buChar char="Ø"/>
            </a:pPr>
            <a:r>
              <a:rPr lang="en-GB" sz="1200"/>
              <a:t>More patients waiting 3 to 4 days to see the dentist after booking their appointment (13% up from 11% in 2023/24)</a:t>
            </a:r>
          </a:p>
          <a:p>
            <a:pPr lvl="1">
              <a:buFont typeface="Wingdings" panose="05000000000000000000" pitchFamily="2" charset="2"/>
              <a:buChar char="Ø"/>
            </a:pPr>
            <a:r>
              <a:rPr lang="en-GB" sz="1200"/>
              <a:t>More patients waiting 14 days or more to see the dentist after booking their appointment (10% up from 9% in 2023/24). </a:t>
            </a:r>
          </a:p>
          <a:p>
            <a:pPr lvl="1">
              <a:buFont typeface="Wingdings" panose="05000000000000000000" pitchFamily="2" charset="2"/>
              <a:buChar char="Ø"/>
            </a:pPr>
            <a:r>
              <a:rPr lang="en-GB" sz="1200"/>
              <a:t>Decrease in the number of patients using the dental advice line to book their appointment (4% down from 6% in 2023/24)</a:t>
            </a:r>
          </a:p>
          <a:p>
            <a:pPr marL="457200" lvl="1" indent="0">
              <a:buNone/>
            </a:pPr>
            <a:endParaRPr lang="en-GB" sz="1200"/>
          </a:p>
          <a:p>
            <a:r>
              <a:rPr lang="en-GB" sz="1200" b="1"/>
              <a:t>When looking at the results for UDA Contract practices, there has been one statistically significant increase, and two decreases in 2024/25 when compared to 2023/24:</a:t>
            </a:r>
          </a:p>
          <a:p>
            <a:pPr lvl="1">
              <a:buFont typeface="Wingdings" panose="05000000000000000000" pitchFamily="2" charset="2"/>
              <a:buChar char="Ø"/>
            </a:pPr>
            <a:r>
              <a:rPr lang="en-GB" sz="1200"/>
              <a:t>More patients waiting 3 to 4 days to see the dentist after booking their appointment (16% up from 11% in 2023/24)</a:t>
            </a:r>
          </a:p>
          <a:p>
            <a:pPr lvl="1">
              <a:buFont typeface="Wingdings" panose="05000000000000000000" pitchFamily="2" charset="2"/>
              <a:buChar char="Ø"/>
            </a:pPr>
            <a:r>
              <a:rPr lang="en-GB" sz="1200"/>
              <a:t>Fewer patients waiting 14 days or more to see the dentist after booking their appointment (3% down from 5% in 2023/24)</a:t>
            </a:r>
          </a:p>
          <a:p>
            <a:pPr lvl="1">
              <a:buFont typeface="Wingdings" panose="05000000000000000000" pitchFamily="2" charset="2"/>
              <a:buChar char="Ø"/>
            </a:pPr>
            <a:r>
              <a:rPr lang="en-GB" sz="1200"/>
              <a:t>Fewer patients finding it extremely/very difficult to find out how to book their appointment (3% down from 5% in 2023/24)</a:t>
            </a:r>
          </a:p>
          <a:p>
            <a:pPr marL="0" indent="0">
              <a:buNone/>
            </a:pPr>
            <a:endParaRPr lang="en-GB" sz="1200">
              <a:latin typeface="Arial"/>
              <a:cs typeface="Arial"/>
            </a:endParaRPr>
          </a:p>
          <a:p>
            <a:endParaRPr lang="en-GB" sz="1200"/>
          </a:p>
        </p:txBody>
      </p:sp>
    </p:spTree>
    <p:extLst>
      <p:ext uri="{BB962C8B-B14F-4D97-AF65-F5344CB8AC3E}">
        <p14:creationId xmlns:p14="http://schemas.microsoft.com/office/powerpoint/2010/main" val="3588190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F31E1-3741-23FF-A712-E41E77B92A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F88BDB-A909-BFEB-1CBA-99A396ECE358}"/>
              </a:ext>
            </a:extLst>
          </p:cNvPr>
          <p:cNvSpPr>
            <a:spLocks noGrp="1"/>
          </p:cNvSpPr>
          <p:nvPr>
            <p:ph type="title"/>
          </p:nvPr>
        </p:nvSpPr>
        <p:spPr>
          <a:xfrm>
            <a:off x="74464" y="0"/>
            <a:ext cx="8291264" cy="432048"/>
          </a:xfrm>
        </p:spPr>
        <p:txBody>
          <a:bodyPr/>
          <a:lstStyle/>
          <a:p>
            <a:r>
              <a:rPr lang="en-GB">
                <a:solidFill>
                  <a:srgbClr val="005EB8"/>
                </a:solidFill>
                <a:latin typeface="Arial" panose="020B0604020202020204" pitchFamily="34" charset="0"/>
              </a:rPr>
              <a:t>Summary - Contract Comparison (2024/25)</a:t>
            </a:r>
          </a:p>
        </p:txBody>
      </p:sp>
      <p:sp>
        <p:nvSpPr>
          <p:cNvPr id="3" name="Content Placeholder 2">
            <a:extLst>
              <a:ext uri="{FF2B5EF4-FFF2-40B4-BE49-F238E27FC236}">
                <a16:creationId xmlns:a16="http://schemas.microsoft.com/office/drawing/2014/main" id="{EA4D9F19-CED3-2DE5-1B2A-B043E3DFE46B}"/>
              </a:ext>
            </a:extLst>
          </p:cNvPr>
          <p:cNvSpPr>
            <a:spLocks noGrp="1"/>
          </p:cNvSpPr>
          <p:nvPr>
            <p:ph idx="1"/>
          </p:nvPr>
        </p:nvSpPr>
        <p:spPr>
          <a:xfrm>
            <a:off x="40511" y="216024"/>
            <a:ext cx="9062977" cy="4176464"/>
          </a:xfrm>
        </p:spPr>
        <p:txBody>
          <a:bodyPr/>
          <a:lstStyle/>
          <a:p>
            <a:pPr marL="457200" lvl="1" indent="0">
              <a:buNone/>
            </a:pPr>
            <a:endParaRPr lang="en-GB" sz="1200"/>
          </a:p>
          <a:p>
            <a:r>
              <a:rPr lang="en-GB" sz="1200" b="1">
                <a:solidFill>
                  <a:srgbClr val="000000"/>
                </a:solidFill>
                <a:latin typeface="Arial" panose="020B0604020202020204" pitchFamily="34" charset="0"/>
                <a:cs typeface="Arial"/>
              </a:rPr>
              <a:t>Areas where Contract Reform practices are statistically significantly higher than UDA Contract practices:</a:t>
            </a:r>
            <a:endParaRPr lang="en-GB" sz="1200" b="1"/>
          </a:p>
          <a:p>
            <a:pPr lvl="1">
              <a:buFont typeface="Wingdings" panose="05000000000000000000" pitchFamily="2" charset="2"/>
              <a:buChar char="Ø"/>
            </a:pPr>
            <a:r>
              <a:rPr lang="en-GB" sz="1200"/>
              <a:t>More patients book their appointment by attending/contacting a dental practice directly (68%) compared to 40% at UDA </a:t>
            </a:r>
          </a:p>
          <a:p>
            <a:pPr lvl="1">
              <a:buFont typeface="Wingdings" panose="05000000000000000000" pitchFamily="2" charset="2"/>
              <a:buChar char="Ø"/>
            </a:pPr>
            <a:r>
              <a:rPr lang="en-GB" sz="1200"/>
              <a:t>More patients attended urgent dental care for broken fillings (26%) compared to 19% at UDA</a:t>
            </a:r>
          </a:p>
          <a:p>
            <a:pPr lvl="1">
              <a:buFont typeface="Wingdings" panose="05000000000000000000" pitchFamily="2" charset="2"/>
              <a:buChar char="Ø"/>
            </a:pPr>
            <a:r>
              <a:rPr lang="en-GB" sz="1200" b="1"/>
              <a:t>More patients at Contract Reform practices than UDA practices were seen within:</a:t>
            </a:r>
          </a:p>
          <a:p>
            <a:pPr lvl="2">
              <a:buFont typeface="Wingdings" panose="05000000000000000000" pitchFamily="2" charset="2"/>
              <a:buChar char="Ø"/>
            </a:pPr>
            <a:r>
              <a:rPr lang="en-GB" sz="1200"/>
              <a:t>5 to 7 days (8%) compared to 6% at UDA</a:t>
            </a:r>
          </a:p>
          <a:p>
            <a:pPr lvl="2">
              <a:buFont typeface="Wingdings" panose="05000000000000000000" pitchFamily="2" charset="2"/>
              <a:buChar char="Ø"/>
            </a:pPr>
            <a:r>
              <a:rPr lang="en-GB" sz="1200"/>
              <a:t>9 to 13 days (5%) compared to 3% at UDA</a:t>
            </a:r>
          </a:p>
          <a:p>
            <a:pPr lvl="2">
              <a:buFont typeface="Wingdings" panose="05000000000000000000" pitchFamily="2" charset="2"/>
              <a:buChar char="Ø"/>
            </a:pPr>
            <a:r>
              <a:rPr lang="en-GB" sz="1200"/>
              <a:t>14 days or more (10%) compared to 3% at UDA </a:t>
            </a:r>
          </a:p>
          <a:p>
            <a:pPr lvl="1">
              <a:buFont typeface="Wingdings" panose="05000000000000000000" pitchFamily="2" charset="2"/>
              <a:buChar char="Ø"/>
            </a:pPr>
            <a:r>
              <a:rPr lang="en-GB" sz="1200"/>
              <a:t>More patients report knowing what they must do if follow-up care is needed (75%) compared to 71% at UDA</a:t>
            </a:r>
          </a:p>
          <a:p>
            <a:pPr marL="457200" lvl="1" indent="0">
              <a:buNone/>
            </a:pPr>
            <a:endParaRPr lang="en-GB" sz="1200"/>
          </a:p>
          <a:p>
            <a:r>
              <a:rPr lang="en-GB" sz="1200" b="1"/>
              <a:t>Areas </a:t>
            </a:r>
            <a:r>
              <a:rPr lang="en-GB" sz="1200" b="1" i="0" u="none" strike="noStrike">
                <a:solidFill>
                  <a:srgbClr val="000000"/>
                </a:solidFill>
                <a:effectLst/>
                <a:latin typeface="Arial" panose="020B0604020202020204" pitchFamily="34" charset="0"/>
                <a:cs typeface="Arial"/>
              </a:rPr>
              <a:t>where UDA Contract practices are significantly higher than </a:t>
            </a:r>
            <a:r>
              <a:rPr lang="en-GB" sz="1200" b="1">
                <a:solidFill>
                  <a:srgbClr val="000000"/>
                </a:solidFill>
                <a:latin typeface="Arial" panose="020B0604020202020204" pitchFamily="34" charset="0"/>
                <a:cs typeface="Arial"/>
              </a:rPr>
              <a:t>Contract Reform practices:</a:t>
            </a:r>
            <a:endParaRPr lang="en-GB" sz="1200" b="1" i="0" u="none" strike="noStrike">
              <a:solidFill>
                <a:schemeClr val="tx1">
                  <a:lumMod val="95000"/>
                  <a:lumOff val="5000"/>
                </a:schemeClr>
              </a:solidFill>
              <a:effectLst/>
              <a:latin typeface="Arial"/>
              <a:cs typeface="Arial"/>
            </a:endParaRPr>
          </a:p>
          <a:p>
            <a:pPr lvl="1">
              <a:buFont typeface="Wingdings" panose="05000000000000000000" pitchFamily="2" charset="2"/>
              <a:buChar char="Ø"/>
            </a:pPr>
            <a:r>
              <a:rPr lang="en-GB" sz="1200"/>
              <a:t>More patients use the dental advice line to book their urgent appointment (11%) compared to 4% at Contract Reform</a:t>
            </a:r>
          </a:p>
          <a:p>
            <a:pPr lvl="1">
              <a:buFont typeface="Wingdings" panose="05000000000000000000" pitchFamily="2" charset="2"/>
              <a:buChar char="Ø"/>
            </a:pPr>
            <a:r>
              <a:rPr lang="en-GB" sz="1200"/>
              <a:t>More patients use NHS111 to book their urgent appointment (43%) compared to 21% at Contract Reform</a:t>
            </a:r>
          </a:p>
          <a:p>
            <a:pPr lvl="1">
              <a:buFont typeface="Wingdings" panose="05000000000000000000" pitchFamily="2" charset="2"/>
              <a:buChar char="Ø"/>
            </a:pPr>
            <a:r>
              <a:rPr lang="en-GB" sz="1200"/>
              <a:t>More patients are seen within 1 to 2 days of booking their appointment (32%) compared to 24% at Contract Reform </a:t>
            </a:r>
          </a:p>
          <a:p>
            <a:pPr lvl="1">
              <a:buFont typeface="Wingdings" panose="05000000000000000000" pitchFamily="2" charset="2"/>
              <a:buChar char="Ø"/>
            </a:pPr>
            <a:r>
              <a:rPr lang="en-GB" sz="1200"/>
              <a:t>More patients don’t know what to do if follow-up care is needed (18%) compared to 12% at Contract Reform</a:t>
            </a:r>
          </a:p>
          <a:p>
            <a:pPr lvl="1">
              <a:buFont typeface="Wingdings" panose="05000000000000000000" pitchFamily="2" charset="2"/>
              <a:buChar char="Ø"/>
            </a:pPr>
            <a:r>
              <a:rPr lang="en-GB" sz="1200" b="1"/>
              <a:t>More patients attended urgent dental care at UDA practices than Contract Reform practices for:</a:t>
            </a:r>
          </a:p>
          <a:p>
            <a:pPr lvl="2">
              <a:buFont typeface="Wingdings" panose="05000000000000000000" pitchFamily="2" charset="2"/>
              <a:buChar char="Ø"/>
            </a:pPr>
            <a:r>
              <a:rPr lang="en-GB" sz="1200"/>
              <a:t>Toothache (38%) compared to 34% at Contract Reform</a:t>
            </a:r>
          </a:p>
          <a:p>
            <a:pPr lvl="2">
              <a:buFont typeface="Wingdings" panose="05000000000000000000" pitchFamily="2" charset="2"/>
              <a:buChar char="Ø"/>
            </a:pPr>
            <a:r>
              <a:rPr lang="en-GB" sz="1200"/>
              <a:t>Trauma to teeth or broken teeth (27%) compared to 23% at Contract Reform</a:t>
            </a:r>
          </a:p>
          <a:p>
            <a:pPr lvl="2">
              <a:buFont typeface="Wingdings" panose="05000000000000000000" pitchFamily="2" charset="2"/>
              <a:buChar char="Ø"/>
            </a:pPr>
            <a:r>
              <a:rPr lang="en-GB" sz="1200"/>
              <a:t>Abscess and/or swelling next to tooth (28%) compared to 20% at Contract Reform</a:t>
            </a:r>
          </a:p>
          <a:p>
            <a:pPr lvl="2">
              <a:buFont typeface="Wingdings" panose="05000000000000000000" pitchFamily="2" charset="2"/>
              <a:buChar char="Ø"/>
            </a:pPr>
            <a:r>
              <a:rPr lang="en-GB" sz="1200"/>
              <a:t>Facial swelling (9%) compared to 7% at Contract Reform</a:t>
            </a:r>
          </a:p>
        </p:txBody>
      </p:sp>
    </p:spTree>
    <p:extLst>
      <p:ext uri="{BB962C8B-B14F-4D97-AF65-F5344CB8AC3E}">
        <p14:creationId xmlns:p14="http://schemas.microsoft.com/office/powerpoint/2010/main" val="2641226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
            <a:extLst>
              <a:ext uri="{FF2B5EF4-FFF2-40B4-BE49-F238E27FC236}">
                <a16:creationId xmlns:a16="http://schemas.microsoft.com/office/drawing/2014/main" id="{382254C7-A6BA-15B6-EE98-5B969AB48DE2}"/>
              </a:ext>
            </a:extLst>
          </p:cNvPr>
          <p:cNvSpPr txBox="1"/>
          <p:nvPr/>
        </p:nvSpPr>
        <p:spPr>
          <a:xfrm>
            <a:off x="899592" y="3219822"/>
            <a:ext cx="4017657" cy="138499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200000"/>
              </a:lnSpc>
            </a:pPr>
            <a:r>
              <a:rPr lang="en-GB" sz="1400">
                <a:solidFill>
                  <a:schemeClr val="bg1"/>
                </a:solidFill>
                <a:latin typeface="Arial" panose="020B0604020202020204" pitchFamily="34" charset="0"/>
                <a:cs typeface="Arial" panose="020B0604020202020204" pitchFamily="34" charset="0"/>
              </a:rPr>
              <a:t>www.nhsbsa.nhs.uk</a:t>
            </a:r>
          </a:p>
          <a:p>
            <a:pPr>
              <a:lnSpc>
                <a:spcPct val="200000"/>
              </a:lnSpc>
            </a:pPr>
            <a:r>
              <a:rPr lang="en-GB" sz="1400">
                <a:solidFill>
                  <a:schemeClr val="bg1"/>
                </a:solidFill>
                <a:latin typeface="Arial" panose="020B0604020202020204" pitchFamily="34" charset="0"/>
                <a:cs typeface="Arial" panose="020B0604020202020204" pitchFamily="34" charset="0"/>
              </a:rPr>
              <a:t>@NHSBSA</a:t>
            </a:r>
          </a:p>
          <a:p>
            <a:endParaRPr lang="en-GB" sz="1400">
              <a:solidFill>
                <a:schemeClr val="bg1"/>
              </a:solidFill>
              <a:latin typeface="Arial" panose="020B0604020202020204" pitchFamily="34" charset="0"/>
              <a:cs typeface="Arial" panose="020B0604020202020204" pitchFamily="34" charset="0"/>
            </a:endParaRPr>
          </a:p>
          <a:p>
            <a:r>
              <a:rPr lang="en-GB" sz="1400">
                <a:solidFill>
                  <a:schemeClr val="bg1"/>
                </a:solidFill>
                <a:latin typeface="Arial" panose="020B0604020202020204" pitchFamily="34" charset="0"/>
                <a:cs typeface="Arial" panose="020B0604020202020204" pitchFamily="34" charset="0"/>
              </a:rPr>
              <a:t>NHS Business Services Authority</a:t>
            </a:r>
          </a:p>
        </p:txBody>
      </p:sp>
      <p:pic>
        <p:nvPicPr>
          <p:cNvPr id="5" name="Graphic 4">
            <a:extLst>
              <a:ext uri="{FF2B5EF4-FFF2-40B4-BE49-F238E27FC236}">
                <a16:creationId xmlns:a16="http://schemas.microsoft.com/office/drawing/2014/main" id="{7E769779-2664-734F-CC8A-7DB97ECF2E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9552" y="3363838"/>
            <a:ext cx="288032" cy="288032"/>
          </a:xfrm>
          <a:prstGeom prst="rect">
            <a:avLst/>
          </a:prstGeom>
        </p:spPr>
      </p:pic>
      <p:pic>
        <p:nvPicPr>
          <p:cNvPr id="7" name="Graphic 6">
            <a:extLst>
              <a:ext uri="{FF2B5EF4-FFF2-40B4-BE49-F238E27FC236}">
                <a16:creationId xmlns:a16="http://schemas.microsoft.com/office/drawing/2014/main" id="{23EC6B4D-4146-7E63-978E-D6CF04CC5F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51075" y="4227934"/>
            <a:ext cx="288000" cy="285851"/>
          </a:xfrm>
          <a:prstGeom prst="rect">
            <a:avLst/>
          </a:prstGeom>
        </p:spPr>
      </p:pic>
      <p:pic>
        <p:nvPicPr>
          <p:cNvPr id="9" name="Graphic 8">
            <a:extLst>
              <a:ext uri="{FF2B5EF4-FFF2-40B4-BE49-F238E27FC236}">
                <a16:creationId xmlns:a16="http://schemas.microsoft.com/office/drawing/2014/main" id="{E71A1664-B4BD-B40B-A9E9-63C433DAB55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0096" y="3818399"/>
            <a:ext cx="252000" cy="257143"/>
          </a:xfrm>
          <a:prstGeom prst="rect">
            <a:avLst/>
          </a:prstGeom>
        </p:spPr>
      </p:pic>
    </p:spTree>
    <p:extLst>
      <p:ext uri="{BB962C8B-B14F-4D97-AF65-F5344CB8AC3E}">
        <p14:creationId xmlns:p14="http://schemas.microsoft.com/office/powerpoint/2010/main" val="371477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51470"/>
            <a:ext cx="8291264" cy="432048"/>
          </a:xfrm>
        </p:spPr>
        <p:txBody>
          <a:bodyPr/>
          <a:lstStyle/>
          <a:p>
            <a:r>
              <a:rPr lang="en-GB">
                <a:solidFill>
                  <a:srgbClr val="005EB8"/>
                </a:solidFill>
                <a:latin typeface="Arial" panose="020B0604020202020204" pitchFamily="34" charset="0"/>
              </a:rPr>
              <a:t>Introduction</a:t>
            </a:r>
          </a:p>
        </p:txBody>
      </p:sp>
      <p:sp>
        <p:nvSpPr>
          <p:cNvPr id="3" name="Content Placeholder 2"/>
          <p:cNvSpPr>
            <a:spLocks noGrp="1"/>
          </p:cNvSpPr>
          <p:nvPr>
            <p:ph idx="1"/>
          </p:nvPr>
        </p:nvSpPr>
        <p:spPr>
          <a:xfrm>
            <a:off x="53752" y="408321"/>
            <a:ext cx="9090248" cy="4329884"/>
          </a:xfrm>
        </p:spPr>
        <p:txBody>
          <a:bodyPr lIns="91440" tIns="45720" rIns="91440" bIns="45720" anchor="t"/>
          <a:lstStyle/>
          <a:p>
            <a:r>
              <a:rPr lang="en-GB" sz="1200" dirty="0">
                <a:latin typeface="Arial"/>
                <a:cs typeface="Arial"/>
              </a:rPr>
              <a:t>The Welsh Urgent Dental Patient Survey collects feedback from patients receiving urgent NHS dental care in Wales. It asks about the ease of booking appointments and satisfaction with waiting times, the quality of NHS dentistry, and the practice environment and staff. It also asks about reasons for attending urgent dental care and whether the dental problem was resolved. The survey also includes optional demographic questions. This report analyses selected questions. </a:t>
            </a:r>
          </a:p>
          <a:p>
            <a:r>
              <a:rPr lang="en-GB" sz="1200" dirty="0">
                <a:latin typeface="Arial"/>
                <a:cs typeface="Arial"/>
              </a:rPr>
              <a:t>This report compares 2024/25 survey responses from patients who attended dental practices operating under Contract Reform with those under Units of Dental Activity (UDA) contracts. It also compares the 2024/25 results with those from 2023/24 where insight may be useful.</a:t>
            </a:r>
          </a:p>
          <a:p>
            <a:r>
              <a:rPr lang="en-GB" sz="1200" dirty="0">
                <a:latin typeface="Arial"/>
                <a:cs typeface="Arial"/>
              </a:rPr>
              <a:t>The survey is sent weekly by email or SMS to patients in Wales who received NHS dental treatment within the past six weeks. For 2024/25, on average it was sent to 464 patients a week, with an average response rate of 19% (89 responses). </a:t>
            </a:r>
          </a:p>
          <a:p>
            <a:r>
              <a:rPr lang="en-GB" sz="1200" dirty="0">
                <a:latin typeface="Arial"/>
                <a:cs typeface="Arial"/>
              </a:rPr>
              <a:t>Responses from contracts that could not be identified as either Contract Reform or UDA at the time of analysis were excluded.</a:t>
            </a:r>
            <a:r>
              <a:rPr lang="en-GB" sz="1200" dirty="0">
                <a:effectLst/>
                <a:latin typeface="Arial" panose="020B0604020202020204" pitchFamily="34" charset="0"/>
                <a:ea typeface="Aptos" panose="020B0004020202020204" pitchFamily="34" charset="0"/>
              </a:rPr>
              <a:t> Contracts were categorised as Contract Reform or UDA based on their service lines held in Compass during the 2024/25 financial year</a:t>
            </a:r>
            <a:r>
              <a:rPr lang="en-GB" sz="1200" dirty="0">
                <a:latin typeface="Arial"/>
                <a:cs typeface="Arial"/>
              </a:rPr>
              <a:t>. Patients who did not confirm attending the listed dental practice within the past six weeks (as asked in the first question) were routed to the end of the survey and did not answer further questions. This leaves an overall base size of 4,090 for 2024/25 and 4,659 for 2023/24. Base sizes may vary throughout the report, as some survey questions were optional.</a:t>
            </a:r>
          </a:p>
          <a:p>
            <a:r>
              <a:rPr lang="en-GB" sz="1200" dirty="0">
                <a:latin typeface="Arial"/>
                <a:cs typeface="Arial"/>
              </a:rPr>
              <a:t>Percentages in this report have been rounded to the nearest whole percentage point, in some cases the percentage will not add up to exactly 100%. </a:t>
            </a:r>
          </a:p>
          <a:p>
            <a:r>
              <a:rPr lang="en-GB" sz="1200" dirty="0">
                <a:latin typeface="Arial"/>
                <a:cs typeface="Arial"/>
              </a:rPr>
              <a:t>Statistical significance testing was conducted at the 95% confidence level. This means that any statistically significant differences found between the two contract types and/or years are meaningful and unlikely to be due to chance. </a:t>
            </a:r>
          </a:p>
          <a:p>
            <a:endParaRPr lang="en-GB" sz="1200" dirty="0">
              <a:latin typeface="Arial"/>
              <a:cs typeface="Arial"/>
            </a:endParaRPr>
          </a:p>
          <a:p>
            <a:endParaRPr lang="en-GB" sz="1200" dirty="0"/>
          </a:p>
        </p:txBody>
      </p:sp>
      <p:sp>
        <p:nvSpPr>
          <p:cNvPr id="4" name="TextBox 3">
            <a:extLst>
              <a:ext uri="{FF2B5EF4-FFF2-40B4-BE49-F238E27FC236}">
                <a16:creationId xmlns:a16="http://schemas.microsoft.com/office/drawing/2014/main" id="{CCA13CC2-FF53-1E34-FF4E-1F92B01AA9C8}"/>
              </a:ext>
            </a:extLst>
          </p:cNvPr>
          <p:cNvSpPr txBox="1"/>
          <p:nvPr/>
        </p:nvSpPr>
        <p:spPr>
          <a:xfrm>
            <a:off x="2339866" y="4216878"/>
            <a:ext cx="2774721" cy="3693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Green circle or right arrow indicates a statistically significant increase/higher percentage</a:t>
            </a:r>
          </a:p>
        </p:txBody>
      </p:sp>
      <p:sp>
        <p:nvSpPr>
          <p:cNvPr id="5" name="TextBox 4">
            <a:extLst>
              <a:ext uri="{FF2B5EF4-FFF2-40B4-BE49-F238E27FC236}">
                <a16:creationId xmlns:a16="http://schemas.microsoft.com/office/drawing/2014/main" id="{ECB66E6E-AAAC-BC47-449C-B4F15CB57331}"/>
              </a:ext>
            </a:extLst>
          </p:cNvPr>
          <p:cNvSpPr txBox="1"/>
          <p:nvPr/>
        </p:nvSpPr>
        <p:spPr>
          <a:xfrm>
            <a:off x="5569919" y="4204400"/>
            <a:ext cx="2736304" cy="369332"/>
          </a:xfrm>
          <a:prstGeom prst="rect">
            <a:avLst/>
          </a:prstGeom>
          <a:noFill/>
        </p:spPr>
        <p:txBody>
          <a:bodyPr wrap="square" rtlCol="0">
            <a:spAutoFit/>
          </a:bodyPr>
          <a:lstStyle/>
          <a:p>
            <a:r>
              <a:rPr lang="en-GB" sz="900" dirty="0">
                <a:latin typeface="Arial" panose="020B0604020202020204" pitchFamily="34" charset="0"/>
                <a:cs typeface="Arial" panose="020B0604020202020204" pitchFamily="34" charset="0"/>
              </a:rPr>
              <a:t>Red circle indicates statistically significant decrease/lower percentage</a:t>
            </a:r>
          </a:p>
        </p:txBody>
      </p:sp>
      <p:sp>
        <p:nvSpPr>
          <p:cNvPr id="6" name="Arrow: Up 5">
            <a:extLst>
              <a:ext uri="{FF2B5EF4-FFF2-40B4-BE49-F238E27FC236}">
                <a16:creationId xmlns:a16="http://schemas.microsoft.com/office/drawing/2014/main" id="{A744FA85-6357-7C1C-11B4-04AE15D80866}"/>
              </a:ext>
            </a:extLst>
          </p:cNvPr>
          <p:cNvSpPr/>
          <p:nvPr/>
        </p:nvSpPr>
        <p:spPr>
          <a:xfrm rot="5400000">
            <a:off x="5390204" y="4284558"/>
            <a:ext cx="144016" cy="195486"/>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F0648A9D-E9EE-530B-15B0-99B718FDDC60}"/>
              </a:ext>
            </a:extLst>
          </p:cNvPr>
          <p:cNvSpPr/>
          <p:nvPr/>
        </p:nvSpPr>
        <p:spPr>
          <a:xfrm>
            <a:off x="2362778" y="4204400"/>
            <a:ext cx="5943445" cy="398695"/>
          </a:xfrm>
          <a:prstGeom prst="rect">
            <a:avLst/>
          </a:prstGeom>
          <a:noFill/>
          <a:ln>
            <a:solidFill>
              <a:srgbClr val="005E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E064F5FC-C669-7E23-B29D-872333BFB492}"/>
              </a:ext>
            </a:extLst>
          </p:cNvPr>
          <p:cNvSpPr/>
          <p:nvPr/>
        </p:nvSpPr>
        <p:spPr>
          <a:xfrm>
            <a:off x="7866396" y="4282253"/>
            <a:ext cx="330114" cy="238583"/>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C9C85489-CBA9-327D-1631-C120343038F3}"/>
              </a:ext>
            </a:extLst>
          </p:cNvPr>
          <p:cNvSpPr/>
          <p:nvPr/>
        </p:nvSpPr>
        <p:spPr>
          <a:xfrm>
            <a:off x="4949530" y="4282253"/>
            <a:ext cx="330114" cy="216024"/>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5163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84121-4DF0-1054-DCA4-B315B1F668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9D6BE6-C527-CBBB-FEDB-E72663C68E17}"/>
              </a:ext>
            </a:extLst>
          </p:cNvPr>
          <p:cNvSpPr>
            <a:spLocks noGrp="1"/>
          </p:cNvSpPr>
          <p:nvPr>
            <p:ph type="title"/>
          </p:nvPr>
        </p:nvSpPr>
        <p:spPr>
          <a:xfrm>
            <a:off x="-57145" y="34074"/>
            <a:ext cx="9258290" cy="432048"/>
          </a:xfrm>
        </p:spPr>
        <p:txBody>
          <a:bodyPr/>
          <a:lstStyle/>
          <a:p>
            <a:r>
              <a:rPr lang="en-GB">
                <a:solidFill>
                  <a:srgbClr val="005EB8"/>
                </a:solidFill>
                <a:latin typeface="Arial" panose="020B0604020202020204" pitchFamily="34" charset="0"/>
              </a:rPr>
              <a:t>Booking Your Appointment – Year on Year Comparison</a:t>
            </a:r>
          </a:p>
        </p:txBody>
      </p:sp>
      <p:sp>
        <p:nvSpPr>
          <p:cNvPr id="12" name="Content Placeholder 11">
            <a:extLst>
              <a:ext uri="{FF2B5EF4-FFF2-40B4-BE49-F238E27FC236}">
                <a16:creationId xmlns:a16="http://schemas.microsoft.com/office/drawing/2014/main" id="{0E0D2F64-FFF4-D937-1F74-F6754F72C1BC}"/>
              </a:ext>
            </a:extLst>
          </p:cNvPr>
          <p:cNvSpPr>
            <a:spLocks noGrp="1"/>
          </p:cNvSpPr>
          <p:nvPr>
            <p:ph idx="1"/>
          </p:nvPr>
        </p:nvSpPr>
        <p:spPr>
          <a:xfrm>
            <a:off x="248703" y="3284074"/>
            <a:ext cx="8787793" cy="1368152"/>
          </a:xfrm>
        </p:spPr>
        <p:txBody>
          <a:bodyPr/>
          <a:lstStyle/>
          <a:p>
            <a:r>
              <a:rPr lang="en-GB" sz="1200"/>
              <a:t>In 2024/25, overall, almost two-thirds of patients (63%) booked their urgent appointment by attending or contacting a dental practice directly, and one quarter (25%) used NHS111, 6% used the dental advice line and 6% used another method. These findings are consistent with 2023/24. </a:t>
            </a:r>
          </a:p>
          <a:p>
            <a:r>
              <a:rPr lang="en-GB" sz="1200"/>
              <a:t>For Contract Reform practices, there was a statistically significant drop in patients using the dental advice line to book their urgent appointment in 2024/25 compared to 2023/24 (4% down from 6%). </a:t>
            </a:r>
          </a:p>
          <a:p>
            <a:r>
              <a:rPr lang="en-GB" sz="1200"/>
              <a:t>No other significant differences were found when comparing 2024/25 to 2023/24. </a:t>
            </a:r>
          </a:p>
        </p:txBody>
      </p:sp>
      <p:sp>
        <p:nvSpPr>
          <p:cNvPr id="7" name="Rectangle 6">
            <a:extLst>
              <a:ext uri="{FF2B5EF4-FFF2-40B4-BE49-F238E27FC236}">
                <a16:creationId xmlns:a16="http://schemas.microsoft.com/office/drawing/2014/main" id="{AA752C4D-5CA3-BA4F-004A-43CE29760B4F}"/>
              </a:ext>
            </a:extLst>
          </p:cNvPr>
          <p:cNvSpPr/>
          <p:nvPr/>
        </p:nvSpPr>
        <p:spPr>
          <a:xfrm>
            <a:off x="484151" y="532321"/>
            <a:ext cx="8136905" cy="2664296"/>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3" name="Chart 12">
            <a:extLst>
              <a:ext uri="{FF2B5EF4-FFF2-40B4-BE49-F238E27FC236}">
                <a16:creationId xmlns:a16="http://schemas.microsoft.com/office/drawing/2014/main" id="{7265427B-CE97-17CD-453B-B0216B61B94D}"/>
              </a:ext>
            </a:extLst>
          </p:cNvPr>
          <p:cNvGraphicFramePr/>
          <p:nvPr>
            <p:extLst>
              <p:ext uri="{D42A27DB-BD31-4B8C-83A1-F6EECF244321}">
                <p14:modId xmlns:p14="http://schemas.microsoft.com/office/powerpoint/2010/main" val="3787381090"/>
              </p:ext>
            </p:extLst>
          </p:nvPr>
        </p:nvGraphicFramePr>
        <p:xfrm>
          <a:off x="268555" y="491274"/>
          <a:ext cx="8104791" cy="2767856"/>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a:extLst>
              <a:ext uri="{FF2B5EF4-FFF2-40B4-BE49-F238E27FC236}">
                <a16:creationId xmlns:a16="http://schemas.microsoft.com/office/drawing/2014/main" id="{F84AA53C-3E60-E1C4-ABD9-10412434B5A1}"/>
              </a:ext>
            </a:extLst>
          </p:cNvPr>
          <p:cNvSpPr/>
          <p:nvPr/>
        </p:nvSpPr>
        <p:spPr>
          <a:xfrm>
            <a:off x="6516216" y="1635646"/>
            <a:ext cx="360040" cy="221963"/>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80844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EE93F-B103-AA12-7208-B30F502A63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342BF0-D462-9E83-3618-46AFEBD5FEE9}"/>
              </a:ext>
            </a:extLst>
          </p:cNvPr>
          <p:cNvSpPr>
            <a:spLocks noGrp="1"/>
          </p:cNvSpPr>
          <p:nvPr>
            <p:ph type="title"/>
          </p:nvPr>
        </p:nvSpPr>
        <p:spPr>
          <a:xfrm>
            <a:off x="66238" y="48492"/>
            <a:ext cx="9042266" cy="867073"/>
          </a:xfrm>
        </p:spPr>
        <p:txBody>
          <a:bodyPr/>
          <a:lstStyle/>
          <a:p>
            <a:r>
              <a:rPr lang="en-GB">
                <a:solidFill>
                  <a:srgbClr val="005EB8"/>
                </a:solidFill>
                <a:latin typeface="Arial" panose="020B0604020202020204" pitchFamily="34" charset="0"/>
              </a:rPr>
              <a:t>Booking Your Appointment –  Contract Comparison (2024/25)</a:t>
            </a:r>
          </a:p>
        </p:txBody>
      </p:sp>
      <p:sp>
        <p:nvSpPr>
          <p:cNvPr id="12" name="Content Placeholder 11">
            <a:extLst>
              <a:ext uri="{FF2B5EF4-FFF2-40B4-BE49-F238E27FC236}">
                <a16:creationId xmlns:a16="http://schemas.microsoft.com/office/drawing/2014/main" id="{669D0E5D-D12A-614D-F585-975155E09CFA}"/>
              </a:ext>
            </a:extLst>
          </p:cNvPr>
          <p:cNvSpPr>
            <a:spLocks noGrp="1"/>
          </p:cNvSpPr>
          <p:nvPr>
            <p:ph idx="1"/>
          </p:nvPr>
        </p:nvSpPr>
        <p:spPr>
          <a:xfrm>
            <a:off x="248703" y="3284074"/>
            <a:ext cx="8787793" cy="1519924"/>
          </a:xfrm>
        </p:spPr>
        <p:txBody>
          <a:bodyPr/>
          <a:lstStyle/>
          <a:p>
            <a:r>
              <a:rPr lang="en-GB" sz="1200"/>
              <a:t>Focusing on 2024/25, more patients at Contract Reform practices booked their urgent appointment by attending or contacting a practice directly (68%) than those patients attending UDA practices (40%). This is a statistically significant difference of 28 percentage points. </a:t>
            </a:r>
          </a:p>
          <a:p>
            <a:r>
              <a:rPr lang="en-GB" sz="1200"/>
              <a:t>Patients at UDA Contract practices were more likely to use NHS111 to book their appointment (43%) than those at Contract Reform practices (21%). This is a statistically significant difference of 22 percentage points.</a:t>
            </a:r>
          </a:p>
          <a:p>
            <a:r>
              <a:rPr lang="en-GB" sz="1200"/>
              <a:t>A statistically significant higher proportion of patients at UDA practices used the dental advice line to book their appointment (11%) than patients seen at Contract Reform practices (4%). </a:t>
            </a:r>
          </a:p>
        </p:txBody>
      </p:sp>
      <p:sp>
        <p:nvSpPr>
          <p:cNvPr id="7" name="Rectangle 6">
            <a:extLst>
              <a:ext uri="{FF2B5EF4-FFF2-40B4-BE49-F238E27FC236}">
                <a16:creationId xmlns:a16="http://schemas.microsoft.com/office/drawing/2014/main" id="{2BB6B797-69F1-8ABB-2FEE-2764300190AD}"/>
              </a:ext>
            </a:extLst>
          </p:cNvPr>
          <p:cNvSpPr/>
          <p:nvPr/>
        </p:nvSpPr>
        <p:spPr>
          <a:xfrm>
            <a:off x="484151" y="532320"/>
            <a:ext cx="8136905" cy="2751753"/>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AB76124C-6CAC-0DBA-EA90-75C056308119}"/>
              </a:ext>
            </a:extLst>
          </p:cNvPr>
          <p:cNvGraphicFramePr/>
          <p:nvPr>
            <p:extLst>
              <p:ext uri="{D42A27DB-BD31-4B8C-83A1-F6EECF244321}">
                <p14:modId xmlns:p14="http://schemas.microsoft.com/office/powerpoint/2010/main" val="1960637812"/>
              </p:ext>
            </p:extLst>
          </p:nvPr>
        </p:nvGraphicFramePr>
        <p:xfrm>
          <a:off x="302722" y="532319"/>
          <a:ext cx="8499761" cy="2751753"/>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a:extLst>
              <a:ext uri="{FF2B5EF4-FFF2-40B4-BE49-F238E27FC236}">
                <a16:creationId xmlns:a16="http://schemas.microsoft.com/office/drawing/2014/main" id="{3E7FAD2D-EED0-DE27-480F-D9ECB7D92468}"/>
              </a:ext>
            </a:extLst>
          </p:cNvPr>
          <p:cNvSpPr/>
          <p:nvPr/>
        </p:nvSpPr>
        <p:spPr>
          <a:xfrm>
            <a:off x="1115616" y="811490"/>
            <a:ext cx="360040" cy="208152"/>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782AFC91-8CAB-771F-2CC5-E271920FDDCC}"/>
              </a:ext>
            </a:extLst>
          </p:cNvPr>
          <p:cNvSpPr/>
          <p:nvPr/>
        </p:nvSpPr>
        <p:spPr>
          <a:xfrm>
            <a:off x="3635896" y="2139702"/>
            <a:ext cx="360040" cy="208152"/>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A7B9EA21-154D-DD13-E04A-AAA974DD1245}"/>
              </a:ext>
            </a:extLst>
          </p:cNvPr>
          <p:cNvSpPr/>
          <p:nvPr/>
        </p:nvSpPr>
        <p:spPr>
          <a:xfrm>
            <a:off x="5652120" y="1399392"/>
            <a:ext cx="360040" cy="208152"/>
          </a:xfrm>
          <a:prstGeom prst="ellipse">
            <a:avLst/>
          </a:prstGeom>
          <a:no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20581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13F6BF-DA3C-8107-BD80-FAA34ABAF5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127359-3323-AE01-1B38-DA15907ECE58}"/>
              </a:ext>
            </a:extLst>
          </p:cNvPr>
          <p:cNvSpPr>
            <a:spLocks noGrp="1"/>
          </p:cNvSpPr>
          <p:nvPr>
            <p:ph type="title"/>
          </p:nvPr>
        </p:nvSpPr>
        <p:spPr>
          <a:xfrm>
            <a:off x="66238" y="48493"/>
            <a:ext cx="8898249" cy="432048"/>
          </a:xfrm>
        </p:spPr>
        <p:txBody>
          <a:bodyPr/>
          <a:lstStyle/>
          <a:p>
            <a:r>
              <a:rPr lang="en-GB">
                <a:solidFill>
                  <a:srgbClr val="005EB8"/>
                </a:solidFill>
                <a:latin typeface="Arial" panose="020B0604020202020204" pitchFamily="34" charset="0"/>
              </a:rPr>
              <a:t>Booking Your Appointment – Other Methods (2024/25)</a:t>
            </a:r>
          </a:p>
        </p:txBody>
      </p:sp>
      <p:sp>
        <p:nvSpPr>
          <p:cNvPr id="12" name="Content Placeholder 11">
            <a:extLst>
              <a:ext uri="{FF2B5EF4-FFF2-40B4-BE49-F238E27FC236}">
                <a16:creationId xmlns:a16="http://schemas.microsoft.com/office/drawing/2014/main" id="{09944790-C462-3356-3C7A-463D555C2615}"/>
              </a:ext>
            </a:extLst>
          </p:cNvPr>
          <p:cNvSpPr>
            <a:spLocks noGrp="1"/>
          </p:cNvSpPr>
          <p:nvPr>
            <p:ph idx="1"/>
          </p:nvPr>
        </p:nvSpPr>
        <p:spPr>
          <a:xfrm>
            <a:off x="157469" y="3363838"/>
            <a:ext cx="8986531" cy="1368152"/>
          </a:xfrm>
        </p:spPr>
        <p:txBody>
          <a:bodyPr/>
          <a:lstStyle/>
          <a:p>
            <a:r>
              <a:rPr lang="en-GB" sz="1100">
                <a:solidFill>
                  <a:schemeClr val="tx1">
                    <a:lumMod val="95000"/>
                    <a:lumOff val="5000"/>
                  </a:schemeClr>
                </a:solidFill>
              </a:rPr>
              <a:t>When looking at the other methods patients used to book their appointment, just under one-quarter (23%) used Primary Care Dental Services, 12% used Local out-of-hours, 8% were referred from A&amp;E, and 5% from their GP or other healthcare professional.  </a:t>
            </a:r>
          </a:p>
          <a:p>
            <a:r>
              <a:rPr lang="en-GB" sz="1100">
                <a:solidFill>
                  <a:schemeClr val="tx1">
                    <a:lumMod val="95000"/>
                    <a:lumOff val="5000"/>
                  </a:schemeClr>
                </a:solidFill>
              </a:rPr>
              <a:t>Among UDA contract patients, Local out-of-hours was the most used other method (23%), while Primary Care Dental Services was most common among Contract Reform patients (24%).</a:t>
            </a:r>
          </a:p>
          <a:p>
            <a:r>
              <a:rPr lang="en-GB" sz="1100">
                <a:solidFill>
                  <a:schemeClr val="tx1">
                    <a:lumMod val="95000"/>
                    <a:lumOff val="5000"/>
                  </a:schemeClr>
                </a:solidFill>
              </a:rPr>
              <a:t>Other free text responses included: someone else calling on their behalf, using online tools (email, web-form, WhatsApp), or searching via Yellow Pages.</a:t>
            </a:r>
          </a:p>
          <a:p>
            <a:r>
              <a:rPr lang="en-GB" sz="1100">
                <a:solidFill>
                  <a:schemeClr val="tx1">
                    <a:lumMod val="95000"/>
                    <a:lumOff val="5000"/>
                  </a:schemeClr>
                </a:solidFill>
              </a:rPr>
              <a:t>Note: The UDA Contract sample size (40 patients) is too small to carry out statistically significant difference testing.</a:t>
            </a:r>
          </a:p>
          <a:p>
            <a:endParaRPr lang="en-GB" sz="1100">
              <a:solidFill>
                <a:schemeClr val="tx1">
                  <a:lumMod val="95000"/>
                  <a:lumOff val="5000"/>
                </a:schemeClr>
              </a:solidFill>
            </a:endParaRPr>
          </a:p>
        </p:txBody>
      </p:sp>
      <p:sp>
        <p:nvSpPr>
          <p:cNvPr id="7" name="Rectangle 6">
            <a:extLst>
              <a:ext uri="{FF2B5EF4-FFF2-40B4-BE49-F238E27FC236}">
                <a16:creationId xmlns:a16="http://schemas.microsoft.com/office/drawing/2014/main" id="{EFF68149-3548-019F-A408-958FDCD1C393}"/>
              </a:ext>
            </a:extLst>
          </p:cNvPr>
          <p:cNvSpPr/>
          <p:nvPr/>
        </p:nvSpPr>
        <p:spPr>
          <a:xfrm>
            <a:off x="248703" y="555526"/>
            <a:ext cx="8776673" cy="2728547"/>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Chart 5">
            <a:extLst>
              <a:ext uri="{FF2B5EF4-FFF2-40B4-BE49-F238E27FC236}">
                <a16:creationId xmlns:a16="http://schemas.microsoft.com/office/drawing/2014/main" id="{A8DE7D1B-123F-B150-EB27-95A12EEF8427}"/>
              </a:ext>
            </a:extLst>
          </p:cNvPr>
          <p:cNvGraphicFramePr/>
          <p:nvPr>
            <p:extLst>
              <p:ext uri="{D42A27DB-BD31-4B8C-83A1-F6EECF244321}">
                <p14:modId xmlns:p14="http://schemas.microsoft.com/office/powerpoint/2010/main" val="2784996779"/>
              </p:ext>
            </p:extLst>
          </p:nvPr>
        </p:nvGraphicFramePr>
        <p:xfrm>
          <a:off x="48273" y="504757"/>
          <a:ext cx="9906361" cy="3050675"/>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a:extLst>
              <a:ext uri="{FF2B5EF4-FFF2-40B4-BE49-F238E27FC236}">
                <a16:creationId xmlns:a16="http://schemas.microsoft.com/office/drawing/2014/main" id="{04118CB0-CB88-F7D7-AC72-96E1F07FD6D8}"/>
              </a:ext>
            </a:extLst>
          </p:cNvPr>
          <p:cNvSpPr txBox="1"/>
          <p:nvPr/>
        </p:nvSpPr>
        <p:spPr>
          <a:xfrm>
            <a:off x="7380312" y="3048952"/>
            <a:ext cx="2304256" cy="230832"/>
          </a:xfrm>
          <a:prstGeom prst="rect">
            <a:avLst/>
          </a:prstGeom>
          <a:noFill/>
        </p:spPr>
        <p:txBody>
          <a:bodyPr wrap="square" rtlCol="0">
            <a:spAutoFit/>
          </a:bodyPr>
          <a:lstStyle/>
          <a:p>
            <a:r>
              <a:rPr lang="en-GB" sz="900">
                <a:latin typeface="Arial" panose="020B0604020202020204" pitchFamily="34" charset="0"/>
                <a:cs typeface="Arial" panose="020B0604020202020204" pitchFamily="34" charset="0"/>
              </a:rPr>
              <a:t>*Caution very low base size</a:t>
            </a:r>
          </a:p>
        </p:txBody>
      </p:sp>
    </p:spTree>
    <p:extLst>
      <p:ext uri="{BB962C8B-B14F-4D97-AF65-F5344CB8AC3E}">
        <p14:creationId xmlns:p14="http://schemas.microsoft.com/office/powerpoint/2010/main" val="267638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C042F5-48A5-C7A9-E1A3-183B4491CD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25152-A524-28A2-4F65-FDC959E65E52}"/>
              </a:ext>
            </a:extLst>
          </p:cNvPr>
          <p:cNvSpPr>
            <a:spLocks noGrp="1"/>
          </p:cNvSpPr>
          <p:nvPr>
            <p:ph type="title"/>
          </p:nvPr>
        </p:nvSpPr>
        <p:spPr>
          <a:xfrm>
            <a:off x="86871" y="47076"/>
            <a:ext cx="8970257" cy="432048"/>
          </a:xfrm>
        </p:spPr>
        <p:txBody>
          <a:bodyPr/>
          <a:lstStyle/>
          <a:p>
            <a:r>
              <a:rPr lang="en-GB">
                <a:solidFill>
                  <a:srgbClr val="005EB8"/>
                </a:solidFill>
                <a:latin typeface="Arial" panose="020B0604020202020204" pitchFamily="34" charset="0"/>
              </a:rPr>
              <a:t>Reason(s) for Attending - Year on Year Comparison</a:t>
            </a:r>
          </a:p>
        </p:txBody>
      </p:sp>
      <p:sp>
        <p:nvSpPr>
          <p:cNvPr id="12" name="Content Placeholder 11">
            <a:extLst>
              <a:ext uri="{FF2B5EF4-FFF2-40B4-BE49-F238E27FC236}">
                <a16:creationId xmlns:a16="http://schemas.microsoft.com/office/drawing/2014/main" id="{86923CCE-3D95-AA67-C4EC-C0B9E11751F6}"/>
              </a:ext>
            </a:extLst>
          </p:cNvPr>
          <p:cNvSpPr>
            <a:spLocks noGrp="1"/>
          </p:cNvSpPr>
          <p:nvPr>
            <p:ph idx="1"/>
          </p:nvPr>
        </p:nvSpPr>
        <p:spPr>
          <a:xfrm>
            <a:off x="87123" y="261831"/>
            <a:ext cx="2605895" cy="4238292"/>
          </a:xfrm>
        </p:spPr>
        <p:txBody>
          <a:bodyPr lIns="91440" tIns="45720" rIns="91440" bIns="45720" anchor="t"/>
          <a:lstStyle/>
          <a:p>
            <a:pPr marL="0" indent="0">
              <a:buNone/>
            </a:pPr>
            <a:endParaRPr lang="en-GB" sz="1200"/>
          </a:p>
          <a:p>
            <a:pPr marL="285750" indent="-285750">
              <a:spcAft>
                <a:spcPts val="600"/>
              </a:spcAft>
            </a:pPr>
            <a:r>
              <a:rPr lang="en-GB" sz="1200">
                <a:latin typeface="Arial"/>
                <a:cs typeface="Arial"/>
              </a:rPr>
              <a:t>Consistent with 2023/24, toothache, broken fillings, trauma to or broken teeth, and abscess and/or swelling remain the top four reasons why patients attend urgent dental care, with 21% to 35% of respondents selecting these options.</a:t>
            </a:r>
          </a:p>
          <a:p>
            <a:pPr marL="285750" indent="-285750">
              <a:spcAft>
                <a:spcPts val="600"/>
              </a:spcAft>
              <a:buFont typeface="Arial" panose="020B0604020202020204" pitchFamily="34" charset="0"/>
              <a:buChar char="•"/>
            </a:pPr>
            <a:r>
              <a:rPr lang="en-GB" sz="1200">
                <a:latin typeface="Arial"/>
                <a:cs typeface="Arial"/>
              </a:rPr>
              <a:t>Other specified reasons included infection, extractions, nerve and jaw pain, and issues with gums and sockets.</a:t>
            </a:r>
          </a:p>
          <a:p>
            <a:pPr marL="285750" indent="-285750">
              <a:spcAft>
                <a:spcPts val="600"/>
              </a:spcAft>
            </a:pPr>
            <a:r>
              <a:rPr lang="en-GB" sz="1200">
                <a:latin typeface="Arial"/>
                <a:cs typeface="Arial"/>
              </a:rPr>
              <a:t>This is a multiple-choice question; patients can select more than one option.</a:t>
            </a:r>
          </a:p>
          <a:p>
            <a:pPr marL="285750" indent="-285750">
              <a:spcAft>
                <a:spcPts val="600"/>
              </a:spcAft>
            </a:pPr>
            <a:r>
              <a:rPr lang="en-GB" sz="1200">
                <a:latin typeface="Arial"/>
                <a:cs typeface="Arial"/>
              </a:rPr>
              <a:t>Percentages are rounded. Bar lengths reflect exact values, so similar rounded percentages may have slightly different bar lengths.  </a:t>
            </a:r>
            <a:endParaRPr lang="en-GB" sz="1100"/>
          </a:p>
        </p:txBody>
      </p:sp>
      <p:sp>
        <p:nvSpPr>
          <p:cNvPr id="7" name="Rectangle 6">
            <a:extLst>
              <a:ext uri="{FF2B5EF4-FFF2-40B4-BE49-F238E27FC236}">
                <a16:creationId xmlns:a16="http://schemas.microsoft.com/office/drawing/2014/main" id="{70659B38-0442-F9FF-CA3A-F12DAFF27516}"/>
              </a:ext>
            </a:extLst>
          </p:cNvPr>
          <p:cNvSpPr/>
          <p:nvPr/>
        </p:nvSpPr>
        <p:spPr>
          <a:xfrm>
            <a:off x="2771800" y="505959"/>
            <a:ext cx="6048672" cy="4131581"/>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48B683F3-6A2D-6F9C-8B8D-7D63A22A762F}"/>
              </a:ext>
            </a:extLst>
          </p:cNvPr>
          <p:cNvGraphicFramePr/>
          <p:nvPr>
            <p:extLst>
              <p:ext uri="{D42A27DB-BD31-4B8C-83A1-F6EECF244321}">
                <p14:modId xmlns:p14="http://schemas.microsoft.com/office/powerpoint/2010/main" val="4206842858"/>
              </p:ext>
            </p:extLst>
          </p:nvPr>
        </p:nvGraphicFramePr>
        <p:xfrm>
          <a:off x="1187624" y="411510"/>
          <a:ext cx="7956376" cy="44644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82069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11B0E-E95D-393B-2C28-2DD69C33A1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C79917-741B-D491-23F3-7A5D27CEBB65}"/>
              </a:ext>
            </a:extLst>
          </p:cNvPr>
          <p:cNvSpPr>
            <a:spLocks noGrp="1"/>
          </p:cNvSpPr>
          <p:nvPr>
            <p:ph type="title"/>
          </p:nvPr>
        </p:nvSpPr>
        <p:spPr>
          <a:xfrm>
            <a:off x="86871" y="8919"/>
            <a:ext cx="8970257" cy="432048"/>
          </a:xfrm>
        </p:spPr>
        <p:txBody>
          <a:bodyPr/>
          <a:lstStyle/>
          <a:p>
            <a:r>
              <a:rPr lang="en-GB">
                <a:solidFill>
                  <a:srgbClr val="005EB8"/>
                </a:solidFill>
                <a:latin typeface="Arial" panose="020B0604020202020204" pitchFamily="34" charset="0"/>
              </a:rPr>
              <a:t>Reason(s) for Attending - Contract Comparison (2024/25)</a:t>
            </a:r>
          </a:p>
        </p:txBody>
      </p:sp>
      <p:sp>
        <p:nvSpPr>
          <p:cNvPr id="12" name="Content Placeholder 11">
            <a:extLst>
              <a:ext uri="{FF2B5EF4-FFF2-40B4-BE49-F238E27FC236}">
                <a16:creationId xmlns:a16="http://schemas.microsoft.com/office/drawing/2014/main" id="{2C59E7FD-BEDF-7C34-2A61-43DF6C086DEC}"/>
              </a:ext>
            </a:extLst>
          </p:cNvPr>
          <p:cNvSpPr>
            <a:spLocks noGrp="1"/>
          </p:cNvSpPr>
          <p:nvPr>
            <p:ph idx="1"/>
          </p:nvPr>
        </p:nvSpPr>
        <p:spPr>
          <a:xfrm>
            <a:off x="107502" y="627534"/>
            <a:ext cx="2808313" cy="4257903"/>
          </a:xfrm>
        </p:spPr>
        <p:txBody>
          <a:bodyPr/>
          <a:lstStyle/>
          <a:p>
            <a:r>
              <a:rPr lang="en-GB" sz="1200"/>
              <a:t>In 2024/25, when comparing the two contract types, statistically significantly more patients attended UDA practices than Contract Reform practices for the following reasons: toothache (38% vs 34%), trauma to or broken teeth (27% vs 23%), abscess or swelling (28% vs 20%), and facial swelling (9% vs 7%).</a:t>
            </a:r>
            <a:r>
              <a:rPr lang="da-DK" sz="1200"/>
              <a:t> </a:t>
            </a:r>
            <a:endParaRPr lang="en-GB" sz="1200"/>
          </a:p>
          <a:p>
            <a:pPr marL="0" indent="0">
              <a:buNone/>
            </a:pPr>
            <a:endParaRPr lang="en-GB" sz="1200"/>
          </a:p>
          <a:p>
            <a:pPr marL="0" indent="0">
              <a:buNone/>
            </a:pPr>
            <a:endParaRPr lang="en-GB" sz="1200"/>
          </a:p>
          <a:p>
            <a:r>
              <a:rPr lang="en-GB" sz="1200"/>
              <a:t>A statistically significantly higher proportion of patients attended Contract Reform practices than UDA Contract practices for broken fillings (26% vs 19%).</a:t>
            </a:r>
          </a:p>
          <a:p>
            <a:endParaRPr lang="en-GB" sz="1100"/>
          </a:p>
        </p:txBody>
      </p:sp>
      <p:sp>
        <p:nvSpPr>
          <p:cNvPr id="7" name="Rectangle 6">
            <a:extLst>
              <a:ext uri="{FF2B5EF4-FFF2-40B4-BE49-F238E27FC236}">
                <a16:creationId xmlns:a16="http://schemas.microsoft.com/office/drawing/2014/main" id="{53CC482D-BCE6-3002-24E6-DA5278354C17}"/>
              </a:ext>
            </a:extLst>
          </p:cNvPr>
          <p:cNvSpPr/>
          <p:nvPr/>
        </p:nvSpPr>
        <p:spPr>
          <a:xfrm>
            <a:off x="2987825" y="477253"/>
            <a:ext cx="6048673" cy="4110721"/>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10" name="Chart 9">
            <a:extLst>
              <a:ext uri="{FF2B5EF4-FFF2-40B4-BE49-F238E27FC236}">
                <a16:creationId xmlns:a16="http://schemas.microsoft.com/office/drawing/2014/main" id="{7F195431-6165-D45B-CFE7-4E2792BC542F}"/>
              </a:ext>
            </a:extLst>
          </p:cNvPr>
          <p:cNvGraphicFramePr/>
          <p:nvPr>
            <p:extLst>
              <p:ext uri="{D42A27DB-BD31-4B8C-83A1-F6EECF244321}">
                <p14:modId xmlns:p14="http://schemas.microsoft.com/office/powerpoint/2010/main" val="3601866899"/>
              </p:ext>
            </p:extLst>
          </p:nvPr>
        </p:nvGraphicFramePr>
        <p:xfrm>
          <a:off x="1213726" y="347583"/>
          <a:ext cx="7956376" cy="4464495"/>
        </p:xfrm>
        <a:graphic>
          <a:graphicData uri="http://schemas.openxmlformats.org/drawingml/2006/chart">
            <c:chart xmlns:c="http://schemas.openxmlformats.org/drawingml/2006/chart" xmlns:r="http://schemas.openxmlformats.org/officeDocument/2006/relationships" r:id="rId3"/>
          </a:graphicData>
        </a:graphic>
      </p:graphicFrame>
      <p:sp>
        <p:nvSpPr>
          <p:cNvPr id="4" name="Arrow: Up 3">
            <a:extLst>
              <a:ext uri="{FF2B5EF4-FFF2-40B4-BE49-F238E27FC236}">
                <a16:creationId xmlns:a16="http://schemas.microsoft.com/office/drawing/2014/main" id="{93F3723D-2A07-1E03-02CB-F8B7DCC0F3B5}"/>
              </a:ext>
            </a:extLst>
          </p:cNvPr>
          <p:cNvSpPr/>
          <p:nvPr/>
        </p:nvSpPr>
        <p:spPr>
          <a:xfrm rot="5400000">
            <a:off x="6048165" y="2319722"/>
            <a:ext cx="133747" cy="205755"/>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Up 4">
            <a:extLst>
              <a:ext uri="{FF2B5EF4-FFF2-40B4-BE49-F238E27FC236}">
                <a16:creationId xmlns:a16="http://schemas.microsoft.com/office/drawing/2014/main" id="{7DD096FE-64C7-A072-6779-9AEE6B706082}"/>
              </a:ext>
            </a:extLst>
          </p:cNvPr>
          <p:cNvSpPr/>
          <p:nvPr/>
        </p:nvSpPr>
        <p:spPr>
          <a:xfrm rot="5400000">
            <a:off x="7344308" y="879562"/>
            <a:ext cx="133747" cy="205755"/>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Arrow: Up 5">
            <a:extLst>
              <a:ext uri="{FF2B5EF4-FFF2-40B4-BE49-F238E27FC236}">
                <a16:creationId xmlns:a16="http://schemas.microsoft.com/office/drawing/2014/main" id="{43374BC2-DD21-89E8-C727-15347C122467}"/>
              </a:ext>
            </a:extLst>
          </p:cNvPr>
          <p:cNvSpPr/>
          <p:nvPr/>
        </p:nvSpPr>
        <p:spPr>
          <a:xfrm rot="5400000">
            <a:off x="6837149" y="1165943"/>
            <a:ext cx="133747" cy="205755"/>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Up 7">
            <a:extLst>
              <a:ext uri="{FF2B5EF4-FFF2-40B4-BE49-F238E27FC236}">
                <a16:creationId xmlns:a16="http://schemas.microsoft.com/office/drawing/2014/main" id="{56930660-7892-7664-A8FA-159B120ED906}"/>
              </a:ext>
            </a:extLst>
          </p:cNvPr>
          <p:cNvSpPr/>
          <p:nvPr/>
        </p:nvSpPr>
        <p:spPr>
          <a:xfrm rot="5400000">
            <a:off x="6912260" y="1743658"/>
            <a:ext cx="133747" cy="205755"/>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Up 8">
            <a:extLst>
              <a:ext uri="{FF2B5EF4-FFF2-40B4-BE49-F238E27FC236}">
                <a16:creationId xmlns:a16="http://schemas.microsoft.com/office/drawing/2014/main" id="{0EDD7ACB-FCFB-E85F-B76D-9F03FF067854}"/>
              </a:ext>
            </a:extLst>
          </p:cNvPr>
          <p:cNvSpPr/>
          <p:nvPr/>
        </p:nvSpPr>
        <p:spPr>
          <a:xfrm rot="5400000">
            <a:off x="6809382" y="1321053"/>
            <a:ext cx="133747" cy="205755"/>
          </a:xfrm>
          <a:prstGeom prst="upArrow">
            <a:avLst/>
          </a:prstGeom>
          <a:solidFill>
            <a:srgbClr val="02AE79"/>
          </a:solidFill>
          <a:ln w="9525">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22737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7CAFF7-7D38-7DF4-F5FE-87C28BCBD3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3EEC9-8483-8857-30C7-E8DBC167E98A}"/>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Ease of Getting an Appointment</a:t>
            </a:r>
          </a:p>
        </p:txBody>
      </p:sp>
      <p:sp>
        <p:nvSpPr>
          <p:cNvPr id="12" name="Content Placeholder 11">
            <a:extLst>
              <a:ext uri="{FF2B5EF4-FFF2-40B4-BE49-F238E27FC236}">
                <a16:creationId xmlns:a16="http://schemas.microsoft.com/office/drawing/2014/main" id="{209B4768-0256-6ED2-4513-6D601D4B3A23}"/>
              </a:ext>
            </a:extLst>
          </p:cNvPr>
          <p:cNvSpPr>
            <a:spLocks noGrp="1"/>
          </p:cNvSpPr>
          <p:nvPr>
            <p:ph idx="1"/>
          </p:nvPr>
        </p:nvSpPr>
        <p:spPr>
          <a:xfrm>
            <a:off x="323528" y="3367864"/>
            <a:ext cx="8715785" cy="1327105"/>
          </a:xfrm>
        </p:spPr>
        <p:txBody>
          <a:bodyPr/>
          <a:lstStyle/>
          <a:p>
            <a:r>
              <a:rPr lang="en-GB" sz="1200">
                <a:latin typeface="Arial"/>
                <a:ea typeface="+mn-lt"/>
                <a:cs typeface="+mn-lt"/>
              </a:rPr>
              <a:t>Ease is calculated in line with the NHSBSA reporting practices. </a:t>
            </a:r>
            <a:r>
              <a:rPr lang="en-GB" sz="1200">
                <a:latin typeface="Arial" panose="020B0604020202020204" pitchFamily="34" charset="0"/>
                <a:ea typeface="+mn-lt"/>
                <a:cs typeface="Arial" panose="020B0604020202020204" pitchFamily="34" charset="0"/>
              </a:rPr>
              <a:t>A </a:t>
            </a:r>
            <a:r>
              <a:rPr lang="en-GB" sz="1200">
                <a:latin typeface="Arial" panose="020B0604020202020204" pitchFamily="34" charset="0"/>
                <a:cs typeface="Arial" panose="020B0604020202020204" pitchFamily="34" charset="0"/>
              </a:rPr>
              <a:t>percentage of ‘Ease’ is calculated by adding ‘extremely easy’ and ‘very easy’ ratings out of all responses to the question to give an ease rating.</a:t>
            </a:r>
            <a:endParaRPr lang="en-GB" sz="1200"/>
          </a:p>
          <a:p>
            <a:r>
              <a:rPr lang="en-GB" sz="1200"/>
              <a:t>Overall, 59% of patients found it extremely or very easy to get an appointment. A further 20% of patients reported that it was fairly easy, and 7% found it extremely or very difficult to get an appointment. These findings are consistent with 2023/24. </a:t>
            </a:r>
          </a:p>
          <a:p>
            <a:r>
              <a:rPr lang="en-GB" sz="1200">
                <a:effectLst/>
                <a:latin typeface="Arial" panose="020B0604020202020204" pitchFamily="34" charset="0"/>
                <a:cs typeface="Arial" panose="020B0604020202020204" pitchFamily="34" charset="0"/>
              </a:rPr>
              <a:t>No statistically significant differences were found compared to last year or between the two contract types.</a:t>
            </a:r>
          </a:p>
          <a:p>
            <a:endParaRPr lang="en-GB" sz="1200"/>
          </a:p>
        </p:txBody>
      </p:sp>
      <p:sp>
        <p:nvSpPr>
          <p:cNvPr id="7" name="Rectangle 6">
            <a:extLst>
              <a:ext uri="{FF2B5EF4-FFF2-40B4-BE49-F238E27FC236}">
                <a16:creationId xmlns:a16="http://schemas.microsoft.com/office/drawing/2014/main" id="{FF38A2DC-38AD-F2B1-238B-51718EA28363}"/>
              </a:ext>
            </a:extLst>
          </p:cNvPr>
          <p:cNvSpPr/>
          <p:nvPr/>
        </p:nvSpPr>
        <p:spPr>
          <a:xfrm>
            <a:off x="484151" y="532321"/>
            <a:ext cx="8136905" cy="2664296"/>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F2FDF740-3C47-F019-B89B-2AB0F7F8FBF5}"/>
              </a:ext>
            </a:extLst>
          </p:cNvPr>
          <p:cNvGraphicFramePr/>
          <p:nvPr>
            <p:extLst>
              <p:ext uri="{D42A27DB-BD31-4B8C-83A1-F6EECF244321}">
                <p14:modId xmlns:p14="http://schemas.microsoft.com/office/powerpoint/2010/main" val="4107266027"/>
              </p:ext>
            </p:extLst>
          </p:nvPr>
        </p:nvGraphicFramePr>
        <p:xfrm>
          <a:off x="483588" y="336088"/>
          <a:ext cx="8048852" cy="285442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1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4A56E-A719-6C7B-9F44-1F48420D36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044A74-A49E-8960-F001-A490B1378E75}"/>
              </a:ext>
            </a:extLst>
          </p:cNvPr>
          <p:cNvSpPr>
            <a:spLocks noGrp="1"/>
          </p:cNvSpPr>
          <p:nvPr>
            <p:ph type="title"/>
          </p:nvPr>
        </p:nvSpPr>
        <p:spPr>
          <a:xfrm>
            <a:off x="66239" y="48493"/>
            <a:ext cx="8291264" cy="432048"/>
          </a:xfrm>
        </p:spPr>
        <p:txBody>
          <a:bodyPr/>
          <a:lstStyle/>
          <a:p>
            <a:r>
              <a:rPr lang="en-GB">
                <a:solidFill>
                  <a:srgbClr val="005EB8"/>
                </a:solidFill>
                <a:latin typeface="Arial" panose="020B0604020202020204" pitchFamily="34" charset="0"/>
              </a:rPr>
              <a:t>Ease of Finding out How to Book an Appointment</a:t>
            </a:r>
          </a:p>
        </p:txBody>
      </p:sp>
      <p:sp>
        <p:nvSpPr>
          <p:cNvPr id="12" name="Content Placeholder 11">
            <a:extLst>
              <a:ext uri="{FF2B5EF4-FFF2-40B4-BE49-F238E27FC236}">
                <a16:creationId xmlns:a16="http://schemas.microsoft.com/office/drawing/2014/main" id="{974CF3E2-EF18-4E56-288D-4E6BDF7AD018}"/>
              </a:ext>
            </a:extLst>
          </p:cNvPr>
          <p:cNvSpPr>
            <a:spLocks noGrp="1"/>
          </p:cNvSpPr>
          <p:nvPr>
            <p:ph idx="1"/>
          </p:nvPr>
        </p:nvSpPr>
        <p:spPr>
          <a:xfrm>
            <a:off x="248703" y="3284074"/>
            <a:ext cx="8715785" cy="1368152"/>
          </a:xfrm>
        </p:spPr>
        <p:txBody>
          <a:bodyPr/>
          <a:lstStyle/>
          <a:p>
            <a:r>
              <a:rPr lang="en-GB" sz="1200"/>
              <a:t>Overall, 69% of patients reported that it was extremely or very easy to find out how to book their urgent appointment, and just 3% reported that they found it extremely or very difficult. Statistically, this is consistent with last year’s findings.</a:t>
            </a:r>
          </a:p>
          <a:p>
            <a:r>
              <a:rPr lang="en-GB" sz="1200"/>
              <a:t>For UDA Contract, there has been a statistically significant decrease of two percentage points in the number of patients who found it ‘extremely/very difficult’ to find out how to book their appointment in 2024/25 when compared to 2023/24.</a:t>
            </a:r>
          </a:p>
          <a:p>
            <a:r>
              <a:rPr lang="en-GB" sz="1200">
                <a:effectLst/>
                <a:latin typeface="Arial" panose="020B0604020202020204" pitchFamily="34" charset="0"/>
                <a:cs typeface="Arial" panose="020B0604020202020204" pitchFamily="34" charset="0"/>
              </a:rPr>
              <a:t>No statistically significant differences were found compared to last year for Contract Reform or between the two contract types.</a:t>
            </a:r>
          </a:p>
          <a:p>
            <a:endParaRPr lang="en-GB" sz="1200"/>
          </a:p>
          <a:p>
            <a:endParaRPr lang="en-GB" sz="1200"/>
          </a:p>
        </p:txBody>
      </p:sp>
      <p:sp>
        <p:nvSpPr>
          <p:cNvPr id="7" name="Rectangle 6">
            <a:extLst>
              <a:ext uri="{FF2B5EF4-FFF2-40B4-BE49-F238E27FC236}">
                <a16:creationId xmlns:a16="http://schemas.microsoft.com/office/drawing/2014/main" id="{F4FE04A3-7D80-7C7C-77F5-6C978DB899C6}"/>
              </a:ext>
            </a:extLst>
          </p:cNvPr>
          <p:cNvSpPr/>
          <p:nvPr/>
        </p:nvSpPr>
        <p:spPr>
          <a:xfrm>
            <a:off x="484151" y="532321"/>
            <a:ext cx="8136905" cy="2664296"/>
          </a:xfrm>
          <a:prstGeom prst="rect">
            <a:avLst/>
          </a:prstGeom>
          <a:noFill/>
          <a:ln>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5" name="Chart 4">
            <a:extLst>
              <a:ext uri="{FF2B5EF4-FFF2-40B4-BE49-F238E27FC236}">
                <a16:creationId xmlns:a16="http://schemas.microsoft.com/office/drawing/2014/main" id="{9DE02E27-3822-2B24-9CE5-56DA9AA0129F}"/>
              </a:ext>
            </a:extLst>
          </p:cNvPr>
          <p:cNvGraphicFramePr/>
          <p:nvPr>
            <p:extLst>
              <p:ext uri="{D42A27DB-BD31-4B8C-83A1-F6EECF244321}">
                <p14:modId xmlns:p14="http://schemas.microsoft.com/office/powerpoint/2010/main" val="1029240809"/>
              </p:ext>
            </p:extLst>
          </p:nvPr>
        </p:nvGraphicFramePr>
        <p:xfrm>
          <a:off x="483588" y="336088"/>
          <a:ext cx="8048852" cy="2854421"/>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a:extLst>
              <a:ext uri="{FF2B5EF4-FFF2-40B4-BE49-F238E27FC236}">
                <a16:creationId xmlns:a16="http://schemas.microsoft.com/office/drawing/2014/main" id="{31263EC4-C9C5-2D8D-4110-5BFEA13411F5}"/>
              </a:ext>
            </a:extLst>
          </p:cNvPr>
          <p:cNvSpPr/>
          <p:nvPr/>
        </p:nvSpPr>
        <p:spPr>
          <a:xfrm>
            <a:off x="8082998" y="2283718"/>
            <a:ext cx="330114" cy="216024"/>
          </a:xfrm>
          <a:prstGeom prst="ellipse">
            <a:avLst/>
          </a:prstGeom>
          <a:no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5425038"/>
      </p:ext>
    </p:extLst>
  </p:cSld>
  <p:clrMapOvr>
    <a:masterClrMapping/>
  </p:clrMapOvr>
</p:sld>
</file>

<file path=ppt/theme/theme1.xml><?xml version="1.0" encoding="utf-8"?>
<a:theme xmlns:a="http://schemas.openxmlformats.org/drawingml/2006/main" name="Presentation1_v2 (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eea284a-7b60-4145-ad22-dee4f6dadca4" xsi:nil="true"/>
    <lcf76f155ced4ddcb4097134ff3c332f xmlns="a9361dc0-16a1-4cf6-a8b7-3650143ad7be">
      <Terms xmlns="http://schemas.microsoft.com/office/infopath/2007/PartnerControls"/>
    </lcf76f155ced4ddcb4097134ff3c332f>
    <_ip_UnifiedCompliancePolicyUIAction xmlns="http://schemas.microsoft.com/sharepoint/v3" xsi:nil="true"/>
    <Whattypeofdatadoesdocumentcontain_x003f_ xmlns="a9361dc0-16a1-4cf6-a8b7-3650143ad7be" xsi:nil="true"/>
    <Externalwebsitehyperlink xmlns="a9361dc0-16a1-4cf6-a8b7-3650143ad7be">
      <Url xsi:nil="true"/>
      <Description xsi:nil="true"/>
    </Externalwebsitehyperlink>
    <Complete xmlns="a9361dc0-16a1-4cf6-a8b7-3650143ad7be">false</Complete>
    <Note xmlns="a9361dc0-16a1-4cf6-a8b7-3650143ad7be" xsi:nil="true"/>
    <Owner xmlns="a9361dc0-16a1-4cf6-a8b7-3650143ad7be">
      <UserInfo>
        <DisplayName/>
        <AccountId xsi:nil="true"/>
        <AccountType/>
      </UserInfo>
    </Owner>
    <Review_x0020_Period_x0020__x0028_Months_x0029_ xmlns="a9361dc0-16a1-4cf6-a8b7-3650143ad7be">24</Review_x0020_Period_x0020__x0028_Months_x0029_>
    <ExpiredItems xmlns="a9361dc0-16a1-4cf6-a8b7-3650143ad7be" xsi:nil="true"/>
    <_ip_UnifiedCompliancePolicyProperties xmlns="http://schemas.microsoft.com/sharepoint/v3" xsi:nil="true"/>
    <Last_x0020_Reviewed xmlns="a9361dc0-16a1-4cf6-a8b7-3650143ad7be">2025-07-03T09:47:53+00:00</Last_x0020_Reviewed>
    <Reviewed2024 xmlns="a9361dc0-16a1-4cf6-a8b7-3650143ad7be">false</Reviewed2024>
    <Month xmlns="a9361dc0-16a1-4cf6-a8b7-3650143ad7b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FC4E3FD7EAF2147BEC68E6696641906" ma:contentTypeVersion="33" ma:contentTypeDescription="Create a new document." ma:contentTypeScope="" ma:versionID="76b364137cf1d6e3c7f7ce6b62a41a9b">
  <xsd:schema xmlns:xsd="http://www.w3.org/2001/XMLSchema" xmlns:xs="http://www.w3.org/2001/XMLSchema" xmlns:p="http://schemas.microsoft.com/office/2006/metadata/properties" xmlns:ns1="http://schemas.microsoft.com/sharepoint/v3" xmlns:ns2="a9361dc0-16a1-4cf6-a8b7-3650143ad7be" xmlns:ns3="2eea284a-7b60-4145-ad22-dee4f6dadca4" targetNamespace="http://schemas.microsoft.com/office/2006/metadata/properties" ma:root="true" ma:fieldsID="f0c10331746d12c1448ad708cc51027b" ns1:_="" ns2:_="" ns3:_="">
    <xsd:import namespace="http://schemas.microsoft.com/sharepoint/v3"/>
    <xsd:import namespace="a9361dc0-16a1-4cf6-a8b7-3650143ad7be"/>
    <xsd:import namespace="2eea284a-7b60-4145-ad22-dee4f6dadca4"/>
    <xsd:element name="properties">
      <xsd:complexType>
        <xsd:sequence>
          <xsd:element name="documentManagement">
            <xsd:complexType>
              <xsd:all>
                <xsd:element ref="ns2:Owner" minOccurs="0"/>
                <xsd:element ref="ns2:Last_x0020_Reviewed" minOccurs="0"/>
                <xsd:element ref="ns2:Review_x0020_Period_x0020__x0028_Months_x0029_" minOccurs="0"/>
                <xsd:element ref="ns2:ExpiredItems" minOccurs="0"/>
                <xsd:element ref="ns2:Whattypeofdatadoesdocumentcontain_x003f_" minOccurs="0"/>
                <xsd:element ref="ns1:_ip_UnifiedCompliancePolicyProperties" minOccurs="0"/>
                <xsd:element ref="ns2:Complete" minOccurs="0"/>
                <xsd:element ref="ns2:Reviewed2024" minOccurs="0"/>
                <xsd:element ref="ns2:Note" minOccurs="0"/>
                <xsd:element ref="ns2:Externalwebsitehyperlink" minOccurs="0"/>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1:_ip_UnifiedCompliancePolicyUIAction" minOccurs="0"/>
                <xsd:element ref="ns2:MediaServiceLocation" minOccurs="0"/>
                <xsd:element ref="ns2:MediaServiceObjectDetectorVersions" minOccurs="0"/>
                <xsd:element ref="ns2:MediaServiceSearchProperties" minOccurs="0"/>
                <xsd:element ref="ns2:Mon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1" nillable="true" ma:displayName="Unified Compliance Policy Properties" ma:hidden="true" ma:internalName="_ip_UnifiedCompliancePolicyProperties">
      <xsd:simpleType>
        <xsd:restriction base="dms:Note"/>
      </xsd:simpleType>
    </xsd:element>
    <xsd:element name="_ip_UnifiedCompliancePolicyUIAction" ma:index="3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9361dc0-16a1-4cf6-a8b7-3650143ad7be" elementFormDefault="qualified">
    <xsd:import namespace="http://schemas.microsoft.com/office/2006/documentManagement/types"/>
    <xsd:import namespace="http://schemas.microsoft.com/office/infopath/2007/PartnerControls"/>
    <xsd:element name="Owner" ma:index="1"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Last_x0020_Reviewed" ma:index="2" nillable="true" ma:displayName="Last Reviewed" ma:default="[today]" ma:description="Most recent review date" ma:format="DateOnly" ma:indexed="true" ma:internalName="Last_x0020_Reviewed">
      <xsd:simpleType>
        <xsd:restriction base="dms:DateTime"/>
      </xsd:simpleType>
    </xsd:element>
    <xsd:element name="Review_x0020_Period_x0020__x0028_Months_x0029_" ma:index="4" nillable="true" ma:displayName="Review Period (Months)" ma:default="24" ma:description="How many months until next document review" ma:format="Dropdown" ma:internalName="Review_x0020_Period_x0020__x0028_Months_x0029_">
      <xsd:simpleType>
        <xsd:restriction base="dms:Choice">
          <xsd:enumeration value="2"/>
          <xsd:enumeration value="6"/>
          <xsd:enumeration value="12"/>
          <xsd:enumeration value="24"/>
          <xsd:enumeration value="36"/>
          <xsd:enumeration value="48"/>
          <xsd:enumeration value="60"/>
          <xsd:enumeration value="72"/>
          <xsd:enumeration value="84"/>
          <xsd:enumeration value="96"/>
          <xsd:enumeration value="108"/>
          <xsd:enumeration value="120"/>
        </xsd:restriction>
      </xsd:simpleType>
    </xsd:element>
    <xsd:element name="ExpiredItems" ma:index="8" nillable="true" ma:displayName="Expired Items" ma:format="Dropdown" ma:internalName="ExpiredItems">
      <xsd:simpleType>
        <xsd:restriction base="dms:Text">
          <xsd:maxLength value="255"/>
        </xsd:restriction>
      </xsd:simpleType>
    </xsd:element>
    <xsd:element name="Whattypeofdatadoesdocumentcontain_x003f_" ma:index="9" nillable="true" ma:displayName="What type of data does document contain?" ma:description="Record what data is contained within the document. Completing this section enables us to be on top of our auditing but preventing potential breaches of information. " ma:format="Dropdown" ma:internalName="Whattypeofdatadoesdocumentcontain_x003f_">
      <xsd:simpleType>
        <xsd:restriction base="dms:Choice">
          <xsd:enumeration value="Personal"/>
          <xsd:enumeration value="Patient"/>
          <xsd:enumeration value="Financial"/>
          <xsd:enumeration value="Business Data"/>
          <xsd:enumeration value="Test Data"/>
          <xsd:enumeration value="Pensions"/>
        </xsd:restriction>
      </xsd:simpleType>
    </xsd:element>
    <xsd:element name="Complete" ma:index="12" nillable="true" ma:displayName="Complete" ma:default="0" ma:description="Review 2024" ma:format="Dropdown" ma:internalName="Complete">
      <xsd:simpleType>
        <xsd:restriction base="dms:Boolean"/>
      </xsd:simpleType>
    </xsd:element>
    <xsd:element name="Reviewed2024" ma:index="13" nillable="true" ma:displayName="Reviewed 2024" ma:default="0" ma:format="Dropdown" ma:internalName="Reviewed2024">
      <xsd:simpleType>
        <xsd:restriction base="dms:Boolean"/>
      </xsd:simpleType>
    </xsd:element>
    <xsd:element name="Note" ma:index="14" nillable="true" ma:displayName="Note" ma:format="Dropdown" ma:internalName="Note">
      <xsd:simpleType>
        <xsd:restriction base="dms:Text">
          <xsd:maxLength value="255"/>
        </xsd:restriction>
      </xsd:simpleType>
    </xsd:element>
    <xsd:element name="Externalwebsitehyperlink" ma:index="15" nillable="true" ma:displayName="External website hyperlink" ma:format="Hyperlink" ma:internalName="Externalwebsitehyperlink">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19" nillable="true" ma:displayName="MediaServiceMetadata" ma:hidden="true" ma:internalName="MediaServiceMetadata" ma:readOnly="true">
      <xsd:simpleType>
        <xsd:restriction base="dms:Note"/>
      </xsd:simpleType>
    </xsd:element>
    <xsd:element name="MediaServiceFastMetadata" ma:index="20" nillable="true" ma:displayName="MediaServiceFastMetadata" ma:hidden="true" ma:internalName="MediaServiceFastMetadata" ma:readOnly="true">
      <xsd:simpleType>
        <xsd:restriction base="dms:Note"/>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ServiceDateTaken" ma:index="23" nillable="true" ma:displayName="MediaServiceDateTaken" ma:hidden="true" ma:internalName="MediaServiceDateTaken" ma:readOnly="true">
      <xsd:simpleType>
        <xsd:restriction base="dms:Text"/>
      </xsd:simpleType>
    </xsd:element>
    <xsd:element name="MediaServiceAutoTags" ma:index="24" nillable="true" ma:displayName="Tags" ma:internalName="MediaServiceAutoTags"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element name="MediaServiceOCR" ma:index="26" nillable="true" ma:displayName="Extracted Text" ma:internalName="MediaServiceOCR" ma:readOnly="true">
      <xsd:simpleType>
        <xsd:restriction base="dms:Note">
          <xsd:maxLength value="255"/>
        </xsd:restriction>
      </xsd:simpleType>
    </xsd:element>
    <xsd:element name="MediaServiceGenerationTime" ma:index="27" nillable="true" ma:displayName="MediaServiceGenerationTime" ma:hidden="true" ma:internalName="MediaServiceGenerationTime" ma:readOnly="true">
      <xsd:simpleType>
        <xsd:restriction base="dms:Text"/>
      </xsd:simpleType>
    </xsd:element>
    <xsd:element name="MediaServiceEventHashCode" ma:index="28" nillable="true" ma:displayName="MediaServiceEventHashCode" ma:hidden="true" ma:internalName="MediaServiceEventHashCode" ma:readOnly="true">
      <xsd:simpleType>
        <xsd:restriction base="dms:Text"/>
      </xsd:simpleType>
    </xsd:element>
    <xsd:element name="lcf76f155ced4ddcb4097134ff3c332f" ma:index="31" nillable="true" ma:taxonomy="true" ma:internalName="lcf76f155ced4ddcb4097134ff3c332f" ma:taxonomyFieldName="MediaServiceImageTags" ma:displayName="Image Tags" ma:readOnly="false" ma:fieldId="{5cf76f15-5ced-4ddc-b409-7134ff3c332f}" ma:taxonomyMulti="true" ma:sspId="02b69053-c3fb-47ab-9000-5ac769dc75f2" ma:termSetId="09814cd3-568e-fe90-9814-8d621ff8fb84" ma:anchorId="fba54fb3-c3e1-fe81-a776-ca4b69148c4d" ma:open="true" ma:isKeyword="false">
      <xsd:complexType>
        <xsd:sequence>
          <xsd:element ref="pc:Terms" minOccurs="0" maxOccurs="1"/>
        </xsd:sequence>
      </xsd:complexType>
    </xsd:element>
    <xsd:element name="MediaServiceLocation" ma:index="34" nillable="true" ma:displayName="Location" ma:description="" ma:indexed="true" ma:internalName="MediaServiceLocation" ma:readOnly="true">
      <xsd:simpleType>
        <xsd:restriction base="dms:Text"/>
      </xsd:simpleType>
    </xsd:element>
    <xsd:element name="MediaServiceObjectDetectorVersions" ma:index="3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36" nillable="true" ma:displayName="MediaServiceSearchProperties" ma:hidden="true" ma:internalName="MediaServiceSearchProperties" ma:readOnly="true">
      <xsd:simpleType>
        <xsd:restriction base="dms:Note"/>
      </xsd:simpleType>
    </xsd:element>
    <xsd:element name="Month" ma:index="40" nillable="true" ma:displayName="Month" ma:format="DateOnly" ma:internalName="Month">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2eea284a-7b60-4145-ad22-dee4f6dadca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0" nillable="true" ma:displayName="Shared With Details" ma:internalName="SharedWithDetails" ma:readOnly="true">
      <xsd:simpleType>
        <xsd:restriction base="dms:Note">
          <xsd:maxLength value="255"/>
        </xsd:restriction>
      </xsd:simpleType>
    </xsd:element>
    <xsd:element name="TaxCatchAll" ma:index="32" nillable="true" ma:displayName="Taxonomy Catch All Column" ma:hidden="true" ma:list="{8b9fb031-f7a8-4cc6-8f75-cfdf68c34dba}" ma:internalName="TaxCatchAll" ma:showField="CatchAllData" ma:web="2eea284a-7b60-4145-ad22-dee4f6dadca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7" ma:displayName="Content Type"/>
        <xsd:element ref="dc:title" minOccurs="0" maxOccurs="1" ma:index="6"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AF9A407-FDE8-4094-9CD6-FD7CFCA5C126}">
  <ds:schemaRefs>
    <ds:schemaRef ds:uri="273608db-6668-4128-9d1f-f160c27e8c8e"/>
    <ds:schemaRef ds:uri="2799d30d-6731-4efe-ac9b-c4895a8828d9"/>
    <ds:schemaRef ds:uri="b39a563c-9aeb-4c47-9ebe-f788546db63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5DE1CB2-258E-413D-86D2-03EA7D8A69A1}"/>
</file>

<file path=customXml/itemProps3.xml><?xml version="1.0" encoding="utf-8"?>
<ds:datastoreItem xmlns:ds="http://schemas.openxmlformats.org/officeDocument/2006/customXml" ds:itemID="{972DB7E8-89ED-4334-9860-6D43622D43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TotalTime>
  <Words>2866</Words>
  <Application>Microsoft Office PowerPoint</Application>
  <PresentationFormat>On-screen Show (16:9)</PresentationFormat>
  <Paragraphs>160</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Arial Black</vt:lpstr>
      <vt:lpstr>Calibri</vt:lpstr>
      <vt:lpstr>Wingdings</vt:lpstr>
      <vt:lpstr>Presentation1_v2 (2)</vt:lpstr>
      <vt:lpstr>NHSBSA Dental Services </vt:lpstr>
      <vt:lpstr>Introduction</vt:lpstr>
      <vt:lpstr>Booking Your Appointment – Year on Year Comparison</vt:lpstr>
      <vt:lpstr>Booking Your Appointment –  Contract Comparison (2024/25)</vt:lpstr>
      <vt:lpstr>Booking Your Appointment – Other Methods (2024/25)</vt:lpstr>
      <vt:lpstr>Reason(s) for Attending - Year on Year Comparison</vt:lpstr>
      <vt:lpstr>Reason(s) for Attending - Contract Comparison (2024/25)</vt:lpstr>
      <vt:lpstr>Ease of Getting an Appointment</vt:lpstr>
      <vt:lpstr>Ease of Finding out How to Book an Appointment</vt:lpstr>
      <vt:lpstr>Waiting Times – Year on Year Comparison</vt:lpstr>
      <vt:lpstr>Waiting Times –  Contract Comparison (2024/25)</vt:lpstr>
      <vt:lpstr>Satisfaction with Waiting Time</vt:lpstr>
      <vt:lpstr>Dental Health: Dental Problem Fixed/Resolved</vt:lpstr>
      <vt:lpstr>Dental Health: Follow-up Care</vt:lpstr>
      <vt:lpstr>Satisfaction with Quality of NHS Dentistry</vt:lpstr>
      <vt:lpstr>Satisfaction with Overall Patient Experience</vt:lpstr>
      <vt:lpstr>Summary – Year on Year Comparison</vt:lpstr>
      <vt:lpstr>Summary - Contract Comparison (2024/25)</vt:lpstr>
      <vt:lpstr>PowerPoint Presentation</vt:lpstr>
    </vt:vector>
  </TitlesOfParts>
  <Company>NHSBSA Pensions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Gemma Watson</dc:creator>
  <cp:lastModifiedBy>Gemma Watson</cp:lastModifiedBy>
  <cp:revision>3</cp:revision>
  <dcterms:created xsi:type="dcterms:W3CDTF">2016-08-19T15:16:43Z</dcterms:created>
  <dcterms:modified xsi:type="dcterms:W3CDTF">2025-07-03T09:30:50Z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0x010100CFC4E3FD7EAF2147BEC68E6696641906</vt:lpwstr>
  </property>
  <property fmtid="{D5CDD505-2E9C-101B-9397-08002B2CF9AE}" pid="3" name="MediaServiceImageTags">
    <vt:lpwstr/>
  </property>
</Properties>
</file>