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header3.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72D7485" w14:textId="77777777" w:rsidR="005B67F8" w:rsidRDefault="005B67F8" w:rsidP="00032A7E">
      <w:pPr>
        <w:pStyle w:val="Heading1"/>
      </w:pPr>
    </w:p>
    <w:p w14:paraId="7F411F49" w14:textId="77777777" w:rsidR="004D18F4" w:rsidRDefault="004D18F4" w:rsidP="004D18F4"/>
    <w:p w14:paraId="1D3D4C07" w14:textId="77777777" w:rsidR="004D18F4" w:rsidRDefault="004D18F4" w:rsidP="004D18F4"/>
    <w:p w14:paraId="6375AFA0" w14:textId="77777777" w:rsidR="004D18F4" w:rsidRDefault="004D18F4" w:rsidP="004D18F4"/>
    <w:p w14:paraId="795E44D2" w14:textId="77777777" w:rsidR="004D18F4" w:rsidRDefault="004D18F4" w:rsidP="004D18F4"/>
    <w:p w14:paraId="3448C458" w14:textId="77777777" w:rsidR="004D18F4" w:rsidRDefault="004D18F4" w:rsidP="004D18F4"/>
    <w:p w14:paraId="52D59F7B" w14:textId="77777777" w:rsidR="004D18F4" w:rsidRDefault="004D18F4" w:rsidP="004D18F4"/>
    <w:p w14:paraId="7F1F193F" w14:textId="77777777" w:rsidR="004D18F4" w:rsidRDefault="004D18F4" w:rsidP="004D18F4"/>
    <w:p w14:paraId="34EAFA83" w14:textId="77777777" w:rsidR="004D18F4" w:rsidRDefault="004D18F4" w:rsidP="004D18F4"/>
    <w:p w14:paraId="5378FAF0" w14:textId="77777777" w:rsidR="004D18F4" w:rsidRPr="004D18F4" w:rsidRDefault="004D18F4" w:rsidP="004D18F4"/>
    <w:p w14:paraId="3F44B2AE" w14:textId="4E919BBE" w:rsidR="007E6E4E" w:rsidRPr="005B67F8" w:rsidRDefault="00F91D4A" w:rsidP="00032A7E">
      <w:pPr>
        <w:pStyle w:val="Heading1"/>
        <w:rPr>
          <w:color w:val="auto"/>
          <w:sz w:val="56"/>
          <w:szCs w:val="56"/>
        </w:rPr>
      </w:pPr>
      <w:r>
        <w:rPr>
          <w:color w:val="auto"/>
          <w:sz w:val="56"/>
          <w:szCs w:val="56"/>
        </w:rPr>
        <w:t>Primary Care Services</w:t>
      </w:r>
    </w:p>
    <w:p w14:paraId="0005F37A" w14:textId="528E5683" w:rsidR="00DD4F44" w:rsidRDefault="005617DF" w:rsidP="00032A7E">
      <w:pPr>
        <w:pStyle w:val="Heading1"/>
        <w:rPr>
          <w:sz w:val="40"/>
        </w:rPr>
      </w:pPr>
      <w:r>
        <w:rPr>
          <w:sz w:val="40"/>
        </w:rPr>
        <w:t xml:space="preserve">NHS </w:t>
      </w:r>
      <w:r w:rsidR="00201ED4">
        <w:rPr>
          <w:sz w:val="40"/>
        </w:rPr>
        <w:t>Dental Services Glossary</w:t>
      </w:r>
    </w:p>
    <w:p w14:paraId="79EC7FD4" w14:textId="77777777" w:rsidR="001C0891" w:rsidRDefault="001C0891" w:rsidP="001C0891"/>
    <w:p w14:paraId="125DBAB2" w14:textId="77777777" w:rsidR="00C33618" w:rsidRDefault="00C33618" w:rsidP="001C0891">
      <w:pPr>
        <w:rPr>
          <w:b/>
          <w:bCs/>
          <w:sz w:val="40"/>
          <w:szCs w:val="40"/>
        </w:rPr>
      </w:pPr>
    </w:p>
    <w:p w14:paraId="352A1982" w14:textId="77777777" w:rsidR="00C33618" w:rsidRDefault="00C33618" w:rsidP="001C0891">
      <w:pPr>
        <w:rPr>
          <w:b/>
          <w:bCs/>
          <w:sz w:val="40"/>
          <w:szCs w:val="40"/>
        </w:rPr>
      </w:pPr>
    </w:p>
    <w:p w14:paraId="7C9DDA9F" w14:textId="225A9D03" w:rsidR="00C33618" w:rsidRPr="001C0891" w:rsidRDefault="00C33618" w:rsidP="001C0891">
      <w:pPr>
        <w:rPr>
          <w:b/>
          <w:bCs/>
          <w:sz w:val="40"/>
          <w:szCs w:val="40"/>
        </w:rPr>
        <w:sectPr w:rsidR="00C33618" w:rsidRPr="001C0891" w:rsidSect="0093194C">
          <w:headerReference w:type="default" r:id="rId12"/>
          <w:footerReference w:type="default" r:id="rId13"/>
          <w:headerReference w:type="first" r:id="rId14"/>
          <w:pgSz w:w="11906" w:h="16838"/>
          <w:pgMar w:top="1134" w:right="1134" w:bottom="1134" w:left="1134" w:header="709" w:footer="709" w:gutter="0"/>
          <w:cols w:space="708"/>
          <w:titlePg/>
          <w:docGrid w:linePitch="360"/>
        </w:sectPr>
      </w:pPr>
    </w:p>
    <w:p w14:paraId="6D59889C" w14:textId="42563C48" w:rsidR="002E2A78" w:rsidRDefault="00201ED4" w:rsidP="00032A7E">
      <w:pPr>
        <w:pStyle w:val="Heading1"/>
      </w:pPr>
      <w:r>
        <w:lastRenderedPageBreak/>
        <w:t>Content</w:t>
      </w:r>
    </w:p>
    <w:p w14:paraId="60B2EBDA" w14:textId="77777777" w:rsidR="002E2A78" w:rsidRDefault="002E2A78" w:rsidP="002E2A78"/>
    <w:p w14:paraId="777BEF97" w14:textId="32CE0B8B" w:rsidR="002E2A78" w:rsidRDefault="002E4515" w:rsidP="00C04145">
      <w:pPr>
        <w:jc w:val="both"/>
      </w:pPr>
      <w:hyperlink w:anchor="_A" w:history="1">
        <w:r w:rsidRPr="00522D65">
          <w:rPr>
            <w:rStyle w:val="Hyperlink"/>
          </w:rPr>
          <w:t>A</w:t>
        </w:r>
      </w:hyperlink>
      <w:r w:rsidR="00015F2E">
        <w:t xml:space="preserve"> </w:t>
      </w:r>
      <w:r w:rsidR="00E72C46">
        <w:t xml:space="preserve">……………………………………………………………………………………………. </w:t>
      </w:r>
      <w:r w:rsidR="0016218C">
        <w:t>3</w:t>
      </w:r>
    </w:p>
    <w:p w14:paraId="56CCC03D" w14:textId="7839702D" w:rsidR="007C7253" w:rsidRDefault="007C7253" w:rsidP="00C04145">
      <w:pPr>
        <w:jc w:val="both"/>
      </w:pPr>
      <w:hyperlink w:anchor="_B" w:history="1">
        <w:r w:rsidRPr="00B37239">
          <w:rPr>
            <w:rStyle w:val="Hyperlink"/>
          </w:rPr>
          <w:t>B</w:t>
        </w:r>
      </w:hyperlink>
      <w:r w:rsidR="006F5328">
        <w:t xml:space="preserve"> ……………………………………………………………………………………………. 4</w:t>
      </w:r>
    </w:p>
    <w:p w14:paraId="233D922B" w14:textId="4B83B4E8" w:rsidR="007C7253" w:rsidRDefault="007C7253" w:rsidP="00C04145">
      <w:pPr>
        <w:jc w:val="both"/>
      </w:pPr>
      <w:hyperlink w:anchor="_C" w:history="1">
        <w:r w:rsidRPr="001C29A1">
          <w:rPr>
            <w:rStyle w:val="Hyperlink"/>
          </w:rPr>
          <w:t>C</w:t>
        </w:r>
      </w:hyperlink>
      <w:r w:rsidR="0072301C">
        <w:t xml:space="preserve"> …………………………………………………………………………………………….</w:t>
      </w:r>
      <w:r w:rsidR="001C29A1">
        <w:t xml:space="preserve"> 5</w:t>
      </w:r>
    </w:p>
    <w:p w14:paraId="474AA3F5" w14:textId="2FE0CB89" w:rsidR="007C7253" w:rsidRDefault="007C7253" w:rsidP="00C04145">
      <w:pPr>
        <w:jc w:val="both"/>
      </w:pPr>
      <w:hyperlink w:anchor="_D" w:history="1">
        <w:r w:rsidRPr="00015607">
          <w:rPr>
            <w:rStyle w:val="Hyperlink"/>
          </w:rPr>
          <w:t>D</w:t>
        </w:r>
      </w:hyperlink>
      <w:r w:rsidR="00015607">
        <w:t xml:space="preserve"> ……………………………………………………………………………………………. 7</w:t>
      </w:r>
    </w:p>
    <w:p w14:paraId="2F806342" w14:textId="364A32BA" w:rsidR="00D078A1" w:rsidRDefault="007C7253" w:rsidP="00C04145">
      <w:pPr>
        <w:jc w:val="both"/>
      </w:pPr>
      <w:hyperlink w:anchor="_E" w:history="1">
        <w:r w:rsidRPr="00D078A1">
          <w:rPr>
            <w:rStyle w:val="Hyperlink"/>
          </w:rPr>
          <w:t>E</w:t>
        </w:r>
      </w:hyperlink>
      <w:r w:rsidR="00D078A1">
        <w:t xml:space="preserve"> ……………………………………………………………………………………………. 8</w:t>
      </w:r>
    </w:p>
    <w:p w14:paraId="53F4E954" w14:textId="04D0E695" w:rsidR="007C7253" w:rsidRDefault="007C7253" w:rsidP="00C04145">
      <w:pPr>
        <w:jc w:val="both"/>
      </w:pPr>
      <w:hyperlink w:anchor="_F" w:history="1">
        <w:r w:rsidRPr="00D078A1">
          <w:rPr>
            <w:rStyle w:val="Hyperlink"/>
          </w:rPr>
          <w:t>F</w:t>
        </w:r>
      </w:hyperlink>
      <w:r w:rsidR="00D078A1">
        <w:t xml:space="preserve"> ……………………………………………………………………………………………. 9</w:t>
      </w:r>
    </w:p>
    <w:p w14:paraId="13376392" w14:textId="6159F4C4" w:rsidR="00D96BFD" w:rsidRDefault="007C7253" w:rsidP="00C04145">
      <w:pPr>
        <w:jc w:val="both"/>
      </w:pPr>
      <w:hyperlink w:anchor="_G" w:history="1">
        <w:r w:rsidRPr="00D96BFD">
          <w:rPr>
            <w:rStyle w:val="Hyperlink"/>
          </w:rPr>
          <w:t>G</w:t>
        </w:r>
      </w:hyperlink>
      <w:r w:rsidR="00D96BFD">
        <w:t xml:space="preserve"> ……………………………………………………………………………………………. 10</w:t>
      </w:r>
    </w:p>
    <w:p w14:paraId="15C6A13F" w14:textId="099D9AF4" w:rsidR="007C7253" w:rsidRDefault="007C7253" w:rsidP="00C04145">
      <w:pPr>
        <w:jc w:val="both"/>
      </w:pPr>
      <w:hyperlink w:anchor="_H" w:history="1">
        <w:r w:rsidRPr="00D96BFD">
          <w:rPr>
            <w:rStyle w:val="Hyperlink"/>
          </w:rPr>
          <w:t>H</w:t>
        </w:r>
      </w:hyperlink>
      <w:r w:rsidR="00D96BFD">
        <w:t xml:space="preserve"> ……………………………………………………………………………………………. </w:t>
      </w:r>
      <w:r w:rsidR="002C1D6F">
        <w:t>1</w:t>
      </w:r>
      <w:r w:rsidR="00F97A2C">
        <w:t>0</w:t>
      </w:r>
    </w:p>
    <w:p w14:paraId="5E1CE330" w14:textId="01DF00D3" w:rsidR="007C7253" w:rsidRDefault="0091096C" w:rsidP="00C04145">
      <w:pPr>
        <w:jc w:val="both"/>
      </w:pPr>
      <w:hyperlink w:anchor="_I" w:history="1">
        <w:r w:rsidRPr="0091096C">
          <w:rPr>
            <w:rStyle w:val="Hyperlink"/>
          </w:rPr>
          <w:t>I</w:t>
        </w:r>
      </w:hyperlink>
      <w:r>
        <w:t xml:space="preserve">  …</w:t>
      </w:r>
      <w:r w:rsidR="002C1D6F">
        <w:t>…………………………………………………………………………………………. 1</w:t>
      </w:r>
      <w:r w:rsidR="00926A4D">
        <w:t>0</w:t>
      </w:r>
    </w:p>
    <w:p w14:paraId="7554AC1F" w14:textId="31DE406E" w:rsidR="00094DC0" w:rsidRDefault="00094DC0" w:rsidP="00C04145">
      <w:pPr>
        <w:jc w:val="both"/>
      </w:pPr>
      <w:hyperlink w:anchor="_J" w:history="1">
        <w:r w:rsidRPr="00304A27">
          <w:rPr>
            <w:rStyle w:val="Hyperlink"/>
          </w:rPr>
          <w:t>J</w:t>
        </w:r>
      </w:hyperlink>
      <w:r w:rsidR="00304A27">
        <w:t xml:space="preserve"> ……………………………………………………………………………………………. 1</w:t>
      </w:r>
      <w:r w:rsidR="00926A4D">
        <w:t>1</w:t>
      </w:r>
    </w:p>
    <w:p w14:paraId="2CB43E1C" w14:textId="0845F5CF" w:rsidR="007C7253" w:rsidRDefault="007C7253" w:rsidP="00C04145">
      <w:pPr>
        <w:jc w:val="both"/>
      </w:pPr>
      <w:hyperlink w:anchor="_K" w:history="1">
        <w:r w:rsidRPr="00304A27">
          <w:rPr>
            <w:rStyle w:val="Hyperlink"/>
          </w:rPr>
          <w:t>K</w:t>
        </w:r>
      </w:hyperlink>
      <w:r w:rsidR="00304A27">
        <w:t xml:space="preserve"> ……………………………………………………………………………………………. 1</w:t>
      </w:r>
      <w:r w:rsidR="00926A4D">
        <w:t>1</w:t>
      </w:r>
    </w:p>
    <w:p w14:paraId="0D30ADBF" w14:textId="6D947818" w:rsidR="007C7253" w:rsidRDefault="007C7253" w:rsidP="00C04145">
      <w:pPr>
        <w:jc w:val="both"/>
      </w:pPr>
      <w:hyperlink w:anchor="_L" w:history="1">
        <w:r w:rsidRPr="00BD750D">
          <w:rPr>
            <w:rStyle w:val="Hyperlink"/>
          </w:rPr>
          <w:t>L</w:t>
        </w:r>
      </w:hyperlink>
      <w:r w:rsidR="00BD750D">
        <w:t xml:space="preserve"> ……………………………………………………………………………………………. 1</w:t>
      </w:r>
      <w:r w:rsidR="004D18F7">
        <w:t>2</w:t>
      </w:r>
    </w:p>
    <w:p w14:paraId="77E20B92" w14:textId="03ED5608" w:rsidR="007C7253" w:rsidRDefault="007C7253" w:rsidP="00C04145">
      <w:pPr>
        <w:jc w:val="both"/>
      </w:pPr>
      <w:hyperlink w:anchor="_M" w:history="1">
        <w:r w:rsidRPr="00F50C91">
          <w:rPr>
            <w:rStyle w:val="Hyperlink"/>
          </w:rPr>
          <w:t>M</w:t>
        </w:r>
      </w:hyperlink>
      <w:r w:rsidR="00BD750D">
        <w:t xml:space="preserve"> ……………………………………………………………………………………………. 1</w:t>
      </w:r>
      <w:r w:rsidR="004D18F7">
        <w:t>3</w:t>
      </w:r>
    </w:p>
    <w:p w14:paraId="34AF103C" w14:textId="75C6C4EB" w:rsidR="007C7253" w:rsidRDefault="007C7253" w:rsidP="00C04145">
      <w:pPr>
        <w:jc w:val="both"/>
      </w:pPr>
      <w:hyperlink w:anchor="_N" w:history="1">
        <w:r w:rsidRPr="00C5033C">
          <w:rPr>
            <w:rStyle w:val="Hyperlink"/>
          </w:rPr>
          <w:t>N</w:t>
        </w:r>
      </w:hyperlink>
      <w:r w:rsidR="00C5033C">
        <w:t xml:space="preserve"> ……………………………………………………………………………………………. 1</w:t>
      </w:r>
      <w:r w:rsidR="004D18F7">
        <w:t>4</w:t>
      </w:r>
    </w:p>
    <w:p w14:paraId="1A446DE4" w14:textId="3B1209A9" w:rsidR="007C7253" w:rsidRDefault="007C7253" w:rsidP="00C04145">
      <w:pPr>
        <w:jc w:val="both"/>
      </w:pPr>
      <w:hyperlink w:anchor="_O" w:history="1">
        <w:r w:rsidRPr="00C829C3">
          <w:rPr>
            <w:rStyle w:val="Hyperlink"/>
          </w:rPr>
          <w:t>O</w:t>
        </w:r>
      </w:hyperlink>
      <w:r w:rsidR="00C829C3">
        <w:t xml:space="preserve"> ……………………………………………………………………………………………. 1</w:t>
      </w:r>
      <w:r w:rsidR="00791785">
        <w:t>4</w:t>
      </w:r>
    </w:p>
    <w:p w14:paraId="5194493C" w14:textId="178098FB" w:rsidR="007C7253" w:rsidRDefault="007C7253" w:rsidP="00C04145">
      <w:pPr>
        <w:jc w:val="both"/>
      </w:pPr>
      <w:hyperlink w:anchor="_P" w:history="1">
        <w:r w:rsidRPr="00E4795C">
          <w:rPr>
            <w:rStyle w:val="Hyperlink"/>
          </w:rPr>
          <w:t>P</w:t>
        </w:r>
      </w:hyperlink>
      <w:r w:rsidR="00E4795C">
        <w:t xml:space="preserve"> ……………………………………………………………………………………………. 1</w:t>
      </w:r>
      <w:r w:rsidR="004D18F7">
        <w:t>5</w:t>
      </w:r>
    </w:p>
    <w:p w14:paraId="4220555C" w14:textId="6F507C35" w:rsidR="007C7253" w:rsidRDefault="007C7253" w:rsidP="00C04145">
      <w:pPr>
        <w:jc w:val="both"/>
      </w:pPr>
      <w:hyperlink w:anchor="_Q" w:history="1">
        <w:r w:rsidRPr="002B713E">
          <w:rPr>
            <w:rStyle w:val="Hyperlink"/>
          </w:rPr>
          <w:t>Q</w:t>
        </w:r>
      </w:hyperlink>
      <w:r w:rsidR="002B713E">
        <w:t xml:space="preserve"> ……………………………………………………………………………………………. 1</w:t>
      </w:r>
      <w:r w:rsidR="004D18F7">
        <w:t>7</w:t>
      </w:r>
    </w:p>
    <w:p w14:paraId="74DE82FF" w14:textId="6FFF5E71" w:rsidR="007C7253" w:rsidRDefault="007C7253" w:rsidP="00C04145">
      <w:pPr>
        <w:jc w:val="both"/>
      </w:pPr>
      <w:hyperlink w:anchor="_R" w:history="1">
        <w:r w:rsidRPr="002B713E">
          <w:rPr>
            <w:rStyle w:val="Hyperlink"/>
          </w:rPr>
          <w:t>R</w:t>
        </w:r>
      </w:hyperlink>
      <w:r w:rsidR="002B713E">
        <w:t xml:space="preserve"> ……………………………………………………………………………………………. 1</w:t>
      </w:r>
      <w:r w:rsidR="00791785">
        <w:t>7</w:t>
      </w:r>
    </w:p>
    <w:p w14:paraId="034BCB7A" w14:textId="5E65EA0C" w:rsidR="007C7253" w:rsidRDefault="007C7253" w:rsidP="00C04145">
      <w:pPr>
        <w:jc w:val="both"/>
      </w:pPr>
      <w:hyperlink w:anchor="_S" w:history="1">
        <w:r w:rsidRPr="002B713E">
          <w:rPr>
            <w:rStyle w:val="Hyperlink"/>
          </w:rPr>
          <w:t>S</w:t>
        </w:r>
      </w:hyperlink>
      <w:r w:rsidR="00A73D02">
        <w:t xml:space="preserve"> ……………………………………………………………………………………………. 1</w:t>
      </w:r>
      <w:r w:rsidR="0074495C">
        <w:t>8</w:t>
      </w:r>
    </w:p>
    <w:p w14:paraId="72932442" w14:textId="0A6C0512" w:rsidR="007C7253" w:rsidRDefault="007C7253" w:rsidP="00C04145">
      <w:pPr>
        <w:jc w:val="both"/>
      </w:pPr>
      <w:hyperlink w:anchor="_T" w:history="1">
        <w:r w:rsidRPr="009A25CA">
          <w:rPr>
            <w:rStyle w:val="Hyperlink"/>
          </w:rPr>
          <w:t>T</w:t>
        </w:r>
      </w:hyperlink>
      <w:r w:rsidR="00A73D02">
        <w:t xml:space="preserve"> ……………………………………………………………………………………………. </w:t>
      </w:r>
      <w:r w:rsidR="0074495C">
        <w:t>19</w:t>
      </w:r>
    </w:p>
    <w:p w14:paraId="398CC826" w14:textId="468611A1" w:rsidR="007C7253" w:rsidRDefault="007C7253" w:rsidP="00C04145">
      <w:pPr>
        <w:jc w:val="both"/>
      </w:pPr>
      <w:hyperlink w:anchor="_U" w:history="1">
        <w:r w:rsidRPr="009A2F55">
          <w:rPr>
            <w:rStyle w:val="Hyperlink"/>
          </w:rPr>
          <w:t>U</w:t>
        </w:r>
      </w:hyperlink>
      <w:r w:rsidR="009A2F55">
        <w:t xml:space="preserve"> ……………………………………………………………………………………………. </w:t>
      </w:r>
      <w:r w:rsidR="0091157E">
        <w:t>20</w:t>
      </w:r>
    </w:p>
    <w:p w14:paraId="35C7F3CB" w14:textId="023D0162" w:rsidR="007C7253" w:rsidRDefault="007C7253" w:rsidP="00C04145">
      <w:pPr>
        <w:jc w:val="both"/>
      </w:pPr>
      <w:hyperlink w:anchor="_V" w:history="1">
        <w:r w:rsidRPr="009A2F55">
          <w:rPr>
            <w:rStyle w:val="Hyperlink"/>
          </w:rPr>
          <w:t>V</w:t>
        </w:r>
      </w:hyperlink>
      <w:r w:rsidR="009A2F55">
        <w:t xml:space="preserve"> ……………………………………………………………………………………………. 2</w:t>
      </w:r>
      <w:r w:rsidR="0091157E">
        <w:t>0</w:t>
      </w:r>
    </w:p>
    <w:p w14:paraId="27CD4E77" w14:textId="0E079C7C" w:rsidR="007C7253" w:rsidRDefault="007C7253" w:rsidP="00C04145">
      <w:pPr>
        <w:jc w:val="both"/>
      </w:pPr>
      <w:hyperlink w:anchor="_W" w:history="1">
        <w:r w:rsidRPr="009A2F55">
          <w:rPr>
            <w:rStyle w:val="Hyperlink"/>
          </w:rPr>
          <w:t>W</w:t>
        </w:r>
      </w:hyperlink>
      <w:r w:rsidR="009A2F55">
        <w:t xml:space="preserve"> ……………………………………………………………………………………………. 2</w:t>
      </w:r>
      <w:r w:rsidR="0091157E">
        <w:t>0</w:t>
      </w:r>
    </w:p>
    <w:p w14:paraId="56323619" w14:textId="63876855" w:rsidR="007C7253" w:rsidRDefault="007C7253" w:rsidP="00C04145">
      <w:pPr>
        <w:jc w:val="both"/>
      </w:pPr>
      <w:hyperlink w:anchor="_X" w:history="1">
        <w:r w:rsidRPr="009A2F55">
          <w:rPr>
            <w:rStyle w:val="Hyperlink"/>
          </w:rPr>
          <w:t>X</w:t>
        </w:r>
      </w:hyperlink>
      <w:r w:rsidR="009A2F55">
        <w:t xml:space="preserve"> ……………………………………………………………………………………………. 2</w:t>
      </w:r>
      <w:r w:rsidR="0091157E">
        <w:t>1</w:t>
      </w:r>
    </w:p>
    <w:p w14:paraId="5C6E8797" w14:textId="33B3BBFA" w:rsidR="007C7253" w:rsidRDefault="007C7253" w:rsidP="00C04145">
      <w:pPr>
        <w:jc w:val="both"/>
      </w:pPr>
      <w:hyperlink w:anchor="_Y" w:history="1">
        <w:r w:rsidRPr="009A2F55">
          <w:rPr>
            <w:rStyle w:val="Hyperlink"/>
          </w:rPr>
          <w:t>Y</w:t>
        </w:r>
      </w:hyperlink>
      <w:r w:rsidR="009A2F55">
        <w:t xml:space="preserve"> ……………………………………………………………………………………………. 2</w:t>
      </w:r>
      <w:r w:rsidR="0091157E">
        <w:t>1</w:t>
      </w:r>
    </w:p>
    <w:p w14:paraId="1004B7B5" w14:textId="374A4CAA" w:rsidR="007C7253" w:rsidRDefault="007C7253" w:rsidP="00C04145">
      <w:pPr>
        <w:jc w:val="both"/>
      </w:pPr>
      <w:hyperlink w:anchor="_Z" w:history="1">
        <w:r w:rsidRPr="009A2F55">
          <w:rPr>
            <w:rStyle w:val="Hyperlink"/>
          </w:rPr>
          <w:t>Z</w:t>
        </w:r>
      </w:hyperlink>
      <w:r w:rsidR="009A2F55">
        <w:t xml:space="preserve"> ……………………………………………………………………………………………. 2</w:t>
      </w:r>
      <w:r w:rsidR="0091157E">
        <w:t>1</w:t>
      </w:r>
    </w:p>
    <w:p w14:paraId="2E58D8C1" w14:textId="77777777" w:rsidR="002E2A78" w:rsidRPr="002E2A78" w:rsidRDefault="002E2A78" w:rsidP="002E2A78"/>
    <w:p w14:paraId="127FDEFF" w14:textId="00DD330F" w:rsidR="00AD0087" w:rsidRDefault="00AD0087"/>
    <w:p w14:paraId="7EE7BFFA" w14:textId="77777777" w:rsidR="00FE0084" w:rsidRDefault="00FE0084"/>
    <w:p w14:paraId="364A1269" w14:textId="77777777" w:rsidR="00FE0084" w:rsidRDefault="00FE0084"/>
    <w:p w14:paraId="6C50A451" w14:textId="77777777" w:rsidR="00FE0084" w:rsidRDefault="00FE0084"/>
    <w:p w14:paraId="1CACE662" w14:textId="77777777" w:rsidR="00FE0084" w:rsidRDefault="00FE0084"/>
    <w:p w14:paraId="47E76213" w14:textId="77777777" w:rsidR="00FE0084" w:rsidRDefault="00FE0084"/>
    <w:p w14:paraId="2CC18A81" w14:textId="77777777" w:rsidR="00FE0084" w:rsidRDefault="00FE0084"/>
    <w:p w14:paraId="370B7784" w14:textId="77777777" w:rsidR="00FE0084" w:rsidRDefault="00FE0084"/>
    <w:p w14:paraId="43998282" w14:textId="77777777" w:rsidR="00FE0084" w:rsidRDefault="00FE0084"/>
    <w:p w14:paraId="27F05C3B" w14:textId="77777777" w:rsidR="00FE0084" w:rsidRDefault="00FE0084"/>
    <w:p w14:paraId="1AB27CD5" w14:textId="77777777" w:rsidR="00FE0084" w:rsidRDefault="00FE0084"/>
    <w:p w14:paraId="5C608461" w14:textId="77777777" w:rsidR="00FE0084" w:rsidRDefault="00FE0084"/>
    <w:p w14:paraId="4DFB3D61" w14:textId="77777777" w:rsidR="00FE0084" w:rsidRDefault="00FE0084"/>
    <w:p w14:paraId="3FD817BA" w14:textId="77777777" w:rsidR="00FE0084" w:rsidRDefault="00FE0084"/>
    <w:p w14:paraId="5924F93E" w14:textId="77777777" w:rsidR="00FE0084" w:rsidRDefault="00FE0084"/>
    <w:p w14:paraId="4FAD302D" w14:textId="77777777" w:rsidR="00FE0084" w:rsidRDefault="00FE0084"/>
    <w:p w14:paraId="164C5E2E" w14:textId="77777777" w:rsidR="00FE0084" w:rsidRDefault="00FE0084"/>
    <w:p w14:paraId="608838D0" w14:textId="77777777" w:rsidR="00FE0084" w:rsidRDefault="00FE0084"/>
    <w:p w14:paraId="29BEEC17" w14:textId="77777777" w:rsidR="00FE0084" w:rsidRDefault="00FE0084"/>
    <w:p w14:paraId="250D35A8" w14:textId="77777777" w:rsidR="00FE0084" w:rsidRDefault="00FE0084"/>
    <w:p w14:paraId="6000B019" w14:textId="77777777" w:rsidR="00FE0084" w:rsidRDefault="00FE0084"/>
    <w:p w14:paraId="3E1A0FBE" w14:textId="00D7B459" w:rsidR="002E2A78" w:rsidRDefault="001B4C74" w:rsidP="002E2A78">
      <w:pPr>
        <w:pStyle w:val="Heading2"/>
      </w:pPr>
      <w:bookmarkStart w:id="0" w:name="_A"/>
      <w:bookmarkEnd w:id="0"/>
      <w:r>
        <w:lastRenderedPageBreak/>
        <w:t>A</w:t>
      </w:r>
    </w:p>
    <w:p w14:paraId="434FD401" w14:textId="77777777" w:rsidR="00DB3065" w:rsidRDefault="00DB3065" w:rsidP="00E1669A"/>
    <w:p w14:paraId="7CD3B6E5" w14:textId="087D0B2E" w:rsidR="00E1669A" w:rsidRDefault="00E1669A" w:rsidP="00455913">
      <w:pPr>
        <w:pStyle w:val="Heading3"/>
      </w:pPr>
      <w:r w:rsidRPr="002B605E">
        <w:t>A</w:t>
      </w:r>
      <w:r w:rsidR="00BA0F4A">
        <w:t xml:space="preserve">esthetic </w:t>
      </w:r>
      <w:r w:rsidRPr="002B605E">
        <w:t>C</w:t>
      </w:r>
      <w:r w:rsidR="00BA0F4A">
        <w:t>omponent (AC)</w:t>
      </w:r>
    </w:p>
    <w:p w14:paraId="39188A17" w14:textId="242AA40A" w:rsidR="00026EF3" w:rsidRDefault="00DD41B3" w:rsidP="00E1669A">
      <w:r w:rsidRPr="00DD41B3">
        <w:t>A standardised measure used in dentistry to assess the visual appearance of teeth, typically scored on a 1–10 scale of aesthetic acceptability.</w:t>
      </w:r>
    </w:p>
    <w:p w14:paraId="63002171" w14:textId="77777777" w:rsidR="00A712F2" w:rsidRDefault="00A712F2" w:rsidP="00E1669A"/>
    <w:p w14:paraId="5601ACA6" w14:textId="62529A1E" w:rsidR="00A712F2" w:rsidRDefault="00A712F2" w:rsidP="00A712F2">
      <w:pPr>
        <w:pStyle w:val="Heading3"/>
      </w:pPr>
      <w:r>
        <w:t>Adoption Leave</w:t>
      </w:r>
    </w:p>
    <w:p w14:paraId="7E88E199" w14:textId="3E2CE678" w:rsidR="00A712F2" w:rsidRPr="00A712F2" w:rsidRDefault="002C60BB" w:rsidP="00A712F2">
      <w:r w:rsidRPr="002C60BB">
        <w:t>Under the NHS Dental Statement of Financial Entitlements (SFE), Adoption Leave provides eligible dental performers with payments for up to 26 weeks following the date of adoption. These payments are both taxable and pensionable.</w:t>
      </w:r>
    </w:p>
    <w:p w14:paraId="2659E312" w14:textId="77777777" w:rsidR="00673E2F" w:rsidRPr="00673E2F" w:rsidRDefault="00673E2F" w:rsidP="00E1669A"/>
    <w:p w14:paraId="12F5E5F5" w14:textId="33B332F3" w:rsidR="00673E2F" w:rsidRDefault="00123788" w:rsidP="00455913">
      <w:pPr>
        <w:pStyle w:val="Heading3"/>
      </w:pPr>
      <w:r w:rsidRPr="00673E2F">
        <w:t>A</w:t>
      </w:r>
      <w:r w:rsidR="00BA0F4A">
        <w:t>pplication Programming Interface (A</w:t>
      </w:r>
      <w:r w:rsidRPr="00673E2F">
        <w:t>PI</w:t>
      </w:r>
      <w:r w:rsidR="00BA0F4A">
        <w:t>)</w:t>
      </w:r>
    </w:p>
    <w:p w14:paraId="1C19D2AF" w14:textId="569104B7" w:rsidR="002C60BB" w:rsidRDefault="002C60BB" w:rsidP="00E1669A">
      <w:r w:rsidRPr="002C60BB">
        <w:t xml:space="preserve">A set of rules and protocols that enables different software applications to communicate, exchange data and </w:t>
      </w:r>
      <w:r w:rsidR="00BA0F4A">
        <w:t>share</w:t>
      </w:r>
      <w:r w:rsidRPr="002C60BB">
        <w:t xml:space="preserve"> functions.</w:t>
      </w:r>
    </w:p>
    <w:p w14:paraId="44F0C617" w14:textId="4115AF2E" w:rsidR="00E60A4B" w:rsidRPr="00673E2F" w:rsidRDefault="00E60A4B" w:rsidP="00E1669A">
      <w:r w:rsidRPr="00673E2F">
        <w:t xml:space="preserve"> </w:t>
      </w:r>
    </w:p>
    <w:p w14:paraId="611C644D" w14:textId="57B14192" w:rsidR="00E1669A" w:rsidRDefault="00E1669A" w:rsidP="00455913">
      <w:pPr>
        <w:pStyle w:val="Heading3"/>
      </w:pPr>
      <w:r w:rsidRPr="00673E2F">
        <w:t>A</w:t>
      </w:r>
      <w:r w:rsidR="00BA0F4A">
        <w:t xml:space="preserve">nnual </w:t>
      </w:r>
      <w:r w:rsidRPr="00673E2F">
        <w:t>R</w:t>
      </w:r>
      <w:r w:rsidR="00BA0F4A">
        <w:t xml:space="preserve">econciliation </w:t>
      </w:r>
      <w:r w:rsidRPr="00673E2F">
        <w:t>R</w:t>
      </w:r>
      <w:r w:rsidR="00BA0F4A">
        <w:t>eport (ARR)</w:t>
      </w:r>
    </w:p>
    <w:p w14:paraId="6AAF2F35" w14:textId="4E1FCF39" w:rsidR="00687F3F" w:rsidRDefault="00C21CA2" w:rsidP="00E1669A">
      <w:r w:rsidRPr="00C21CA2">
        <w:t>A mandatory annual process in which providers and performers check and confirm their actual Net Pensionable Earnings (NPE) and Net Pensionable Earnings Equivalent (NPEE) for the previous financial year. Completion is a legal requirement and directly impacts NHS pension records.</w:t>
      </w:r>
    </w:p>
    <w:p w14:paraId="3DA4B603" w14:textId="77777777" w:rsidR="00C21CA2" w:rsidRPr="008B6414" w:rsidRDefault="00C21CA2" w:rsidP="00E1669A"/>
    <w:p w14:paraId="3DFC2528" w14:textId="7AB5E687" w:rsidR="00E1669A" w:rsidRDefault="00E1669A" w:rsidP="00455913">
      <w:pPr>
        <w:pStyle w:val="Heading3"/>
      </w:pPr>
      <w:r w:rsidRPr="008B6414">
        <w:t>Associates</w:t>
      </w:r>
    </w:p>
    <w:p w14:paraId="66B857AD" w14:textId="25A4374F" w:rsidR="00F431D2" w:rsidRDefault="001D1AD4" w:rsidP="00E1669A">
      <w:r w:rsidRPr="001D1AD4">
        <w:t>A dentist who works in a practice without holding ownership, typically providing care under the practice owner’s NHS contract or delivering private treatment.</w:t>
      </w:r>
    </w:p>
    <w:p w14:paraId="6F6AAE52" w14:textId="77777777" w:rsidR="001D1AD4" w:rsidRPr="00F431D2" w:rsidRDefault="001D1AD4" w:rsidP="00E1669A"/>
    <w:p w14:paraId="773F397F" w14:textId="77777777" w:rsidR="00123788" w:rsidRDefault="00123788" w:rsidP="00455913">
      <w:pPr>
        <w:pStyle w:val="Heading3"/>
      </w:pPr>
      <w:r w:rsidRPr="00F431D2">
        <w:t>Auto netting (auto recovery)</w:t>
      </w:r>
    </w:p>
    <w:p w14:paraId="29EE97D5" w14:textId="4494AF1B" w:rsidR="00F431D2" w:rsidRDefault="00407D72" w:rsidP="00123788">
      <w:r>
        <w:t xml:space="preserve">A </w:t>
      </w:r>
      <w:r w:rsidR="00F2299D">
        <w:t>Dental Services Portal</w:t>
      </w:r>
      <w:r>
        <w:t xml:space="preserve"> function that automatically recovers outstanding debt from one contract by offsetting it against any other active contract held under the same Provider number. The system may recover the full amount from a single contract or </w:t>
      </w:r>
      <w:r w:rsidR="00603C0C">
        <w:t xml:space="preserve">divide </w:t>
      </w:r>
      <w:r>
        <w:t>the recovery across multiple contracts.</w:t>
      </w:r>
    </w:p>
    <w:p w14:paraId="1C7D4ACC" w14:textId="77777777" w:rsidR="002E2A78" w:rsidRDefault="002E2A78" w:rsidP="002E2A78"/>
    <w:p w14:paraId="28A0A448" w14:textId="0A9E0AA3" w:rsidR="00D86E24" w:rsidRPr="00D86E24" w:rsidRDefault="00D86E24" w:rsidP="00D86E24">
      <w:pPr>
        <w:pStyle w:val="Heading3"/>
        <w:rPr>
          <w:lang w:eastAsia="en-GB"/>
        </w:rPr>
      </w:pPr>
      <w:r w:rsidRPr="00D86E24">
        <w:rPr>
          <w:lang w:eastAsia="en-GB"/>
        </w:rPr>
        <w:t>A</w:t>
      </w:r>
      <w:r w:rsidR="00603C0C">
        <w:rPr>
          <w:lang w:eastAsia="en-GB"/>
        </w:rPr>
        <w:t xml:space="preserve">dditional </w:t>
      </w:r>
      <w:r w:rsidRPr="00D86E24">
        <w:rPr>
          <w:lang w:eastAsia="en-GB"/>
        </w:rPr>
        <w:t>V</w:t>
      </w:r>
      <w:r w:rsidR="00603C0C">
        <w:rPr>
          <w:lang w:eastAsia="en-GB"/>
        </w:rPr>
        <w:t xml:space="preserve">oluntary </w:t>
      </w:r>
      <w:r w:rsidRPr="00D86E24">
        <w:rPr>
          <w:lang w:eastAsia="en-GB"/>
        </w:rPr>
        <w:t>C</w:t>
      </w:r>
      <w:r w:rsidR="00603C0C">
        <w:rPr>
          <w:lang w:eastAsia="en-GB"/>
        </w:rPr>
        <w:t>ontribution (AVC)</w:t>
      </w:r>
    </w:p>
    <w:p w14:paraId="3F4A728E" w14:textId="3B2C96E1" w:rsidR="00F01FA1" w:rsidRDefault="00F01FA1" w:rsidP="002E2A78">
      <w:r w:rsidRPr="00F01FA1">
        <w:t>An optional payment that members of the NHS Pension Scheme can make to increase their future pension benefits, either by boosting their pension pot or securing additional pension on retirement.</w:t>
      </w:r>
    </w:p>
    <w:p w14:paraId="0891F251" w14:textId="77777777" w:rsidR="002E2A78" w:rsidRDefault="002E2A78" w:rsidP="002E2A78"/>
    <w:p w14:paraId="6D939809" w14:textId="77777777" w:rsidR="002E2A78" w:rsidRDefault="002E2A78" w:rsidP="002E2A78"/>
    <w:p w14:paraId="315AAD0A" w14:textId="77777777" w:rsidR="002E2A78" w:rsidRDefault="002E2A78" w:rsidP="002E2A78"/>
    <w:p w14:paraId="7A7CFBF2" w14:textId="77777777" w:rsidR="002E2A78" w:rsidRDefault="002E2A78" w:rsidP="002E2A78"/>
    <w:p w14:paraId="1C9300C8" w14:textId="77777777" w:rsidR="00455913" w:rsidRDefault="00455913" w:rsidP="002E2A78"/>
    <w:p w14:paraId="44C7AE8F" w14:textId="77777777" w:rsidR="00455913" w:rsidRDefault="00455913" w:rsidP="002E2A78"/>
    <w:p w14:paraId="4BD97AE2" w14:textId="77777777" w:rsidR="00455913" w:rsidRDefault="00455913" w:rsidP="002E2A78"/>
    <w:p w14:paraId="0B6008A9" w14:textId="77777777" w:rsidR="00104466" w:rsidRDefault="00104466" w:rsidP="00104466">
      <w:bookmarkStart w:id="1" w:name="_B"/>
      <w:bookmarkEnd w:id="1"/>
    </w:p>
    <w:p w14:paraId="68F73545" w14:textId="77777777" w:rsidR="00104466" w:rsidRDefault="00104466" w:rsidP="00104466"/>
    <w:p w14:paraId="5BC499A4" w14:textId="77777777" w:rsidR="00104466" w:rsidRDefault="00104466" w:rsidP="00104466"/>
    <w:p w14:paraId="62A8C385" w14:textId="77777777" w:rsidR="00104466" w:rsidRDefault="00104466" w:rsidP="00104466"/>
    <w:p w14:paraId="3158F7A7" w14:textId="77777777" w:rsidR="00104466" w:rsidRDefault="00104466" w:rsidP="00104466"/>
    <w:p w14:paraId="6BBAD2C8" w14:textId="77777777" w:rsidR="00104466" w:rsidRDefault="00104466" w:rsidP="00104466"/>
    <w:p w14:paraId="004D2B59" w14:textId="77777777" w:rsidR="00104466" w:rsidRDefault="00104466" w:rsidP="00104466"/>
    <w:p w14:paraId="40F55983" w14:textId="77777777" w:rsidR="00104466" w:rsidRDefault="00104466" w:rsidP="00104466"/>
    <w:p w14:paraId="60B00378" w14:textId="206520D1" w:rsidR="00455913" w:rsidRDefault="00455913" w:rsidP="00455913">
      <w:pPr>
        <w:pStyle w:val="Heading2"/>
      </w:pPr>
      <w:r>
        <w:lastRenderedPageBreak/>
        <w:t>B</w:t>
      </w:r>
    </w:p>
    <w:p w14:paraId="021561C4" w14:textId="77777777" w:rsidR="00455913" w:rsidRDefault="00455913" w:rsidP="00455913"/>
    <w:p w14:paraId="2B247351" w14:textId="48B1B344" w:rsidR="00DC46A5" w:rsidRDefault="00980C54" w:rsidP="008766CB">
      <w:pPr>
        <w:pStyle w:val="Heading3"/>
        <w:rPr>
          <w:lang w:eastAsia="en-GB"/>
        </w:rPr>
      </w:pPr>
      <w:r>
        <w:rPr>
          <w:lang w:eastAsia="en-GB"/>
        </w:rPr>
        <w:t>B</w:t>
      </w:r>
      <w:r w:rsidR="00603C0C">
        <w:rPr>
          <w:lang w:eastAsia="en-GB"/>
        </w:rPr>
        <w:t xml:space="preserve">ankers’ </w:t>
      </w:r>
      <w:r>
        <w:rPr>
          <w:lang w:eastAsia="en-GB"/>
        </w:rPr>
        <w:t>A</w:t>
      </w:r>
      <w:r w:rsidR="00603C0C">
        <w:rPr>
          <w:lang w:eastAsia="en-GB"/>
        </w:rPr>
        <w:t xml:space="preserve">utomated </w:t>
      </w:r>
      <w:r>
        <w:rPr>
          <w:lang w:eastAsia="en-GB"/>
        </w:rPr>
        <w:t>C</w:t>
      </w:r>
      <w:r w:rsidR="00603C0C">
        <w:rPr>
          <w:lang w:eastAsia="en-GB"/>
        </w:rPr>
        <w:t xml:space="preserve">learing </w:t>
      </w:r>
      <w:r>
        <w:rPr>
          <w:lang w:eastAsia="en-GB"/>
        </w:rPr>
        <w:t>S</w:t>
      </w:r>
      <w:r w:rsidR="00603C0C">
        <w:rPr>
          <w:lang w:eastAsia="en-GB"/>
        </w:rPr>
        <w:t>ystem (BACS)</w:t>
      </w:r>
    </w:p>
    <w:p w14:paraId="3590F4E4" w14:textId="5A5868C3" w:rsidR="00FC0130" w:rsidRPr="00FC0130" w:rsidRDefault="3153B28C" w:rsidP="00FE08F4">
      <w:pPr>
        <w:rPr>
          <w:lang w:eastAsia="en-GB"/>
        </w:rPr>
      </w:pPr>
      <w:r w:rsidRPr="3756A753">
        <w:rPr>
          <w:lang w:eastAsia="en-GB"/>
        </w:rPr>
        <w:t>The UK electronic payment system used by the NHS</w:t>
      </w:r>
      <w:r w:rsidR="01E0C01B" w:rsidRPr="3756A753">
        <w:rPr>
          <w:lang w:eastAsia="en-GB"/>
        </w:rPr>
        <w:t xml:space="preserve"> Business Services Authority (NHS</w:t>
      </w:r>
      <w:r w:rsidRPr="3756A753">
        <w:rPr>
          <w:lang w:eastAsia="en-GB"/>
        </w:rPr>
        <w:t>BSA</w:t>
      </w:r>
      <w:r w:rsidR="59F9865C" w:rsidRPr="3756A753">
        <w:rPr>
          <w:lang w:eastAsia="en-GB"/>
        </w:rPr>
        <w:t>)</w:t>
      </w:r>
      <w:r w:rsidRPr="3756A753">
        <w:rPr>
          <w:lang w:eastAsia="en-GB"/>
        </w:rPr>
        <w:t xml:space="preserve"> to make scheduled payments directly into a provider’s bank account. In </w:t>
      </w:r>
      <w:r w:rsidR="401F32BD" w:rsidRPr="3756A753">
        <w:rPr>
          <w:lang w:eastAsia="en-GB"/>
        </w:rPr>
        <w:t xml:space="preserve">NHS </w:t>
      </w:r>
      <w:r w:rsidRPr="3756A753">
        <w:rPr>
          <w:lang w:eastAsia="en-GB"/>
        </w:rPr>
        <w:t>Dental Services, BACS is the mechanism through which monthly contract payments, adjustments and other authorised financial transactions are transferred securely to dental contractors.</w:t>
      </w:r>
    </w:p>
    <w:p w14:paraId="006B3C08" w14:textId="77777777" w:rsidR="00980C54" w:rsidRDefault="00980C54" w:rsidP="00FE08F4">
      <w:pPr>
        <w:rPr>
          <w:lang w:eastAsia="en-GB"/>
        </w:rPr>
      </w:pPr>
    </w:p>
    <w:p w14:paraId="7519AB75" w14:textId="77777777" w:rsidR="00DC46A5" w:rsidRDefault="00DC46A5" w:rsidP="00DC46A5">
      <w:pPr>
        <w:pStyle w:val="Heading3"/>
        <w:rPr>
          <w:lang w:eastAsia="en-GB"/>
        </w:rPr>
      </w:pPr>
      <w:r>
        <w:rPr>
          <w:lang w:eastAsia="en-GB"/>
        </w:rPr>
        <w:t>Band 1</w:t>
      </w:r>
    </w:p>
    <w:p w14:paraId="093DDC7E" w14:textId="51D98287" w:rsidR="00851E1E" w:rsidRDefault="00603C0C" w:rsidP="00DC46A5">
      <w:pPr>
        <w:rPr>
          <w:lang w:eastAsia="en-GB"/>
        </w:rPr>
      </w:pPr>
      <w:r>
        <w:rPr>
          <w:lang w:eastAsia="en-GB"/>
        </w:rPr>
        <w:t>One</w:t>
      </w:r>
      <w:r w:rsidR="000F1851" w:rsidRPr="000F1851">
        <w:rPr>
          <w:lang w:eastAsia="en-GB"/>
        </w:rPr>
        <w:t xml:space="preserve"> </w:t>
      </w:r>
      <w:r>
        <w:rPr>
          <w:lang w:eastAsia="en-GB"/>
        </w:rPr>
        <w:t>Unit of Dental Activity (</w:t>
      </w:r>
      <w:r w:rsidR="000F1851" w:rsidRPr="000F1851">
        <w:rPr>
          <w:lang w:eastAsia="en-GB"/>
        </w:rPr>
        <w:t>UDA</w:t>
      </w:r>
      <w:r>
        <w:rPr>
          <w:lang w:eastAsia="en-GB"/>
        </w:rPr>
        <w:t>),</w:t>
      </w:r>
      <w:r w:rsidR="000F1851" w:rsidRPr="000F1851">
        <w:rPr>
          <w:lang w:eastAsia="en-GB"/>
        </w:rPr>
        <w:t xml:space="preserve"> </w:t>
      </w:r>
      <w:r>
        <w:rPr>
          <w:lang w:eastAsia="en-GB"/>
        </w:rPr>
        <w:t>including d</w:t>
      </w:r>
      <w:r w:rsidR="000F1851" w:rsidRPr="000F1851">
        <w:rPr>
          <w:lang w:eastAsia="en-GB"/>
        </w:rPr>
        <w:t>iagnosis, examination, planning and maintenance</w:t>
      </w:r>
      <w:r>
        <w:rPr>
          <w:lang w:eastAsia="en-GB"/>
        </w:rPr>
        <w:t>. Treatments include</w:t>
      </w:r>
      <w:r w:rsidR="000F1851" w:rsidRPr="000F1851">
        <w:rPr>
          <w:lang w:eastAsia="en-GB"/>
        </w:rPr>
        <w:t xml:space="preserve"> check</w:t>
      </w:r>
      <w:r w:rsidR="000F1851" w:rsidRPr="000F1851">
        <w:rPr>
          <w:rFonts w:ascii="Cambria Math" w:hAnsi="Cambria Math" w:cs="Cambria Math"/>
          <w:lang w:eastAsia="en-GB"/>
        </w:rPr>
        <w:t>‑</w:t>
      </w:r>
      <w:r w:rsidR="000F1851" w:rsidRPr="000F1851">
        <w:rPr>
          <w:lang w:eastAsia="en-GB"/>
        </w:rPr>
        <w:t>ups, advice</w:t>
      </w:r>
      <w:r>
        <w:rPr>
          <w:lang w:eastAsia="en-GB"/>
        </w:rPr>
        <w:t xml:space="preserve"> and</w:t>
      </w:r>
      <w:r w:rsidR="000F1851" w:rsidRPr="000F1851">
        <w:rPr>
          <w:lang w:eastAsia="en-GB"/>
        </w:rPr>
        <w:t xml:space="preserve"> scale </w:t>
      </w:r>
      <w:r>
        <w:rPr>
          <w:lang w:eastAsia="en-GB"/>
        </w:rPr>
        <w:t>and</w:t>
      </w:r>
      <w:r w:rsidR="000F1851" w:rsidRPr="000F1851">
        <w:rPr>
          <w:lang w:eastAsia="en-GB"/>
        </w:rPr>
        <w:t xml:space="preserve"> polish </w:t>
      </w:r>
      <w:r>
        <w:rPr>
          <w:lang w:eastAsia="en-GB"/>
        </w:rPr>
        <w:t>(</w:t>
      </w:r>
      <w:r w:rsidR="000F1851" w:rsidRPr="000F1851">
        <w:rPr>
          <w:lang w:eastAsia="en-GB"/>
        </w:rPr>
        <w:t>if clinically necessary).</w:t>
      </w:r>
    </w:p>
    <w:p w14:paraId="06CC7665" w14:textId="77777777" w:rsidR="000F1851" w:rsidRPr="00DC46A5" w:rsidRDefault="000F1851" w:rsidP="00DC46A5">
      <w:pPr>
        <w:rPr>
          <w:lang w:eastAsia="en-GB"/>
        </w:rPr>
      </w:pPr>
    </w:p>
    <w:p w14:paraId="74D3A2D5" w14:textId="77777777" w:rsidR="00DC46A5" w:rsidRDefault="00DC46A5" w:rsidP="00DC46A5">
      <w:pPr>
        <w:pStyle w:val="Heading3"/>
        <w:rPr>
          <w:lang w:eastAsia="en-GB"/>
        </w:rPr>
      </w:pPr>
      <w:r>
        <w:rPr>
          <w:lang w:eastAsia="en-GB"/>
        </w:rPr>
        <w:t>Band 2A</w:t>
      </w:r>
    </w:p>
    <w:p w14:paraId="5208DBF7" w14:textId="533B814C" w:rsidR="00851E1E" w:rsidRDefault="00603C0C" w:rsidP="00851E1E">
      <w:pPr>
        <w:rPr>
          <w:lang w:eastAsia="en-GB"/>
        </w:rPr>
      </w:pPr>
      <w:r>
        <w:rPr>
          <w:lang w:eastAsia="en-GB"/>
        </w:rPr>
        <w:t>Three Units of Dental Activity</w:t>
      </w:r>
      <w:r w:rsidR="000F1851" w:rsidRPr="000F1851">
        <w:rPr>
          <w:lang w:eastAsia="en-GB"/>
        </w:rPr>
        <w:t xml:space="preserve"> </w:t>
      </w:r>
      <w:r>
        <w:rPr>
          <w:lang w:eastAsia="en-GB"/>
        </w:rPr>
        <w:t>(</w:t>
      </w:r>
      <w:r w:rsidR="000F1851" w:rsidRPr="000F1851">
        <w:rPr>
          <w:lang w:eastAsia="en-GB"/>
        </w:rPr>
        <w:t>UDA's</w:t>
      </w:r>
      <w:r>
        <w:rPr>
          <w:lang w:eastAsia="en-GB"/>
        </w:rPr>
        <w:t xml:space="preserve">), covering </w:t>
      </w:r>
      <w:r w:rsidR="000F1851" w:rsidRPr="000F1851">
        <w:rPr>
          <w:lang w:eastAsia="en-GB"/>
        </w:rPr>
        <w:t xml:space="preserve">all Band 2 treatments except 2B and 2C. </w:t>
      </w:r>
      <w:r>
        <w:rPr>
          <w:lang w:eastAsia="en-GB"/>
        </w:rPr>
        <w:t>This i</w:t>
      </w:r>
      <w:r w:rsidR="000F1851" w:rsidRPr="000F1851">
        <w:rPr>
          <w:lang w:eastAsia="en-GB"/>
        </w:rPr>
        <w:t>ncludes</w:t>
      </w:r>
      <w:r>
        <w:rPr>
          <w:lang w:eastAsia="en-GB"/>
        </w:rPr>
        <w:t xml:space="preserve"> up to two</w:t>
      </w:r>
      <w:r w:rsidR="000F1851" w:rsidRPr="000F1851">
        <w:rPr>
          <w:lang w:eastAsia="en-GB"/>
        </w:rPr>
        <w:t xml:space="preserve"> fillings, root canal treatment, extractions</w:t>
      </w:r>
      <w:r>
        <w:rPr>
          <w:lang w:eastAsia="en-GB"/>
        </w:rPr>
        <w:t xml:space="preserve"> and</w:t>
      </w:r>
      <w:r w:rsidR="000F1851" w:rsidRPr="000F1851">
        <w:rPr>
          <w:lang w:eastAsia="en-GB"/>
        </w:rPr>
        <w:t xml:space="preserve"> denture adjustments.</w:t>
      </w:r>
    </w:p>
    <w:p w14:paraId="6F471D76" w14:textId="77777777" w:rsidR="000F1851" w:rsidRPr="00851E1E" w:rsidRDefault="000F1851" w:rsidP="00851E1E">
      <w:pPr>
        <w:rPr>
          <w:lang w:eastAsia="en-GB"/>
        </w:rPr>
      </w:pPr>
    </w:p>
    <w:p w14:paraId="761AC4FB" w14:textId="77777777" w:rsidR="00DC46A5" w:rsidRDefault="00DC46A5" w:rsidP="00DC46A5">
      <w:pPr>
        <w:pStyle w:val="Heading3"/>
        <w:rPr>
          <w:lang w:eastAsia="en-GB"/>
        </w:rPr>
      </w:pPr>
      <w:r>
        <w:rPr>
          <w:lang w:eastAsia="en-GB"/>
        </w:rPr>
        <w:t>Band 2B</w:t>
      </w:r>
    </w:p>
    <w:p w14:paraId="5E0C3224" w14:textId="17B66609" w:rsidR="009611C8" w:rsidRDefault="00603C0C" w:rsidP="00851E1E">
      <w:pPr>
        <w:rPr>
          <w:lang w:eastAsia="en-GB"/>
        </w:rPr>
      </w:pPr>
      <w:r>
        <w:rPr>
          <w:lang w:eastAsia="en-GB"/>
        </w:rPr>
        <w:t>Five</w:t>
      </w:r>
      <w:r w:rsidR="009611C8" w:rsidRPr="009611C8">
        <w:rPr>
          <w:lang w:eastAsia="en-GB"/>
        </w:rPr>
        <w:t xml:space="preserve"> U</w:t>
      </w:r>
      <w:r>
        <w:rPr>
          <w:lang w:eastAsia="en-GB"/>
        </w:rPr>
        <w:t xml:space="preserve">nits of </w:t>
      </w:r>
      <w:r w:rsidR="009611C8" w:rsidRPr="009611C8">
        <w:rPr>
          <w:lang w:eastAsia="en-GB"/>
        </w:rPr>
        <w:t>D</w:t>
      </w:r>
      <w:r>
        <w:rPr>
          <w:lang w:eastAsia="en-GB"/>
        </w:rPr>
        <w:t xml:space="preserve">ental </w:t>
      </w:r>
      <w:r w:rsidR="009611C8" w:rsidRPr="009611C8">
        <w:rPr>
          <w:lang w:eastAsia="en-GB"/>
        </w:rPr>
        <w:t>A</w:t>
      </w:r>
      <w:r>
        <w:rPr>
          <w:lang w:eastAsia="en-GB"/>
        </w:rPr>
        <w:t>ctivity (UDA</w:t>
      </w:r>
      <w:r w:rsidR="009611C8" w:rsidRPr="009611C8">
        <w:rPr>
          <w:lang w:eastAsia="en-GB"/>
        </w:rPr>
        <w:t>'s</w:t>
      </w:r>
      <w:r>
        <w:rPr>
          <w:lang w:eastAsia="en-GB"/>
        </w:rPr>
        <w:t xml:space="preserve">), including </w:t>
      </w:r>
      <w:r w:rsidR="009611C8" w:rsidRPr="009611C8">
        <w:rPr>
          <w:lang w:eastAsia="en-GB"/>
        </w:rPr>
        <w:t>non</w:t>
      </w:r>
      <w:r w:rsidR="009611C8" w:rsidRPr="009611C8">
        <w:rPr>
          <w:rFonts w:ascii="Cambria Math" w:hAnsi="Cambria Math" w:cs="Cambria Math"/>
          <w:lang w:eastAsia="en-GB"/>
        </w:rPr>
        <w:t>‑</w:t>
      </w:r>
      <w:r w:rsidR="009611C8" w:rsidRPr="009611C8">
        <w:rPr>
          <w:lang w:eastAsia="en-GB"/>
        </w:rPr>
        <w:t xml:space="preserve">molar endodontics on permanent teeth, </w:t>
      </w:r>
      <w:r>
        <w:rPr>
          <w:lang w:eastAsia="en-GB"/>
        </w:rPr>
        <w:t>or three or above</w:t>
      </w:r>
      <w:r w:rsidR="009611C8" w:rsidRPr="009611C8">
        <w:rPr>
          <w:lang w:eastAsia="en-GB"/>
        </w:rPr>
        <w:t xml:space="preserve"> teeth requiring permanent fillings</w:t>
      </w:r>
      <w:r>
        <w:rPr>
          <w:lang w:eastAsia="en-GB"/>
        </w:rPr>
        <w:t xml:space="preserve"> or </w:t>
      </w:r>
      <w:r w:rsidR="009611C8" w:rsidRPr="009611C8">
        <w:rPr>
          <w:lang w:eastAsia="en-GB"/>
        </w:rPr>
        <w:t>extractions</w:t>
      </w:r>
      <w:r w:rsidR="009611C8">
        <w:rPr>
          <w:lang w:eastAsia="en-GB"/>
        </w:rPr>
        <w:t>.</w:t>
      </w:r>
    </w:p>
    <w:p w14:paraId="610FC9E4" w14:textId="77777777" w:rsidR="009611C8" w:rsidRPr="00851E1E" w:rsidRDefault="009611C8" w:rsidP="00851E1E">
      <w:pPr>
        <w:rPr>
          <w:lang w:eastAsia="en-GB"/>
        </w:rPr>
      </w:pPr>
    </w:p>
    <w:p w14:paraId="7C03B7E8" w14:textId="77777777" w:rsidR="00DC46A5" w:rsidRDefault="00DC46A5" w:rsidP="00DC46A5">
      <w:pPr>
        <w:pStyle w:val="Heading3"/>
        <w:rPr>
          <w:lang w:eastAsia="en-GB"/>
        </w:rPr>
      </w:pPr>
      <w:r>
        <w:rPr>
          <w:lang w:eastAsia="en-GB"/>
        </w:rPr>
        <w:t>Band 2C</w:t>
      </w:r>
    </w:p>
    <w:p w14:paraId="6E845610" w14:textId="42CACE4B" w:rsidR="002C4E11" w:rsidRDefault="00603C0C" w:rsidP="00851E1E">
      <w:pPr>
        <w:rPr>
          <w:lang w:eastAsia="en-GB"/>
        </w:rPr>
      </w:pPr>
      <w:r>
        <w:rPr>
          <w:lang w:eastAsia="en-GB"/>
        </w:rPr>
        <w:t>Seven</w:t>
      </w:r>
      <w:r w:rsidR="006802C9" w:rsidRPr="006802C9">
        <w:rPr>
          <w:lang w:eastAsia="en-GB"/>
        </w:rPr>
        <w:t xml:space="preserve"> U</w:t>
      </w:r>
      <w:r>
        <w:rPr>
          <w:lang w:eastAsia="en-GB"/>
        </w:rPr>
        <w:t xml:space="preserve">nits of </w:t>
      </w:r>
      <w:r w:rsidR="006802C9" w:rsidRPr="006802C9">
        <w:rPr>
          <w:lang w:eastAsia="en-GB"/>
        </w:rPr>
        <w:t>D</w:t>
      </w:r>
      <w:r>
        <w:rPr>
          <w:lang w:eastAsia="en-GB"/>
        </w:rPr>
        <w:t xml:space="preserve">ental </w:t>
      </w:r>
      <w:r w:rsidR="006802C9" w:rsidRPr="006802C9">
        <w:rPr>
          <w:lang w:eastAsia="en-GB"/>
        </w:rPr>
        <w:t>A</w:t>
      </w:r>
      <w:r>
        <w:rPr>
          <w:lang w:eastAsia="en-GB"/>
        </w:rPr>
        <w:t>ctivity (UDA</w:t>
      </w:r>
      <w:r w:rsidR="006802C9" w:rsidRPr="006802C9">
        <w:rPr>
          <w:lang w:eastAsia="en-GB"/>
        </w:rPr>
        <w:t>'s</w:t>
      </w:r>
      <w:r>
        <w:rPr>
          <w:lang w:eastAsia="en-GB"/>
        </w:rPr>
        <w:t>), including</w:t>
      </w:r>
      <w:r w:rsidR="006802C9" w:rsidRPr="006802C9">
        <w:rPr>
          <w:lang w:eastAsia="en-GB"/>
        </w:rPr>
        <w:t xml:space="preserve"> molar endodontics on permanent teeth.</w:t>
      </w:r>
    </w:p>
    <w:p w14:paraId="34F89312" w14:textId="77777777" w:rsidR="006802C9" w:rsidRPr="00851E1E" w:rsidRDefault="006802C9" w:rsidP="00851E1E">
      <w:pPr>
        <w:rPr>
          <w:lang w:eastAsia="en-GB"/>
        </w:rPr>
      </w:pPr>
    </w:p>
    <w:p w14:paraId="35B340AF" w14:textId="77777777" w:rsidR="00DC46A5" w:rsidRDefault="00DC46A5" w:rsidP="00DC46A5">
      <w:pPr>
        <w:pStyle w:val="Heading3"/>
        <w:rPr>
          <w:lang w:eastAsia="en-GB"/>
        </w:rPr>
      </w:pPr>
      <w:r>
        <w:rPr>
          <w:lang w:eastAsia="en-GB"/>
        </w:rPr>
        <w:t>Band 3</w:t>
      </w:r>
    </w:p>
    <w:p w14:paraId="0AEF6CA8" w14:textId="63D54F7F" w:rsidR="002C4E11" w:rsidRDefault="006802C9" w:rsidP="002C4E11">
      <w:pPr>
        <w:rPr>
          <w:lang w:eastAsia="en-GB"/>
        </w:rPr>
      </w:pPr>
      <w:r w:rsidRPr="006802C9">
        <w:rPr>
          <w:lang w:eastAsia="en-GB"/>
        </w:rPr>
        <w:t>12 U</w:t>
      </w:r>
      <w:r w:rsidR="00603C0C">
        <w:rPr>
          <w:lang w:eastAsia="en-GB"/>
        </w:rPr>
        <w:t xml:space="preserve">nits of </w:t>
      </w:r>
      <w:r w:rsidRPr="006802C9">
        <w:rPr>
          <w:lang w:eastAsia="en-GB"/>
        </w:rPr>
        <w:t>D</w:t>
      </w:r>
      <w:r w:rsidR="00603C0C">
        <w:rPr>
          <w:lang w:eastAsia="en-GB"/>
        </w:rPr>
        <w:t xml:space="preserve">ental </w:t>
      </w:r>
      <w:r w:rsidRPr="006802C9">
        <w:rPr>
          <w:lang w:eastAsia="en-GB"/>
        </w:rPr>
        <w:t>A</w:t>
      </w:r>
      <w:r w:rsidR="00603C0C">
        <w:rPr>
          <w:lang w:eastAsia="en-GB"/>
        </w:rPr>
        <w:t>ctivity (UDA</w:t>
      </w:r>
      <w:r w:rsidRPr="006802C9">
        <w:rPr>
          <w:lang w:eastAsia="en-GB"/>
        </w:rPr>
        <w:t>'s</w:t>
      </w:r>
      <w:r w:rsidR="00603C0C">
        <w:rPr>
          <w:lang w:eastAsia="en-GB"/>
        </w:rPr>
        <w:t>), including</w:t>
      </w:r>
      <w:r w:rsidR="009248B0">
        <w:rPr>
          <w:lang w:eastAsia="en-GB"/>
        </w:rPr>
        <w:t xml:space="preserve"> the p</w:t>
      </w:r>
      <w:r w:rsidRPr="006802C9">
        <w:rPr>
          <w:lang w:eastAsia="en-GB"/>
        </w:rPr>
        <w:t>rovision of appliances</w:t>
      </w:r>
      <w:r w:rsidR="009248B0">
        <w:rPr>
          <w:lang w:eastAsia="en-GB"/>
        </w:rPr>
        <w:t xml:space="preserve"> such as </w:t>
      </w:r>
      <w:r w:rsidRPr="006802C9">
        <w:rPr>
          <w:lang w:eastAsia="en-GB"/>
        </w:rPr>
        <w:t>crowns, dentures, bridges</w:t>
      </w:r>
      <w:r w:rsidR="009248B0">
        <w:rPr>
          <w:lang w:eastAsia="en-GB"/>
        </w:rPr>
        <w:t xml:space="preserve"> or </w:t>
      </w:r>
      <w:r w:rsidRPr="006802C9">
        <w:rPr>
          <w:lang w:eastAsia="en-GB"/>
        </w:rPr>
        <w:t>orthodontic appliances.</w:t>
      </w:r>
    </w:p>
    <w:p w14:paraId="6C6141DC" w14:textId="77777777" w:rsidR="00E95A12" w:rsidRDefault="00E95A12" w:rsidP="002C4E11">
      <w:pPr>
        <w:rPr>
          <w:lang w:eastAsia="en-GB"/>
        </w:rPr>
      </w:pPr>
    </w:p>
    <w:p w14:paraId="49FCB40B" w14:textId="3B891F87" w:rsidR="00E95A12" w:rsidRDefault="00E95A12" w:rsidP="00E95A12">
      <w:pPr>
        <w:pStyle w:val="Heading3"/>
      </w:pPr>
      <w:r>
        <w:t>B</w:t>
      </w:r>
      <w:r w:rsidR="009248B0">
        <w:t xml:space="preserve">ritish </w:t>
      </w:r>
      <w:r>
        <w:t>D</w:t>
      </w:r>
      <w:r w:rsidR="009248B0">
        <w:t xml:space="preserve">ental </w:t>
      </w:r>
      <w:r>
        <w:t>A</w:t>
      </w:r>
      <w:r w:rsidR="009248B0">
        <w:t>ssociation (BDA)</w:t>
      </w:r>
    </w:p>
    <w:p w14:paraId="16DFF5F2" w14:textId="77777777" w:rsidR="00E95A12" w:rsidRDefault="00E95A12" w:rsidP="00E95A12">
      <w:r w:rsidRPr="00620320">
        <w:t>They are the voice of dentists and dental students in the UK. They bring dentists together, support the members through advice and education, and represent their interests.</w:t>
      </w:r>
    </w:p>
    <w:p w14:paraId="2E232114" w14:textId="77777777" w:rsidR="00E95A12" w:rsidRDefault="00E95A12" w:rsidP="002C4E11">
      <w:pPr>
        <w:rPr>
          <w:lang w:eastAsia="en-GB"/>
        </w:rPr>
      </w:pPr>
    </w:p>
    <w:p w14:paraId="50A82268" w14:textId="2E649814" w:rsidR="006D6871" w:rsidRDefault="006D6871" w:rsidP="006D6871">
      <w:pPr>
        <w:pStyle w:val="Heading3"/>
        <w:rPr>
          <w:lang w:eastAsia="en-GB"/>
        </w:rPr>
      </w:pPr>
      <w:r w:rsidRPr="006D6871">
        <w:rPr>
          <w:lang w:eastAsia="en-GB"/>
        </w:rPr>
        <w:t>B</w:t>
      </w:r>
      <w:r w:rsidR="009248B0">
        <w:rPr>
          <w:lang w:eastAsia="en-GB"/>
        </w:rPr>
        <w:t xml:space="preserve">asic </w:t>
      </w:r>
      <w:r w:rsidRPr="006D6871">
        <w:rPr>
          <w:lang w:eastAsia="en-GB"/>
        </w:rPr>
        <w:t>P</w:t>
      </w:r>
      <w:r w:rsidR="009248B0">
        <w:rPr>
          <w:lang w:eastAsia="en-GB"/>
        </w:rPr>
        <w:t xml:space="preserve">eriodontal </w:t>
      </w:r>
      <w:r w:rsidRPr="006D6871">
        <w:rPr>
          <w:lang w:eastAsia="en-GB"/>
        </w:rPr>
        <w:t>E</w:t>
      </w:r>
      <w:r w:rsidR="009248B0">
        <w:rPr>
          <w:lang w:eastAsia="en-GB"/>
        </w:rPr>
        <w:t>xamination (BPE)</w:t>
      </w:r>
    </w:p>
    <w:p w14:paraId="6FF342C2" w14:textId="146EC4AA" w:rsidR="00F17C25" w:rsidRDefault="00250E93" w:rsidP="00620320">
      <w:r w:rsidRPr="00250E93">
        <w:t>A rapid screening tool used to assess periodontal health by scoring each sextant of the mouth based on pocket depth, bleeding and other clinical indicators. It helps identify the need for further periodontal assessment or treatment.</w:t>
      </w:r>
    </w:p>
    <w:p w14:paraId="28EF11AF" w14:textId="77777777" w:rsidR="00250E93" w:rsidRDefault="00250E93" w:rsidP="00620320"/>
    <w:p w14:paraId="149BF420" w14:textId="12348D2C" w:rsidR="00250E93" w:rsidRPr="00250E93" w:rsidRDefault="00250E93" w:rsidP="00250E93">
      <w:pPr>
        <w:pStyle w:val="Heading3"/>
      </w:pPr>
      <w:r>
        <w:t>B</w:t>
      </w:r>
      <w:r w:rsidR="009248B0">
        <w:t xml:space="preserve">usiness </w:t>
      </w:r>
      <w:r>
        <w:t>R</w:t>
      </w:r>
      <w:r w:rsidR="009248B0">
        <w:t>ates (BR)</w:t>
      </w:r>
    </w:p>
    <w:p w14:paraId="783E08DE" w14:textId="7B31EE63" w:rsidR="006A5D5B" w:rsidRDefault="006A5D5B" w:rsidP="00620320">
      <w:r w:rsidRPr="006A5D5B">
        <w:t>Shorthand for Non</w:t>
      </w:r>
      <w:r w:rsidRPr="006A5D5B">
        <w:rPr>
          <w:rFonts w:ascii="Cambria Math" w:hAnsi="Cambria Math" w:cs="Cambria Math"/>
        </w:rPr>
        <w:t>‑</w:t>
      </w:r>
      <w:r w:rsidRPr="006A5D5B">
        <w:t>Domestic Business Rates Reimbursement, a payment mechanism that reimburses eligible providers for business rates costs</w:t>
      </w:r>
    </w:p>
    <w:p w14:paraId="7E7C38EF" w14:textId="77777777" w:rsidR="006A5D5B" w:rsidRDefault="006A5D5B" w:rsidP="00620320"/>
    <w:p w14:paraId="0B07DC8E" w14:textId="77777777" w:rsidR="0072301C" w:rsidRDefault="0072301C" w:rsidP="009C002F">
      <w:pPr>
        <w:pStyle w:val="Heading3"/>
        <w:rPr>
          <w:lang w:eastAsia="en-GB"/>
        </w:rPr>
      </w:pPr>
    </w:p>
    <w:p w14:paraId="4D781C80" w14:textId="1B15C301" w:rsidR="009C002F" w:rsidRDefault="009C002F" w:rsidP="009C002F">
      <w:pPr>
        <w:pStyle w:val="Heading3"/>
        <w:rPr>
          <w:lang w:eastAsia="en-GB"/>
        </w:rPr>
      </w:pPr>
      <w:r w:rsidRPr="009C002F">
        <w:rPr>
          <w:lang w:eastAsia="en-GB"/>
        </w:rPr>
        <w:t>B</w:t>
      </w:r>
      <w:r w:rsidR="009248B0">
        <w:rPr>
          <w:lang w:eastAsia="en-GB"/>
        </w:rPr>
        <w:t xml:space="preserve">ritish </w:t>
      </w:r>
      <w:r w:rsidRPr="009C002F">
        <w:rPr>
          <w:lang w:eastAsia="en-GB"/>
        </w:rPr>
        <w:t>S</w:t>
      </w:r>
      <w:r w:rsidR="009248B0">
        <w:rPr>
          <w:lang w:eastAsia="en-GB"/>
        </w:rPr>
        <w:t xml:space="preserve">ociety of </w:t>
      </w:r>
      <w:r w:rsidRPr="009C002F">
        <w:rPr>
          <w:lang w:eastAsia="en-GB"/>
        </w:rPr>
        <w:t>P</w:t>
      </w:r>
      <w:r w:rsidR="009248B0">
        <w:rPr>
          <w:lang w:eastAsia="en-GB"/>
        </w:rPr>
        <w:t>eriodontology (BSP)</w:t>
      </w:r>
    </w:p>
    <w:p w14:paraId="6CA5CD7E" w14:textId="787B5B9C" w:rsidR="0072301C" w:rsidRDefault="0072301C" w:rsidP="009C002F">
      <w:pPr>
        <w:widowControl/>
        <w:autoSpaceDE/>
        <w:autoSpaceDN/>
        <w:rPr>
          <w:rFonts w:eastAsia="Times New Roman"/>
          <w:color w:val="262626"/>
          <w:szCs w:val="24"/>
          <w:lang w:eastAsia="en-GB"/>
        </w:rPr>
      </w:pPr>
      <w:r w:rsidRPr="0072301C">
        <w:rPr>
          <w:rFonts w:eastAsia="Times New Roman"/>
          <w:color w:val="262626"/>
          <w:szCs w:val="24"/>
          <w:lang w:eastAsia="en-GB"/>
        </w:rPr>
        <w:t>The professional organisation dedicated to promoting periodontal health in the UK through research, education, clinical guidance and professional support for dental teams.</w:t>
      </w:r>
    </w:p>
    <w:p w14:paraId="1375D006" w14:textId="77777777" w:rsidR="009C002F" w:rsidRPr="009C002F" w:rsidRDefault="009C002F" w:rsidP="009C002F">
      <w:pPr>
        <w:widowControl/>
        <w:autoSpaceDE/>
        <w:autoSpaceDN/>
        <w:rPr>
          <w:rFonts w:eastAsia="Times New Roman"/>
          <w:color w:val="262626"/>
          <w:szCs w:val="24"/>
          <w:lang w:eastAsia="en-GB"/>
        </w:rPr>
      </w:pPr>
    </w:p>
    <w:p w14:paraId="027165BA" w14:textId="77777777" w:rsidR="009C002F" w:rsidRDefault="009C002F" w:rsidP="009C002F">
      <w:pPr>
        <w:rPr>
          <w:lang w:eastAsia="en-GB"/>
        </w:rPr>
      </w:pPr>
    </w:p>
    <w:p w14:paraId="2ED7C549" w14:textId="77777777" w:rsidR="00521762" w:rsidRDefault="00521762" w:rsidP="009C002F">
      <w:pPr>
        <w:rPr>
          <w:lang w:eastAsia="en-GB"/>
        </w:rPr>
      </w:pPr>
    </w:p>
    <w:p w14:paraId="0A6A6087" w14:textId="77777777" w:rsidR="00521762" w:rsidRPr="009C002F" w:rsidRDefault="00521762" w:rsidP="009C002F">
      <w:pPr>
        <w:rPr>
          <w:lang w:eastAsia="en-GB"/>
        </w:rPr>
      </w:pPr>
    </w:p>
    <w:p w14:paraId="5110EFEB" w14:textId="11D0D9A6" w:rsidR="00D215C9" w:rsidRDefault="00D215C9" w:rsidP="00D215C9">
      <w:pPr>
        <w:pStyle w:val="Heading2"/>
      </w:pPr>
      <w:bookmarkStart w:id="2" w:name="_C"/>
      <w:bookmarkEnd w:id="2"/>
      <w:r>
        <w:lastRenderedPageBreak/>
        <w:t>C</w:t>
      </w:r>
    </w:p>
    <w:p w14:paraId="362AE6E3" w14:textId="77777777" w:rsidR="00B337A1" w:rsidRDefault="00B337A1" w:rsidP="00B337A1"/>
    <w:p w14:paraId="31D2F5EB" w14:textId="72623AFA" w:rsidR="00921EF4" w:rsidRDefault="00921EF4" w:rsidP="00C62F0E">
      <w:pPr>
        <w:pStyle w:val="Heading3"/>
      </w:pPr>
      <w:r w:rsidRPr="00921EF4">
        <w:t>C</w:t>
      </w:r>
      <w:r w:rsidR="009248B0">
        <w:t xml:space="preserve">ontact </w:t>
      </w:r>
      <w:r w:rsidRPr="00921EF4">
        <w:t>C</w:t>
      </w:r>
      <w:r w:rsidR="009248B0">
        <w:t xml:space="preserve">entre </w:t>
      </w:r>
      <w:r w:rsidR="00C62F0E">
        <w:t>S</w:t>
      </w:r>
      <w:r w:rsidR="009248B0">
        <w:t>ervices (CCS)</w:t>
      </w:r>
    </w:p>
    <w:p w14:paraId="3619389D" w14:textId="2F76762B" w:rsidR="00017317" w:rsidRPr="00017317" w:rsidRDefault="564F4214">
      <w:pPr>
        <w:widowControl/>
        <w:rPr>
          <w:rFonts w:eastAsia="Times New Roman"/>
          <w:color w:val="262626" w:themeColor="text1" w:themeTint="D9"/>
          <w:lang w:eastAsia="en-GB"/>
        </w:rPr>
      </w:pPr>
      <w:r w:rsidRPr="3756A753">
        <w:rPr>
          <w:rFonts w:eastAsia="Times New Roman"/>
          <w:color w:val="262626" w:themeColor="text1" w:themeTint="D9"/>
          <w:lang w:eastAsia="en-GB"/>
        </w:rPr>
        <w:t>A department within the NHS</w:t>
      </w:r>
      <w:r w:rsidR="4B7054F5"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5847A64A"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that acts as the first point of contact for external phone calls, emails and queries relating to </w:t>
      </w:r>
      <w:r w:rsidR="2C26177B" w:rsidRPr="3756A753">
        <w:rPr>
          <w:rFonts w:eastAsia="Times New Roman"/>
          <w:color w:val="262626" w:themeColor="text1" w:themeTint="D9"/>
          <w:lang w:eastAsia="en-GB"/>
        </w:rPr>
        <w:t>NHSBSA</w:t>
      </w:r>
      <w:r w:rsidRPr="3756A753">
        <w:rPr>
          <w:rFonts w:eastAsia="Times New Roman"/>
          <w:color w:val="262626" w:themeColor="text1" w:themeTint="D9"/>
          <w:lang w:eastAsia="en-GB"/>
        </w:rPr>
        <w:t xml:space="preserve"> services.</w:t>
      </w:r>
    </w:p>
    <w:p w14:paraId="6EE41DBF" w14:textId="77777777" w:rsidR="005A0B42" w:rsidRDefault="005A0B42" w:rsidP="00921EF4"/>
    <w:p w14:paraId="4195AAC7" w14:textId="1D962534" w:rsidR="005A0B42" w:rsidRDefault="00DD6633" w:rsidP="00DD6633">
      <w:pPr>
        <w:pStyle w:val="Heading3"/>
      </w:pPr>
      <w:r w:rsidRPr="00DD6633">
        <w:t>C</w:t>
      </w:r>
      <w:r w:rsidR="009248B0">
        <w:t xml:space="preserve">linical </w:t>
      </w:r>
      <w:r w:rsidRPr="00DD6633">
        <w:t>D</w:t>
      </w:r>
      <w:r w:rsidR="009248B0">
        <w:t xml:space="preserve">ata </w:t>
      </w:r>
      <w:r w:rsidRPr="00DD6633">
        <w:t>S</w:t>
      </w:r>
      <w:r w:rsidR="009248B0">
        <w:t>et (CDS)</w:t>
      </w:r>
    </w:p>
    <w:p w14:paraId="2F2DEBED" w14:textId="6EA02B42" w:rsidR="00017317" w:rsidRPr="00017317" w:rsidRDefault="00017317" w:rsidP="00017317">
      <w:pPr>
        <w:widowControl/>
        <w:autoSpaceDE/>
        <w:autoSpaceDN/>
        <w:rPr>
          <w:rFonts w:eastAsia="Times New Roman"/>
          <w:color w:val="000000"/>
          <w:szCs w:val="24"/>
          <w:lang w:eastAsia="en-GB"/>
        </w:rPr>
      </w:pPr>
      <w:r w:rsidRPr="00017317">
        <w:rPr>
          <w:rFonts w:eastAsia="Times New Roman"/>
          <w:color w:val="000000"/>
          <w:szCs w:val="24"/>
          <w:lang w:eastAsia="en-GB"/>
        </w:rPr>
        <w:t>A standardised collection of patient</w:t>
      </w:r>
      <w:r w:rsidRPr="00017317">
        <w:rPr>
          <w:rFonts w:eastAsia="Times New Roman"/>
          <w:color w:val="000000"/>
          <w:szCs w:val="24"/>
          <w:lang w:eastAsia="en-GB"/>
        </w:rPr>
        <w:noBreakHyphen/>
        <w:t>level data used to support reporting, analysis and service planning within dental healthcare.</w:t>
      </w:r>
    </w:p>
    <w:p w14:paraId="63DC84B6" w14:textId="77777777" w:rsidR="00DD6633" w:rsidRDefault="00DD6633" w:rsidP="00DD6633"/>
    <w:p w14:paraId="4BAB8E96" w14:textId="6116DB83" w:rsidR="00B55E79" w:rsidRPr="00B55E79" w:rsidRDefault="00B55E79" w:rsidP="00B55E79">
      <w:pPr>
        <w:pStyle w:val="Heading3"/>
        <w:rPr>
          <w:lang w:eastAsia="en-GB"/>
        </w:rPr>
      </w:pPr>
      <w:r w:rsidRPr="00B55E79">
        <w:rPr>
          <w:lang w:eastAsia="en-GB"/>
        </w:rPr>
        <w:t>C</w:t>
      </w:r>
      <w:r w:rsidR="009248B0">
        <w:rPr>
          <w:lang w:eastAsia="en-GB"/>
        </w:rPr>
        <w:t xml:space="preserve">ommunity </w:t>
      </w:r>
      <w:r w:rsidRPr="00B55E79">
        <w:rPr>
          <w:lang w:eastAsia="en-GB"/>
        </w:rPr>
        <w:t>D</w:t>
      </w:r>
      <w:r w:rsidR="009248B0">
        <w:rPr>
          <w:lang w:eastAsia="en-GB"/>
        </w:rPr>
        <w:t xml:space="preserve">ental </w:t>
      </w:r>
      <w:r w:rsidRPr="00B55E79">
        <w:rPr>
          <w:lang w:eastAsia="en-GB"/>
        </w:rPr>
        <w:t>S</w:t>
      </w:r>
      <w:r w:rsidR="009248B0">
        <w:rPr>
          <w:lang w:eastAsia="en-GB"/>
        </w:rPr>
        <w:t>ervices (CDS)</w:t>
      </w:r>
    </w:p>
    <w:p w14:paraId="7271D925" w14:textId="4CA477A4" w:rsidR="00017317" w:rsidRDefault="00522F97" w:rsidP="00522F97">
      <w:pPr>
        <w:widowControl/>
        <w:autoSpaceDE/>
        <w:autoSpaceDN/>
        <w:rPr>
          <w:rFonts w:eastAsia="Times New Roman"/>
          <w:color w:val="262626"/>
          <w:szCs w:val="24"/>
          <w:lang w:eastAsia="en-GB"/>
        </w:rPr>
      </w:pPr>
      <w:r w:rsidRPr="1E507A80">
        <w:rPr>
          <w:rFonts w:eastAsia="Times New Roman"/>
          <w:color w:val="262626" w:themeColor="text1" w:themeTint="D9"/>
          <w:lang w:eastAsia="en-GB"/>
        </w:rPr>
        <w:t>A specialised dental service providing care for</w:t>
      </w:r>
      <w:r w:rsidR="007E7698">
        <w:rPr>
          <w:rFonts w:eastAsia="Times New Roman"/>
          <w:color w:val="262626" w:themeColor="text1" w:themeTint="D9"/>
          <w:lang w:eastAsia="en-GB"/>
        </w:rPr>
        <w:t xml:space="preserve"> anyone </w:t>
      </w:r>
      <w:r w:rsidRPr="1E507A80">
        <w:rPr>
          <w:rFonts w:eastAsia="Times New Roman"/>
          <w:color w:val="262626" w:themeColor="text1" w:themeTint="D9"/>
          <w:lang w:eastAsia="en-GB"/>
        </w:rPr>
        <w:t>who cannot access general dental services due to additional needs such as learning disabilities, physical disabilities or vulnerability.</w:t>
      </w:r>
    </w:p>
    <w:p w14:paraId="59F6EB3A" w14:textId="77777777" w:rsidR="00522F97" w:rsidRDefault="00522F97" w:rsidP="00522F97">
      <w:pPr>
        <w:widowControl/>
        <w:autoSpaceDE/>
        <w:autoSpaceDN/>
        <w:rPr>
          <w:rFonts w:eastAsia="Times New Roman"/>
          <w:color w:val="262626"/>
          <w:szCs w:val="24"/>
          <w:lang w:eastAsia="en-GB"/>
        </w:rPr>
      </w:pPr>
    </w:p>
    <w:p w14:paraId="72CE61EE" w14:textId="1A18903A" w:rsidR="00522F97" w:rsidRPr="00522F97" w:rsidRDefault="00522F97" w:rsidP="00522F97">
      <w:pPr>
        <w:pStyle w:val="Heading3"/>
        <w:rPr>
          <w:lang w:eastAsia="en-GB"/>
        </w:rPr>
      </w:pPr>
      <w:r w:rsidRPr="00522F97">
        <w:rPr>
          <w:lang w:eastAsia="en-GB"/>
        </w:rPr>
        <w:t>C</w:t>
      </w:r>
      <w:r w:rsidR="009248B0">
        <w:rPr>
          <w:lang w:eastAsia="en-GB"/>
        </w:rPr>
        <w:t xml:space="preserve">arry </w:t>
      </w:r>
      <w:r w:rsidRPr="00522F97">
        <w:rPr>
          <w:lang w:eastAsia="en-GB"/>
        </w:rPr>
        <w:t>F</w:t>
      </w:r>
      <w:r w:rsidR="009248B0">
        <w:rPr>
          <w:lang w:eastAsia="en-GB"/>
        </w:rPr>
        <w:t>orward</w:t>
      </w:r>
    </w:p>
    <w:p w14:paraId="6843DCA9" w14:textId="0A8D39FF" w:rsidR="00522F97" w:rsidRPr="00522F97" w:rsidRDefault="00AD2655" w:rsidP="00522F97">
      <w:pPr>
        <w:widowControl/>
        <w:autoSpaceDE/>
        <w:autoSpaceDN/>
        <w:rPr>
          <w:rFonts w:eastAsia="Times New Roman"/>
          <w:color w:val="262626"/>
          <w:szCs w:val="24"/>
          <w:lang w:eastAsia="en-GB"/>
        </w:rPr>
      </w:pPr>
      <w:r w:rsidRPr="00AD2655">
        <w:rPr>
          <w:rFonts w:eastAsia="Times New Roman"/>
          <w:color w:val="262626"/>
          <w:szCs w:val="24"/>
          <w:lang w:eastAsia="en-GB"/>
        </w:rPr>
        <w:t>The process of moving under</w:t>
      </w:r>
      <w:r w:rsidRPr="00AD2655">
        <w:rPr>
          <w:rFonts w:eastAsia="Times New Roman"/>
          <w:color w:val="262626"/>
          <w:szCs w:val="24"/>
          <w:lang w:eastAsia="en-GB"/>
        </w:rPr>
        <w:noBreakHyphen/>
        <w:t>delivered or over</w:t>
      </w:r>
      <w:r w:rsidRPr="00AD2655">
        <w:rPr>
          <w:rFonts w:eastAsia="Times New Roman"/>
          <w:color w:val="262626"/>
          <w:szCs w:val="24"/>
          <w:lang w:eastAsia="en-GB"/>
        </w:rPr>
        <w:noBreakHyphen/>
        <w:t>delivered activity from one contract year into the next</w:t>
      </w:r>
      <w:r w:rsidR="009248B0">
        <w:rPr>
          <w:rFonts w:eastAsia="Times New Roman"/>
          <w:color w:val="262626"/>
          <w:szCs w:val="24"/>
          <w:lang w:eastAsia="en-GB"/>
        </w:rPr>
        <w:t xml:space="preserve"> contract year</w:t>
      </w:r>
      <w:r w:rsidRPr="00AD2655">
        <w:rPr>
          <w:rFonts w:eastAsia="Times New Roman"/>
          <w:color w:val="262626"/>
          <w:szCs w:val="24"/>
          <w:lang w:eastAsia="en-GB"/>
        </w:rPr>
        <w:t>.</w:t>
      </w:r>
    </w:p>
    <w:p w14:paraId="07F9D89D" w14:textId="77777777" w:rsidR="003F3DB6" w:rsidRDefault="003F3DB6" w:rsidP="00DD6633"/>
    <w:p w14:paraId="396B0789" w14:textId="08EF6791" w:rsidR="003F3DB6" w:rsidRDefault="00195892" w:rsidP="00195892">
      <w:pPr>
        <w:pStyle w:val="Heading3"/>
      </w:pPr>
      <w:r w:rsidRPr="00195892">
        <w:t>C</w:t>
      </w:r>
      <w:r w:rsidR="009248B0">
        <w:t>ontinuing Health Care (C</w:t>
      </w:r>
      <w:r w:rsidRPr="00195892">
        <w:t>HC</w:t>
      </w:r>
      <w:r w:rsidR="009248B0">
        <w:t>)</w:t>
      </w:r>
    </w:p>
    <w:p w14:paraId="4284694C" w14:textId="0431C5DA" w:rsidR="0058722E" w:rsidRPr="0058722E" w:rsidRDefault="0058722E" w:rsidP="0058722E">
      <w:pPr>
        <w:widowControl/>
        <w:autoSpaceDE/>
        <w:autoSpaceDN/>
        <w:rPr>
          <w:rFonts w:eastAsia="Times New Roman"/>
          <w:color w:val="212B32"/>
          <w:szCs w:val="24"/>
          <w:lang w:eastAsia="en-GB"/>
        </w:rPr>
      </w:pPr>
      <w:r w:rsidRPr="0058722E">
        <w:rPr>
          <w:rFonts w:eastAsia="Times New Roman"/>
          <w:color w:val="212B32"/>
          <w:szCs w:val="24"/>
          <w:lang w:eastAsia="en-GB"/>
        </w:rPr>
        <w:t>NHS</w:t>
      </w:r>
      <w:r w:rsidRPr="0058722E">
        <w:rPr>
          <w:rFonts w:eastAsia="Times New Roman"/>
          <w:color w:val="212B32"/>
          <w:szCs w:val="24"/>
          <w:lang w:eastAsia="en-GB"/>
        </w:rPr>
        <w:noBreakHyphen/>
        <w:t>funded care provided to individuals with long</w:t>
      </w:r>
      <w:r w:rsidRPr="0058722E">
        <w:rPr>
          <w:rFonts w:eastAsia="Times New Roman"/>
          <w:color w:val="212B32"/>
          <w:szCs w:val="24"/>
          <w:lang w:eastAsia="en-GB"/>
        </w:rPr>
        <w:noBreakHyphen/>
        <w:t>term, complex health needs who meet the eligibility criteria.</w:t>
      </w:r>
    </w:p>
    <w:p w14:paraId="626EDAA3" w14:textId="77777777" w:rsidR="00195892" w:rsidRDefault="00195892" w:rsidP="00DD6633"/>
    <w:p w14:paraId="1F56D452" w14:textId="77777777" w:rsidR="00436C73" w:rsidRDefault="00436C73" w:rsidP="00436C73">
      <w:pPr>
        <w:pStyle w:val="Heading3"/>
        <w:rPr>
          <w:lang w:eastAsia="en-GB"/>
        </w:rPr>
      </w:pPr>
      <w:r w:rsidRPr="00436C73">
        <w:rPr>
          <w:lang w:eastAsia="en-GB"/>
        </w:rPr>
        <w:t>Claim</w:t>
      </w:r>
    </w:p>
    <w:p w14:paraId="395383CE" w14:textId="77777777" w:rsidR="00964C47" w:rsidRPr="00964C47" w:rsidRDefault="00964C47" w:rsidP="00964C47">
      <w:pPr>
        <w:widowControl/>
        <w:autoSpaceDE/>
        <w:autoSpaceDN/>
        <w:rPr>
          <w:rFonts w:eastAsia="Times New Roman"/>
          <w:color w:val="262626"/>
          <w:szCs w:val="24"/>
          <w:lang w:eastAsia="en-GB"/>
        </w:rPr>
      </w:pPr>
      <w:r w:rsidRPr="00964C47">
        <w:rPr>
          <w:rFonts w:eastAsia="Times New Roman"/>
          <w:color w:val="262626"/>
          <w:szCs w:val="24"/>
          <w:lang w:eastAsia="en-GB"/>
        </w:rPr>
        <w:t>The electronic FP17 submission that records a patient’s treatment and requests the corresponding NHS payment.</w:t>
      </w:r>
    </w:p>
    <w:p w14:paraId="76A3ABBC" w14:textId="77777777" w:rsidR="00436C73" w:rsidRPr="00436C73" w:rsidRDefault="00436C73" w:rsidP="00436C73">
      <w:pPr>
        <w:rPr>
          <w:lang w:eastAsia="en-GB"/>
        </w:rPr>
      </w:pPr>
    </w:p>
    <w:p w14:paraId="51D26127" w14:textId="77777777" w:rsidR="00964C47" w:rsidRPr="00964C47" w:rsidRDefault="00964C47" w:rsidP="00964C47">
      <w:pPr>
        <w:pStyle w:val="Heading3"/>
        <w:rPr>
          <w:lang w:eastAsia="en-GB"/>
        </w:rPr>
      </w:pPr>
      <w:r w:rsidRPr="00964C47">
        <w:rPr>
          <w:lang w:eastAsia="en-GB"/>
        </w:rPr>
        <w:t>Clawback</w:t>
      </w:r>
    </w:p>
    <w:p w14:paraId="2E77FDA3" w14:textId="5202526E" w:rsidR="000E78A8" w:rsidRPr="000E78A8" w:rsidRDefault="2EE641A6"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The recovery of payments by the NHS</w:t>
      </w:r>
      <w:r w:rsidR="095C0515"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6AC9526D"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when a contractor has been overpaid, typically due to under</w:t>
      </w:r>
      <w:r w:rsidR="000E78A8">
        <w:noBreakHyphen/>
      </w:r>
      <w:r w:rsidRPr="3756A753">
        <w:rPr>
          <w:rFonts w:eastAsia="Times New Roman"/>
          <w:color w:val="262626" w:themeColor="text1" w:themeTint="D9"/>
          <w:lang w:eastAsia="en-GB"/>
        </w:rPr>
        <w:t xml:space="preserve">delivery of </w:t>
      </w:r>
      <w:r w:rsidR="1FE8ABB6" w:rsidRPr="3756A753">
        <w:rPr>
          <w:rFonts w:eastAsia="Times New Roman"/>
          <w:color w:val="262626" w:themeColor="text1" w:themeTint="D9"/>
          <w:lang w:eastAsia="en-GB"/>
        </w:rPr>
        <w:t>C</w:t>
      </w:r>
      <w:r w:rsidRPr="3756A753">
        <w:rPr>
          <w:rFonts w:eastAsia="Times New Roman"/>
          <w:color w:val="262626" w:themeColor="text1" w:themeTint="D9"/>
          <w:lang w:eastAsia="en-GB"/>
        </w:rPr>
        <w:t xml:space="preserve">ontracted </w:t>
      </w:r>
      <w:r w:rsidR="1FE8ABB6" w:rsidRPr="3756A753">
        <w:rPr>
          <w:rFonts w:eastAsia="Times New Roman"/>
          <w:color w:val="262626" w:themeColor="text1" w:themeTint="D9"/>
          <w:lang w:eastAsia="en-GB"/>
        </w:rPr>
        <w:t>A</w:t>
      </w:r>
      <w:r w:rsidRPr="3756A753">
        <w:rPr>
          <w:rFonts w:eastAsia="Times New Roman"/>
          <w:color w:val="262626" w:themeColor="text1" w:themeTint="D9"/>
          <w:lang w:eastAsia="en-GB"/>
        </w:rPr>
        <w:t>ctivity.</w:t>
      </w:r>
    </w:p>
    <w:p w14:paraId="77E97727" w14:textId="77777777" w:rsidR="00436C73" w:rsidRDefault="00436C73" w:rsidP="00DD6633"/>
    <w:p w14:paraId="7A1F46E2" w14:textId="27C0FC28" w:rsidR="007E59B7" w:rsidRDefault="0067137F" w:rsidP="0067137F">
      <w:pPr>
        <w:pStyle w:val="Heading3"/>
      </w:pPr>
      <w:r w:rsidRPr="0067137F">
        <w:t>Clinicians</w:t>
      </w:r>
    </w:p>
    <w:p w14:paraId="296A7393" w14:textId="2C52EDBD" w:rsidR="00AF64E4" w:rsidRPr="00AF64E4" w:rsidRDefault="00AF64E4" w:rsidP="00AF64E4">
      <w:pPr>
        <w:widowControl/>
        <w:autoSpaceDE/>
        <w:autoSpaceDN/>
        <w:rPr>
          <w:rFonts w:eastAsia="Times New Roman"/>
          <w:color w:val="262626"/>
          <w:szCs w:val="24"/>
          <w:lang w:eastAsia="en-GB"/>
        </w:rPr>
      </w:pPr>
      <w:r w:rsidRPr="00AF64E4">
        <w:rPr>
          <w:rFonts w:eastAsia="Times New Roman"/>
          <w:color w:val="262626"/>
          <w:szCs w:val="24"/>
          <w:lang w:eastAsia="en-GB"/>
        </w:rPr>
        <w:t>Any healthcare professional directly involved in patient care</w:t>
      </w:r>
      <w:r w:rsidR="009248B0">
        <w:rPr>
          <w:rFonts w:eastAsia="Times New Roman"/>
          <w:color w:val="262626"/>
          <w:szCs w:val="24"/>
          <w:lang w:eastAsia="en-GB"/>
        </w:rPr>
        <w:t xml:space="preserve">. This </w:t>
      </w:r>
      <w:r w:rsidRPr="00AF64E4">
        <w:rPr>
          <w:rFonts w:eastAsia="Times New Roman"/>
          <w:color w:val="262626"/>
          <w:szCs w:val="24"/>
          <w:lang w:eastAsia="en-GB"/>
        </w:rPr>
        <w:t>includ</w:t>
      </w:r>
      <w:r w:rsidR="009248B0">
        <w:rPr>
          <w:rFonts w:eastAsia="Times New Roman"/>
          <w:color w:val="262626"/>
          <w:szCs w:val="24"/>
          <w:lang w:eastAsia="en-GB"/>
        </w:rPr>
        <w:t>es</w:t>
      </w:r>
      <w:r w:rsidRPr="00AF64E4">
        <w:rPr>
          <w:rFonts w:eastAsia="Times New Roman"/>
          <w:color w:val="262626"/>
          <w:szCs w:val="24"/>
          <w:lang w:eastAsia="en-GB"/>
        </w:rPr>
        <w:t xml:space="preserve"> dentists, dental therapists, dental hygienists, orthodontists</w:t>
      </w:r>
      <w:r w:rsidR="009248B0">
        <w:rPr>
          <w:rFonts w:eastAsia="Times New Roman"/>
          <w:color w:val="262626"/>
          <w:szCs w:val="24"/>
          <w:lang w:eastAsia="en-GB"/>
        </w:rPr>
        <w:t xml:space="preserve"> </w:t>
      </w:r>
      <w:r w:rsidRPr="00AF64E4">
        <w:rPr>
          <w:rFonts w:eastAsia="Times New Roman"/>
          <w:color w:val="262626"/>
          <w:szCs w:val="24"/>
          <w:lang w:eastAsia="en-GB"/>
        </w:rPr>
        <w:t>and dental nurses.</w:t>
      </w:r>
    </w:p>
    <w:p w14:paraId="5CE5D94D" w14:textId="77777777" w:rsidR="00D3121E" w:rsidRDefault="00D3121E" w:rsidP="0067137F"/>
    <w:p w14:paraId="0BA370CA" w14:textId="77777777" w:rsidR="00AF64E4" w:rsidRPr="00AF64E4" w:rsidRDefault="00AF64E4" w:rsidP="00AF64E4">
      <w:pPr>
        <w:pStyle w:val="Heading3"/>
        <w:rPr>
          <w:lang w:eastAsia="en-GB"/>
        </w:rPr>
      </w:pPr>
      <w:r w:rsidRPr="00AF64E4">
        <w:rPr>
          <w:lang w:eastAsia="en-GB"/>
        </w:rPr>
        <w:t xml:space="preserve">Contract Ceiling </w:t>
      </w:r>
    </w:p>
    <w:p w14:paraId="75222CF7" w14:textId="77777777" w:rsidR="00A22DB5" w:rsidRPr="00A22DB5" w:rsidRDefault="00A22DB5" w:rsidP="00A22DB5">
      <w:pPr>
        <w:widowControl/>
        <w:autoSpaceDE/>
        <w:autoSpaceDN/>
        <w:rPr>
          <w:rFonts w:eastAsia="Times New Roman"/>
          <w:color w:val="262626"/>
          <w:szCs w:val="24"/>
          <w:lang w:eastAsia="en-GB"/>
        </w:rPr>
      </w:pPr>
      <w:r w:rsidRPr="00A22DB5">
        <w:rPr>
          <w:rFonts w:eastAsia="Times New Roman"/>
          <w:color w:val="262626"/>
          <w:szCs w:val="24"/>
          <w:lang w:eastAsia="en-GB"/>
        </w:rPr>
        <w:t>The maximum level of activity or financial value agreed within a dental contract, beyond which additional activity is not funded.</w:t>
      </w:r>
    </w:p>
    <w:p w14:paraId="6A63614E" w14:textId="77777777" w:rsidR="00AF64E4" w:rsidRDefault="00AF64E4" w:rsidP="0067137F"/>
    <w:p w14:paraId="3B4CE5B4" w14:textId="77777777" w:rsidR="00A22DB5" w:rsidRPr="00A22DB5" w:rsidRDefault="00A22DB5" w:rsidP="00A22DB5">
      <w:pPr>
        <w:pStyle w:val="Heading3"/>
        <w:rPr>
          <w:lang w:eastAsia="en-GB"/>
        </w:rPr>
      </w:pPr>
      <w:r w:rsidRPr="00A22DB5">
        <w:rPr>
          <w:lang w:eastAsia="en-GB"/>
        </w:rPr>
        <w:t xml:space="preserve">Contracted Activity </w:t>
      </w:r>
    </w:p>
    <w:p w14:paraId="7C44BC8F" w14:textId="77777777" w:rsidR="0059265E" w:rsidRPr="0059265E" w:rsidRDefault="0059265E" w:rsidP="0059265E">
      <w:pPr>
        <w:widowControl/>
        <w:autoSpaceDE/>
        <w:autoSpaceDN/>
        <w:rPr>
          <w:rFonts w:eastAsia="Times New Roman"/>
          <w:color w:val="262626"/>
          <w:szCs w:val="24"/>
          <w:lang w:eastAsia="en-GB"/>
        </w:rPr>
      </w:pPr>
      <w:r w:rsidRPr="0059265E">
        <w:rPr>
          <w:rFonts w:eastAsia="Times New Roman"/>
          <w:color w:val="262626"/>
          <w:szCs w:val="24"/>
          <w:lang w:eastAsia="en-GB"/>
        </w:rPr>
        <w:t>The agreed number of Units of Dental Activity (UDAs) or Units of Orthodontic Activity (UOAs) that a provider is required to deliver under an NHS dental contract.</w:t>
      </w:r>
    </w:p>
    <w:p w14:paraId="20E89EF1" w14:textId="77777777" w:rsidR="009D5BAE" w:rsidRDefault="009D5BAE" w:rsidP="009D5BAE">
      <w:pPr>
        <w:widowControl/>
        <w:autoSpaceDE/>
        <w:autoSpaceDN/>
        <w:rPr>
          <w:rFonts w:eastAsia="Times New Roman"/>
          <w:color w:val="262626"/>
          <w:szCs w:val="24"/>
          <w:lang w:eastAsia="en-GB"/>
        </w:rPr>
      </w:pPr>
    </w:p>
    <w:p w14:paraId="6656F60E" w14:textId="77777777" w:rsidR="00F41DCD" w:rsidRDefault="00F41DCD" w:rsidP="00F41DCD">
      <w:pPr>
        <w:pStyle w:val="Heading3"/>
        <w:rPr>
          <w:lang w:eastAsia="en-GB"/>
        </w:rPr>
      </w:pPr>
      <w:r w:rsidRPr="00F41DCD">
        <w:rPr>
          <w:lang w:eastAsia="en-GB"/>
        </w:rPr>
        <w:t>Commissioner</w:t>
      </w:r>
    </w:p>
    <w:p w14:paraId="65BC2806" w14:textId="0F22383A" w:rsidR="00F41DCD" w:rsidRDefault="00D9236C" w:rsidP="00F41DCD">
      <w:pPr>
        <w:widowControl/>
        <w:autoSpaceDE/>
        <w:autoSpaceDN/>
        <w:rPr>
          <w:rFonts w:eastAsia="Times New Roman"/>
          <w:color w:val="262626"/>
          <w:szCs w:val="24"/>
          <w:lang w:eastAsia="en-GB"/>
        </w:rPr>
      </w:pPr>
      <w:r w:rsidRPr="00D9236C">
        <w:rPr>
          <w:rFonts w:eastAsia="Times New Roman"/>
          <w:color w:val="262626"/>
          <w:szCs w:val="24"/>
          <w:lang w:eastAsia="en-GB"/>
        </w:rPr>
        <w:t>An organisation authorised to commission NHS dental services, responsible for planning, procuring and monitoring service delivery.</w:t>
      </w:r>
    </w:p>
    <w:p w14:paraId="5BB452D6" w14:textId="77777777" w:rsidR="00D16959" w:rsidRDefault="00D16959" w:rsidP="00972CD6">
      <w:pPr>
        <w:rPr>
          <w:lang w:eastAsia="en-GB"/>
        </w:rPr>
      </w:pPr>
    </w:p>
    <w:p w14:paraId="500938B1" w14:textId="77777777" w:rsidR="00FF3D85" w:rsidRDefault="00FF3D85" w:rsidP="00FF3D85">
      <w:pPr>
        <w:pStyle w:val="Heading3"/>
        <w:rPr>
          <w:lang w:eastAsia="en-GB"/>
        </w:rPr>
      </w:pPr>
      <w:r w:rsidRPr="00FF3D85">
        <w:rPr>
          <w:lang w:eastAsia="en-GB"/>
        </w:rPr>
        <w:t>Contract</w:t>
      </w:r>
    </w:p>
    <w:p w14:paraId="398B78AA" w14:textId="77777777" w:rsidR="00FC4DD7" w:rsidRPr="00FC4DD7" w:rsidRDefault="00FC4DD7" w:rsidP="00FC4DD7">
      <w:pPr>
        <w:widowControl/>
        <w:autoSpaceDE/>
        <w:autoSpaceDN/>
        <w:rPr>
          <w:rFonts w:eastAsia="Times New Roman"/>
          <w:color w:val="262626"/>
          <w:szCs w:val="24"/>
          <w:lang w:eastAsia="en-GB"/>
        </w:rPr>
      </w:pPr>
      <w:r w:rsidRPr="00FC4DD7">
        <w:rPr>
          <w:rFonts w:eastAsia="Times New Roman"/>
          <w:color w:val="262626"/>
          <w:szCs w:val="24"/>
          <w:lang w:eastAsia="en-GB"/>
        </w:rPr>
        <w:t>A legally binding agreement under NHS dental regulations between a Commissioner and a Provider, setting out the level of NHS dental services to be delivered.</w:t>
      </w:r>
    </w:p>
    <w:p w14:paraId="634D6E83" w14:textId="77777777" w:rsidR="005E4A3D" w:rsidRDefault="005E4A3D" w:rsidP="005E4A3D">
      <w:pPr>
        <w:rPr>
          <w:lang w:eastAsia="en-GB"/>
        </w:rPr>
      </w:pPr>
    </w:p>
    <w:p w14:paraId="58AE4311" w14:textId="46E867F9" w:rsidR="005E4A3D" w:rsidRDefault="005E4A3D" w:rsidP="005E4A3D">
      <w:pPr>
        <w:pStyle w:val="Heading3"/>
        <w:rPr>
          <w:lang w:eastAsia="en-GB"/>
        </w:rPr>
      </w:pPr>
      <w:r w:rsidRPr="005E4A3D">
        <w:rPr>
          <w:lang w:eastAsia="en-GB"/>
        </w:rPr>
        <w:lastRenderedPageBreak/>
        <w:t xml:space="preserve">Contract </w:t>
      </w:r>
      <w:r w:rsidR="008B7BE4">
        <w:rPr>
          <w:lang w:eastAsia="en-GB"/>
        </w:rPr>
        <w:t>C</w:t>
      </w:r>
      <w:r w:rsidRPr="005E4A3D">
        <w:rPr>
          <w:lang w:eastAsia="en-GB"/>
        </w:rPr>
        <w:t>losed</w:t>
      </w:r>
    </w:p>
    <w:p w14:paraId="55056B59" w14:textId="5A99D9BC" w:rsidR="00B97AC5" w:rsidRPr="00B97AC5" w:rsidRDefault="00B97AC5" w:rsidP="00B97AC5">
      <w:pPr>
        <w:widowControl/>
        <w:autoSpaceDE/>
        <w:autoSpaceDN/>
        <w:rPr>
          <w:rFonts w:eastAsia="Times New Roman"/>
          <w:color w:val="262626"/>
          <w:szCs w:val="24"/>
          <w:lang w:eastAsia="en-GB"/>
        </w:rPr>
      </w:pPr>
      <w:r w:rsidRPr="00B97AC5">
        <w:rPr>
          <w:rFonts w:eastAsia="Times New Roman"/>
          <w:color w:val="262626"/>
          <w:szCs w:val="24"/>
          <w:lang w:eastAsia="en-GB"/>
        </w:rPr>
        <w:t>A contract that has been terminated or has expired</w:t>
      </w:r>
      <w:r w:rsidR="009248B0">
        <w:rPr>
          <w:rFonts w:eastAsia="Times New Roman"/>
          <w:color w:val="262626"/>
          <w:szCs w:val="24"/>
          <w:lang w:eastAsia="en-GB"/>
        </w:rPr>
        <w:t>. This contract</w:t>
      </w:r>
      <w:r w:rsidRPr="00B97AC5">
        <w:rPr>
          <w:rFonts w:eastAsia="Times New Roman"/>
          <w:color w:val="262626"/>
          <w:szCs w:val="24"/>
          <w:lang w:eastAsia="en-GB"/>
        </w:rPr>
        <w:t xml:space="preserve"> is no longer active.</w:t>
      </w:r>
    </w:p>
    <w:p w14:paraId="45F8F115" w14:textId="77777777" w:rsidR="008B7BE4" w:rsidRDefault="008B7BE4" w:rsidP="005E4A3D">
      <w:pPr>
        <w:rPr>
          <w:lang w:eastAsia="en-GB"/>
        </w:rPr>
      </w:pPr>
    </w:p>
    <w:p w14:paraId="68760929" w14:textId="77777777" w:rsidR="008B7BE4" w:rsidRDefault="008B7BE4" w:rsidP="008B7BE4">
      <w:pPr>
        <w:pStyle w:val="Heading3"/>
        <w:rPr>
          <w:lang w:eastAsia="en-GB"/>
        </w:rPr>
      </w:pPr>
      <w:r w:rsidRPr="008B7BE4">
        <w:rPr>
          <w:lang w:eastAsia="en-GB"/>
        </w:rPr>
        <w:t>Contract Period</w:t>
      </w:r>
    </w:p>
    <w:p w14:paraId="319498BE" w14:textId="77777777" w:rsidR="00F80479" w:rsidRPr="00F80479" w:rsidRDefault="00F80479" w:rsidP="00F80479">
      <w:pPr>
        <w:widowControl/>
        <w:autoSpaceDE/>
        <w:autoSpaceDN/>
        <w:rPr>
          <w:rFonts w:eastAsia="Times New Roman"/>
          <w:color w:val="262626"/>
          <w:szCs w:val="24"/>
          <w:lang w:eastAsia="en-GB"/>
        </w:rPr>
      </w:pPr>
      <w:r w:rsidRPr="00F80479">
        <w:rPr>
          <w:rFonts w:eastAsia="Times New Roman"/>
          <w:color w:val="262626"/>
          <w:szCs w:val="24"/>
          <w:lang w:eastAsia="en-GB"/>
        </w:rPr>
        <w:t>The defined start and end dates during which a dental contract is active and services must be delivered.</w:t>
      </w:r>
    </w:p>
    <w:p w14:paraId="0DA093AB" w14:textId="77777777" w:rsidR="008C5897" w:rsidRDefault="008C5897" w:rsidP="008C5897">
      <w:pPr>
        <w:widowControl/>
        <w:autoSpaceDE/>
        <w:autoSpaceDN/>
        <w:rPr>
          <w:rFonts w:eastAsia="Times New Roman"/>
          <w:color w:val="262626"/>
          <w:szCs w:val="24"/>
          <w:lang w:eastAsia="en-GB"/>
        </w:rPr>
      </w:pPr>
    </w:p>
    <w:p w14:paraId="1F7FADDF" w14:textId="77777777" w:rsidR="00F80479" w:rsidRPr="00F80479" w:rsidRDefault="00F80479" w:rsidP="00F80479">
      <w:pPr>
        <w:pStyle w:val="Heading3"/>
        <w:rPr>
          <w:lang w:eastAsia="en-GB"/>
        </w:rPr>
      </w:pPr>
      <w:r w:rsidRPr="00F80479">
        <w:rPr>
          <w:lang w:eastAsia="en-GB"/>
        </w:rPr>
        <w:t>Contracts purchased by a corporate</w:t>
      </w:r>
    </w:p>
    <w:p w14:paraId="2E63B9A3" w14:textId="77777777" w:rsidR="00D44F11" w:rsidRPr="00D44F11" w:rsidRDefault="00D44F11" w:rsidP="00D44F11">
      <w:pPr>
        <w:widowControl/>
        <w:autoSpaceDE/>
        <w:autoSpaceDN/>
        <w:rPr>
          <w:rFonts w:eastAsia="Times New Roman"/>
          <w:color w:val="262626"/>
          <w:szCs w:val="24"/>
          <w:lang w:eastAsia="en-GB"/>
        </w:rPr>
      </w:pPr>
      <w:r w:rsidRPr="00D44F11">
        <w:rPr>
          <w:rFonts w:eastAsia="Times New Roman"/>
          <w:color w:val="262626"/>
          <w:szCs w:val="24"/>
          <w:lang w:eastAsia="en-GB"/>
        </w:rPr>
        <w:t>The transfer of ownership from an individual or partnership</w:t>
      </w:r>
      <w:r w:rsidRPr="00D44F11">
        <w:rPr>
          <w:rFonts w:eastAsia="Times New Roman"/>
          <w:color w:val="262626"/>
          <w:szCs w:val="24"/>
          <w:lang w:eastAsia="en-GB"/>
        </w:rPr>
        <w:noBreakHyphen/>
        <w:t>held dental contract to a corporate body.</w:t>
      </w:r>
    </w:p>
    <w:p w14:paraId="7C81D84F" w14:textId="77777777" w:rsidR="00F80479" w:rsidRDefault="00F80479" w:rsidP="008C5897">
      <w:pPr>
        <w:widowControl/>
        <w:autoSpaceDE/>
        <w:autoSpaceDN/>
        <w:rPr>
          <w:rFonts w:eastAsia="Times New Roman"/>
          <w:color w:val="262626"/>
          <w:szCs w:val="24"/>
          <w:lang w:eastAsia="en-GB"/>
        </w:rPr>
      </w:pPr>
    </w:p>
    <w:p w14:paraId="15BFC876" w14:textId="5DD9B660" w:rsidR="008C5897" w:rsidRDefault="008C5897" w:rsidP="008C5897">
      <w:pPr>
        <w:pStyle w:val="Heading3"/>
        <w:rPr>
          <w:lang w:eastAsia="en-GB"/>
        </w:rPr>
      </w:pPr>
      <w:r w:rsidRPr="008C5897">
        <w:rPr>
          <w:lang w:eastAsia="en-GB"/>
        </w:rPr>
        <w:t>Contract Value</w:t>
      </w:r>
    </w:p>
    <w:p w14:paraId="327F8981" w14:textId="77777777" w:rsidR="00D44F11" w:rsidRDefault="00D44F11" w:rsidP="00D44F11">
      <w:pPr>
        <w:widowControl/>
        <w:autoSpaceDE/>
        <w:autoSpaceDN/>
        <w:rPr>
          <w:rFonts w:eastAsia="Times New Roman"/>
          <w:color w:val="262626"/>
          <w:szCs w:val="24"/>
          <w:lang w:eastAsia="en-GB"/>
        </w:rPr>
      </w:pPr>
      <w:r w:rsidRPr="00D44F11">
        <w:rPr>
          <w:rFonts w:eastAsia="Times New Roman"/>
          <w:color w:val="262626"/>
          <w:szCs w:val="24"/>
          <w:lang w:eastAsia="en-GB"/>
        </w:rPr>
        <w:t>The total annual amount paid for the delivery of an NHS dental contract.</w:t>
      </w:r>
    </w:p>
    <w:p w14:paraId="7EFDF90C" w14:textId="77777777" w:rsidR="00CF3611" w:rsidRDefault="00CF3611" w:rsidP="00D44F11">
      <w:pPr>
        <w:widowControl/>
        <w:autoSpaceDE/>
        <w:autoSpaceDN/>
        <w:rPr>
          <w:rFonts w:eastAsia="Times New Roman"/>
          <w:color w:val="262626"/>
          <w:szCs w:val="24"/>
          <w:lang w:eastAsia="en-GB"/>
        </w:rPr>
      </w:pPr>
    </w:p>
    <w:p w14:paraId="213FC8CD" w14:textId="6D656FB2" w:rsidR="00CF3611" w:rsidRDefault="00CF3611" w:rsidP="00CF3611">
      <w:pPr>
        <w:pStyle w:val="Heading3"/>
        <w:rPr>
          <w:lang w:eastAsia="en-GB"/>
        </w:rPr>
      </w:pPr>
      <w:r w:rsidRPr="00A61195">
        <w:rPr>
          <w:lang w:eastAsia="en-GB"/>
        </w:rPr>
        <w:t>C</w:t>
      </w:r>
      <w:r w:rsidR="009248B0">
        <w:rPr>
          <w:lang w:eastAsia="en-GB"/>
        </w:rPr>
        <w:t xml:space="preserve">ourse of </w:t>
      </w:r>
      <w:r w:rsidRPr="00A61195">
        <w:rPr>
          <w:lang w:eastAsia="en-GB"/>
        </w:rPr>
        <w:t>T</w:t>
      </w:r>
      <w:r w:rsidR="009248B0">
        <w:rPr>
          <w:lang w:eastAsia="en-GB"/>
        </w:rPr>
        <w:t>reatment (COT)</w:t>
      </w:r>
    </w:p>
    <w:p w14:paraId="7ED05B0C" w14:textId="77777777" w:rsidR="001B6BC1" w:rsidRPr="001B6BC1" w:rsidRDefault="001B6BC1" w:rsidP="001B6BC1">
      <w:pPr>
        <w:widowControl/>
        <w:autoSpaceDE/>
        <w:autoSpaceDN/>
        <w:rPr>
          <w:rFonts w:eastAsia="Times New Roman"/>
          <w:color w:val="262626"/>
          <w:szCs w:val="24"/>
          <w:lang w:eastAsia="en-GB"/>
        </w:rPr>
      </w:pPr>
      <w:r w:rsidRPr="001B6BC1">
        <w:rPr>
          <w:rFonts w:eastAsia="Times New Roman"/>
          <w:color w:val="262626"/>
          <w:szCs w:val="24"/>
          <w:lang w:eastAsia="en-GB"/>
        </w:rPr>
        <w:t>The complete package of care a patient receives under one NHS dental claim, from the initial examination to the completion of all planned treatment.</w:t>
      </w:r>
    </w:p>
    <w:p w14:paraId="1CC1D7A1" w14:textId="77777777" w:rsidR="008C5897" w:rsidRDefault="008C5897" w:rsidP="008C5897">
      <w:pPr>
        <w:widowControl/>
        <w:autoSpaceDE/>
        <w:autoSpaceDN/>
        <w:rPr>
          <w:rFonts w:eastAsia="Times New Roman"/>
          <w:color w:val="262626"/>
          <w:szCs w:val="24"/>
          <w:lang w:eastAsia="en-GB"/>
        </w:rPr>
      </w:pPr>
    </w:p>
    <w:p w14:paraId="0412A6D5" w14:textId="7A725A65" w:rsidR="00783E0C" w:rsidRPr="00D30A26" w:rsidRDefault="003D5210" w:rsidP="00D30A26">
      <w:pPr>
        <w:pStyle w:val="Heading3"/>
        <w:rPr>
          <w:rFonts w:eastAsia="Times New Roman"/>
          <w:b w:val="0"/>
          <w:bCs/>
          <w:color w:val="262626"/>
          <w:szCs w:val="24"/>
          <w:lang w:eastAsia="en-GB"/>
        </w:rPr>
      </w:pPr>
      <w:r w:rsidRPr="003D5210">
        <w:rPr>
          <w:lang w:eastAsia="en-GB"/>
        </w:rPr>
        <w:t>C</w:t>
      </w:r>
      <w:r w:rsidR="009248B0">
        <w:rPr>
          <w:lang w:eastAsia="en-GB"/>
        </w:rPr>
        <w:t xml:space="preserve">ontinued </w:t>
      </w:r>
      <w:r w:rsidRPr="003D5210">
        <w:rPr>
          <w:lang w:eastAsia="en-GB"/>
        </w:rPr>
        <w:t>P</w:t>
      </w:r>
      <w:r w:rsidR="009248B0">
        <w:rPr>
          <w:lang w:eastAsia="en-GB"/>
        </w:rPr>
        <w:t xml:space="preserve">rofessional </w:t>
      </w:r>
      <w:r w:rsidRPr="003D5210">
        <w:rPr>
          <w:lang w:eastAsia="en-GB"/>
        </w:rPr>
        <w:t>D</w:t>
      </w:r>
      <w:r w:rsidR="009248B0">
        <w:rPr>
          <w:lang w:eastAsia="en-GB"/>
        </w:rPr>
        <w:t>evelopment (CPD)</w:t>
      </w:r>
      <w:r w:rsidRPr="003D5210">
        <w:rPr>
          <w:rFonts w:eastAsia="Times New Roman"/>
          <w:color w:val="262626"/>
          <w:szCs w:val="24"/>
          <w:lang w:eastAsia="en-GB"/>
        </w:rPr>
        <w:br/>
      </w:r>
      <w:r w:rsidR="00783E0C" w:rsidRPr="00D30A26">
        <w:rPr>
          <w:rFonts w:eastAsia="Times New Roman"/>
          <w:b w:val="0"/>
          <w:bCs/>
          <w:color w:val="262626"/>
          <w:szCs w:val="24"/>
          <w:lang w:eastAsia="en-GB"/>
        </w:rPr>
        <w:t>The structured process through which professionals maintain</w:t>
      </w:r>
      <w:r w:rsidR="009248B0">
        <w:rPr>
          <w:rFonts w:eastAsia="Times New Roman"/>
          <w:b w:val="0"/>
          <w:bCs/>
          <w:color w:val="262626"/>
          <w:szCs w:val="24"/>
          <w:lang w:eastAsia="en-GB"/>
        </w:rPr>
        <w:t xml:space="preserve"> </w:t>
      </w:r>
      <w:r w:rsidR="00783E0C" w:rsidRPr="00D30A26">
        <w:rPr>
          <w:rFonts w:eastAsia="Times New Roman"/>
          <w:b w:val="0"/>
          <w:bCs/>
          <w:color w:val="262626"/>
          <w:szCs w:val="24"/>
          <w:lang w:eastAsia="en-GB"/>
        </w:rPr>
        <w:t xml:space="preserve">and </w:t>
      </w:r>
      <w:r w:rsidR="009248B0">
        <w:rPr>
          <w:rFonts w:eastAsia="Times New Roman"/>
          <w:b w:val="0"/>
          <w:bCs/>
          <w:color w:val="262626"/>
          <w:szCs w:val="24"/>
          <w:lang w:eastAsia="en-GB"/>
        </w:rPr>
        <w:t>grow</w:t>
      </w:r>
      <w:r w:rsidR="009248B0" w:rsidRPr="00D30A26">
        <w:rPr>
          <w:rFonts w:eastAsia="Times New Roman"/>
          <w:b w:val="0"/>
          <w:bCs/>
          <w:color w:val="262626"/>
          <w:szCs w:val="24"/>
          <w:lang w:eastAsia="en-GB"/>
        </w:rPr>
        <w:t xml:space="preserve"> </w:t>
      </w:r>
      <w:r w:rsidR="00783E0C" w:rsidRPr="00D30A26">
        <w:rPr>
          <w:rFonts w:eastAsia="Times New Roman"/>
          <w:b w:val="0"/>
          <w:bCs/>
          <w:color w:val="262626"/>
          <w:szCs w:val="24"/>
          <w:lang w:eastAsia="en-GB"/>
        </w:rPr>
        <w:t>their knowledge, skills and competencies throughout their career.</w:t>
      </w:r>
    </w:p>
    <w:p w14:paraId="7161A1F6" w14:textId="77777777" w:rsidR="003D5210" w:rsidRDefault="003D5210" w:rsidP="003D5210">
      <w:pPr>
        <w:rPr>
          <w:lang w:eastAsia="en-GB"/>
        </w:rPr>
      </w:pPr>
    </w:p>
    <w:p w14:paraId="009D3532" w14:textId="0F083607" w:rsidR="003F6264" w:rsidRPr="003F6264" w:rsidRDefault="003F6264" w:rsidP="003F6264">
      <w:pPr>
        <w:pStyle w:val="Heading3"/>
        <w:rPr>
          <w:lang w:eastAsia="en-GB"/>
        </w:rPr>
      </w:pPr>
      <w:r w:rsidRPr="003F6264">
        <w:rPr>
          <w:lang w:eastAsia="en-GB"/>
        </w:rPr>
        <w:t>C</w:t>
      </w:r>
      <w:r w:rsidR="009248B0">
        <w:rPr>
          <w:lang w:eastAsia="en-GB"/>
        </w:rPr>
        <w:t xml:space="preserve">are </w:t>
      </w:r>
      <w:r w:rsidRPr="003F6264">
        <w:rPr>
          <w:lang w:eastAsia="en-GB"/>
        </w:rPr>
        <w:t>Q</w:t>
      </w:r>
      <w:r w:rsidR="009248B0">
        <w:rPr>
          <w:lang w:eastAsia="en-GB"/>
        </w:rPr>
        <w:t xml:space="preserve">uality </w:t>
      </w:r>
      <w:r w:rsidRPr="003F6264">
        <w:rPr>
          <w:lang w:eastAsia="en-GB"/>
        </w:rPr>
        <w:t>C</w:t>
      </w:r>
      <w:r w:rsidR="009248B0">
        <w:rPr>
          <w:lang w:eastAsia="en-GB"/>
        </w:rPr>
        <w:t>ommission (CQC)</w:t>
      </w:r>
    </w:p>
    <w:p w14:paraId="1CDD51EE" w14:textId="1002D9B1" w:rsidR="00FF3CC6" w:rsidRPr="00FF3CC6" w:rsidRDefault="00FF3CC6" w:rsidP="00FF3CC6">
      <w:pPr>
        <w:widowControl/>
        <w:autoSpaceDE/>
        <w:autoSpaceDN/>
        <w:rPr>
          <w:rFonts w:eastAsia="Times New Roman"/>
          <w:color w:val="262626"/>
          <w:szCs w:val="24"/>
          <w:lang w:eastAsia="en-GB"/>
        </w:rPr>
      </w:pPr>
      <w:r w:rsidRPr="00FF3CC6">
        <w:rPr>
          <w:rFonts w:eastAsia="Times New Roman"/>
          <w:color w:val="262626"/>
          <w:szCs w:val="24"/>
          <w:lang w:eastAsia="en-GB"/>
        </w:rPr>
        <w:t>The independent regulator of health and social care services in England</w:t>
      </w:r>
      <w:r w:rsidR="009248B0">
        <w:rPr>
          <w:rFonts w:eastAsia="Times New Roman"/>
          <w:color w:val="262626"/>
          <w:szCs w:val="24"/>
          <w:lang w:eastAsia="en-GB"/>
        </w:rPr>
        <w:t xml:space="preserve">. They are </w:t>
      </w:r>
      <w:r w:rsidRPr="00FF3CC6">
        <w:rPr>
          <w:rFonts w:eastAsia="Times New Roman"/>
          <w:color w:val="262626"/>
          <w:szCs w:val="24"/>
          <w:lang w:eastAsia="en-GB"/>
        </w:rPr>
        <w:t>responsible for monitoring, inspecting and ensuring services meet fundamental standards of quality and safety.</w:t>
      </w:r>
    </w:p>
    <w:p w14:paraId="123E2A0D" w14:textId="77777777" w:rsidR="00FF3CC6" w:rsidRDefault="00FF3CC6" w:rsidP="003D5210">
      <w:pPr>
        <w:rPr>
          <w:lang w:eastAsia="en-GB"/>
        </w:rPr>
      </w:pPr>
    </w:p>
    <w:p w14:paraId="00DC64C1" w14:textId="550B8A86" w:rsidR="003F6264" w:rsidRDefault="003F6264" w:rsidP="003F6264">
      <w:pPr>
        <w:pStyle w:val="Heading3"/>
        <w:rPr>
          <w:lang w:eastAsia="en-GB"/>
        </w:rPr>
      </w:pPr>
      <w:r w:rsidRPr="003F6264">
        <w:rPr>
          <w:lang w:eastAsia="en-GB"/>
        </w:rPr>
        <w:t>C</w:t>
      </w:r>
      <w:r w:rsidR="009248B0">
        <w:rPr>
          <w:lang w:eastAsia="en-GB"/>
        </w:rPr>
        <w:t xml:space="preserve">laim </w:t>
      </w:r>
      <w:r w:rsidRPr="003F6264">
        <w:rPr>
          <w:lang w:eastAsia="en-GB"/>
        </w:rPr>
        <w:t>R</w:t>
      </w:r>
      <w:r w:rsidR="009248B0">
        <w:rPr>
          <w:lang w:eastAsia="en-GB"/>
        </w:rPr>
        <w:t xml:space="preserve">eference </w:t>
      </w:r>
      <w:r w:rsidR="00FF3CC6">
        <w:rPr>
          <w:lang w:eastAsia="en-GB"/>
        </w:rPr>
        <w:t>N</w:t>
      </w:r>
      <w:r w:rsidR="009248B0">
        <w:rPr>
          <w:lang w:eastAsia="en-GB"/>
        </w:rPr>
        <w:t>umber (CRN)</w:t>
      </w:r>
    </w:p>
    <w:p w14:paraId="010DA1DE" w14:textId="0A7D72E1" w:rsidR="00E91D1A" w:rsidRPr="00E91D1A" w:rsidRDefault="2B4A6BD7"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A unique identifier assigned to each dental treatment claim submitted to the NHS, used to track, process and manage the claim within the NHS</w:t>
      </w:r>
      <w:r w:rsidR="01E3EEA7"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7C64201D"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system.</w:t>
      </w:r>
    </w:p>
    <w:p w14:paraId="17621EB3" w14:textId="77777777" w:rsidR="00FF3CC6" w:rsidRDefault="00FF3CC6" w:rsidP="003F6264">
      <w:pPr>
        <w:rPr>
          <w:lang w:eastAsia="en-GB"/>
        </w:rPr>
      </w:pPr>
    </w:p>
    <w:p w14:paraId="0F244424" w14:textId="77777777" w:rsidR="00AA38BC" w:rsidRDefault="00AA38BC" w:rsidP="003F6264">
      <w:pPr>
        <w:rPr>
          <w:lang w:eastAsia="en-GB"/>
        </w:rPr>
      </w:pPr>
    </w:p>
    <w:p w14:paraId="41C900C6" w14:textId="77777777" w:rsidR="00AA38BC" w:rsidRDefault="00AA38BC" w:rsidP="003F6264">
      <w:pPr>
        <w:rPr>
          <w:lang w:eastAsia="en-GB"/>
        </w:rPr>
      </w:pPr>
    </w:p>
    <w:p w14:paraId="4FA5C0C6" w14:textId="77777777" w:rsidR="00AA38BC" w:rsidRDefault="00AA38BC" w:rsidP="003F6264">
      <w:pPr>
        <w:rPr>
          <w:lang w:eastAsia="en-GB"/>
        </w:rPr>
      </w:pPr>
    </w:p>
    <w:p w14:paraId="2C31ED61" w14:textId="77777777" w:rsidR="00AA38BC" w:rsidRDefault="00AA38BC" w:rsidP="003F6264">
      <w:pPr>
        <w:rPr>
          <w:lang w:eastAsia="en-GB"/>
        </w:rPr>
      </w:pPr>
    </w:p>
    <w:p w14:paraId="261CEA48" w14:textId="77777777" w:rsidR="00AA38BC" w:rsidRDefault="00AA38BC" w:rsidP="003F6264">
      <w:pPr>
        <w:rPr>
          <w:lang w:eastAsia="en-GB"/>
        </w:rPr>
      </w:pPr>
    </w:p>
    <w:p w14:paraId="4450F733" w14:textId="77777777" w:rsidR="00AA38BC" w:rsidRDefault="00AA38BC" w:rsidP="003F6264">
      <w:pPr>
        <w:rPr>
          <w:lang w:eastAsia="en-GB"/>
        </w:rPr>
      </w:pPr>
    </w:p>
    <w:p w14:paraId="1C267BF9" w14:textId="77777777" w:rsidR="00AA38BC" w:rsidRDefault="00AA38BC" w:rsidP="003F6264">
      <w:pPr>
        <w:rPr>
          <w:lang w:eastAsia="en-GB"/>
        </w:rPr>
      </w:pPr>
    </w:p>
    <w:p w14:paraId="75C85DB9" w14:textId="77777777" w:rsidR="00AA38BC" w:rsidRDefault="00AA38BC" w:rsidP="003F6264">
      <w:pPr>
        <w:rPr>
          <w:lang w:eastAsia="en-GB"/>
        </w:rPr>
      </w:pPr>
    </w:p>
    <w:p w14:paraId="56954E25" w14:textId="77777777" w:rsidR="00AA38BC" w:rsidRDefault="00AA38BC" w:rsidP="003F6264">
      <w:pPr>
        <w:rPr>
          <w:lang w:eastAsia="en-GB"/>
        </w:rPr>
      </w:pPr>
    </w:p>
    <w:p w14:paraId="39DE27B4" w14:textId="77777777" w:rsidR="00AA38BC" w:rsidRDefault="00AA38BC" w:rsidP="003F6264">
      <w:pPr>
        <w:rPr>
          <w:lang w:eastAsia="en-GB"/>
        </w:rPr>
      </w:pPr>
    </w:p>
    <w:p w14:paraId="5251E1C8" w14:textId="77777777" w:rsidR="00AA38BC" w:rsidRDefault="00AA38BC" w:rsidP="003F6264">
      <w:pPr>
        <w:rPr>
          <w:lang w:eastAsia="en-GB"/>
        </w:rPr>
      </w:pPr>
    </w:p>
    <w:p w14:paraId="1BEC3433" w14:textId="77777777" w:rsidR="00AA38BC" w:rsidRDefault="00AA38BC" w:rsidP="003F6264">
      <w:pPr>
        <w:rPr>
          <w:lang w:eastAsia="en-GB"/>
        </w:rPr>
      </w:pPr>
    </w:p>
    <w:p w14:paraId="535907E2" w14:textId="77777777" w:rsidR="00AA38BC" w:rsidRDefault="00AA38BC" w:rsidP="003F6264">
      <w:pPr>
        <w:rPr>
          <w:lang w:eastAsia="en-GB"/>
        </w:rPr>
      </w:pPr>
    </w:p>
    <w:p w14:paraId="01601D46" w14:textId="77777777" w:rsidR="00AA38BC" w:rsidRDefault="00AA38BC" w:rsidP="003F6264">
      <w:pPr>
        <w:rPr>
          <w:lang w:eastAsia="en-GB"/>
        </w:rPr>
      </w:pPr>
    </w:p>
    <w:p w14:paraId="175BC83C" w14:textId="77777777" w:rsidR="00AA38BC" w:rsidRDefault="00AA38BC" w:rsidP="003F6264">
      <w:pPr>
        <w:rPr>
          <w:lang w:eastAsia="en-GB"/>
        </w:rPr>
      </w:pPr>
    </w:p>
    <w:p w14:paraId="4EA62520" w14:textId="77777777" w:rsidR="00AA38BC" w:rsidRDefault="00AA38BC" w:rsidP="003F6264">
      <w:pPr>
        <w:rPr>
          <w:lang w:eastAsia="en-GB"/>
        </w:rPr>
      </w:pPr>
    </w:p>
    <w:p w14:paraId="1799B476" w14:textId="77777777" w:rsidR="00AA38BC" w:rsidRDefault="00AA38BC" w:rsidP="003F6264">
      <w:pPr>
        <w:rPr>
          <w:lang w:eastAsia="en-GB"/>
        </w:rPr>
      </w:pPr>
    </w:p>
    <w:p w14:paraId="4AE5975D" w14:textId="77777777" w:rsidR="00F51E5B" w:rsidRDefault="00F51E5B" w:rsidP="003F6264">
      <w:pPr>
        <w:rPr>
          <w:lang w:eastAsia="en-GB"/>
        </w:rPr>
      </w:pPr>
    </w:p>
    <w:p w14:paraId="315F9E77" w14:textId="3C4EF8E6" w:rsidR="00D85D7C" w:rsidRDefault="00D85D7C" w:rsidP="00D85D7C">
      <w:pPr>
        <w:pStyle w:val="Heading2"/>
        <w:rPr>
          <w:lang w:eastAsia="en-GB"/>
        </w:rPr>
      </w:pPr>
      <w:bookmarkStart w:id="3" w:name="_D"/>
      <w:bookmarkEnd w:id="3"/>
      <w:r>
        <w:rPr>
          <w:lang w:eastAsia="en-GB"/>
        </w:rPr>
        <w:lastRenderedPageBreak/>
        <w:t>D</w:t>
      </w:r>
    </w:p>
    <w:p w14:paraId="548A7CED" w14:textId="77777777" w:rsidR="00D85D7C" w:rsidRDefault="00D85D7C" w:rsidP="00D85D7C">
      <w:pPr>
        <w:rPr>
          <w:lang w:eastAsia="en-GB"/>
        </w:rPr>
      </w:pPr>
    </w:p>
    <w:p w14:paraId="5C9120CF" w14:textId="28B9D046" w:rsidR="007D3814" w:rsidRPr="007D3814" w:rsidRDefault="007D3814" w:rsidP="007D3814">
      <w:pPr>
        <w:pStyle w:val="Heading3"/>
        <w:rPr>
          <w:lang w:eastAsia="en-GB"/>
        </w:rPr>
      </w:pPr>
      <w:r w:rsidRPr="007D3814">
        <w:rPr>
          <w:lang w:eastAsia="en-GB"/>
        </w:rPr>
        <w:t>D</w:t>
      </w:r>
      <w:r w:rsidR="00BA1A7D">
        <w:rPr>
          <w:lang w:eastAsia="en-GB"/>
        </w:rPr>
        <w:t xml:space="preserve">ental </w:t>
      </w:r>
      <w:r w:rsidRPr="007D3814">
        <w:rPr>
          <w:lang w:eastAsia="en-GB"/>
        </w:rPr>
        <w:t>A</w:t>
      </w:r>
      <w:r w:rsidR="00BA1A7D">
        <w:rPr>
          <w:lang w:eastAsia="en-GB"/>
        </w:rPr>
        <w:t xml:space="preserve">ssurance </w:t>
      </w:r>
      <w:r w:rsidRPr="007D3814">
        <w:rPr>
          <w:lang w:eastAsia="en-GB"/>
        </w:rPr>
        <w:t>F</w:t>
      </w:r>
      <w:r w:rsidR="00BA1A7D">
        <w:rPr>
          <w:lang w:eastAsia="en-GB"/>
        </w:rPr>
        <w:t>ramework (DAF)</w:t>
      </w:r>
    </w:p>
    <w:p w14:paraId="5D873B1B" w14:textId="77777777" w:rsidR="004A4993" w:rsidRPr="004A4993" w:rsidRDefault="004A4993" w:rsidP="004A4993">
      <w:pPr>
        <w:widowControl/>
        <w:autoSpaceDE/>
        <w:autoSpaceDN/>
        <w:rPr>
          <w:rFonts w:eastAsia="Times New Roman"/>
          <w:color w:val="262626"/>
          <w:szCs w:val="24"/>
          <w:lang w:eastAsia="en-GB"/>
        </w:rPr>
      </w:pPr>
      <w:r w:rsidRPr="004A4993">
        <w:rPr>
          <w:rFonts w:eastAsia="Times New Roman"/>
          <w:color w:val="262626"/>
          <w:szCs w:val="24"/>
          <w:lang w:eastAsia="en-GB"/>
        </w:rPr>
        <w:t>A structured and consistent approach to assessing dental contract performance across practices, helping commissioners identify areas requiring attention or improvement.</w:t>
      </w:r>
    </w:p>
    <w:p w14:paraId="1EB774D3" w14:textId="77777777" w:rsidR="000A1C7C" w:rsidRDefault="000A1C7C" w:rsidP="000A1C7C">
      <w:pPr>
        <w:widowControl/>
        <w:autoSpaceDE/>
        <w:autoSpaceDN/>
        <w:rPr>
          <w:rFonts w:eastAsia="Times New Roman"/>
          <w:color w:val="262626"/>
          <w:szCs w:val="24"/>
          <w:lang w:eastAsia="en-GB"/>
        </w:rPr>
      </w:pPr>
    </w:p>
    <w:p w14:paraId="6E8CF311" w14:textId="283F378D" w:rsidR="00E66302" w:rsidRDefault="00E66302" w:rsidP="00E66302">
      <w:pPr>
        <w:pStyle w:val="Heading3"/>
        <w:rPr>
          <w:lang w:eastAsia="en-GB"/>
        </w:rPr>
      </w:pPr>
      <w:r w:rsidRPr="00E66302">
        <w:rPr>
          <w:lang w:eastAsia="en-GB"/>
        </w:rPr>
        <w:t>D</w:t>
      </w:r>
      <w:r w:rsidR="00D1035E">
        <w:rPr>
          <w:lang w:eastAsia="en-GB"/>
        </w:rPr>
        <w:t xml:space="preserve">ental </w:t>
      </w:r>
      <w:r w:rsidRPr="00E66302">
        <w:rPr>
          <w:lang w:eastAsia="en-GB"/>
        </w:rPr>
        <w:t>C</w:t>
      </w:r>
      <w:r w:rsidR="00D1035E">
        <w:rPr>
          <w:lang w:eastAsia="en-GB"/>
        </w:rPr>
        <w:t xml:space="preserve">are </w:t>
      </w:r>
      <w:r w:rsidRPr="00E66302">
        <w:rPr>
          <w:lang w:eastAsia="en-GB"/>
        </w:rPr>
        <w:t>P</w:t>
      </w:r>
      <w:r w:rsidR="00D1035E">
        <w:rPr>
          <w:lang w:eastAsia="en-GB"/>
        </w:rPr>
        <w:t>rofessional (DCP)</w:t>
      </w:r>
    </w:p>
    <w:p w14:paraId="71478D0A" w14:textId="77777777" w:rsidR="00015607" w:rsidRPr="00015607" w:rsidRDefault="00015607" w:rsidP="00015607">
      <w:pPr>
        <w:widowControl/>
        <w:autoSpaceDE/>
        <w:autoSpaceDN/>
        <w:rPr>
          <w:rFonts w:eastAsia="Times New Roman"/>
          <w:color w:val="262626"/>
          <w:szCs w:val="24"/>
          <w:lang w:eastAsia="en-GB"/>
        </w:rPr>
      </w:pPr>
      <w:r w:rsidRPr="00015607">
        <w:rPr>
          <w:rFonts w:eastAsia="Times New Roman"/>
          <w:color w:val="262626"/>
          <w:szCs w:val="24"/>
          <w:lang w:eastAsia="en-GB"/>
        </w:rPr>
        <w:t>A collective term for dental nurses, hygienists, therapists, orthodontic therapists and technicians.</w:t>
      </w:r>
    </w:p>
    <w:p w14:paraId="1A3BCA86" w14:textId="77777777" w:rsidR="00E66302" w:rsidRDefault="00E66302" w:rsidP="00E66302">
      <w:pPr>
        <w:rPr>
          <w:lang w:eastAsia="en-GB"/>
        </w:rPr>
      </w:pPr>
    </w:p>
    <w:p w14:paraId="1D50F4B8" w14:textId="58EDBA74" w:rsidR="004123CD" w:rsidRDefault="004123CD" w:rsidP="004123CD">
      <w:pPr>
        <w:pStyle w:val="Heading3"/>
        <w:rPr>
          <w:lang w:eastAsia="en-GB"/>
        </w:rPr>
      </w:pPr>
      <w:r>
        <w:rPr>
          <w:lang w:eastAsia="en-GB"/>
        </w:rPr>
        <w:t>D</w:t>
      </w:r>
      <w:r w:rsidR="00514271">
        <w:rPr>
          <w:lang w:eastAsia="en-GB"/>
        </w:rPr>
        <w:t xml:space="preserve">ental </w:t>
      </w:r>
      <w:r>
        <w:rPr>
          <w:lang w:eastAsia="en-GB"/>
        </w:rPr>
        <w:t>C</w:t>
      </w:r>
      <w:r w:rsidR="00514271">
        <w:rPr>
          <w:lang w:eastAsia="en-GB"/>
        </w:rPr>
        <w:t xml:space="preserve">ontract </w:t>
      </w:r>
      <w:r>
        <w:rPr>
          <w:lang w:eastAsia="en-GB"/>
        </w:rPr>
        <w:t>R</w:t>
      </w:r>
      <w:r w:rsidR="00514271">
        <w:rPr>
          <w:lang w:eastAsia="en-GB"/>
        </w:rPr>
        <w:t>eform (DCR)</w:t>
      </w:r>
    </w:p>
    <w:p w14:paraId="600670FA" w14:textId="58661EA9" w:rsidR="00C1242B" w:rsidRPr="00C1242B" w:rsidRDefault="00C1242B" w:rsidP="00C1242B">
      <w:pPr>
        <w:widowControl/>
        <w:autoSpaceDE/>
        <w:autoSpaceDN/>
        <w:rPr>
          <w:rFonts w:eastAsia="Times New Roman"/>
          <w:color w:val="262626"/>
          <w:szCs w:val="24"/>
          <w:lang w:eastAsia="en-GB"/>
        </w:rPr>
      </w:pPr>
      <w:r w:rsidRPr="00C1242B">
        <w:rPr>
          <w:rFonts w:eastAsia="Times New Roman"/>
          <w:color w:val="262626"/>
          <w:szCs w:val="24"/>
          <w:lang w:eastAsia="en-GB"/>
        </w:rPr>
        <w:t xml:space="preserve">The NHS </w:t>
      </w:r>
      <w:r w:rsidR="00B91477">
        <w:rPr>
          <w:rFonts w:eastAsia="Times New Roman"/>
          <w:color w:val="262626"/>
          <w:szCs w:val="24"/>
          <w:lang w:eastAsia="en-GB"/>
        </w:rPr>
        <w:t>D</w:t>
      </w:r>
      <w:r w:rsidRPr="00C1242B">
        <w:rPr>
          <w:rFonts w:eastAsia="Times New Roman"/>
          <w:color w:val="262626"/>
          <w:szCs w:val="24"/>
          <w:lang w:eastAsia="en-GB"/>
        </w:rPr>
        <w:t xml:space="preserve">ental </w:t>
      </w:r>
      <w:r w:rsidR="00B91477">
        <w:rPr>
          <w:rFonts w:eastAsia="Times New Roman"/>
          <w:color w:val="262626"/>
          <w:szCs w:val="24"/>
          <w:lang w:eastAsia="en-GB"/>
        </w:rPr>
        <w:t>C</w:t>
      </w:r>
      <w:r w:rsidRPr="00C1242B">
        <w:rPr>
          <w:rFonts w:eastAsia="Times New Roman"/>
          <w:color w:val="262626"/>
          <w:szCs w:val="24"/>
          <w:lang w:eastAsia="en-GB"/>
        </w:rPr>
        <w:t xml:space="preserve">ontract </w:t>
      </w:r>
      <w:r w:rsidR="00B91477">
        <w:rPr>
          <w:rFonts w:eastAsia="Times New Roman"/>
          <w:color w:val="262626"/>
          <w:szCs w:val="24"/>
          <w:lang w:eastAsia="en-GB"/>
        </w:rPr>
        <w:t>R</w:t>
      </w:r>
      <w:r w:rsidRPr="00C1242B">
        <w:rPr>
          <w:rFonts w:eastAsia="Times New Roman"/>
          <w:color w:val="262626"/>
          <w:szCs w:val="24"/>
          <w:lang w:eastAsia="en-GB"/>
        </w:rPr>
        <w:t>eform planned for 2026, introducing a needs</w:t>
      </w:r>
      <w:r w:rsidRPr="00C1242B">
        <w:rPr>
          <w:rFonts w:eastAsia="Times New Roman"/>
          <w:color w:val="262626"/>
          <w:szCs w:val="24"/>
          <w:lang w:eastAsia="en-GB"/>
        </w:rPr>
        <w:noBreakHyphen/>
        <w:t>based model that prioritises urgent and complex cases, expands access and strengthens prevention</w:t>
      </w:r>
      <w:r w:rsidRPr="00C1242B">
        <w:rPr>
          <w:rFonts w:eastAsia="Times New Roman"/>
          <w:color w:val="262626"/>
          <w:szCs w:val="24"/>
          <w:lang w:eastAsia="en-GB"/>
        </w:rPr>
        <w:noBreakHyphen/>
        <w:t>focused care across England and Wales.</w:t>
      </w:r>
    </w:p>
    <w:p w14:paraId="11E250FD" w14:textId="77777777" w:rsidR="004123CD" w:rsidRPr="00E66302" w:rsidRDefault="004123CD" w:rsidP="00E66302">
      <w:pPr>
        <w:rPr>
          <w:lang w:eastAsia="en-GB"/>
        </w:rPr>
      </w:pPr>
    </w:p>
    <w:p w14:paraId="01D07F5F" w14:textId="28A5A21E" w:rsidR="00CC3EB5" w:rsidRDefault="00F34978" w:rsidP="00F75553">
      <w:pPr>
        <w:pStyle w:val="Heading3"/>
        <w:rPr>
          <w:lang w:eastAsia="en-GB"/>
        </w:rPr>
      </w:pPr>
      <w:r>
        <w:rPr>
          <w:lang w:eastAsia="en-GB"/>
        </w:rPr>
        <w:t>Doctors’ and Dentists’ Remuneration Board (</w:t>
      </w:r>
      <w:r w:rsidR="00F75553" w:rsidRPr="00F75553">
        <w:rPr>
          <w:lang w:eastAsia="en-GB"/>
        </w:rPr>
        <w:t>DDRB</w:t>
      </w:r>
      <w:r>
        <w:rPr>
          <w:lang w:eastAsia="en-GB"/>
        </w:rPr>
        <w:t>)</w:t>
      </w:r>
    </w:p>
    <w:p w14:paraId="4C6E8F0B" w14:textId="77777777" w:rsidR="00C1242B" w:rsidRDefault="00C1242B" w:rsidP="00C1242B">
      <w:pPr>
        <w:widowControl/>
        <w:autoSpaceDE/>
        <w:autoSpaceDN/>
        <w:rPr>
          <w:rFonts w:eastAsia="Times New Roman"/>
          <w:color w:val="262626"/>
          <w:szCs w:val="24"/>
          <w:lang w:eastAsia="en-GB"/>
        </w:rPr>
      </w:pPr>
      <w:r w:rsidRPr="00C1242B">
        <w:rPr>
          <w:rFonts w:eastAsia="Times New Roman"/>
          <w:color w:val="262626"/>
          <w:szCs w:val="24"/>
          <w:lang w:eastAsia="en-GB"/>
        </w:rPr>
        <w:t>An independent UK body that advises the government on pay and conditions for NHS doctors and dentists.</w:t>
      </w:r>
    </w:p>
    <w:p w14:paraId="5ABF0BB1" w14:textId="77777777" w:rsidR="00A05A76" w:rsidRDefault="00A05A76" w:rsidP="00C1242B">
      <w:pPr>
        <w:widowControl/>
        <w:autoSpaceDE/>
        <w:autoSpaceDN/>
        <w:rPr>
          <w:rFonts w:eastAsia="Times New Roman"/>
          <w:color w:val="262626"/>
          <w:szCs w:val="24"/>
          <w:lang w:eastAsia="en-GB"/>
        </w:rPr>
      </w:pPr>
    </w:p>
    <w:p w14:paraId="3FC9952D" w14:textId="77777777" w:rsidR="00A05A76" w:rsidRPr="00A05A76" w:rsidRDefault="00A05A76" w:rsidP="00A05A76">
      <w:pPr>
        <w:pStyle w:val="Heading3"/>
        <w:rPr>
          <w:lang w:eastAsia="en-GB"/>
        </w:rPr>
      </w:pPr>
      <w:r w:rsidRPr="00A05A76">
        <w:rPr>
          <w:lang w:eastAsia="en-GB"/>
        </w:rPr>
        <w:t>Dental Practice</w:t>
      </w:r>
    </w:p>
    <w:p w14:paraId="528AA50F" w14:textId="60B31E8C" w:rsidR="00A05A76" w:rsidRPr="00C1242B" w:rsidRDefault="00A05A76" w:rsidP="00C1242B">
      <w:pPr>
        <w:widowControl/>
        <w:autoSpaceDE/>
        <w:autoSpaceDN/>
        <w:rPr>
          <w:rFonts w:eastAsia="Times New Roman"/>
          <w:color w:val="262626"/>
          <w:szCs w:val="24"/>
          <w:lang w:eastAsia="en-GB"/>
        </w:rPr>
      </w:pPr>
      <w:r w:rsidRPr="00A05A76">
        <w:rPr>
          <w:rFonts w:eastAsia="Times New Roman"/>
          <w:color w:val="262626"/>
          <w:szCs w:val="24"/>
          <w:lang w:eastAsia="en-GB"/>
        </w:rPr>
        <w:t>The professional setting where dentists and their teams deliver oral healthcare services, combining clinical treatment, patient management and business operations.</w:t>
      </w:r>
    </w:p>
    <w:p w14:paraId="76D498F0" w14:textId="77777777" w:rsidR="002A31F1" w:rsidRDefault="002A31F1" w:rsidP="00896576">
      <w:pPr>
        <w:rPr>
          <w:lang w:eastAsia="en-GB"/>
        </w:rPr>
      </w:pPr>
    </w:p>
    <w:p w14:paraId="6E5FAE0A" w14:textId="45F5863E" w:rsidR="001202AB" w:rsidRPr="001202AB" w:rsidRDefault="001202AB" w:rsidP="001202AB">
      <w:pPr>
        <w:pStyle w:val="Heading3"/>
        <w:rPr>
          <w:lang w:eastAsia="en-GB"/>
        </w:rPr>
      </w:pPr>
      <w:r w:rsidRPr="001202AB">
        <w:rPr>
          <w:lang w:eastAsia="en-GB"/>
        </w:rPr>
        <w:t>D</w:t>
      </w:r>
      <w:r w:rsidR="00810440">
        <w:rPr>
          <w:lang w:eastAsia="en-GB"/>
        </w:rPr>
        <w:t xml:space="preserve">ental </w:t>
      </w:r>
      <w:r w:rsidRPr="001202AB">
        <w:rPr>
          <w:lang w:eastAsia="en-GB"/>
        </w:rPr>
        <w:t>H</w:t>
      </w:r>
      <w:r w:rsidR="00810440">
        <w:rPr>
          <w:lang w:eastAsia="en-GB"/>
        </w:rPr>
        <w:t xml:space="preserve">ealth </w:t>
      </w:r>
      <w:r w:rsidRPr="001202AB">
        <w:rPr>
          <w:lang w:eastAsia="en-GB"/>
        </w:rPr>
        <w:t>C</w:t>
      </w:r>
      <w:r w:rsidR="00810440">
        <w:rPr>
          <w:lang w:eastAsia="en-GB"/>
        </w:rPr>
        <w:t>omponent (DHC)</w:t>
      </w:r>
    </w:p>
    <w:p w14:paraId="687B3FF3" w14:textId="18CE0092" w:rsidR="00CA2B1A" w:rsidRDefault="00CA2B1A" w:rsidP="001202AB">
      <w:pPr>
        <w:widowControl/>
        <w:autoSpaceDE/>
        <w:autoSpaceDN/>
        <w:rPr>
          <w:rFonts w:eastAsia="Times New Roman"/>
          <w:color w:val="262626"/>
          <w:szCs w:val="24"/>
          <w:lang w:eastAsia="en-GB"/>
        </w:rPr>
      </w:pPr>
      <w:r w:rsidRPr="00CA2B1A">
        <w:rPr>
          <w:rFonts w:eastAsia="Times New Roman"/>
          <w:color w:val="262626"/>
          <w:szCs w:val="24"/>
          <w:lang w:eastAsia="en-GB"/>
        </w:rPr>
        <w:t>A structured scoring system within the Index of Orthodontic Treatment Need (IOTN) used to determine whether a patient qualifies for NHS orthodontic treatment</w:t>
      </w:r>
      <w:r w:rsidR="00E17756">
        <w:rPr>
          <w:rFonts w:eastAsia="Times New Roman"/>
          <w:color w:val="262626"/>
          <w:szCs w:val="24"/>
          <w:lang w:eastAsia="en-GB"/>
        </w:rPr>
        <w:t xml:space="preserve"> </w:t>
      </w:r>
      <w:r w:rsidRPr="00CA2B1A">
        <w:rPr>
          <w:rFonts w:eastAsia="Times New Roman"/>
          <w:color w:val="262626"/>
          <w:szCs w:val="24"/>
          <w:lang w:eastAsia="en-GB"/>
        </w:rPr>
        <w:t>based on the severity of malocclusion and its impact on oral health.</w:t>
      </w:r>
    </w:p>
    <w:p w14:paraId="60D3D8CA" w14:textId="77777777" w:rsidR="001202AB" w:rsidRDefault="001202AB" w:rsidP="001202AB">
      <w:pPr>
        <w:widowControl/>
        <w:autoSpaceDE/>
        <w:autoSpaceDN/>
        <w:rPr>
          <w:rFonts w:eastAsia="Times New Roman"/>
          <w:color w:val="262626"/>
          <w:szCs w:val="24"/>
          <w:lang w:eastAsia="en-GB"/>
        </w:rPr>
      </w:pPr>
    </w:p>
    <w:p w14:paraId="4C7C227D" w14:textId="2BC6092A" w:rsidR="00A05A76" w:rsidRPr="00A05A76" w:rsidRDefault="005749DA" w:rsidP="00D30A26">
      <w:pPr>
        <w:pStyle w:val="Heading3"/>
        <w:rPr>
          <w:rFonts w:eastAsia="Times New Roman"/>
          <w:color w:val="262626"/>
          <w:szCs w:val="24"/>
          <w:lang w:eastAsia="en-GB"/>
        </w:rPr>
      </w:pPr>
      <w:r w:rsidRPr="005749DA">
        <w:rPr>
          <w:lang w:eastAsia="en-GB"/>
        </w:rPr>
        <w:t>D</w:t>
      </w:r>
      <w:r w:rsidR="00E17756">
        <w:rPr>
          <w:lang w:eastAsia="en-GB"/>
        </w:rPr>
        <w:t xml:space="preserve">ental </w:t>
      </w:r>
      <w:r w:rsidRPr="005749DA">
        <w:rPr>
          <w:lang w:eastAsia="en-GB"/>
        </w:rPr>
        <w:t>P</w:t>
      </w:r>
      <w:r w:rsidR="00E17756">
        <w:rPr>
          <w:lang w:eastAsia="en-GB"/>
        </w:rPr>
        <w:t xml:space="preserve">ractice </w:t>
      </w:r>
      <w:r w:rsidRPr="005749DA">
        <w:rPr>
          <w:lang w:eastAsia="en-GB"/>
        </w:rPr>
        <w:t>M</w:t>
      </w:r>
      <w:r w:rsidR="00E17756">
        <w:rPr>
          <w:lang w:eastAsia="en-GB"/>
        </w:rPr>
        <w:t xml:space="preserve">anagement </w:t>
      </w:r>
      <w:r w:rsidRPr="005749DA">
        <w:rPr>
          <w:lang w:eastAsia="en-GB"/>
        </w:rPr>
        <w:t>S</w:t>
      </w:r>
      <w:r w:rsidR="00E17756">
        <w:rPr>
          <w:lang w:eastAsia="en-GB"/>
        </w:rPr>
        <w:t>ystem (DPMS)</w:t>
      </w:r>
      <w:r w:rsidRPr="005749DA">
        <w:rPr>
          <w:rFonts w:eastAsia="Times New Roman"/>
          <w:color w:val="262626"/>
          <w:szCs w:val="24"/>
          <w:lang w:eastAsia="en-GB"/>
        </w:rPr>
        <w:br/>
      </w:r>
      <w:r w:rsidR="00A05A76" w:rsidRPr="00D30A26">
        <w:rPr>
          <w:rFonts w:eastAsia="Times New Roman"/>
          <w:b w:val="0"/>
          <w:bCs/>
          <w:color w:val="262626"/>
          <w:szCs w:val="24"/>
          <w:lang w:eastAsia="en-GB"/>
        </w:rPr>
        <w:t>Software used to organise and manage the clinical, administrative and financial operations of a dental practice</w:t>
      </w:r>
      <w:r w:rsidR="00E17756">
        <w:rPr>
          <w:rFonts w:eastAsia="Times New Roman"/>
          <w:b w:val="0"/>
          <w:bCs/>
          <w:color w:val="262626"/>
          <w:szCs w:val="24"/>
          <w:lang w:eastAsia="en-GB"/>
        </w:rPr>
        <w:t xml:space="preserve">. This includes communication </w:t>
      </w:r>
      <w:r w:rsidR="00A05A76" w:rsidRPr="00D30A26">
        <w:rPr>
          <w:rFonts w:eastAsia="Times New Roman"/>
          <w:b w:val="0"/>
          <w:bCs/>
          <w:color w:val="262626"/>
          <w:szCs w:val="24"/>
          <w:lang w:eastAsia="en-GB"/>
        </w:rPr>
        <w:t>with EDI and Compass for claim submission.</w:t>
      </w:r>
      <w:r w:rsidR="00E17756">
        <w:rPr>
          <w:rFonts w:eastAsia="Times New Roman"/>
          <w:color w:val="262626"/>
          <w:szCs w:val="24"/>
          <w:lang w:eastAsia="en-GB"/>
        </w:rPr>
        <w:br/>
      </w:r>
    </w:p>
    <w:p w14:paraId="0E37E242" w14:textId="282380B9" w:rsidR="009E319F" w:rsidRDefault="009E319F" w:rsidP="009E319F">
      <w:pPr>
        <w:pStyle w:val="Heading3"/>
        <w:rPr>
          <w:lang w:eastAsia="en-GB"/>
        </w:rPr>
      </w:pPr>
      <w:r w:rsidRPr="009E319F">
        <w:rPr>
          <w:lang w:eastAsia="en-GB"/>
        </w:rPr>
        <w:t>D</w:t>
      </w:r>
      <w:r w:rsidR="00E17756">
        <w:rPr>
          <w:lang w:eastAsia="en-GB"/>
        </w:rPr>
        <w:t xml:space="preserve">ental </w:t>
      </w:r>
      <w:r w:rsidRPr="009E319F">
        <w:rPr>
          <w:lang w:eastAsia="en-GB"/>
        </w:rPr>
        <w:t>S</w:t>
      </w:r>
      <w:r w:rsidR="00E17756">
        <w:rPr>
          <w:lang w:eastAsia="en-GB"/>
        </w:rPr>
        <w:t>ervices (DS)</w:t>
      </w:r>
    </w:p>
    <w:p w14:paraId="1D513DCB" w14:textId="73A9F5A0" w:rsidR="00B56AF8" w:rsidRDefault="2247B5FC"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A Directorate within </w:t>
      </w:r>
      <w:r w:rsidR="17A5B7EE" w:rsidRPr="3756A753">
        <w:rPr>
          <w:rFonts w:eastAsia="Times New Roman"/>
          <w:color w:val="262626" w:themeColor="text1" w:themeTint="D9"/>
          <w:lang w:eastAsia="en-GB"/>
        </w:rPr>
        <w:t xml:space="preserve">the </w:t>
      </w:r>
      <w:r w:rsidRPr="3756A753">
        <w:rPr>
          <w:rFonts w:eastAsia="Times New Roman"/>
          <w:color w:val="262626" w:themeColor="text1" w:themeTint="D9"/>
          <w:lang w:eastAsia="en-GB"/>
        </w:rPr>
        <w:t>NHS</w:t>
      </w:r>
      <w:r w:rsidR="3FAE995E"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473BE066"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that provides a range of services to support NHS dental teams across England, Wales and the Isle of Man.</w:t>
      </w:r>
    </w:p>
    <w:p w14:paraId="3E0B0769" w14:textId="77777777" w:rsidR="00F47951" w:rsidRDefault="00F47951" w:rsidP="00B56AF8">
      <w:pPr>
        <w:widowControl/>
        <w:autoSpaceDE/>
        <w:autoSpaceDN/>
        <w:rPr>
          <w:rFonts w:eastAsia="Times New Roman"/>
          <w:color w:val="262626"/>
          <w:szCs w:val="24"/>
          <w:lang w:eastAsia="en-GB"/>
        </w:rPr>
      </w:pPr>
    </w:p>
    <w:p w14:paraId="47D0C659" w14:textId="28DE6660" w:rsidR="00F47951" w:rsidRPr="00B56AF8" w:rsidRDefault="00BC1BEE" w:rsidP="00F47951">
      <w:pPr>
        <w:pStyle w:val="Heading3"/>
        <w:rPr>
          <w:lang w:eastAsia="en-GB"/>
        </w:rPr>
      </w:pPr>
      <w:r>
        <w:rPr>
          <w:lang w:eastAsia="en-GB"/>
        </w:rPr>
        <w:t xml:space="preserve">NHS </w:t>
      </w:r>
      <w:r w:rsidR="00F47951">
        <w:rPr>
          <w:lang w:eastAsia="en-GB"/>
        </w:rPr>
        <w:t>D</w:t>
      </w:r>
      <w:r>
        <w:rPr>
          <w:lang w:eastAsia="en-GB"/>
        </w:rPr>
        <w:t xml:space="preserve">ental </w:t>
      </w:r>
      <w:r w:rsidR="00F47951">
        <w:rPr>
          <w:lang w:eastAsia="en-GB"/>
        </w:rPr>
        <w:t>S</w:t>
      </w:r>
      <w:r>
        <w:rPr>
          <w:lang w:eastAsia="en-GB"/>
        </w:rPr>
        <w:t xml:space="preserve">ervices </w:t>
      </w:r>
      <w:r w:rsidR="00F47951">
        <w:rPr>
          <w:lang w:eastAsia="en-GB"/>
        </w:rPr>
        <w:t>P</w:t>
      </w:r>
      <w:r>
        <w:rPr>
          <w:lang w:eastAsia="en-GB"/>
        </w:rPr>
        <w:t>ortal (NHSDSP)</w:t>
      </w:r>
    </w:p>
    <w:p w14:paraId="727DC6D2" w14:textId="77777777" w:rsidR="00220346" w:rsidRDefault="00BC1BEE" w:rsidP="00220346">
      <w:pPr>
        <w:widowControl/>
        <w:autoSpaceDE/>
        <w:autoSpaceDN/>
        <w:rPr>
          <w:rFonts w:eastAsia="Times New Roman"/>
          <w:color w:val="262626"/>
          <w:szCs w:val="24"/>
          <w:lang w:eastAsia="en-GB"/>
        </w:rPr>
      </w:pPr>
      <w:r>
        <w:rPr>
          <w:rFonts w:eastAsia="Times New Roman"/>
          <w:color w:val="262626"/>
          <w:szCs w:val="24"/>
          <w:lang w:eastAsia="en-GB"/>
        </w:rPr>
        <w:t>The new</w:t>
      </w:r>
      <w:r w:rsidR="00EE2737" w:rsidRPr="00EE2737">
        <w:rPr>
          <w:rFonts w:eastAsia="Times New Roman"/>
          <w:color w:val="262626"/>
          <w:szCs w:val="24"/>
          <w:lang w:eastAsia="en-GB"/>
        </w:rPr>
        <w:t xml:space="preserve"> contract management system being developed for NHS Dental Services. It will take over from Compass, and is designed to be flexible, easy to navigate and better aligned with the needs of today’s dental services.</w:t>
      </w:r>
    </w:p>
    <w:p w14:paraId="416E8A73" w14:textId="77777777" w:rsidR="00220346" w:rsidRDefault="00220346" w:rsidP="00220346">
      <w:pPr>
        <w:widowControl/>
        <w:autoSpaceDE/>
        <w:autoSpaceDN/>
        <w:rPr>
          <w:rFonts w:eastAsia="Times New Roman"/>
          <w:color w:val="262626"/>
          <w:szCs w:val="24"/>
          <w:lang w:eastAsia="en-GB"/>
        </w:rPr>
      </w:pPr>
    </w:p>
    <w:p w14:paraId="6EC0A53B" w14:textId="25A837B9" w:rsidR="000436C8" w:rsidRPr="00220346" w:rsidRDefault="00220346" w:rsidP="00220346">
      <w:pPr>
        <w:pStyle w:val="Heading3"/>
        <w:rPr>
          <w:rFonts w:eastAsia="Times New Roman"/>
          <w:color w:val="262626"/>
          <w:szCs w:val="24"/>
          <w:lang w:eastAsia="en-GB"/>
        </w:rPr>
      </w:pPr>
      <w:r>
        <w:rPr>
          <w:lang w:eastAsia="en-GB"/>
        </w:rPr>
        <w:t>Dental</w:t>
      </w:r>
      <w:r w:rsidR="00BC1BEE">
        <w:rPr>
          <w:lang w:eastAsia="en-GB"/>
        </w:rPr>
        <w:t xml:space="preserve"> </w:t>
      </w:r>
      <w:r w:rsidR="000436C8" w:rsidRPr="000436C8">
        <w:rPr>
          <w:lang w:eastAsia="en-GB"/>
        </w:rPr>
        <w:t>S</w:t>
      </w:r>
      <w:r w:rsidR="00BC1BEE">
        <w:rPr>
          <w:lang w:eastAsia="en-GB"/>
        </w:rPr>
        <w:t xml:space="preserve">ystem </w:t>
      </w:r>
      <w:r w:rsidR="000436C8" w:rsidRPr="000436C8">
        <w:rPr>
          <w:lang w:eastAsia="en-GB"/>
        </w:rPr>
        <w:t>S</w:t>
      </w:r>
      <w:r w:rsidR="00BC1BEE">
        <w:rPr>
          <w:lang w:eastAsia="en-GB"/>
        </w:rPr>
        <w:t xml:space="preserve">upplier </w:t>
      </w:r>
      <w:r w:rsidR="000436C8" w:rsidRPr="000436C8">
        <w:rPr>
          <w:lang w:eastAsia="en-GB"/>
        </w:rPr>
        <w:t>A</w:t>
      </w:r>
      <w:r w:rsidR="00BC1BEE">
        <w:rPr>
          <w:lang w:eastAsia="en-GB"/>
        </w:rPr>
        <w:t>ssociation (DSSA)</w:t>
      </w:r>
    </w:p>
    <w:p w14:paraId="4778AAB5" w14:textId="52A7C2F1" w:rsidR="00F47951" w:rsidRPr="00F47951" w:rsidRDefault="00F47951" w:rsidP="00F47951">
      <w:pPr>
        <w:widowControl/>
        <w:autoSpaceDE/>
        <w:autoSpaceDN/>
        <w:rPr>
          <w:rFonts w:eastAsia="Times New Roman"/>
          <w:color w:val="262626"/>
          <w:szCs w:val="24"/>
          <w:lang w:eastAsia="en-GB"/>
        </w:rPr>
      </w:pPr>
      <w:r w:rsidRPr="00F47951">
        <w:rPr>
          <w:rFonts w:eastAsia="Times New Roman"/>
          <w:color w:val="262626"/>
          <w:szCs w:val="24"/>
          <w:lang w:eastAsia="en-GB"/>
        </w:rPr>
        <w:t>A UK</w:t>
      </w:r>
      <w:r w:rsidRPr="00F47951">
        <w:rPr>
          <w:rFonts w:eastAsia="Times New Roman"/>
          <w:color w:val="262626"/>
          <w:szCs w:val="24"/>
          <w:lang w:eastAsia="en-GB"/>
        </w:rPr>
        <w:noBreakHyphen/>
        <w:t>based body representing and supporting suppliers of dental IT systems</w:t>
      </w:r>
      <w:r w:rsidR="00762A33">
        <w:rPr>
          <w:rFonts w:eastAsia="Times New Roman"/>
          <w:color w:val="262626"/>
          <w:szCs w:val="24"/>
          <w:lang w:eastAsia="en-GB"/>
        </w:rPr>
        <w:t>. They work</w:t>
      </w:r>
      <w:r w:rsidRPr="00F47951">
        <w:rPr>
          <w:rFonts w:eastAsia="Times New Roman"/>
          <w:color w:val="262626"/>
          <w:szCs w:val="24"/>
          <w:lang w:eastAsia="en-GB"/>
        </w:rPr>
        <w:t xml:space="preserve"> with the NHS and practices to ensure standards, integration</w:t>
      </w:r>
      <w:r w:rsidR="00762A33">
        <w:rPr>
          <w:rFonts w:eastAsia="Times New Roman"/>
          <w:color w:val="262626"/>
          <w:szCs w:val="24"/>
          <w:lang w:eastAsia="en-GB"/>
        </w:rPr>
        <w:t xml:space="preserve"> </w:t>
      </w:r>
      <w:r w:rsidRPr="00F47951">
        <w:rPr>
          <w:rFonts w:eastAsia="Times New Roman"/>
          <w:color w:val="262626"/>
          <w:szCs w:val="24"/>
          <w:lang w:eastAsia="en-GB"/>
        </w:rPr>
        <w:t>and effective delivery of digital dental services.</w:t>
      </w:r>
    </w:p>
    <w:p w14:paraId="210543C6" w14:textId="77777777" w:rsidR="000436C8" w:rsidRPr="000436C8" w:rsidRDefault="000436C8" w:rsidP="000436C8">
      <w:pPr>
        <w:widowControl/>
        <w:autoSpaceDE/>
        <w:autoSpaceDN/>
        <w:rPr>
          <w:rFonts w:eastAsia="Times New Roman"/>
          <w:color w:val="262626"/>
          <w:szCs w:val="24"/>
          <w:lang w:eastAsia="en-GB"/>
        </w:rPr>
      </w:pPr>
    </w:p>
    <w:p w14:paraId="73FC16BE" w14:textId="77777777" w:rsidR="000436C8" w:rsidRDefault="000436C8" w:rsidP="000436C8">
      <w:pPr>
        <w:widowControl/>
        <w:autoSpaceDE/>
        <w:autoSpaceDN/>
        <w:rPr>
          <w:rFonts w:eastAsia="Times New Roman"/>
          <w:color w:val="262626"/>
          <w:szCs w:val="24"/>
          <w:lang w:eastAsia="en-GB"/>
        </w:rPr>
      </w:pPr>
    </w:p>
    <w:p w14:paraId="60EA9B1F" w14:textId="77777777" w:rsidR="00220346" w:rsidRDefault="00220346" w:rsidP="000436C8">
      <w:pPr>
        <w:widowControl/>
        <w:autoSpaceDE/>
        <w:autoSpaceDN/>
        <w:rPr>
          <w:rFonts w:eastAsia="Times New Roman"/>
          <w:color w:val="262626"/>
          <w:szCs w:val="24"/>
          <w:lang w:eastAsia="en-GB"/>
        </w:rPr>
      </w:pPr>
    </w:p>
    <w:p w14:paraId="17B34434" w14:textId="77777777" w:rsidR="00220346" w:rsidRDefault="00220346" w:rsidP="000436C8">
      <w:pPr>
        <w:widowControl/>
        <w:autoSpaceDE/>
        <w:autoSpaceDN/>
        <w:rPr>
          <w:rFonts w:eastAsia="Times New Roman"/>
          <w:color w:val="262626"/>
          <w:szCs w:val="24"/>
          <w:lang w:eastAsia="en-GB"/>
        </w:rPr>
      </w:pPr>
    </w:p>
    <w:p w14:paraId="7D80A9F0" w14:textId="77777777" w:rsidR="00CB7B16" w:rsidRPr="000436C8" w:rsidRDefault="00CB7B16" w:rsidP="000436C8">
      <w:pPr>
        <w:widowControl/>
        <w:autoSpaceDE/>
        <w:autoSpaceDN/>
        <w:rPr>
          <w:rFonts w:eastAsia="Times New Roman"/>
          <w:color w:val="262626"/>
          <w:szCs w:val="24"/>
          <w:lang w:eastAsia="en-GB"/>
        </w:rPr>
      </w:pPr>
    </w:p>
    <w:p w14:paraId="3EBFAA64" w14:textId="59F88835" w:rsidR="006A4A1F" w:rsidRDefault="006A4A1F" w:rsidP="006A4A1F">
      <w:pPr>
        <w:pStyle w:val="Heading2"/>
        <w:rPr>
          <w:lang w:eastAsia="en-GB"/>
        </w:rPr>
      </w:pPr>
      <w:bookmarkStart w:id="4" w:name="_E"/>
      <w:bookmarkEnd w:id="4"/>
      <w:r>
        <w:rPr>
          <w:lang w:eastAsia="en-GB"/>
        </w:rPr>
        <w:lastRenderedPageBreak/>
        <w:t>E</w:t>
      </w:r>
    </w:p>
    <w:p w14:paraId="5AD5B349" w14:textId="77777777" w:rsidR="006A4A1F" w:rsidRDefault="006A4A1F" w:rsidP="006A4A1F">
      <w:pPr>
        <w:rPr>
          <w:lang w:eastAsia="en-GB"/>
        </w:rPr>
      </w:pPr>
    </w:p>
    <w:p w14:paraId="006B005E" w14:textId="2E9330B1" w:rsidR="00FC35E2" w:rsidRDefault="00FC35E2" w:rsidP="00FC35E2">
      <w:pPr>
        <w:pStyle w:val="Heading3"/>
        <w:rPr>
          <w:lang w:eastAsia="en-GB"/>
        </w:rPr>
      </w:pPr>
      <w:r w:rsidRPr="00FC35E2">
        <w:rPr>
          <w:lang w:eastAsia="en-GB"/>
        </w:rPr>
        <w:t>E</w:t>
      </w:r>
      <w:r w:rsidR="00762A33">
        <w:rPr>
          <w:lang w:eastAsia="en-GB"/>
        </w:rPr>
        <w:t xml:space="preserve">lectronic </w:t>
      </w:r>
      <w:r w:rsidRPr="00FC35E2">
        <w:rPr>
          <w:lang w:eastAsia="en-GB"/>
        </w:rPr>
        <w:t>D</w:t>
      </w:r>
      <w:r w:rsidR="00762A33">
        <w:rPr>
          <w:lang w:eastAsia="en-GB"/>
        </w:rPr>
        <w:t>ata Interchange (EDI)</w:t>
      </w:r>
    </w:p>
    <w:p w14:paraId="0640F280" w14:textId="5B5B6BF0" w:rsidR="00F76A87" w:rsidRPr="00F76A87" w:rsidRDefault="23905326" w:rsidP="3756A753">
      <w:pPr>
        <w:widowControl/>
        <w:autoSpaceDE/>
        <w:autoSpaceDN/>
        <w:rPr>
          <w:rFonts w:eastAsia="Times New Roman"/>
          <w:color w:val="000000"/>
          <w:lang w:eastAsia="en-GB"/>
        </w:rPr>
      </w:pPr>
      <w:r w:rsidRPr="3756A753">
        <w:rPr>
          <w:rFonts w:eastAsia="Times New Roman"/>
          <w:color w:val="000000" w:themeColor="text1"/>
          <w:lang w:eastAsia="en-GB"/>
        </w:rPr>
        <w:t>A secure digital method for dental practices to submit FP17 claims and other contractual data to the NHS</w:t>
      </w:r>
      <w:r w:rsidR="47DC65FD" w:rsidRPr="3756A753">
        <w:rPr>
          <w:rFonts w:eastAsia="Times New Roman"/>
          <w:color w:val="000000" w:themeColor="text1"/>
          <w:lang w:eastAsia="en-GB"/>
        </w:rPr>
        <w:t xml:space="preserve"> Business Services Authority (NHS</w:t>
      </w:r>
      <w:r w:rsidRPr="3756A753">
        <w:rPr>
          <w:rFonts w:eastAsia="Times New Roman"/>
          <w:color w:val="000000" w:themeColor="text1"/>
          <w:lang w:eastAsia="en-GB"/>
        </w:rPr>
        <w:t>BSA</w:t>
      </w:r>
      <w:r w:rsidR="00282124" w:rsidRPr="3756A753">
        <w:rPr>
          <w:rFonts w:eastAsia="Times New Roman"/>
          <w:color w:val="000000" w:themeColor="text1"/>
          <w:lang w:eastAsia="en-GB"/>
        </w:rPr>
        <w:t>)</w:t>
      </w:r>
      <w:r w:rsidRPr="3756A753">
        <w:rPr>
          <w:rFonts w:eastAsia="Times New Roman"/>
          <w:color w:val="000000" w:themeColor="text1"/>
          <w:lang w:eastAsia="en-GB"/>
        </w:rPr>
        <w:t>.</w:t>
      </w:r>
    </w:p>
    <w:p w14:paraId="29914A6D" w14:textId="77777777" w:rsidR="00FD6451" w:rsidRPr="00FD6451" w:rsidRDefault="00FD6451" w:rsidP="00FD6451">
      <w:pPr>
        <w:widowControl/>
        <w:autoSpaceDE/>
        <w:autoSpaceDN/>
        <w:rPr>
          <w:rFonts w:eastAsia="Times New Roman"/>
          <w:color w:val="262626"/>
          <w:szCs w:val="24"/>
          <w:lang w:eastAsia="en-GB"/>
        </w:rPr>
      </w:pPr>
    </w:p>
    <w:p w14:paraId="136AABD8" w14:textId="34E478ED" w:rsidR="00D95968" w:rsidRDefault="00D95968" w:rsidP="00D95968">
      <w:pPr>
        <w:pStyle w:val="Heading3"/>
        <w:rPr>
          <w:lang w:eastAsia="en-GB"/>
        </w:rPr>
      </w:pPr>
      <w:r w:rsidRPr="00D95968">
        <w:rPr>
          <w:lang w:eastAsia="en-GB"/>
        </w:rPr>
        <w:t>E</w:t>
      </w:r>
      <w:r w:rsidR="00762A33">
        <w:rPr>
          <w:lang w:eastAsia="en-GB"/>
        </w:rPr>
        <w:t xml:space="preserve">lectronic </w:t>
      </w:r>
      <w:r w:rsidRPr="00D95968">
        <w:rPr>
          <w:lang w:eastAsia="en-GB"/>
        </w:rPr>
        <w:t>D</w:t>
      </w:r>
      <w:r w:rsidR="00762A33">
        <w:rPr>
          <w:lang w:eastAsia="en-GB"/>
        </w:rPr>
        <w:t xml:space="preserve">ata </w:t>
      </w:r>
      <w:r w:rsidRPr="00D95968">
        <w:rPr>
          <w:lang w:eastAsia="en-GB"/>
        </w:rPr>
        <w:t>T</w:t>
      </w:r>
      <w:r w:rsidR="00762A33">
        <w:rPr>
          <w:lang w:eastAsia="en-GB"/>
        </w:rPr>
        <w:t>ransmission (EDT)</w:t>
      </w:r>
    </w:p>
    <w:p w14:paraId="3C491B81" w14:textId="08EE687A" w:rsidR="009E725E" w:rsidRPr="009E725E" w:rsidRDefault="009E725E" w:rsidP="009E725E">
      <w:pPr>
        <w:widowControl/>
        <w:autoSpaceDE/>
        <w:autoSpaceDN/>
        <w:rPr>
          <w:rFonts w:eastAsia="Times New Roman"/>
          <w:color w:val="262626"/>
          <w:szCs w:val="24"/>
          <w:lang w:eastAsia="en-GB"/>
        </w:rPr>
      </w:pPr>
      <w:r w:rsidRPr="009E725E">
        <w:rPr>
          <w:rFonts w:eastAsia="Times New Roman"/>
          <w:color w:val="262626"/>
          <w:szCs w:val="24"/>
          <w:lang w:eastAsia="en-GB"/>
        </w:rPr>
        <w:t>The use of digital and electronic communication systems within a dental practice to transmit patient information, clinical data and administrative records securely and efficiently.</w:t>
      </w:r>
    </w:p>
    <w:p w14:paraId="52FFF1E1" w14:textId="6D76701A" w:rsidR="00D95968" w:rsidRPr="00D95968" w:rsidRDefault="00D95968" w:rsidP="00D95968">
      <w:pPr>
        <w:widowControl/>
        <w:autoSpaceDE/>
        <w:autoSpaceDN/>
        <w:rPr>
          <w:rFonts w:eastAsia="Times New Roman"/>
          <w:color w:val="262626"/>
          <w:szCs w:val="24"/>
          <w:lang w:eastAsia="en-GB"/>
        </w:rPr>
      </w:pPr>
    </w:p>
    <w:p w14:paraId="27F9C004" w14:textId="77777777" w:rsidR="00745268" w:rsidRDefault="00745268" w:rsidP="00745268">
      <w:pPr>
        <w:pStyle w:val="Heading3"/>
        <w:rPr>
          <w:lang w:eastAsia="en-GB"/>
        </w:rPr>
      </w:pPr>
      <w:r w:rsidRPr="00745268">
        <w:rPr>
          <w:lang w:eastAsia="en-GB"/>
        </w:rPr>
        <w:t>Effective dates</w:t>
      </w:r>
    </w:p>
    <w:p w14:paraId="5A9D8C47" w14:textId="77777777" w:rsidR="009E725E" w:rsidRPr="009E725E" w:rsidRDefault="009E725E" w:rsidP="009E725E">
      <w:pPr>
        <w:widowControl/>
        <w:autoSpaceDE/>
        <w:autoSpaceDN/>
        <w:rPr>
          <w:rFonts w:eastAsia="Times New Roman"/>
          <w:color w:val="262626"/>
          <w:szCs w:val="24"/>
          <w:lang w:eastAsia="en-GB"/>
        </w:rPr>
      </w:pPr>
      <w:r w:rsidRPr="009E725E">
        <w:rPr>
          <w:rFonts w:eastAsia="Times New Roman"/>
          <w:color w:val="262626"/>
          <w:szCs w:val="24"/>
          <w:lang w:eastAsia="en-GB"/>
        </w:rPr>
        <w:t>The date on which a contract record in Compass becomes active and enforceable within the system.</w:t>
      </w:r>
    </w:p>
    <w:p w14:paraId="6B58F20C" w14:textId="77777777" w:rsidR="004E0C1B" w:rsidRDefault="004E0C1B" w:rsidP="00745268">
      <w:pPr>
        <w:rPr>
          <w:lang w:eastAsia="en-GB"/>
        </w:rPr>
      </w:pPr>
    </w:p>
    <w:p w14:paraId="3B9C9D66" w14:textId="77777777" w:rsidR="004E0C1B" w:rsidRDefault="004E0C1B" w:rsidP="004E0C1B">
      <w:pPr>
        <w:pStyle w:val="Heading3"/>
        <w:rPr>
          <w:lang w:eastAsia="en-GB"/>
        </w:rPr>
      </w:pPr>
      <w:r w:rsidRPr="004E0C1B">
        <w:rPr>
          <w:lang w:eastAsia="en-GB"/>
        </w:rPr>
        <w:t>Employment type</w:t>
      </w:r>
    </w:p>
    <w:p w14:paraId="311A9BA4" w14:textId="3D2ACA64" w:rsidR="009E725E" w:rsidRPr="009E725E" w:rsidRDefault="009E725E" w:rsidP="009E725E">
      <w:pPr>
        <w:widowControl/>
        <w:autoSpaceDE/>
        <w:autoSpaceDN/>
        <w:rPr>
          <w:rFonts w:eastAsia="Times New Roman"/>
          <w:color w:val="262626"/>
          <w:szCs w:val="24"/>
          <w:lang w:eastAsia="en-GB"/>
        </w:rPr>
      </w:pPr>
      <w:r w:rsidRPr="009E725E">
        <w:rPr>
          <w:rFonts w:eastAsia="Times New Roman"/>
          <w:color w:val="262626"/>
          <w:szCs w:val="24"/>
          <w:lang w:eastAsia="en-GB"/>
        </w:rPr>
        <w:t>The classification that identifies whether a performer or clinician is engaged as an employee, contractor or other designated work arrangement within Compass.</w:t>
      </w:r>
    </w:p>
    <w:p w14:paraId="73EB3670" w14:textId="77777777" w:rsidR="004E0C1B" w:rsidRPr="004E0C1B" w:rsidRDefault="004E0C1B" w:rsidP="004E0C1B">
      <w:pPr>
        <w:widowControl/>
        <w:autoSpaceDE/>
        <w:autoSpaceDN/>
        <w:rPr>
          <w:rFonts w:eastAsia="Times New Roman"/>
          <w:color w:val="262626"/>
          <w:szCs w:val="24"/>
          <w:lang w:eastAsia="en-GB"/>
        </w:rPr>
      </w:pPr>
    </w:p>
    <w:p w14:paraId="1A902008" w14:textId="5272CB58" w:rsidR="001A0D28" w:rsidRDefault="001A0D28" w:rsidP="001A0D28">
      <w:pPr>
        <w:pStyle w:val="Heading3"/>
        <w:rPr>
          <w:lang w:eastAsia="en-GB"/>
        </w:rPr>
      </w:pPr>
      <w:r w:rsidRPr="001A0D28">
        <w:rPr>
          <w:lang w:eastAsia="en-GB"/>
        </w:rPr>
        <w:t>E</w:t>
      </w:r>
      <w:r w:rsidR="00220F5E">
        <w:rPr>
          <w:lang w:eastAsia="en-GB"/>
        </w:rPr>
        <w:t>arly Retirement Reduction Buy Out (E</w:t>
      </w:r>
      <w:r w:rsidRPr="001A0D28">
        <w:rPr>
          <w:lang w:eastAsia="en-GB"/>
        </w:rPr>
        <w:t>RRBO</w:t>
      </w:r>
      <w:r w:rsidR="00220F5E">
        <w:rPr>
          <w:lang w:eastAsia="en-GB"/>
        </w:rPr>
        <w:t>)</w:t>
      </w:r>
    </w:p>
    <w:p w14:paraId="0B294175" w14:textId="0EB266D6" w:rsidR="004840B7" w:rsidRPr="004840B7" w:rsidRDefault="004840B7" w:rsidP="004840B7">
      <w:pPr>
        <w:widowControl/>
        <w:autoSpaceDE/>
        <w:autoSpaceDN/>
        <w:spacing w:after="240"/>
        <w:rPr>
          <w:rFonts w:eastAsia="Times New Roman"/>
          <w:color w:val="262626"/>
          <w:szCs w:val="24"/>
          <w:lang w:eastAsia="en-GB"/>
        </w:rPr>
      </w:pPr>
      <w:r w:rsidRPr="004840B7">
        <w:rPr>
          <w:rFonts w:eastAsia="Times New Roman"/>
          <w:color w:val="262626"/>
          <w:szCs w:val="24"/>
          <w:lang w:eastAsia="en-GB"/>
        </w:rPr>
        <w:t>A scheme that allows NHS Pension Scheme members to pay additional contributions to offset</w:t>
      </w:r>
      <w:r w:rsidR="004E4131">
        <w:rPr>
          <w:rFonts w:eastAsia="Times New Roman"/>
          <w:color w:val="262626"/>
          <w:szCs w:val="24"/>
          <w:lang w:eastAsia="en-GB"/>
        </w:rPr>
        <w:t xml:space="preserve"> (</w:t>
      </w:r>
      <w:r w:rsidRPr="004840B7">
        <w:rPr>
          <w:rFonts w:eastAsia="Times New Roman"/>
          <w:color w:val="262626"/>
          <w:szCs w:val="24"/>
          <w:lang w:eastAsia="en-GB"/>
        </w:rPr>
        <w:t>in full or in part</w:t>
      </w:r>
      <w:r w:rsidR="004E4131">
        <w:rPr>
          <w:rFonts w:eastAsia="Times New Roman"/>
          <w:color w:val="262626"/>
          <w:szCs w:val="24"/>
          <w:lang w:eastAsia="en-GB"/>
        </w:rPr>
        <w:t>)</w:t>
      </w:r>
      <w:r w:rsidRPr="004840B7">
        <w:rPr>
          <w:rFonts w:eastAsia="Times New Roman"/>
          <w:color w:val="262626"/>
          <w:szCs w:val="24"/>
          <w:lang w:eastAsia="en-GB"/>
        </w:rPr>
        <w:t xml:space="preserve"> the actuarial reduction that would normally apply if they chose to take their pension benefits before their </w:t>
      </w:r>
      <w:r w:rsidR="00C4431F">
        <w:rPr>
          <w:rFonts w:eastAsia="Times New Roman"/>
          <w:color w:val="262626"/>
          <w:szCs w:val="24"/>
          <w:lang w:eastAsia="en-GB"/>
        </w:rPr>
        <w:t>N</w:t>
      </w:r>
      <w:r w:rsidRPr="004840B7">
        <w:rPr>
          <w:rFonts w:eastAsia="Times New Roman"/>
          <w:color w:val="262626"/>
          <w:szCs w:val="24"/>
          <w:lang w:eastAsia="en-GB"/>
        </w:rPr>
        <w:t xml:space="preserve">ormal </w:t>
      </w:r>
      <w:r w:rsidR="00C4431F">
        <w:rPr>
          <w:rFonts w:eastAsia="Times New Roman"/>
          <w:color w:val="262626"/>
          <w:szCs w:val="24"/>
          <w:lang w:eastAsia="en-GB"/>
        </w:rPr>
        <w:t>P</w:t>
      </w:r>
      <w:r w:rsidRPr="004840B7">
        <w:rPr>
          <w:rFonts w:eastAsia="Times New Roman"/>
          <w:color w:val="262626"/>
          <w:szCs w:val="24"/>
          <w:lang w:eastAsia="en-GB"/>
        </w:rPr>
        <w:t xml:space="preserve">ension </w:t>
      </w:r>
      <w:r w:rsidR="00C4431F">
        <w:rPr>
          <w:rFonts w:eastAsia="Times New Roman"/>
          <w:color w:val="262626"/>
          <w:szCs w:val="24"/>
          <w:lang w:eastAsia="en-GB"/>
        </w:rPr>
        <w:t>A</w:t>
      </w:r>
      <w:r w:rsidRPr="004840B7">
        <w:rPr>
          <w:rFonts w:eastAsia="Times New Roman"/>
          <w:color w:val="262626"/>
          <w:szCs w:val="24"/>
          <w:lang w:eastAsia="en-GB"/>
        </w:rPr>
        <w:t>ge.</w:t>
      </w:r>
    </w:p>
    <w:p w14:paraId="265F13DB" w14:textId="77777777" w:rsidR="004840B7" w:rsidRPr="004840B7" w:rsidRDefault="004840B7" w:rsidP="004840B7">
      <w:pPr>
        <w:pStyle w:val="Heading3"/>
        <w:rPr>
          <w:lang w:eastAsia="en-GB"/>
        </w:rPr>
      </w:pPr>
      <w:r w:rsidRPr="004840B7">
        <w:rPr>
          <w:lang w:eastAsia="en-GB"/>
        </w:rPr>
        <w:t>Error Codes</w:t>
      </w:r>
    </w:p>
    <w:p w14:paraId="01EEDAB4" w14:textId="77777777" w:rsidR="001F10A9" w:rsidRPr="001F10A9" w:rsidRDefault="001F10A9" w:rsidP="001F10A9">
      <w:pPr>
        <w:widowControl/>
        <w:autoSpaceDE/>
        <w:autoSpaceDN/>
        <w:rPr>
          <w:rFonts w:eastAsia="Times New Roman"/>
          <w:color w:val="262626"/>
          <w:szCs w:val="24"/>
          <w:lang w:eastAsia="en-GB"/>
        </w:rPr>
      </w:pPr>
      <w:r w:rsidRPr="001F10A9">
        <w:rPr>
          <w:rFonts w:eastAsia="Times New Roman"/>
          <w:color w:val="262626"/>
          <w:szCs w:val="24"/>
          <w:lang w:eastAsia="en-GB"/>
        </w:rPr>
        <w:t>Codes returned by Compass when an FP17 claim fails validation. They explain why a claim was rejected or flagged and guide providers on what corrections are required before the claim can be accepted.</w:t>
      </w:r>
    </w:p>
    <w:p w14:paraId="105A64DB" w14:textId="77777777" w:rsidR="004840B7" w:rsidRDefault="004840B7" w:rsidP="004840B7">
      <w:pPr>
        <w:widowControl/>
        <w:autoSpaceDE/>
        <w:autoSpaceDN/>
        <w:rPr>
          <w:rFonts w:eastAsia="Times New Roman"/>
          <w:color w:val="262626"/>
          <w:szCs w:val="24"/>
          <w:lang w:eastAsia="en-GB"/>
        </w:rPr>
      </w:pPr>
    </w:p>
    <w:p w14:paraId="19774F67" w14:textId="5159651B" w:rsidR="001F10A9" w:rsidRPr="001F10A9" w:rsidRDefault="001F10A9" w:rsidP="001F10A9">
      <w:pPr>
        <w:pStyle w:val="Heading3"/>
        <w:rPr>
          <w:lang w:eastAsia="en-GB"/>
        </w:rPr>
      </w:pPr>
      <w:r w:rsidRPr="001F10A9">
        <w:rPr>
          <w:lang w:eastAsia="en-GB"/>
        </w:rPr>
        <w:t>E</w:t>
      </w:r>
      <w:r w:rsidR="00717F01">
        <w:rPr>
          <w:lang w:eastAsia="en-GB"/>
        </w:rPr>
        <w:t xml:space="preserve">arly </w:t>
      </w:r>
      <w:r w:rsidR="00717F01" w:rsidRPr="001F10A9">
        <w:rPr>
          <w:lang w:eastAsia="en-GB"/>
        </w:rPr>
        <w:t>R</w:t>
      </w:r>
      <w:r w:rsidR="00717F01">
        <w:rPr>
          <w:lang w:eastAsia="en-GB"/>
        </w:rPr>
        <w:t xml:space="preserve">epayment </w:t>
      </w:r>
      <w:r w:rsidRPr="001F10A9">
        <w:rPr>
          <w:lang w:eastAsia="en-GB"/>
        </w:rPr>
        <w:t>S</w:t>
      </w:r>
      <w:r w:rsidR="00717F01">
        <w:rPr>
          <w:lang w:eastAsia="en-GB"/>
        </w:rPr>
        <w:t>cheme (ERS)</w:t>
      </w:r>
    </w:p>
    <w:p w14:paraId="4AE99361" w14:textId="0596B0B1" w:rsidR="004E1ADF" w:rsidRPr="004E1ADF" w:rsidRDefault="004E1ADF" w:rsidP="004E1ADF">
      <w:pPr>
        <w:widowControl/>
        <w:autoSpaceDE/>
        <w:autoSpaceDN/>
        <w:rPr>
          <w:rFonts w:eastAsia="Times New Roman"/>
          <w:color w:val="262626"/>
          <w:szCs w:val="24"/>
          <w:lang w:eastAsia="en-GB"/>
        </w:rPr>
      </w:pPr>
      <w:r w:rsidRPr="004E1ADF">
        <w:rPr>
          <w:rFonts w:eastAsia="Times New Roman"/>
          <w:color w:val="262626"/>
          <w:szCs w:val="24"/>
          <w:lang w:eastAsia="en-GB"/>
        </w:rPr>
        <w:t>A financial payment</w:t>
      </w:r>
      <w:r w:rsidR="00FC67E2">
        <w:rPr>
          <w:rFonts w:eastAsia="Times New Roman"/>
          <w:color w:val="262626"/>
          <w:szCs w:val="24"/>
          <w:lang w:eastAsia="en-GB"/>
        </w:rPr>
        <w:t>.</w:t>
      </w:r>
      <w:r w:rsidRPr="004E1ADF">
        <w:rPr>
          <w:rFonts w:eastAsia="Times New Roman"/>
          <w:color w:val="262626"/>
          <w:szCs w:val="24"/>
          <w:lang w:eastAsia="en-GB"/>
        </w:rPr>
        <w:t xml:space="preserve"> typically used to correct overpayments or early recovery</w:t>
      </w:r>
      <w:r w:rsidR="00FC67E2">
        <w:rPr>
          <w:rFonts w:eastAsia="Times New Roman"/>
          <w:color w:val="262626"/>
          <w:szCs w:val="24"/>
          <w:lang w:eastAsia="en-GB"/>
        </w:rPr>
        <w:t>,</w:t>
      </w:r>
      <w:r w:rsidRPr="004E1ADF">
        <w:rPr>
          <w:rFonts w:eastAsia="Times New Roman"/>
          <w:color w:val="262626"/>
          <w:szCs w:val="24"/>
          <w:lang w:eastAsia="en-GB"/>
        </w:rPr>
        <w:t xml:space="preserve"> to support clawback (such as Year End). </w:t>
      </w:r>
    </w:p>
    <w:p w14:paraId="7DCA2377" w14:textId="77777777" w:rsidR="001F10A9" w:rsidRDefault="001F10A9" w:rsidP="004840B7">
      <w:pPr>
        <w:widowControl/>
        <w:autoSpaceDE/>
        <w:autoSpaceDN/>
        <w:rPr>
          <w:rFonts w:eastAsia="Times New Roman"/>
          <w:color w:val="262626"/>
          <w:szCs w:val="24"/>
          <w:lang w:eastAsia="en-GB"/>
        </w:rPr>
      </w:pPr>
    </w:p>
    <w:p w14:paraId="4FB93E65" w14:textId="77777777" w:rsidR="004D18F7" w:rsidRDefault="004D18F7" w:rsidP="001A0D28">
      <w:pPr>
        <w:rPr>
          <w:lang w:eastAsia="en-GB"/>
        </w:rPr>
      </w:pPr>
    </w:p>
    <w:p w14:paraId="7CAC8F1C" w14:textId="77777777" w:rsidR="00AA38BC" w:rsidRDefault="00AA38BC" w:rsidP="001A0D28">
      <w:pPr>
        <w:rPr>
          <w:lang w:eastAsia="en-GB"/>
        </w:rPr>
      </w:pPr>
    </w:p>
    <w:p w14:paraId="75B01CE6" w14:textId="77777777" w:rsidR="00AA38BC" w:rsidRDefault="00AA38BC" w:rsidP="001A0D28">
      <w:pPr>
        <w:rPr>
          <w:lang w:eastAsia="en-GB"/>
        </w:rPr>
      </w:pPr>
    </w:p>
    <w:p w14:paraId="37FB683F" w14:textId="77777777" w:rsidR="00AA38BC" w:rsidRDefault="00AA38BC" w:rsidP="001A0D28">
      <w:pPr>
        <w:rPr>
          <w:lang w:eastAsia="en-GB"/>
        </w:rPr>
      </w:pPr>
    </w:p>
    <w:p w14:paraId="2AAABDED" w14:textId="77777777" w:rsidR="00AA38BC" w:rsidRDefault="00AA38BC" w:rsidP="001A0D28">
      <w:pPr>
        <w:rPr>
          <w:lang w:eastAsia="en-GB"/>
        </w:rPr>
      </w:pPr>
    </w:p>
    <w:p w14:paraId="57466957" w14:textId="77777777" w:rsidR="00AA38BC" w:rsidRDefault="00AA38BC" w:rsidP="001A0D28">
      <w:pPr>
        <w:rPr>
          <w:lang w:eastAsia="en-GB"/>
        </w:rPr>
      </w:pPr>
    </w:p>
    <w:p w14:paraId="27BACDAD" w14:textId="77777777" w:rsidR="00AA38BC" w:rsidRDefault="00AA38BC" w:rsidP="001A0D28">
      <w:pPr>
        <w:rPr>
          <w:lang w:eastAsia="en-GB"/>
        </w:rPr>
      </w:pPr>
    </w:p>
    <w:p w14:paraId="419C54C2" w14:textId="77777777" w:rsidR="00AA38BC" w:rsidRDefault="00AA38BC" w:rsidP="001A0D28">
      <w:pPr>
        <w:rPr>
          <w:lang w:eastAsia="en-GB"/>
        </w:rPr>
      </w:pPr>
    </w:p>
    <w:p w14:paraId="5E70C6D5" w14:textId="77777777" w:rsidR="00AA38BC" w:rsidRDefault="00AA38BC" w:rsidP="001A0D28">
      <w:pPr>
        <w:rPr>
          <w:lang w:eastAsia="en-GB"/>
        </w:rPr>
      </w:pPr>
    </w:p>
    <w:p w14:paraId="0CEC0A6A" w14:textId="77777777" w:rsidR="00AA38BC" w:rsidRDefault="00AA38BC" w:rsidP="001A0D28">
      <w:pPr>
        <w:rPr>
          <w:lang w:eastAsia="en-GB"/>
        </w:rPr>
      </w:pPr>
    </w:p>
    <w:p w14:paraId="1765FA0A" w14:textId="77777777" w:rsidR="00AA38BC" w:rsidRDefault="00AA38BC" w:rsidP="001A0D28">
      <w:pPr>
        <w:rPr>
          <w:lang w:eastAsia="en-GB"/>
        </w:rPr>
      </w:pPr>
    </w:p>
    <w:p w14:paraId="003191D5" w14:textId="77777777" w:rsidR="00AA38BC" w:rsidRDefault="00AA38BC" w:rsidP="001A0D28">
      <w:pPr>
        <w:rPr>
          <w:lang w:eastAsia="en-GB"/>
        </w:rPr>
      </w:pPr>
    </w:p>
    <w:p w14:paraId="7CAEDEAA" w14:textId="77777777" w:rsidR="00AA38BC" w:rsidRDefault="00AA38BC" w:rsidP="001A0D28">
      <w:pPr>
        <w:rPr>
          <w:lang w:eastAsia="en-GB"/>
        </w:rPr>
      </w:pPr>
    </w:p>
    <w:p w14:paraId="045A9AAE" w14:textId="77777777" w:rsidR="00AA38BC" w:rsidRDefault="00AA38BC" w:rsidP="001A0D28">
      <w:pPr>
        <w:rPr>
          <w:lang w:eastAsia="en-GB"/>
        </w:rPr>
      </w:pPr>
    </w:p>
    <w:p w14:paraId="117955DD" w14:textId="77777777" w:rsidR="00AA38BC" w:rsidRDefault="00AA38BC" w:rsidP="001A0D28">
      <w:pPr>
        <w:rPr>
          <w:lang w:eastAsia="en-GB"/>
        </w:rPr>
      </w:pPr>
    </w:p>
    <w:p w14:paraId="71F3880A" w14:textId="77777777" w:rsidR="00AA38BC" w:rsidRDefault="00AA38BC" w:rsidP="001A0D28">
      <w:pPr>
        <w:rPr>
          <w:lang w:eastAsia="en-GB"/>
        </w:rPr>
      </w:pPr>
    </w:p>
    <w:p w14:paraId="366863EB" w14:textId="77777777" w:rsidR="00AA38BC" w:rsidRDefault="00AA38BC" w:rsidP="001A0D28">
      <w:pPr>
        <w:rPr>
          <w:lang w:eastAsia="en-GB"/>
        </w:rPr>
      </w:pPr>
    </w:p>
    <w:p w14:paraId="107C4048" w14:textId="77777777" w:rsidR="00CB7B16" w:rsidRPr="001A0D28" w:rsidRDefault="00CB7B16" w:rsidP="001A0D28">
      <w:pPr>
        <w:rPr>
          <w:lang w:eastAsia="en-GB"/>
        </w:rPr>
      </w:pPr>
    </w:p>
    <w:p w14:paraId="75428087" w14:textId="4FD6AB44" w:rsidR="009919C7" w:rsidRPr="004E0C1B" w:rsidRDefault="009919C7" w:rsidP="009919C7">
      <w:pPr>
        <w:pStyle w:val="Heading2"/>
        <w:rPr>
          <w:lang w:eastAsia="en-GB"/>
        </w:rPr>
      </w:pPr>
      <w:bookmarkStart w:id="5" w:name="_F"/>
      <w:bookmarkEnd w:id="5"/>
      <w:r>
        <w:rPr>
          <w:lang w:eastAsia="en-GB"/>
        </w:rPr>
        <w:lastRenderedPageBreak/>
        <w:t>F</w:t>
      </w:r>
    </w:p>
    <w:p w14:paraId="1E459DCC" w14:textId="77777777" w:rsidR="004E0C1B" w:rsidRDefault="004E0C1B" w:rsidP="00745268">
      <w:pPr>
        <w:rPr>
          <w:lang w:eastAsia="en-GB"/>
        </w:rPr>
      </w:pPr>
    </w:p>
    <w:p w14:paraId="587BF95C" w14:textId="576276A2" w:rsidR="009A0F3C" w:rsidRDefault="009A0F3C" w:rsidP="009A0F3C">
      <w:pPr>
        <w:pStyle w:val="Heading3"/>
        <w:rPr>
          <w:lang w:eastAsia="en-GB"/>
        </w:rPr>
      </w:pPr>
      <w:r w:rsidRPr="00227C67">
        <w:rPr>
          <w:lang w:eastAsia="en-GB"/>
        </w:rPr>
        <w:t>F</w:t>
      </w:r>
      <w:r w:rsidR="00FC67E2">
        <w:rPr>
          <w:lang w:eastAsia="en-GB"/>
        </w:rPr>
        <w:t xml:space="preserve">oundation </w:t>
      </w:r>
      <w:r w:rsidRPr="00227C67">
        <w:rPr>
          <w:lang w:eastAsia="en-GB"/>
        </w:rPr>
        <w:t>D</w:t>
      </w:r>
      <w:r w:rsidR="00FC67E2">
        <w:rPr>
          <w:lang w:eastAsia="en-GB"/>
        </w:rPr>
        <w:t>entist (FD)</w:t>
      </w:r>
    </w:p>
    <w:p w14:paraId="2C8A07C2" w14:textId="685E4A6C" w:rsidR="009A0F3C" w:rsidRPr="009A0F3C" w:rsidRDefault="33968DD1" w:rsidP="21E3C710">
      <w:pPr>
        <w:widowControl/>
        <w:autoSpaceDE/>
        <w:autoSpaceDN/>
        <w:rPr>
          <w:rFonts w:eastAsia="Times New Roman"/>
          <w:color w:val="262626"/>
          <w:lang w:eastAsia="en-GB"/>
        </w:rPr>
      </w:pPr>
      <w:r w:rsidRPr="21E3C710">
        <w:rPr>
          <w:rFonts w:eastAsia="Times New Roman"/>
          <w:color w:val="262626" w:themeColor="text1" w:themeTint="D9"/>
          <w:lang w:eastAsia="en-GB"/>
        </w:rPr>
        <w:t xml:space="preserve">A newly qualified dental performer required to complete a </w:t>
      </w:r>
      <w:r w:rsidR="00234780" w:rsidRPr="21E3C710">
        <w:rPr>
          <w:rFonts w:eastAsia="Times New Roman"/>
          <w:color w:val="262626" w:themeColor="text1" w:themeTint="D9"/>
          <w:lang w:eastAsia="en-GB"/>
        </w:rPr>
        <w:t>one</w:t>
      </w:r>
      <w:r w:rsidR="00234780">
        <w:t xml:space="preserve"> or two</w:t>
      </w:r>
      <w:r w:rsidR="00FC67E2">
        <w:t xml:space="preserve"> </w:t>
      </w:r>
      <w:r w:rsidR="00234780">
        <w:t>year</w:t>
      </w:r>
      <w:r w:rsidRPr="21E3C710">
        <w:rPr>
          <w:rFonts w:eastAsia="Times New Roman"/>
          <w:color w:val="262626" w:themeColor="text1" w:themeTint="D9"/>
          <w:lang w:eastAsia="en-GB"/>
        </w:rPr>
        <w:t xml:space="preserve"> period of vocational training</w:t>
      </w:r>
      <w:r w:rsidR="00C4431F">
        <w:rPr>
          <w:rFonts w:eastAsia="Times New Roman"/>
          <w:color w:val="262626" w:themeColor="text1" w:themeTint="D9"/>
          <w:lang w:eastAsia="en-GB"/>
        </w:rPr>
        <w:t>,</w:t>
      </w:r>
      <w:r w:rsidRPr="21E3C710">
        <w:rPr>
          <w:rFonts w:eastAsia="Times New Roman"/>
          <w:color w:val="262626" w:themeColor="text1" w:themeTint="D9"/>
          <w:lang w:eastAsia="en-GB"/>
        </w:rPr>
        <w:t xml:space="preserve"> under supervision.</w:t>
      </w:r>
    </w:p>
    <w:p w14:paraId="4A31183F" w14:textId="77777777" w:rsidR="009A0F3C" w:rsidRDefault="009A0F3C" w:rsidP="000A4673">
      <w:pPr>
        <w:pStyle w:val="Heading3"/>
        <w:rPr>
          <w:lang w:eastAsia="en-GB"/>
        </w:rPr>
      </w:pPr>
    </w:p>
    <w:p w14:paraId="58FF70C5" w14:textId="3E20CAF1" w:rsidR="000A4673" w:rsidRDefault="000A4673" w:rsidP="000A4673">
      <w:pPr>
        <w:pStyle w:val="Heading3"/>
        <w:rPr>
          <w:lang w:eastAsia="en-GB"/>
        </w:rPr>
      </w:pPr>
      <w:r w:rsidRPr="000A4673">
        <w:rPr>
          <w:lang w:eastAsia="en-GB"/>
        </w:rPr>
        <w:t>F</w:t>
      </w:r>
      <w:r w:rsidR="00C4431F">
        <w:rPr>
          <w:lang w:eastAsia="en-GB"/>
        </w:rPr>
        <w:t>riend and Family Test (F</w:t>
      </w:r>
      <w:r w:rsidRPr="000A4673">
        <w:rPr>
          <w:lang w:eastAsia="en-GB"/>
        </w:rPr>
        <w:t>FT</w:t>
      </w:r>
      <w:r w:rsidR="00C4431F">
        <w:rPr>
          <w:lang w:eastAsia="en-GB"/>
        </w:rPr>
        <w:t>)</w:t>
      </w:r>
    </w:p>
    <w:p w14:paraId="44A13A18" w14:textId="77777777" w:rsidR="00225364" w:rsidRPr="00225364" w:rsidRDefault="00225364" w:rsidP="00225364">
      <w:pPr>
        <w:widowControl/>
        <w:autoSpaceDE/>
        <w:autoSpaceDN/>
        <w:rPr>
          <w:rFonts w:eastAsia="Times New Roman"/>
          <w:color w:val="262626"/>
          <w:szCs w:val="24"/>
          <w:lang w:eastAsia="en-GB"/>
        </w:rPr>
      </w:pPr>
      <w:r w:rsidRPr="00225364">
        <w:rPr>
          <w:rFonts w:eastAsia="Times New Roman"/>
          <w:color w:val="262626"/>
          <w:szCs w:val="24"/>
          <w:lang w:eastAsia="en-GB"/>
        </w:rPr>
        <w:t>A monthly patient</w:t>
      </w:r>
      <w:r w:rsidRPr="00225364">
        <w:rPr>
          <w:rFonts w:eastAsia="Times New Roman"/>
          <w:color w:val="262626"/>
          <w:szCs w:val="24"/>
          <w:lang w:eastAsia="en-GB"/>
        </w:rPr>
        <w:noBreakHyphen/>
        <w:t>experience data collection managed on behalf of NHS England by the Customer Insight Team.</w:t>
      </w:r>
    </w:p>
    <w:p w14:paraId="5C8BFF3F" w14:textId="77777777" w:rsidR="000A4673" w:rsidRDefault="000A4673" w:rsidP="000A4673">
      <w:pPr>
        <w:widowControl/>
        <w:autoSpaceDE/>
        <w:autoSpaceDN/>
        <w:rPr>
          <w:rFonts w:eastAsia="Times New Roman"/>
          <w:color w:val="262626"/>
          <w:szCs w:val="24"/>
          <w:lang w:eastAsia="en-GB"/>
        </w:rPr>
      </w:pPr>
    </w:p>
    <w:p w14:paraId="4AB41BA0" w14:textId="7EFC74B8" w:rsidR="000A4673" w:rsidRDefault="000A4673" w:rsidP="000A4673">
      <w:pPr>
        <w:pStyle w:val="Heading3"/>
        <w:rPr>
          <w:lang w:eastAsia="en-GB"/>
        </w:rPr>
      </w:pPr>
      <w:r w:rsidRPr="000A4673">
        <w:rPr>
          <w:lang w:eastAsia="en-GB"/>
        </w:rPr>
        <w:t>Final Contract reconciliation</w:t>
      </w:r>
    </w:p>
    <w:p w14:paraId="6949837F" w14:textId="045A006F" w:rsidR="009A0F3C" w:rsidRDefault="009A0F3C" w:rsidP="009A0F3C">
      <w:pPr>
        <w:widowControl/>
        <w:autoSpaceDE/>
        <w:autoSpaceDN/>
        <w:rPr>
          <w:rFonts w:eastAsia="Times New Roman"/>
          <w:color w:val="262626"/>
          <w:szCs w:val="24"/>
          <w:lang w:eastAsia="en-GB"/>
        </w:rPr>
      </w:pPr>
      <w:r w:rsidRPr="009A0F3C">
        <w:rPr>
          <w:rFonts w:eastAsia="Times New Roman"/>
          <w:color w:val="262626"/>
          <w:szCs w:val="24"/>
          <w:lang w:eastAsia="en-GB"/>
        </w:rPr>
        <w:t>The process by which a commissioner reviews and settles the financial position of a contract, including withholds, outstanding debts and payment adjustments.</w:t>
      </w:r>
    </w:p>
    <w:p w14:paraId="5D083EE7" w14:textId="77777777" w:rsidR="00344909" w:rsidRDefault="00344909" w:rsidP="009A0F3C">
      <w:pPr>
        <w:widowControl/>
        <w:autoSpaceDE/>
        <w:autoSpaceDN/>
        <w:rPr>
          <w:rFonts w:eastAsia="Times New Roman"/>
          <w:color w:val="262626"/>
          <w:szCs w:val="24"/>
          <w:lang w:eastAsia="en-GB"/>
        </w:rPr>
      </w:pPr>
    </w:p>
    <w:p w14:paraId="72EEF40E" w14:textId="77777777" w:rsidR="00344909" w:rsidRPr="00344909" w:rsidRDefault="00344909" w:rsidP="00344909">
      <w:pPr>
        <w:pStyle w:val="Heading3"/>
        <w:rPr>
          <w:lang w:eastAsia="en-GB"/>
        </w:rPr>
      </w:pPr>
      <w:r w:rsidRPr="00344909">
        <w:rPr>
          <w:lang w:eastAsia="en-GB"/>
        </w:rPr>
        <w:t>First Live Transmission</w:t>
      </w:r>
    </w:p>
    <w:p w14:paraId="6CD7900C" w14:textId="07C983CB" w:rsidR="00344909" w:rsidRPr="009A0F3C" w:rsidRDefault="00344909" w:rsidP="009A0F3C">
      <w:pPr>
        <w:widowControl/>
        <w:autoSpaceDE/>
        <w:autoSpaceDN/>
        <w:rPr>
          <w:rFonts w:eastAsia="Times New Roman"/>
          <w:color w:val="262626"/>
          <w:szCs w:val="24"/>
          <w:lang w:eastAsia="en-GB"/>
        </w:rPr>
      </w:pPr>
      <w:r w:rsidRPr="00344909">
        <w:rPr>
          <w:rFonts w:eastAsia="Times New Roman"/>
          <w:color w:val="262626"/>
          <w:szCs w:val="24"/>
          <w:lang w:eastAsia="en-GB"/>
        </w:rPr>
        <w:t>The initial submission from a new Dental Practice Management System (DPMS) to Compass using a contract number.</w:t>
      </w:r>
    </w:p>
    <w:p w14:paraId="24FF880A" w14:textId="77777777" w:rsidR="00227C67" w:rsidRDefault="00227C67" w:rsidP="00227C67">
      <w:pPr>
        <w:widowControl/>
        <w:autoSpaceDE/>
        <w:autoSpaceDN/>
        <w:rPr>
          <w:rFonts w:eastAsia="Times New Roman"/>
          <w:color w:val="262626"/>
          <w:szCs w:val="24"/>
          <w:lang w:eastAsia="en-GB"/>
        </w:rPr>
      </w:pPr>
    </w:p>
    <w:p w14:paraId="3740FA40" w14:textId="417B3414" w:rsidR="002F6F50" w:rsidRDefault="006933CA" w:rsidP="002F6F50">
      <w:pPr>
        <w:pStyle w:val="Heading3"/>
        <w:rPr>
          <w:lang w:eastAsia="en-GB"/>
        </w:rPr>
      </w:pPr>
      <w:r>
        <w:rPr>
          <w:lang w:eastAsia="en-GB"/>
        </w:rPr>
        <w:t>FP17 (</w:t>
      </w:r>
      <w:r w:rsidR="004F52CB">
        <w:rPr>
          <w:lang w:eastAsia="en-GB"/>
        </w:rPr>
        <w:t>Normal Dentistry Record</w:t>
      </w:r>
      <w:r>
        <w:rPr>
          <w:lang w:eastAsia="en-GB"/>
        </w:rPr>
        <w:t>)</w:t>
      </w:r>
      <w:r w:rsidR="004F52CB">
        <w:rPr>
          <w:lang w:eastAsia="en-GB"/>
        </w:rPr>
        <w:t xml:space="preserve"> </w:t>
      </w:r>
    </w:p>
    <w:p w14:paraId="7142FBFF" w14:textId="0BCF44B8" w:rsidR="00747B26" w:rsidRPr="00747B26" w:rsidRDefault="00747B26" w:rsidP="00747B26">
      <w:pPr>
        <w:widowControl/>
        <w:autoSpaceDE/>
        <w:autoSpaceDN/>
        <w:rPr>
          <w:rFonts w:eastAsia="Times New Roman"/>
          <w:color w:val="262626"/>
          <w:szCs w:val="24"/>
          <w:lang w:eastAsia="en-GB"/>
        </w:rPr>
      </w:pPr>
      <w:r w:rsidRPr="00747B26">
        <w:rPr>
          <w:rFonts w:eastAsia="Times New Roman"/>
          <w:color w:val="262626"/>
          <w:szCs w:val="24"/>
          <w:lang w:eastAsia="en-GB"/>
        </w:rPr>
        <w:t>The core NHS dental claim form used to record patient charges, treatment banding and activity data for each course of treatment.</w:t>
      </w:r>
    </w:p>
    <w:p w14:paraId="071A18E5" w14:textId="77777777" w:rsidR="002F6F50" w:rsidRDefault="002F6F50" w:rsidP="002F6F50">
      <w:pPr>
        <w:rPr>
          <w:lang w:eastAsia="en-GB"/>
        </w:rPr>
      </w:pPr>
    </w:p>
    <w:p w14:paraId="31CEA018" w14:textId="099ACE18" w:rsidR="002F6F50" w:rsidRDefault="006933CA" w:rsidP="002F6F50">
      <w:pPr>
        <w:pStyle w:val="Heading3"/>
        <w:rPr>
          <w:lang w:eastAsia="en-GB"/>
        </w:rPr>
      </w:pPr>
      <w:r>
        <w:rPr>
          <w:lang w:eastAsia="en-GB"/>
        </w:rPr>
        <w:t>FP17DC (</w:t>
      </w:r>
      <w:r w:rsidR="00A00ABE">
        <w:rPr>
          <w:lang w:eastAsia="en-GB"/>
        </w:rPr>
        <w:t>Dental Treatment Plan Form – Dentistry</w:t>
      </w:r>
      <w:r>
        <w:rPr>
          <w:lang w:eastAsia="en-GB"/>
        </w:rPr>
        <w:t>)</w:t>
      </w:r>
    </w:p>
    <w:p w14:paraId="3EF09845" w14:textId="5689B157" w:rsidR="007F202A" w:rsidRDefault="00747B26" w:rsidP="007F202A">
      <w:pPr>
        <w:widowControl/>
        <w:autoSpaceDE/>
        <w:autoSpaceDN/>
        <w:rPr>
          <w:rFonts w:eastAsia="Times New Roman"/>
          <w:color w:val="262626"/>
          <w:szCs w:val="24"/>
          <w:lang w:eastAsia="en-GB"/>
        </w:rPr>
      </w:pPr>
      <w:r w:rsidRPr="00747B26">
        <w:rPr>
          <w:rFonts w:eastAsia="Times New Roman"/>
          <w:color w:val="262626"/>
          <w:szCs w:val="24"/>
          <w:lang w:eastAsia="en-GB"/>
        </w:rPr>
        <w:t>FP17DC is issued for Band 2 and Band 3 treatments (and Band 1 if requested or includes private treatment).</w:t>
      </w:r>
    </w:p>
    <w:p w14:paraId="6CCAF8E2" w14:textId="77777777" w:rsidR="00747B26" w:rsidRDefault="00747B26" w:rsidP="007F202A">
      <w:pPr>
        <w:widowControl/>
        <w:autoSpaceDE/>
        <w:autoSpaceDN/>
        <w:rPr>
          <w:rFonts w:eastAsia="Times New Roman"/>
          <w:color w:val="262626"/>
          <w:szCs w:val="24"/>
          <w:lang w:eastAsia="en-GB"/>
        </w:rPr>
      </w:pPr>
    </w:p>
    <w:p w14:paraId="3BE12796" w14:textId="7256B4C7" w:rsidR="00747B26" w:rsidRDefault="006933CA" w:rsidP="00747B26">
      <w:pPr>
        <w:pStyle w:val="Heading3"/>
        <w:rPr>
          <w:lang w:eastAsia="en-GB"/>
        </w:rPr>
      </w:pPr>
      <w:r>
        <w:rPr>
          <w:lang w:eastAsia="en-GB"/>
        </w:rPr>
        <w:t>FP17DCO (</w:t>
      </w:r>
      <w:r w:rsidR="0082534C">
        <w:rPr>
          <w:lang w:eastAsia="en-GB"/>
        </w:rPr>
        <w:t>Dental Treatment Plan Form – Orthodontic</w:t>
      </w:r>
      <w:r>
        <w:rPr>
          <w:lang w:eastAsia="en-GB"/>
        </w:rPr>
        <w:t>)</w:t>
      </w:r>
    </w:p>
    <w:p w14:paraId="47FEE6E8" w14:textId="5D649E71" w:rsidR="00EE5DDC" w:rsidRPr="00EE5DDC" w:rsidRDefault="00EE5DDC" w:rsidP="00EE5DDC">
      <w:pPr>
        <w:widowControl/>
        <w:autoSpaceDE/>
        <w:autoSpaceDN/>
        <w:rPr>
          <w:rFonts w:eastAsia="Times New Roman"/>
          <w:color w:val="262626"/>
          <w:szCs w:val="24"/>
          <w:lang w:eastAsia="en-GB"/>
        </w:rPr>
      </w:pPr>
      <w:r w:rsidRPr="00EE5DDC">
        <w:rPr>
          <w:rFonts w:eastAsia="Times New Roman"/>
          <w:color w:val="262626"/>
          <w:szCs w:val="24"/>
          <w:lang w:eastAsia="en-GB"/>
        </w:rPr>
        <w:t>FP17DCO outline</w:t>
      </w:r>
      <w:r w:rsidR="0082534C">
        <w:rPr>
          <w:rFonts w:eastAsia="Times New Roman"/>
          <w:color w:val="262626"/>
          <w:szCs w:val="24"/>
          <w:lang w:eastAsia="en-GB"/>
        </w:rPr>
        <w:t>s</w:t>
      </w:r>
      <w:r w:rsidRPr="00EE5DDC">
        <w:rPr>
          <w:rFonts w:eastAsia="Times New Roman"/>
          <w:color w:val="262626"/>
          <w:szCs w:val="24"/>
          <w:lang w:eastAsia="en-GB"/>
        </w:rPr>
        <w:t xml:space="preserve"> the planned care and costs for patients</w:t>
      </w:r>
      <w:r w:rsidR="003C49A1">
        <w:rPr>
          <w:rFonts w:eastAsia="Times New Roman"/>
          <w:color w:val="262626"/>
          <w:szCs w:val="24"/>
          <w:lang w:eastAsia="en-GB"/>
        </w:rPr>
        <w:t>,</w:t>
      </w:r>
      <w:r w:rsidRPr="00EE5DDC">
        <w:rPr>
          <w:rFonts w:eastAsia="Times New Roman"/>
          <w:color w:val="262626"/>
          <w:szCs w:val="24"/>
          <w:lang w:eastAsia="en-GB"/>
        </w:rPr>
        <w:t xml:space="preserve"> specifically for orthodontic treatment.</w:t>
      </w:r>
    </w:p>
    <w:p w14:paraId="2476FD84" w14:textId="77777777" w:rsidR="007F202A" w:rsidRDefault="007F202A" w:rsidP="007F202A">
      <w:pPr>
        <w:widowControl/>
        <w:autoSpaceDE/>
        <w:autoSpaceDN/>
        <w:rPr>
          <w:rFonts w:eastAsia="Times New Roman"/>
          <w:color w:val="262626"/>
          <w:szCs w:val="24"/>
          <w:lang w:eastAsia="en-GB"/>
        </w:rPr>
      </w:pPr>
    </w:p>
    <w:p w14:paraId="56AE1822" w14:textId="1CFC4BAA" w:rsidR="00A76AEE" w:rsidRDefault="00A76AEE" w:rsidP="00A76AEE">
      <w:pPr>
        <w:pStyle w:val="Heading3"/>
        <w:rPr>
          <w:lang w:eastAsia="en-GB"/>
        </w:rPr>
      </w:pPr>
      <w:r w:rsidRPr="00A76AEE">
        <w:rPr>
          <w:lang w:eastAsia="en-GB"/>
        </w:rPr>
        <w:t>FP17O</w:t>
      </w:r>
      <w:r w:rsidR="006933CA">
        <w:rPr>
          <w:lang w:eastAsia="en-GB"/>
        </w:rPr>
        <w:t xml:space="preserve"> (Orthodontic Treatment record)</w:t>
      </w:r>
    </w:p>
    <w:p w14:paraId="3E42BC74" w14:textId="3E18DA5C" w:rsidR="00EE5DDC" w:rsidRPr="00EE5DDC" w:rsidRDefault="00EE5DDC" w:rsidP="00EE5DDC">
      <w:pPr>
        <w:widowControl/>
        <w:autoSpaceDE/>
        <w:autoSpaceDN/>
        <w:rPr>
          <w:rFonts w:eastAsia="Times New Roman"/>
          <w:color w:val="262626"/>
          <w:szCs w:val="24"/>
          <w:lang w:eastAsia="en-GB"/>
        </w:rPr>
      </w:pPr>
      <w:r w:rsidRPr="00EE5DDC">
        <w:rPr>
          <w:rFonts w:eastAsia="Times New Roman"/>
          <w:color w:val="262626"/>
          <w:szCs w:val="24"/>
          <w:lang w:eastAsia="en-GB"/>
        </w:rPr>
        <w:t>The orthodontic activity submission form</w:t>
      </w:r>
      <w:r w:rsidR="006933CA">
        <w:rPr>
          <w:rFonts w:eastAsia="Times New Roman"/>
          <w:color w:val="262626"/>
          <w:szCs w:val="24"/>
          <w:lang w:eastAsia="en-GB"/>
        </w:rPr>
        <w:t xml:space="preserve"> u</w:t>
      </w:r>
      <w:r w:rsidRPr="00EE5DDC">
        <w:rPr>
          <w:rFonts w:eastAsia="Times New Roman"/>
          <w:color w:val="262626"/>
          <w:szCs w:val="24"/>
          <w:lang w:eastAsia="en-GB"/>
        </w:rPr>
        <w:t>sed to record and claim NHS orthodontic treatment courses in England</w:t>
      </w:r>
      <w:r w:rsidR="006933CA">
        <w:rPr>
          <w:rFonts w:eastAsia="Times New Roman"/>
          <w:color w:val="262626"/>
          <w:szCs w:val="24"/>
          <w:lang w:eastAsia="en-GB"/>
        </w:rPr>
        <w:t>.</w:t>
      </w:r>
    </w:p>
    <w:p w14:paraId="058338B3" w14:textId="77777777" w:rsidR="0047639D" w:rsidRDefault="0047639D" w:rsidP="00A76AEE">
      <w:pPr>
        <w:pStyle w:val="Heading3"/>
        <w:rPr>
          <w:lang w:eastAsia="en-GB"/>
        </w:rPr>
      </w:pPr>
    </w:p>
    <w:p w14:paraId="43362B47" w14:textId="318F37BF" w:rsidR="00A76AEE" w:rsidRDefault="00A76AEE" w:rsidP="00A76AEE">
      <w:pPr>
        <w:pStyle w:val="Heading3"/>
        <w:rPr>
          <w:lang w:eastAsia="en-GB"/>
        </w:rPr>
      </w:pPr>
      <w:r w:rsidRPr="007F202A">
        <w:rPr>
          <w:lang w:eastAsia="en-GB"/>
        </w:rPr>
        <w:t>FP17PR</w:t>
      </w:r>
      <w:r w:rsidR="006933CA">
        <w:rPr>
          <w:lang w:eastAsia="en-GB"/>
        </w:rPr>
        <w:t xml:space="preserve"> (Patient Record Form)</w:t>
      </w:r>
    </w:p>
    <w:p w14:paraId="591D575C" w14:textId="77777777" w:rsidR="0047639D" w:rsidRPr="0047639D" w:rsidRDefault="0047639D" w:rsidP="0047639D">
      <w:pPr>
        <w:widowControl/>
        <w:autoSpaceDE/>
        <w:autoSpaceDN/>
        <w:rPr>
          <w:rFonts w:eastAsia="Times New Roman"/>
          <w:color w:val="262626"/>
          <w:szCs w:val="24"/>
          <w:lang w:eastAsia="en-GB"/>
        </w:rPr>
      </w:pPr>
      <w:r w:rsidRPr="0047639D">
        <w:rPr>
          <w:rFonts w:eastAsia="Times New Roman"/>
          <w:color w:val="262626"/>
          <w:szCs w:val="24"/>
          <w:lang w:eastAsia="en-GB"/>
        </w:rPr>
        <w:t xml:space="preserve">Signed by patients to consent to NHS treatment and declare exemptions or remissions from charges. Must be completed for each course of treatment and held at the Practice Address. </w:t>
      </w:r>
    </w:p>
    <w:p w14:paraId="4AE782D1" w14:textId="77777777" w:rsidR="00A76AEE" w:rsidRDefault="00A76AEE" w:rsidP="00A76AEE">
      <w:pPr>
        <w:widowControl/>
        <w:autoSpaceDE/>
        <w:autoSpaceDN/>
        <w:rPr>
          <w:rFonts w:eastAsia="Times New Roman"/>
          <w:color w:val="262626"/>
          <w:szCs w:val="24"/>
          <w:lang w:eastAsia="en-GB"/>
        </w:rPr>
      </w:pPr>
    </w:p>
    <w:p w14:paraId="2C19579B" w14:textId="62F5EC84" w:rsidR="009E1AFE" w:rsidRDefault="009E1AFE" w:rsidP="009E1AFE">
      <w:pPr>
        <w:pStyle w:val="Heading3"/>
        <w:rPr>
          <w:lang w:eastAsia="en-GB"/>
        </w:rPr>
      </w:pPr>
      <w:r w:rsidRPr="009E1AFE">
        <w:rPr>
          <w:lang w:eastAsia="en-GB"/>
        </w:rPr>
        <w:t>FP17R11</w:t>
      </w:r>
      <w:r w:rsidR="006933CA">
        <w:rPr>
          <w:lang w:eastAsia="en-GB"/>
        </w:rPr>
        <w:t xml:space="preserve"> (Regulation 11: Replacement Appliance Refund form)</w:t>
      </w:r>
    </w:p>
    <w:p w14:paraId="1B727E0A" w14:textId="45C967DB" w:rsidR="009E1AFE" w:rsidRDefault="008171DC" w:rsidP="009E1AFE">
      <w:pPr>
        <w:widowControl/>
        <w:autoSpaceDE/>
        <w:autoSpaceDN/>
        <w:rPr>
          <w:rFonts w:eastAsia="Times New Roman"/>
          <w:color w:val="262626"/>
          <w:szCs w:val="24"/>
          <w:lang w:eastAsia="en-GB"/>
        </w:rPr>
      </w:pPr>
      <w:r w:rsidRPr="008171DC">
        <w:rPr>
          <w:rFonts w:eastAsia="Times New Roman"/>
          <w:color w:val="262626"/>
          <w:szCs w:val="24"/>
          <w:lang w:eastAsia="en-GB"/>
        </w:rPr>
        <w:t>Used when patients claim refunds for NHS replacement dental appliances (</w:t>
      </w:r>
      <w:r w:rsidR="00F3264F">
        <w:rPr>
          <w:rFonts w:eastAsia="Times New Roman"/>
          <w:color w:val="262626"/>
          <w:szCs w:val="24"/>
          <w:lang w:eastAsia="en-GB"/>
        </w:rPr>
        <w:t xml:space="preserve">including </w:t>
      </w:r>
      <w:r w:rsidRPr="008171DC">
        <w:rPr>
          <w:rFonts w:eastAsia="Times New Roman"/>
          <w:color w:val="262626"/>
          <w:szCs w:val="24"/>
          <w:lang w:eastAsia="en-GB"/>
        </w:rPr>
        <w:t>dentures, bridges</w:t>
      </w:r>
      <w:r w:rsidR="00F3264F">
        <w:rPr>
          <w:rFonts w:eastAsia="Times New Roman"/>
          <w:color w:val="262626"/>
          <w:szCs w:val="24"/>
          <w:lang w:eastAsia="en-GB"/>
        </w:rPr>
        <w:t xml:space="preserve"> or</w:t>
      </w:r>
      <w:r w:rsidRPr="008171DC">
        <w:rPr>
          <w:rFonts w:eastAsia="Times New Roman"/>
          <w:color w:val="262626"/>
          <w:szCs w:val="24"/>
          <w:lang w:eastAsia="en-GB"/>
        </w:rPr>
        <w:t xml:space="preserve"> orthodontic devices) under Regulation 11</w:t>
      </w:r>
      <w:r>
        <w:rPr>
          <w:rFonts w:eastAsia="Times New Roman"/>
          <w:color w:val="262626"/>
          <w:szCs w:val="24"/>
          <w:lang w:eastAsia="en-GB"/>
        </w:rPr>
        <w:t>.</w:t>
      </w:r>
    </w:p>
    <w:p w14:paraId="69B16550" w14:textId="77777777" w:rsidR="008171DC" w:rsidRDefault="008171DC" w:rsidP="009E1AFE">
      <w:pPr>
        <w:widowControl/>
        <w:autoSpaceDE/>
        <w:autoSpaceDN/>
        <w:rPr>
          <w:rFonts w:eastAsia="Times New Roman"/>
          <w:color w:val="262626"/>
          <w:szCs w:val="24"/>
          <w:lang w:eastAsia="en-GB"/>
        </w:rPr>
      </w:pPr>
    </w:p>
    <w:p w14:paraId="4C380691" w14:textId="360F0E0F" w:rsidR="009E1AFE" w:rsidRDefault="009E1AFE" w:rsidP="009E1AFE">
      <w:pPr>
        <w:pStyle w:val="Heading3"/>
        <w:rPr>
          <w:lang w:eastAsia="en-GB"/>
        </w:rPr>
      </w:pPr>
      <w:r w:rsidRPr="009E1AFE">
        <w:rPr>
          <w:lang w:eastAsia="en-GB"/>
        </w:rPr>
        <w:t>FP17RN</w:t>
      </w:r>
      <w:r w:rsidR="00F3264F">
        <w:rPr>
          <w:lang w:eastAsia="en-GB"/>
        </w:rPr>
        <w:t xml:space="preserve"> (Referral Notice form)</w:t>
      </w:r>
    </w:p>
    <w:p w14:paraId="1D97A675" w14:textId="340EFB35" w:rsidR="00016E00" w:rsidRPr="00016E00" w:rsidRDefault="00F3264F" w:rsidP="00016E00">
      <w:pPr>
        <w:widowControl/>
        <w:autoSpaceDE/>
        <w:autoSpaceDN/>
        <w:rPr>
          <w:rFonts w:eastAsia="Times New Roman"/>
          <w:color w:val="262626"/>
          <w:szCs w:val="24"/>
          <w:lang w:eastAsia="en-GB"/>
        </w:rPr>
      </w:pPr>
      <w:r>
        <w:rPr>
          <w:rFonts w:eastAsia="Times New Roman"/>
          <w:color w:val="262626"/>
          <w:szCs w:val="24"/>
          <w:lang w:eastAsia="en-GB"/>
        </w:rPr>
        <w:t>Form c</w:t>
      </w:r>
      <w:r w:rsidR="00016E00" w:rsidRPr="00016E00">
        <w:rPr>
          <w:rFonts w:eastAsia="Times New Roman"/>
          <w:color w:val="262626"/>
          <w:szCs w:val="24"/>
          <w:lang w:eastAsia="en-GB"/>
        </w:rPr>
        <w:t>ompleted when a patient is referred for advanced mandatory services, additional services or secondary care.</w:t>
      </w:r>
    </w:p>
    <w:p w14:paraId="120B29E4" w14:textId="77777777" w:rsidR="00AE524A" w:rsidRDefault="00AE524A" w:rsidP="00AE524A">
      <w:pPr>
        <w:widowControl/>
        <w:autoSpaceDE/>
        <w:autoSpaceDN/>
        <w:rPr>
          <w:rFonts w:eastAsia="Times New Roman"/>
          <w:color w:val="262626"/>
          <w:szCs w:val="24"/>
          <w:lang w:eastAsia="en-GB"/>
        </w:rPr>
      </w:pPr>
    </w:p>
    <w:p w14:paraId="4E9D986C" w14:textId="62AEB471" w:rsidR="00AE524A" w:rsidRDefault="00AE524A" w:rsidP="00AE524A">
      <w:pPr>
        <w:pStyle w:val="Heading3"/>
        <w:rPr>
          <w:lang w:eastAsia="en-GB"/>
        </w:rPr>
      </w:pPr>
      <w:r w:rsidRPr="00AE524A">
        <w:rPr>
          <w:lang w:eastAsia="en-GB"/>
        </w:rPr>
        <w:t>FP17W</w:t>
      </w:r>
      <w:r w:rsidR="00F3264F">
        <w:rPr>
          <w:lang w:eastAsia="en-GB"/>
        </w:rPr>
        <w:t xml:space="preserve"> (Normal Dentistry Welsh record)</w:t>
      </w:r>
    </w:p>
    <w:p w14:paraId="70893442" w14:textId="141BFC48" w:rsidR="00D078A1" w:rsidRPr="00D078A1" w:rsidRDefault="00D078A1" w:rsidP="00D078A1">
      <w:pPr>
        <w:widowControl/>
        <w:autoSpaceDE/>
        <w:autoSpaceDN/>
        <w:rPr>
          <w:rFonts w:eastAsia="Times New Roman"/>
          <w:color w:val="262626"/>
          <w:szCs w:val="24"/>
          <w:lang w:eastAsia="en-GB"/>
        </w:rPr>
      </w:pPr>
      <w:r w:rsidRPr="00D078A1">
        <w:rPr>
          <w:rFonts w:eastAsia="Times New Roman"/>
          <w:color w:val="262626"/>
          <w:szCs w:val="24"/>
          <w:lang w:eastAsia="en-GB"/>
        </w:rPr>
        <w:t xml:space="preserve">The Welsh equivalent of </w:t>
      </w:r>
      <w:r w:rsidR="00F3264F">
        <w:rPr>
          <w:rFonts w:eastAsia="Times New Roman"/>
          <w:color w:val="262626"/>
          <w:szCs w:val="24"/>
          <w:lang w:eastAsia="en-GB"/>
        </w:rPr>
        <w:t xml:space="preserve">a </w:t>
      </w:r>
      <w:r w:rsidRPr="00D078A1">
        <w:rPr>
          <w:rFonts w:eastAsia="Times New Roman"/>
          <w:color w:val="262626"/>
          <w:szCs w:val="24"/>
          <w:lang w:eastAsia="en-GB"/>
        </w:rPr>
        <w:t xml:space="preserve">FP17. </w:t>
      </w:r>
      <w:r w:rsidR="00F3264F">
        <w:rPr>
          <w:rFonts w:eastAsia="Times New Roman"/>
          <w:color w:val="262626"/>
          <w:szCs w:val="24"/>
          <w:lang w:eastAsia="en-GB"/>
        </w:rPr>
        <w:t>The form is u</w:t>
      </w:r>
      <w:r w:rsidRPr="00D078A1">
        <w:rPr>
          <w:rFonts w:eastAsia="Times New Roman"/>
          <w:color w:val="262626"/>
          <w:szCs w:val="24"/>
          <w:lang w:eastAsia="en-GB"/>
        </w:rPr>
        <w:t>sed for recording NHS dental activity submissions in Wales</w:t>
      </w:r>
      <w:r w:rsidR="00F3264F">
        <w:rPr>
          <w:rFonts w:eastAsia="Times New Roman"/>
          <w:color w:val="262626"/>
          <w:szCs w:val="24"/>
          <w:lang w:eastAsia="en-GB"/>
        </w:rPr>
        <w:t>, and r</w:t>
      </w:r>
      <w:r w:rsidRPr="00D078A1">
        <w:rPr>
          <w:rFonts w:eastAsia="Times New Roman"/>
          <w:color w:val="262626"/>
          <w:szCs w:val="24"/>
          <w:lang w:eastAsia="en-GB"/>
        </w:rPr>
        <w:t>equires a signed PRW form for patient consent.</w:t>
      </w:r>
    </w:p>
    <w:p w14:paraId="08E4BBE9" w14:textId="77777777" w:rsidR="00B27B43" w:rsidRDefault="00B27B43" w:rsidP="00AE524A">
      <w:pPr>
        <w:widowControl/>
        <w:autoSpaceDE/>
        <w:autoSpaceDN/>
        <w:rPr>
          <w:rFonts w:eastAsia="Times New Roman"/>
          <w:color w:val="262626"/>
          <w:szCs w:val="24"/>
          <w:lang w:eastAsia="en-GB"/>
        </w:rPr>
      </w:pPr>
    </w:p>
    <w:p w14:paraId="4B76FE82" w14:textId="2F0E9DD7" w:rsidR="00AE524A" w:rsidRDefault="00AE524A" w:rsidP="00AE524A">
      <w:pPr>
        <w:pStyle w:val="Heading2"/>
        <w:rPr>
          <w:lang w:eastAsia="en-GB"/>
        </w:rPr>
      </w:pPr>
      <w:bookmarkStart w:id="6" w:name="_G"/>
      <w:bookmarkEnd w:id="6"/>
      <w:r>
        <w:rPr>
          <w:lang w:eastAsia="en-GB"/>
        </w:rPr>
        <w:lastRenderedPageBreak/>
        <w:t>G</w:t>
      </w:r>
    </w:p>
    <w:p w14:paraId="1F652681" w14:textId="77777777" w:rsidR="004C762C" w:rsidRDefault="004C762C" w:rsidP="007C38C1">
      <w:pPr>
        <w:pStyle w:val="Heading3"/>
        <w:rPr>
          <w:lang w:eastAsia="en-GB"/>
        </w:rPr>
      </w:pPr>
    </w:p>
    <w:p w14:paraId="7C8EAEF1" w14:textId="34969B1C" w:rsidR="007C38C1" w:rsidRPr="00F3264F" w:rsidRDefault="007C38C1" w:rsidP="007C38C1">
      <w:pPr>
        <w:pStyle w:val="Heading3"/>
        <w:rPr>
          <w:lang w:eastAsia="en-GB"/>
        </w:rPr>
      </w:pPr>
      <w:r w:rsidRPr="00F3264F">
        <w:rPr>
          <w:lang w:eastAsia="en-GB"/>
        </w:rPr>
        <w:t>G</w:t>
      </w:r>
      <w:r w:rsidR="00F3264F">
        <w:rPr>
          <w:lang w:eastAsia="en-GB"/>
        </w:rPr>
        <w:t xml:space="preserve">eneral </w:t>
      </w:r>
      <w:r w:rsidRPr="00F3264F">
        <w:rPr>
          <w:lang w:eastAsia="en-GB"/>
        </w:rPr>
        <w:t>D</w:t>
      </w:r>
      <w:r w:rsidR="00F3264F">
        <w:rPr>
          <w:lang w:eastAsia="en-GB"/>
        </w:rPr>
        <w:t xml:space="preserve">ental </w:t>
      </w:r>
      <w:r w:rsidRPr="00F3264F">
        <w:rPr>
          <w:lang w:eastAsia="en-GB"/>
        </w:rPr>
        <w:t>P</w:t>
      </w:r>
      <w:r w:rsidR="00F3264F">
        <w:rPr>
          <w:lang w:eastAsia="en-GB"/>
        </w:rPr>
        <w:t>ractitioner (GDP)</w:t>
      </w:r>
    </w:p>
    <w:p w14:paraId="334333DE" w14:textId="31C63021" w:rsidR="002A1335" w:rsidRDefault="002A1335" w:rsidP="007C38C1">
      <w:pPr>
        <w:widowControl/>
        <w:autoSpaceDE/>
        <w:autoSpaceDN/>
        <w:rPr>
          <w:rFonts w:eastAsia="Times New Roman"/>
          <w:color w:val="262626"/>
          <w:szCs w:val="24"/>
          <w:lang w:eastAsia="en-GB"/>
        </w:rPr>
      </w:pPr>
      <w:r w:rsidRPr="00F3264F">
        <w:rPr>
          <w:rFonts w:eastAsia="Times New Roman"/>
          <w:color w:val="262626"/>
          <w:szCs w:val="24"/>
          <w:lang w:eastAsia="en-GB"/>
        </w:rPr>
        <w:t>A dentist who provides primary dental care to patients.</w:t>
      </w:r>
    </w:p>
    <w:p w14:paraId="717E56CA" w14:textId="77777777" w:rsidR="007C38C1" w:rsidRDefault="007C38C1" w:rsidP="007C38C1">
      <w:pPr>
        <w:widowControl/>
        <w:autoSpaceDE/>
        <w:autoSpaceDN/>
        <w:rPr>
          <w:rFonts w:eastAsia="Times New Roman"/>
          <w:color w:val="262626"/>
          <w:szCs w:val="24"/>
          <w:lang w:eastAsia="en-GB"/>
        </w:rPr>
      </w:pPr>
    </w:p>
    <w:p w14:paraId="4954398C" w14:textId="7C3679F5" w:rsidR="007C38C1" w:rsidRDefault="007C38C1" w:rsidP="007C38C1">
      <w:pPr>
        <w:pStyle w:val="Heading3"/>
        <w:rPr>
          <w:lang w:eastAsia="en-GB"/>
        </w:rPr>
      </w:pPr>
      <w:r w:rsidRPr="007C38C1">
        <w:rPr>
          <w:lang w:eastAsia="en-GB"/>
        </w:rPr>
        <w:t>G</w:t>
      </w:r>
      <w:r w:rsidR="00F3264F">
        <w:rPr>
          <w:lang w:eastAsia="en-GB"/>
        </w:rPr>
        <w:t xml:space="preserve">eneral </w:t>
      </w:r>
      <w:r w:rsidRPr="007C38C1">
        <w:rPr>
          <w:lang w:eastAsia="en-GB"/>
        </w:rPr>
        <w:t>D</w:t>
      </w:r>
      <w:r w:rsidR="00F3264F">
        <w:rPr>
          <w:lang w:eastAsia="en-GB"/>
        </w:rPr>
        <w:t xml:space="preserve">ental </w:t>
      </w:r>
      <w:r w:rsidRPr="007C38C1">
        <w:rPr>
          <w:lang w:eastAsia="en-GB"/>
        </w:rPr>
        <w:t>S</w:t>
      </w:r>
      <w:r w:rsidR="00F3264F">
        <w:rPr>
          <w:lang w:eastAsia="en-GB"/>
        </w:rPr>
        <w:t>ervices (GDS)</w:t>
      </w:r>
    </w:p>
    <w:p w14:paraId="4BE3C326" w14:textId="30BDB200" w:rsidR="002A1335" w:rsidRPr="002A1335" w:rsidRDefault="00F3264F" w:rsidP="002A1335">
      <w:pPr>
        <w:widowControl/>
        <w:autoSpaceDE/>
        <w:autoSpaceDN/>
        <w:rPr>
          <w:rFonts w:eastAsia="Times New Roman"/>
          <w:color w:val="262626"/>
          <w:szCs w:val="24"/>
          <w:lang w:eastAsia="en-GB"/>
        </w:rPr>
      </w:pPr>
      <w:r>
        <w:rPr>
          <w:rFonts w:eastAsia="Times New Roman"/>
          <w:color w:val="262626"/>
          <w:szCs w:val="24"/>
          <w:lang w:eastAsia="en-GB"/>
        </w:rPr>
        <w:t>Contracts</w:t>
      </w:r>
      <w:r w:rsidR="002A1335" w:rsidRPr="002A1335">
        <w:rPr>
          <w:rFonts w:eastAsia="Times New Roman"/>
          <w:color w:val="262626"/>
          <w:szCs w:val="24"/>
          <w:lang w:eastAsia="en-GB"/>
        </w:rPr>
        <w:t xml:space="preserve"> held by dental providers with NHS England (or Health Boards in Wales), covering routine dental treatment, patient care and preventive services.</w:t>
      </w:r>
    </w:p>
    <w:p w14:paraId="494D02A6" w14:textId="77777777" w:rsidR="002A1335" w:rsidRDefault="002A1335" w:rsidP="007C38C1">
      <w:pPr>
        <w:widowControl/>
        <w:autoSpaceDE/>
        <w:autoSpaceDN/>
        <w:rPr>
          <w:rFonts w:eastAsia="Times New Roman"/>
          <w:color w:val="262626"/>
          <w:szCs w:val="24"/>
          <w:lang w:eastAsia="en-GB"/>
        </w:rPr>
      </w:pPr>
    </w:p>
    <w:p w14:paraId="5A93A618" w14:textId="0E956AB2" w:rsidR="002A1335" w:rsidRDefault="002A1335" w:rsidP="002A1335">
      <w:pPr>
        <w:pStyle w:val="Heading3"/>
        <w:rPr>
          <w:lang w:eastAsia="en-GB"/>
        </w:rPr>
      </w:pPr>
      <w:r>
        <w:rPr>
          <w:lang w:eastAsia="en-GB"/>
        </w:rPr>
        <w:t>G</w:t>
      </w:r>
      <w:r w:rsidR="00F3264F">
        <w:rPr>
          <w:lang w:eastAsia="en-GB"/>
        </w:rPr>
        <w:t xml:space="preserve">eneral </w:t>
      </w:r>
      <w:r>
        <w:rPr>
          <w:lang w:eastAsia="en-GB"/>
        </w:rPr>
        <w:t>D</w:t>
      </w:r>
      <w:r w:rsidR="00F3264F">
        <w:rPr>
          <w:lang w:eastAsia="en-GB"/>
        </w:rPr>
        <w:t xml:space="preserve">ata </w:t>
      </w:r>
      <w:r>
        <w:rPr>
          <w:lang w:eastAsia="en-GB"/>
        </w:rPr>
        <w:t>P</w:t>
      </w:r>
      <w:r w:rsidR="00F3264F">
        <w:rPr>
          <w:lang w:eastAsia="en-GB"/>
        </w:rPr>
        <w:t xml:space="preserve">rotection </w:t>
      </w:r>
      <w:r>
        <w:rPr>
          <w:lang w:eastAsia="en-GB"/>
        </w:rPr>
        <w:t>R</w:t>
      </w:r>
      <w:r w:rsidR="00F3264F">
        <w:rPr>
          <w:lang w:eastAsia="en-GB"/>
        </w:rPr>
        <w:t>egulation (GDPR)</w:t>
      </w:r>
    </w:p>
    <w:p w14:paraId="70E5AF34" w14:textId="786284F6" w:rsidR="00F201B4" w:rsidRPr="00F201B4" w:rsidRDefault="00F201B4" w:rsidP="00F201B4">
      <w:pPr>
        <w:widowControl/>
        <w:autoSpaceDE/>
        <w:autoSpaceDN/>
        <w:rPr>
          <w:rFonts w:eastAsia="Times New Roman"/>
          <w:color w:val="262626"/>
          <w:szCs w:val="24"/>
          <w:lang w:eastAsia="en-GB"/>
        </w:rPr>
      </w:pPr>
      <w:r w:rsidRPr="00F201B4">
        <w:rPr>
          <w:rFonts w:eastAsia="Times New Roman"/>
          <w:color w:val="262626"/>
          <w:szCs w:val="24"/>
          <w:lang w:eastAsia="en-GB"/>
        </w:rPr>
        <w:t xml:space="preserve">UK legislation that governs how personal data, </w:t>
      </w:r>
      <w:r w:rsidR="00833B01">
        <w:rPr>
          <w:rFonts w:eastAsia="Times New Roman"/>
          <w:color w:val="262626"/>
          <w:szCs w:val="24"/>
          <w:lang w:eastAsia="en-GB"/>
        </w:rPr>
        <w:t>such as</w:t>
      </w:r>
      <w:r w:rsidR="00833B01" w:rsidRPr="00F201B4">
        <w:rPr>
          <w:rFonts w:eastAsia="Times New Roman"/>
          <w:color w:val="262626"/>
          <w:szCs w:val="24"/>
          <w:lang w:eastAsia="en-GB"/>
        </w:rPr>
        <w:t xml:space="preserve"> </w:t>
      </w:r>
      <w:r w:rsidRPr="00F201B4">
        <w:rPr>
          <w:rFonts w:eastAsia="Times New Roman"/>
          <w:color w:val="262626"/>
          <w:szCs w:val="24"/>
          <w:lang w:eastAsia="en-GB"/>
        </w:rPr>
        <w:t>patient and provider information, is collected, stored</w:t>
      </w:r>
      <w:r w:rsidR="00833B01">
        <w:rPr>
          <w:rFonts w:eastAsia="Times New Roman"/>
          <w:color w:val="262626"/>
          <w:szCs w:val="24"/>
          <w:lang w:eastAsia="en-GB"/>
        </w:rPr>
        <w:t xml:space="preserve"> </w:t>
      </w:r>
      <w:r w:rsidRPr="00F201B4">
        <w:rPr>
          <w:rFonts w:eastAsia="Times New Roman"/>
          <w:color w:val="262626"/>
          <w:szCs w:val="24"/>
          <w:lang w:eastAsia="en-GB"/>
        </w:rPr>
        <w:t>and used.</w:t>
      </w:r>
    </w:p>
    <w:p w14:paraId="1082EEFF" w14:textId="77777777" w:rsidR="007C38C1" w:rsidRDefault="007C38C1" w:rsidP="007C38C1">
      <w:pPr>
        <w:widowControl/>
        <w:autoSpaceDE/>
        <w:autoSpaceDN/>
        <w:rPr>
          <w:rFonts w:eastAsia="Times New Roman"/>
          <w:color w:val="262626"/>
          <w:szCs w:val="24"/>
          <w:lang w:eastAsia="en-GB"/>
        </w:rPr>
      </w:pPr>
    </w:p>
    <w:p w14:paraId="1BDE1E15" w14:textId="77777777" w:rsidR="00A26D41" w:rsidRPr="00A26D41" w:rsidRDefault="00A26D41" w:rsidP="00A26D41">
      <w:pPr>
        <w:pStyle w:val="Heading3"/>
        <w:rPr>
          <w:lang w:eastAsia="en-GB"/>
        </w:rPr>
      </w:pPr>
      <w:r w:rsidRPr="00A26D41">
        <w:rPr>
          <w:lang w:eastAsia="en-GB"/>
        </w:rPr>
        <w:t>Gross Pay</w:t>
      </w:r>
    </w:p>
    <w:p w14:paraId="5D025592" w14:textId="5C9ECCEF" w:rsidR="00F201B4" w:rsidRDefault="00A26D41" w:rsidP="007C38C1">
      <w:pPr>
        <w:widowControl/>
        <w:autoSpaceDE/>
        <w:autoSpaceDN/>
        <w:rPr>
          <w:rFonts w:eastAsia="Times New Roman"/>
          <w:color w:val="262626"/>
          <w:szCs w:val="24"/>
          <w:lang w:eastAsia="en-GB"/>
        </w:rPr>
      </w:pPr>
      <w:r w:rsidRPr="00A26D41">
        <w:rPr>
          <w:rFonts w:eastAsia="Times New Roman"/>
          <w:color w:val="262626"/>
          <w:szCs w:val="24"/>
          <w:lang w:eastAsia="en-GB"/>
        </w:rPr>
        <w:t>The total payment made to a dental provider before deductions</w:t>
      </w:r>
      <w:r w:rsidR="00833B01">
        <w:rPr>
          <w:rFonts w:eastAsia="Times New Roman"/>
          <w:color w:val="262626"/>
          <w:szCs w:val="24"/>
          <w:lang w:eastAsia="en-GB"/>
        </w:rPr>
        <w:t>,</w:t>
      </w:r>
      <w:r w:rsidRPr="00A26D41">
        <w:rPr>
          <w:rFonts w:eastAsia="Times New Roman"/>
          <w:color w:val="262626"/>
          <w:szCs w:val="24"/>
          <w:lang w:eastAsia="en-GB"/>
        </w:rPr>
        <w:t xml:space="preserve"> </w:t>
      </w:r>
      <w:r w:rsidR="00833B01">
        <w:rPr>
          <w:rFonts w:eastAsia="Times New Roman"/>
          <w:color w:val="262626"/>
          <w:szCs w:val="24"/>
          <w:lang w:eastAsia="en-GB"/>
        </w:rPr>
        <w:t>including</w:t>
      </w:r>
      <w:r w:rsidRPr="00A26D41">
        <w:rPr>
          <w:rFonts w:eastAsia="Times New Roman"/>
          <w:color w:val="262626"/>
          <w:szCs w:val="24"/>
          <w:lang w:eastAsia="en-GB"/>
        </w:rPr>
        <w:t xml:space="preserve"> patient charge revenue or clawbacks.</w:t>
      </w:r>
    </w:p>
    <w:p w14:paraId="027C31B9" w14:textId="77777777" w:rsidR="00256921" w:rsidRDefault="00256921" w:rsidP="00700E32">
      <w:pPr>
        <w:pStyle w:val="Heading2"/>
        <w:rPr>
          <w:lang w:eastAsia="en-GB"/>
        </w:rPr>
      </w:pPr>
    </w:p>
    <w:p w14:paraId="1062A614" w14:textId="77777777" w:rsidR="005B484C" w:rsidRPr="005B484C" w:rsidRDefault="005B484C" w:rsidP="005B484C">
      <w:pPr>
        <w:rPr>
          <w:lang w:eastAsia="en-GB"/>
        </w:rPr>
      </w:pPr>
    </w:p>
    <w:p w14:paraId="3980B374" w14:textId="3F9CEEA6" w:rsidR="00700E32" w:rsidRDefault="00700E32" w:rsidP="00700E32">
      <w:pPr>
        <w:pStyle w:val="Heading2"/>
        <w:rPr>
          <w:lang w:eastAsia="en-GB"/>
        </w:rPr>
      </w:pPr>
      <w:bookmarkStart w:id="7" w:name="_H"/>
      <w:bookmarkEnd w:id="7"/>
      <w:r>
        <w:rPr>
          <w:lang w:eastAsia="en-GB"/>
        </w:rPr>
        <w:t>H</w:t>
      </w:r>
    </w:p>
    <w:p w14:paraId="256A696E" w14:textId="77777777" w:rsidR="00700E32" w:rsidRDefault="00700E32" w:rsidP="00700E32">
      <w:pPr>
        <w:rPr>
          <w:lang w:eastAsia="en-GB"/>
        </w:rPr>
      </w:pPr>
    </w:p>
    <w:p w14:paraId="3165213D" w14:textId="144777FC" w:rsidR="00703153" w:rsidRDefault="00703153" w:rsidP="00DB7069">
      <w:pPr>
        <w:pStyle w:val="Heading3"/>
        <w:rPr>
          <w:lang w:eastAsia="en-GB"/>
        </w:rPr>
      </w:pPr>
      <w:r>
        <w:rPr>
          <w:lang w:eastAsia="en-GB"/>
        </w:rPr>
        <w:t>H</w:t>
      </w:r>
      <w:r w:rsidR="00833B01">
        <w:rPr>
          <w:lang w:eastAsia="en-GB"/>
        </w:rPr>
        <w:t xml:space="preserve">ealth </w:t>
      </w:r>
      <w:r>
        <w:rPr>
          <w:lang w:eastAsia="en-GB"/>
        </w:rPr>
        <w:t>B</w:t>
      </w:r>
      <w:r w:rsidR="00833B01">
        <w:rPr>
          <w:lang w:eastAsia="en-GB"/>
        </w:rPr>
        <w:t>oard (HB)</w:t>
      </w:r>
    </w:p>
    <w:p w14:paraId="239DD1C3" w14:textId="59F413DC" w:rsidR="00703153" w:rsidRPr="00703153" w:rsidRDefault="00703153" w:rsidP="00703153">
      <w:pPr>
        <w:widowControl/>
        <w:autoSpaceDE/>
        <w:autoSpaceDN/>
        <w:rPr>
          <w:rFonts w:eastAsia="Times New Roman"/>
          <w:color w:val="262626"/>
          <w:szCs w:val="24"/>
          <w:lang w:eastAsia="en-GB"/>
        </w:rPr>
      </w:pPr>
      <w:r w:rsidRPr="00703153">
        <w:rPr>
          <w:rFonts w:eastAsia="Times New Roman"/>
          <w:color w:val="262626"/>
          <w:szCs w:val="24"/>
          <w:lang w:eastAsia="en-GB"/>
        </w:rPr>
        <w:t xml:space="preserve">Regional organisations in Wales responsible for planning and delivering healthcare services, </w:t>
      </w:r>
      <w:r w:rsidR="00F44EC2">
        <w:rPr>
          <w:rFonts w:eastAsia="Times New Roman"/>
          <w:color w:val="262626"/>
          <w:szCs w:val="24"/>
          <w:lang w:eastAsia="en-GB"/>
        </w:rPr>
        <w:t>such as</w:t>
      </w:r>
      <w:r w:rsidR="00F44EC2" w:rsidRPr="00703153">
        <w:rPr>
          <w:rFonts w:eastAsia="Times New Roman"/>
          <w:color w:val="262626"/>
          <w:szCs w:val="24"/>
          <w:lang w:eastAsia="en-GB"/>
        </w:rPr>
        <w:t xml:space="preserve"> </w:t>
      </w:r>
      <w:r w:rsidRPr="00703153">
        <w:rPr>
          <w:rFonts w:eastAsia="Times New Roman"/>
          <w:color w:val="262626"/>
          <w:szCs w:val="24"/>
          <w:lang w:eastAsia="en-GB"/>
        </w:rPr>
        <w:t>dental care, within their local areas.</w:t>
      </w:r>
    </w:p>
    <w:p w14:paraId="76535F52" w14:textId="77777777" w:rsidR="00703153" w:rsidRPr="00703153" w:rsidRDefault="00703153" w:rsidP="00703153">
      <w:pPr>
        <w:widowControl/>
        <w:autoSpaceDE/>
        <w:autoSpaceDN/>
        <w:rPr>
          <w:rFonts w:eastAsia="Times New Roman"/>
          <w:color w:val="262626"/>
          <w:szCs w:val="24"/>
          <w:lang w:eastAsia="en-GB"/>
        </w:rPr>
      </w:pPr>
    </w:p>
    <w:p w14:paraId="221F1A2D" w14:textId="2975D475" w:rsidR="00DB7069" w:rsidRPr="00DB7069" w:rsidRDefault="00DB7069" w:rsidP="00DB7069">
      <w:pPr>
        <w:pStyle w:val="Heading3"/>
        <w:rPr>
          <w:lang w:eastAsia="en-GB"/>
        </w:rPr>
      </w:pPr>
      <w:r w:rsidRPr="00DB7069">
        <w:rPr>
          <w:lang w:eastAsia="en-GB"/>
        </w:rPr>
        <w:t>H</w:t>
      </w:r>
      <w:r w:rsidR="00F44EC2">
        <w:rPr>
          <w:lang w:eastAsia="en-GB"/>
        </w:rPr>
        <w:t xml:space="preserve">ealth </w:t>
      </w:r>
      <w:r w:rsidRPr="00DB7069">
        <w:rPr>
          <w:lang w:eastAsia="en-GB"/>
        </w:rPr>
        <w:t>E</w:t>
      </w:r>
      <w:r w:rsidR="00F44EC2">
        <w:rPr>
          <w:lang w:eastAsia="en-GB"/>
        </w:rPr>
        <w:t xml:space="preserve">ducation </w:t>
      </w:r>
      <w:r w:rsidRPr="00DB7069">
        <w:rPr>
          <w:lang w:eastAsia="en-GB"/>
        </w:rPr>
        <w:t>E</w:t>
      </w:r>
      <w:r w:rsidR="00F44EC2">
        <w:rPr>
          <w:lang w:eastAsia="en-GB"/>
        </w:rPr>
        <w:t>ngland (HEE)</w:t>
      </w:r>
    </w:p>
    <w:p w14:paraId="2AF6D0E9" w14:textId="6EDCCCFA" w:rsidR="006A59E3" w:rsidRPr="006A59E3" w:rsidRDefault="006A59E3" w:rsidP="006A59E3">
      <w:pPr>
        <w:widowControl/>
        <w:autoSpaceDE/>
        <w:autoSpaceDN/>
        <w:rPr>
          <w:rFonts w:eastAsia="Times New Roman"/>
          <w:color w:val="262626"/>
          <w:szCs w:val="24"/>
          <w:lang w:eastAsia="en-GB"/>
        </w:rPr>
      </w:pPr>
      <w:r w:rsidRPr="006A59E3">
        <w:rPr>
          <w:rFonts w:eastAsia="Times New Roman"/>
          <w:color w:val="262626"/>
          <w:szCs w:val="24"/>
          <w:lang w:eastAsia="en-GB"/>
        </w:rPr>
        <w:t xml:space="preserve">A </w:t>
      </w:r>
      <w:r w:rsidR="009C53D9">
        <w:rPr>
          <w:rFonts w:eastAsia="Times New Roman"/>
          <w:color w:val="262626"/>
          <w:szCs w:val="24"/>
          <w:lang w:eastAsia="en-GB"/>
        </w:rPr>
        <w:t xml:space="preserve">former </w:t>
      </w:r>
      <w:r w:rsidRPr="006A59E3">
        <w:rPr>
          <w:rFonts w:eastAsia="Times New Roman"/>
          <w:color w:val="262626"/>
          <w:szCs w:val="24"/>
          <w:lang w:eastAsia="en-GB"/>
        </w:rPr>
        <w:t>national body that supported the delivery of healthcare and workforce development in England, ensuring the workforce had the right skills, values</w:t>
      </w:r>
      <w:r w:rsidR="003A1850">
        <w:rPr>
          <w:rFonts w:eastAsia="Times New Roman"/>
          <w:color w:val="262626"/>
          <w:szCs w:val="24"/>
          <w:lang w:eastAsia="en-GB"/>
        </w:rPr>
        <w:t xml:space="preserve"> </w:t>
      </w:r>
      <w:r w:rsidRPr="006A59E3">
        <w:rPr>
          <w:rFonts w:eastAsia="Times New Roman"/>
          <w:color w:val="262626"/>
          <w:szCs w:val="24"/>
          <w:lang w:eastAsia="en-GB"/>
        </w:rPr>
        <w:t xml:space="preserve">and capacity. </w:t>
      </w:r>
      <w:r w:rsidR="003A1850">
        <w:rPr>
          <w:rFonts w:eastAsia="Times New Roman"/>
          <w:color w:val="262626"/>
          <w:szCs w:val="24"/>
          <w:lang w:eastAsia="en-GB"/>
        </w:rPr>
        <w:t>It is now a part of NHS England following the 2023 merger.</w:t>
      </w:r>
    </w:p>
    <w:p w14:paraId="50AFE62B" w14:textId="77777777" w:rsidR="005B484C" w:rsidRDefault="005B484C" w:rsidP="00DB7069">
      <w:pPr>
        <w:pStyle w:val="Heading3"/>
        <w:rPr>
          <w:lang w:eastAsia="en-GB"/>
        </w:rPr>
      </w:pPr>
    </w:p>
    <w:p w14:paraId="250D300D" w14:textId="47E36E7F" w:rsidR="00DB7069" w:rsidRPr="00DB7069" w:rsidRDefault="00DB7069" w:rsidP="00DB7069">
      <w:pPr>
        <w:pStyle w:val="Heading3"/>
        <w:rPr>
          <w:lang w:eastAsia="en-GB"/>
        </w:rPr>
      </w:pPr>
      <w:r w:rsidRPr="00DB7069">
        <w:rPr>
          <w:lang w:eastAsia="en-GB"/>
        </w:rPr>
        <w:t>H</w:t>
      </w:r>
      <w:r w:rsidR="003A1850">
        <w:rPr>
          <w:lang w:eastAsia="en-GB"/>
        </w:rPr>
        <w:t xml:space="preserve">ealth </w:t>
      </w:r>
      <w:r w:rsidRPr="00DB7069">
        <w:rPr>
          <w:lang w:eastAsia="en-GB"/>
        </w:rPr>
        <w:t>E</w:t>
      </w:r>
      <w:r w:rsidR="003A1850">
        <w:rPr>
          <w:lang w:eastAsia="en-GB"/>
        </w:rPr>
        <w:t>ducation</w:t>
      </w:r>
      <w:r w:rsidR="00FF7277">
        <w:rPr>
          <w:lang w:eastAsia="en-GB"/>
        </w:rPr>
        <w:t xml:space="preserve"> and </w:t>
      </w:r>
      <w:r w:rsidRPr="00DB7069">
        <w:rPr>
          <w:lang w:eastAsia="en-GB"/>
        </w:rPr>
        <w:t>I</w:t>
      </w:r>
      <w:r w:rsidR="00FF7277">
        <w:rPr>
          <w:lang w:eastAsia="en-GB"/>
        </w:rPr>
        <w:t>mprovement (HEI)</w:t>
      </w:r>
    </w:p>
    <w:p w14:paraId="1C14F6E4" w14:textId="1543761C" w:rsidR="008F37D0" w:rsidRPr="005B484C" w:rsidRDefault="00D96BFD" w:rsidP="005B484C">
      <w:pPr>
        <w:widowControl/>
        <w:autoSpaceDE/>
        <w:autoSpaceDN/>
        <w:rPr>
          <w:rFonts w:eastAsia="Times New Roman"/>
          <w:color w:val="262626"/>
          <w:szCs w:val="24"/>
          <w:lang w:eastAsia="en-GB"/>
        </w:rPr>
      </w:pPr>
      <w:r w:rsidRPr="00D96BFD">
        <w:rPr>
          <w:rFonts w:eastAsia="Times New Roman"/>
          <w:color w:val="262626"/>
          <w:szCs w:val="24"/>
          <w:lang w:eastAsia="en-GB"/>
        </w:rPr>
        <w:t>Refers to initiatives and institutions focused on advancing healthcare education and workforce development, often linked to or informed by the work of Health Education England.</w:t>
      </w:r>
      <w:r w:rsidR="003A1850">
        <w:rPr>
          <w:rFonts w:eastAsia="Times New Roman"/>
          <w:color w:val="262626"/>
          <w:szCs w:val="24"/>
          <w:lang w:eastAsia="en-GB"/>
        </w:rPr>
        <w:br/>
      </w:r>
    </w:p>
    <w:p w14:paraId="4BDBFE63" w14:textId="2852A116" w:rsidR="00B67E8D" w:rsidRDefault="00B67E8D" w:rsidP="00B67E8D">
      <w:pPr>
        <w:pStyle w:val="Heading3"/>
        <w:rPr>
          <w:lang w:eastAsia="en-GB"/>
        </w:rPr>
      </w:pPr>
      <w:r w:rsidRPr="00B67E8D">
        <w:rPr>
          <w:lang w:eastAsia="en-GB"/>
        </w:rPr>
        <w:t>H</w:t>
      </w:r>
      <w:r w:rsidR="00030B1C">
        <w:rPr>
          <w:lang w:eastAsia="en-GB"/>
        </w:rPr>
        <w:t xml:space="preserve">ealth and </w:t>
      </w:r>
      <w:r w:rsidRPr="00B67E8D">
        <w:rPr>
          <w:lang w:eastAsia="en-GB"/>
        </w:rPr>
        <w:t>W</w:t>
      </w:r>
      <w:r w:rsidR="00030B1C">
        <w:rPr>
          <w:lang w:eastAsia="en-GB"/>
        </w:rPr>
        <w:t xml:space="preserve">ellbeing </w:t>
      </w:r>
      <w:r w:rsidRPr="00B67E8D">
        <w:rPr>
          <w:lang w:eastAsia="en-GB"/>
        </w:rPr>
        <w:t>B</w:t>
      </w:r>
      <w:r w:rsidR="00030B1C">
        <w:rPr>
          <w:lang w:eastAsia="en-GB"/>
        </w:rPr>
        <w:t>oards (HWB)</w:t>
      </w:r>
    </w:p>
    <w:p w14:paraId="10FA4BA3" w14:textId="7693BED6" w:rsidR="00B67E8D" w:rsidRDefault="00D96BFD" w:rsidP="00B67E8D">
      <w:pPr>
        <w:widowControl/>
        <w:autoSpaceDE/>
        <w:autoSpaceDN/>
        <w:rPr>
          <w:rFonts w:eastAsia="Times New Roman"/>
          <w:color w:val="262626"/>
          <w:szCs w:val="24"/>
          <w:lang w:eastAsia="en-GB"/>
        </w:rPr>
      </w:pPr>
      <w:r w:rsidRPr="00D96BFD">
        <w:rPr>
          <w:rFonts w:eastAsia="Times New Roman"/>
          <w:color w:val="262626"/>
          <w:szCs w:val="24"/>
          <w:lang w:eastAsia="en-GB"/>
        </w:rPr>
        <w:t>Statutory committees established by local authorities in England to improve the health and wellbeing of their populations. They bring together leaders from health, social care, public health and the voluntary sector.</w:t>
      </w:r>
    </w:p>
    <w:p w14:paraId="28C2DA03" w14:textId="77777777" w:rsidR="0001641D" w:rsidRDefault="0001641D" w:rsidP="00B67E8D">
      <w:pPr>
        <w:widowControl/>
        <w:autoSpaceDE/>
        <w:autoSpaceDN/>
        <w:rPr>
          <w:rFonts w:eastAsia="Times New Roman"/>
          <w:color w:val="262626"/>
          <w:szCs w:val="24"/>
          <w:lang w:eastAsia="en-GB"/>
        </w:rPr>
      </w:pPr>
    </w:p>
    <w:p w14:paraId="166ACFCB" w14:textId="77777777" w:rsidR="004D18F7" w:rsidRDefault="004D18F7" w:rsidP="00B67E8D">
      <w:pPr>
        <w:widowControl/>
        <w:autoSpaceDE/>
        <w:autoSpaceDN/>
        <w:rPr>
          <w:rFonts w:eastAsia="Times New Roman"/>
          <w:color w:val="262626"/>
          <w:szCs w:val="24"/>
          <w:lang w:eastAsia="en-GB"/>
        </w:rPr>
      </w:pPr>
    </w:p>
    <w:p w14:paraId="510717A6" w14:textId="133D87E9" w:rsidR="0001641D" w:rsidRDefault="00E659CF" w:rsidP="00E659CF">
      <w:pPr>
        <w:pStyle w:val="Heading2"/>
        <w:rPr>
          <w:lang w:eastAsia="en-GB"/>
        </w:rPr>
      </w:pPr>
      <w:bookmarkStart w:id="8" w:name="_I"/>
      <w:bookmarkEnd w:id="8"/>
      <w:r>
        <w:rPr>
          <w:lang w:eastAsia="en-GB"/>
        </w:rPr>
        <w:t>I</w:t>
      </w:r>
    </w:p>
    <w:p w14:paraId="0DFCF2D4" w14:textId="77777777" w:rsidR="00B67E8D" w:rsidRDefault="00B67E8D" w:rsidP="00B67E8D">
      <w:pPr>
        <w:widowControl/>
        <w:autoSpaceDE/>
        <w:autoSpaceDN/>
        <w:rPr>
          <w:rFonts w:eastAsia="Times New Roman"/>
          <w:color w:val="262626"/>
          <w:szCs w:val="24"/>
          <w:lang w:eastAsia="en-GB"/>
        </w:rPr>
      </w:pPr>
    </w:p>
    <w:p w14:paraId="63CF0603" w14:textId="6EEA03EC" w:rsidR="00AB71AF" w:rsidRDefault="00AB71AF" w:rsidP="00AB71AF">
      <w:pPr>
        <w:pStyle w:val="Heading3"/>
        <w:rPr>
          <w:lang w:eastAsia="en-GB"/>
        </w:rPr>
      </w:pPr>
      <w:r>
        <w:rPr>
          <w:lang w:eastAsia="en-GB"/>
        </w:rPr>
        <w:t>I</w:t>
      </w:r>
      <w:r w:rsidR="00124EE6">
        <w:rPr>
          <w:lang w:eastAsia="en-GB"/>
        </w:rPr>
        <w:t xml:space="preserve">ntegrated </w:t>
      </w:r>
      <w:r>
        <w:rPr>
          <w:lang w:eastAsia="en-GB"/>
        </w:rPr>
        <w:t>C</w:t>
      </w:r>
      <w:r w:rsidR="00124EE6">
        <w:rPr>
          <w:lang w:eastAsia="en-GB"/>
        </w:rPr>
        <w:t xml:space="preserve">are </w:t>
      </w:r>
      <w:r>
        <w:rPr>
          <w:lang w:eastAsia="en-GB"/>
        </w:rPr>
        <w:t>B</w:t>
      </w:r>
      <w:r w:rsidR="00124EE6">
        <w:rPr>
          <w:lang w:eastAsia="en-GB"/>
        </w:rPr>
        <w:t>oards (ICB)</w:t>
      </w:r>
    </w:p>
    <w:p w14:paraId="5C790FA5" w14:textId="763879B4" w:rsidR="00AB71AF" w:rsidRPr="00AB71AF" w:rsidRDefault="00AB71AF" w:rsidP="00AB71AF">
      <w:pPr>
        <w:widowControl/>
        <w:autoSpaceDE/>
        <w:autoSpaceDN/>
        <w:rPr>
          <w:rFonts w:eastAsia="Times New Roman"/>
          <w:color w:val="262626"/>
          <w:szCs w:val="24"/>
          <w:lang w:eastAsia="en-GB"/>
        </w:rPr>
      </w:pPr>
      <w:r w:rsidRPr="00AB71AF">
        <w:rPr>
          <w:rFonts w:eastAsia="Times New Roman"/>
          <w:color w:val="262626"/>
          <w:szCs w:val="24"/>
          <w:lang w:eastAsia="en-GB"/>
        </w:rPr>
        <w:t xml:space="preserve">Integrated </w:t>
      </w:r>
      <w:r w:rsidR="00124EE6">
        <w:rPr>
          <w:rFonts w:eastAsia="Times New Roman"/>
          <w:color w:val="262626"/>
          <w:szCs w:val="24"/>
          <w:lang w:eastAsia="en-GB"/>
        </w:rPr>
        <w:t>C</w:t>
      </w:r>
      <w:r w:rsidRPr="00AB71AF">
        <w:rPr>
          <w:rFonts w:eastAsia="Times New Roman"/>
          <w:color w:val="262626"/>
          <w:szCs w:val="24"/>
          <w:lang w:eastAsia="en-GB"/>
        </w:rPr>
        <w:t xml:space="preserve">are </w:t>
      </w:r>
      <w:r w:rsidR="00124EE6">
        <w:rPr>
          <w:rFonts w:eastAsia="Times New Roman"/>
          <w:color w:val="262626"/>
          <w:szCs w:val="24"/>
          <w:lang w:eastAsia="en-GB"/>
        </w:rPr>
        <w:t>B</w:t>
      </w:r>
      <w:r w:rsidRPr="00AB71AF">
        <w:rPr>
          <w:rFonts w:eastAsia="Times New Roman"/>
          <w:color w:val="262626"/>
          <w:szCs w:val="24"/>
          <w:lang w:eastAsia="en-GB"/>
        </w:rPr>
        <w:t>oards replaced clinical commissioning groups (CCGs) in the NHS in England from 1 July 2022.</w:t>
      </w:r>
    </w:p>
    <w:p w14:paraId="3AFBAAAA" w14:textId="77777777" w:rsidR="00AB71AF" w:rsidRDefault="00AB71AF" w:rsidP="00703D5A">
      <w:pPr>
        <w:pStyle w:val="Heading3"/>
        <w:rPr>
          <w:lang w:eastAsia="en-GB"/>
        </w:rPr>
      </w:pPr>
    </w:p>
    <w:p w14:paraId="34C1A982" w14:textId="56C021D5" w:rsidR="005000BA" w:rsidRPr="005000BA" w:rsidRDefault="005000BA" w:rsidP="005000BA">
      <w:pPr>
        <w:pStyle w:val="Heading3"/>
        <w:rPr>
          <w:lang w:eastAsia="en-GB"/>
        </w:rPr>
      </w:pPr>
      <w:r w:rsidRPr="005000BA">
        <w:rPr>
          <w:lang w:eastAsia="en-GB"/>
        </w:rPr>
        <w:t>I</w:t>
      </w:r>
      <w:r w:rsidR="00D70117">
        <w:rPr>
          <w:lang w:eastAsia="en-GB"/>
        </w:rPr>
        <w:t>ncomplete Treatment Claim (I</w:t>
      </w:r>
      <w:r w:rsidRPr="005000BA">
        <w:rPr>
          <w:lang w:eastAsia="en-GB"/>
        </w:rPr>
        <w:t>CR</w:t>
      </w:r>
      <w:r w:rsidR="00D70117">
        <w:rPr>
          <w:lang w:eastAsia="en-GB"/>
        </w:rPr>
        <w:t>)</w:t>
      </w:r>
    </w:p>
    <w:p w14:paraId="4078FAC3" w14:textId="08C55439" w:rsidR="006B5057" w:rsidRPr="006B5057" w:rsidRDefault="006B5057" w:rsidP="006B5057">
      <w:pPr>
        <w:widowControl/>
        <w:autoSpaceDE/>
        <w:autoSpaceDN/>
        <w:rPr>
          <w:rFonts w:eastAsia="Times New Roman"/>
          <w:color w:val="262626"/>
          <w:szCs w:val="24"/>
          <w:lang w:eastAsia="en-GB"/>
        </w:rPr>
      </w:pPr>
      <w:r w:rsidRPr="006B5057">
        <w:rPr>
          <w:rFonts w:eastAsia="Times New Roman"/>
          <w:color w:val="262626"/>
          <w:szCs w:val="24"/>
          <w:lang w:eastAsia="en-GB"/>
        </w:rPr>
        <w:t>A claim submitted when a course of dental treatment has started but cannot be completed (</w:t>
      </w:r>
      <w:r w:rsidR="00D70117">
        <w:rPr>
          <w:rFonts w:eastAsia="Times New Roman"/>
          <w:color w:val="262626"/>
          <w:szCs w:val="24"/>
          <w:lang w:eastAsia="en-GB"/>
        </w:rPr>
        <w:t>for example</w:t>
      </w:r>
      <w:r w:rsidRPr="006B5057">
        <w:rPr>
          <w:rFonts w:eastAsia="Times New Roman"/>
          <w:color w:val="262626"/>
          <w:szCs w:val="24"/>
          <w:lang w:eastAsia="en-GB"/>
        </w:rPr>
        <w:t xml:space="preserve">, </w:t>
      </w:r>
      <w:r w:rsidR="00D70117">
        <w:rPr>
          <w:rFonts w:eastAsia="Times New Roman"/>
          <w:color w:val="262626"/>
          <w:szCs w:val="24"/>
          <w:lang w:eastAsia="en-GB"/>
        </w:rPr>
        <w:t xml:space="preserve">if a </w:t>
      </w:r>
      <w:r w:rsidRPr="006B5057">
        <w:rPr>
          <w:rFonts w:eastAsia="Times New Roman"/>
          <w:color w:val="262626"/>
          <w:szCs w:val="24"/>
          <w:lang w:eastAsia="en-GB"/>
        </w:rPr>
        <w:t xml:space="preserve">patient fails to return). </w:t>
      </w:r>
      <w:r w:rsidR="00D70117">
        <w:rPr>
          <w:rFonts w:eastAsia="Times New Roman"/>
          <w:color w:val="262626"/>
          <w:szCs w:val="24"/>
          <w:lang w:eastAsia="en-GB"/>
        </w:rPr>
        <w:t>This e</w:t>
      </w:r>
      <w:r w:rsidRPr="006B5057">
        <w:rPr>
          <w:rFonts w:eastAsia="Times New Roman"/>
          <w:color w:val="262626"/>
          <w:szCs w:val="24"/>
          <w:lang w:eastAsia="en-GB"/>
        </w:rPr>
        <w:t>nsures performers are still credited with activity.</w:t>
      </w:r>
    </w:p>
    <w:p w14:paraId="68DCBE25" w14:textId="77777777" w:rsidR="008162AE" w:rsidRPr="008162AE" w:rsidRDefault="008162AE" w:rsidP="008162AE">
      <w:pPr>
        <w:widowControl/>
        <w:autoSpaceDE/>
        <w:autoSpaceDN/>
        <w:rPr>
          <w:rFonts w:eastAsia="Times New Roman"/>
          <w:color w:val="262626"/>
          <w:szCs w:val="24"/>
          <w:lang w:eastAsia="en-GB"/>
        </w:rPr>
      </w:pPr>
    </w:p>
    <w:p w14:paraId="62A4835A" w14:textId="227C692F" w:rsidR="006B5057" w:rsidRPr="006B5057" w:rsidRDefault="006B5057" w:rsidP="006B5057">
      <w:pPr>
        <w:pStyle w:val="Heading3"/>
        <w:rPr>
          <w:lang w:eastAsia="en-GB"/>
        </w:rPr>
      </w:pPr>
      <w:r w:rsidRPr="006B5057">
        <w:rPr>
          <w:lang w:eastAsia="en-GB"/>
        </w:rPr>
        <w:t>I</w:t>
      </w:r>
      <w:r w:rsidR="00622888">
        <w:rPr>
          <w:lang w:eastAsia="en-GB"/>
        </w:rPr>
        <w:t>dentifier (I</w:t>
      </w:r>
      <w:r w:rsidRPr="006B5057">
        <w:rPr>
          <w:lang w:eastAsia="en-GB"/>
        </w:rPr>
        <w:t>D</w:t>
      </w:r>
      <w:r w:rsidR="00622888">
        <w:rPr>
          <w:lang w:eastAsia="en-GB"/>
        </w:rPr>
        <w:t>)</w:t>
      </w:r>
    </w:p>
    <w:p w14:paraId="0BE9B9E5" w14:textId="16CA59CA" w:rsidR="00B00919" w:rsidRPr="00B00919" w:rsidRDefault="00B00919" w:rsidP="00B00919">
      <w:pPr>
        <w:widowControl/>
        <w:autoSpaceDE/>
        <w:autoSpaceDN/>
        <w:rPr>
          <w:rFonts w:eastAsia="Times New Roman"/>
          <w:color w:val="262626"/>
          <w:szCs w:val="24"/>
          <w:lang w:eastAsia="en-GB"/>
        </w:rPr>
      </w:pPr>
      <w:r w:rsidRPr="00B00919">
        <w:rPr>
          <w:rFonts w:eastAsia="Times New Roman"/>
          <w:color w:val="262626"/>
          <w:szCs w:val="24"/>
          <w:lang w:eastAsia="en-GB"/>
        </w:rPr>
        <w:t>A unique number used in NHSBSA systems to identify providers, performers or contracts.</w:t>
      </w:r>
    </w:p>
    <w:p w14:paraId="0DC20148" w14:textId="77777777" w:rsidR="00B00919" w:rsidRDefault="00B00919" w:rsidP="00B00919">
      <w:pPr>
        <w:widowControl/>
        <w:autoSpaceDE/>
        <w:autoSpaceDN/>
        <w:rPr>
          <w:rFonts w:eastAsia="Times New Roman"/>
          <w:color w:val="262626"/>
          <w:szCs w:val="24"/>
          <w:lang w:eastAsia="en-GB"/>
        </w:rPr>
      </w:pPr>
    </w:p>
    <w:p w14:paraId="5F151EFE" w14:textId="77777777" w:rsidR="00B00919" w:rsidRPr="00B00919" w:rsidRDefault="00B00919" w:rsidP="00B00919">
      <w:pPr>
        <w:pStyle w:val="Heading3"/>
        <w:rPr>
          <w:lang w:eastAsia="en-GB"/>
        </w:rPr>
      </w:pPr>
      <w:r w:rsidRPr="00B00919">
        <w:rPr>
          <w:lang w:eastAsia="en-GB"/>
        </w:rPr>
        <w:t xml:space="preserve">Inactivity </w:t>
      </w:r>
    </w:p>
    <w:p w14:paraId="23494379" w14:textId="2CD0DB6A" w:rsidR="008A5FE8" w:rsidRPr="008A5FE8" w:rsidRDefault="227D0D5C" w:rsidP="21E3C710">
      <w:pPr>
        <w:widowControl/>
        <w:autoSpaceDE/>
        <w:autoSpaceDN/>
        <w:rPr>
          <w:rFonts w:eastAsia="Times New Roman"/>
          <w:color w:val="262626"/>
          <w:lang w:eastAsia="en-GB"/>
        </w:rPr>
      </w:pPr>
      <w:r w:rsidRPr="21E3C710">
        <w:rPr>
          <w:rFonts w:eastAsia="Times New Roman"/>
          <w:color w:val="262626" w:themeColor="text1" w:themeTint="D9"/>
          <w:lang w:eastAsia="en-GB"/>
        </w:rPr>
        <w:t xml:space="preserve">A status </w:t>
      </w:r>
      <w:r w:rsidR="008E2138">
        <w:rPr>
          <w:rFonts w:eastAsia="Times New Roman"/>
          <w:color w:val="262626" w:themeColor="text1" w:themeTint="D9"/>
          <w:lang w:eastAsia="en-GB"/>
        </w:rPr>
        <w:t xml:space="preserve">on the Dental Services Portal </w:t>
      </w:r>
      <w:r w:rsidRPr="21E3C710">
        <w:rPr>
          <w:rFonts w:eastAsia="Times New Roman"/>
          <w:color w:val="262626" w:themeColor="text1" w:themeTint="D9"/>
          <w:lang w:eastAsia="en-GB"/>
        </w:rPr>
        <w:t xml:space="preserve">or contract management where a performer or contract has not submitted claims for a defined period. </w:t>
      </w:r>
      <w:r w:rsidR="00880357">
        <w:rPr>
          <w:rFonts w:eastAsia="Times New Roman"/>
          <w:color w:val="262626" w:themeColor="text1" w:themeTint="D9"/>
          <w:lang w:eastAsia="en-GB"/>
        </w:rPr>
        <w:t>This m</w:t>
      </w:r>
      <w:r w:rsidRPr="21E3C710">
        <w:rPr>
          <w:rFonts w:eastAsia="Times New Roman"/>
          <w:color w:val="262626" w:themeColor="text1" w:themeTint="D9"/>
          <w:lang w:eastAsia="en-GB"/>
        </w:rPr>
        <w:t>ay trigger review or suspension.</w:t>
      </w:r>
    </w:p>
    <w:p w14:paraId="7388DF5C" w14:textId="77777777" w:rsidR="006B6177" w:rsidRDefault="006B6177" w:rsidP="008A5FE8">
      <w:pPr>
        <w:pStyle w:val="Heading3"/>
        <w:rPr>
          <w:lang w:eastAsia="en-GB"/>
        </w:rPr>
      </w:pPr>
    </w:p>
    <w:p w14:paraId="1BBF90FF" w14:textId="53E550A5" w:rsidR="008A5FE8" w:rsidRPr="008A5FE8" w:rsidRDefault="008A5FE8" w:rsidP="008A5FE8">
      <w:pPr>
        <w:pStyle w:val="Heading3"/>
        <w:rPr>
          <w:lang w:eastAsia="en-GB"/>
        </w:rPr>
      </w:pPr>
      <w:r w:rsidRPr="008A5FE8">
        <w:rPr>
          <w:lang w:eastAsia="en-GB"/>
        </w:rPr>
        <w:t>I</w:t>
      </w:r>
      <w:r w:rsidR="00DD2F3E">
        <w:rPr>
          <w:lang w:eastAsia="en-GB"/>
        </w:rPr>
        <w:t xml:space="preserve">nformation </w:t>
      </w:r>
      <w:r w:rsidRPr="008A5FE8">
        <w:rPr>
          <w:lang w:eastAsia="en-GB"/>
        </w:rPr>
        <w:t>G</w:t>
      </w:r>
      <w:r w:rsidR="00DD2F3E">
        <w:rPr>
          <w:lang w:eastAsia="en-GB"/>
        </w:rPr>
        <w:t>overnance (IG)</w:t>
      </w:r>
    </w:p>
    <w:p w14:paraId="11C71EEE" w14:textId="6BE35A85" w:rsidR="006B6177" w:rsidRPr="006B6177" w:rsidRDefault="006B6177" w:rsidP="006B6177">
      <w:pPr>
        <w:widowControl/>
        <w:autoSpaceDE/>
        <w:autoSpaceDN/>
        <w:rPr>
          <w:rFonts w:eastAsia="Times New Roman"/>
          <w:color w:val="262626"/>
          <w:szCs w:val="24"/>
          <w:lang w:eastAsia="en-GB"/>
        </w:rPr>
      </w:pPr>
      <w:r w:rsidRPr="006B6177">
        <w:rPr>
          <w:rFonts w:eastAsia="Times New Roman"/>
          <w:color w:val="262626"/>
          <w:szCs w:val="24"/>
          <w:lang w:eastAsia="en-GB"/>
        </w:rPr>
        <w:t>The framework for handling patient information securely and legally within NHS dental services. It covers confidentiality, data protection and record-keeping.</w:t>
      </w:r>
    </w:p>
    <w:p w14:paraId="4E202107" w14:textId="77777777" w:rsidR="005000BA" w:rsidRPr="005000BA" w:rsidRDefault="005000BA" w:rsidP="005000BA">
      <w:pPr>
        <w:rPr>
          <w:lang w:eastAsia="en-GB"/>
        </w:rPr>
      </w:pPr>
    </w:p>
    <w:p w14:paraId="71CCC157" w14:textId="631694A5" w:rsidR="00E659CF" w:rsidRDefault="0882ED87" w:rsidP="00703D5A">
      <w:pPr>
        <w:pStyle w:val="Heading3"/>
        <w:rPr>
          <w:lang w:eastAsia="en-GB"/>
        </w:rPr>
      </w:pPr>
      <w:commentRangeStart w:id="9"/>
      <w:r w:rsidRPr="21E3C710">
        <w:rPr>
          <w:lang w:eastAsia="en-GB"/>
        </w:rPr>
        <w:t xml:space="preserve">IMOS </w:t>
      </w:r>
      <w:commentRangeEnd w:id="9"/>
      <w:r w:rsidR="00703D5A">
        <w:rPr>
          <w:rStyle w:val="CommentReference"/>
          <w:sz w:val="24"/>
          <w:szCs w:val="28"/>
          <w:lang w:eastAsia="en-GB"/>
        </w:rPr>
        <w:commentReference w:id="9"/>
      </w:r>
    </w:p>
    <w:p w14:paraId="47E7103B" w14:textId="785D6034" w:rsidR="003F5EF8" w:rsidRDefault="00EB5CE1" w:rsidP="006B6177">
      <w:pPr>
        <w:widowControl/>
        <w:autoSpaceDE/>
        <w:autoSpaceDN/>
        <w:rPr>
          <w:rFonts w:eastAsia="Times New Roman"/>
          <w:color w:val="262626"/>
          <w:szCs w:val="24"/>
          <w:lang w:eastAsia="en-GB"/>
        </w:rPr>
      </w:pPr>
      <w:r w:rsidRPr="00EB5CE1">
        <w:rPr>
          <w:rFonts w:eastAsia="Times New Roman"/>
          <w:color w:val="262626"/>
          <w:szCs w:val="24"/>
          <w:lang w:eastAsia="en-GB"/>
        </w:rPr>
        <w:t>Intermediate Minor Oral Surgery</w:t>
      </w:r>
    </w:p>
    <w:p w14:paraId="632BAE30" w14:textId="77777777" w:rsidR="00EB5CE1" w:rsidRDefault="00EB5CE1" w:rsidP="006B6177">
      <w:pPr>
        <w:widowControl/>
        <w:autoSpaceDE/>
        <w:autoSpaceDN/>
        <w:rPr>
          <w:rFonts w:eastAsia="Times New Roman"/>
          <w:color w:val="262626"/>
          <w:szCs w:val="24"/>
          <w:lang w:eastAsia="en-GB"/>
        </w:rPr>
      </w:pPr>
    </w:p>
    <w:p w14:paraId="5C1FC77D" w14:textId="77777777" w:rsidR="003F5EF8" w:rsidRPr="003F5EF8" w:rsidRDefault="003F5EF8" w:rsidP="003F5EF8">
      <w:pPr>
        <w:pStyle w:val="Heading3"/>
        <w:rPr>
          <w:lang w:eastAsia="en-GB"/>
        </w:rPr>
      </w:pPr>
      <w:r w:rsidRPr="003F5EF8">
        <w:rPr>
          <w:lang w:eastAsia="en-GB"/>
        </w:rPr>
        <w:t>Implant (Dental)</w:t>
      </w:r>
    </w:p>
    <w:p w14:paraId="53C20F27" w14:textId="648248D0" w:rsidR="003F5EF8" w:rsidRPr="003F5EF8" w:rsidRDefault="003F5EF8" w:rsidP="003F5EF8">
      <w:pPr>
        <w:widowControl/>
        <w:autoSpaceDE/>
        <w:autoSpaceDN/>
        <w:rPr>
          <w:rFonts w:eastAsia="Times New Roman"/>
          <w:color w:val="262626"/>
          <w:szCs w:val="24"/>
          <w:lang w:eastAsia="en-GB"/>
        </w:rPr>
      </w:pPr>
      <w:r w:rsidRPr="003F5EF8">
        <w:rPr>
          <w:rFonts w:eastAsia="Times New Roman"/>
          <w:color w:val="262626"/>
          <w:szCs w:val="24"/>
          <w:lang w:eastAsia="en-GB"/>
        </w:rPr>
        <w:t xml:space="preserve">A surgical component placed into the jawbone to support dental prostheses. </w:t>
      </w:r>
      <w:r w:rsidR="00CC6204">
        <w:rPr>
          <w:rFonts w:eastAsia="Times New Roman"/>
          <w:color w:val="262626"/>
          <w:szCs w:val="24"/>
          <w:lang w:eastAsia="en-GB"/>
        </w:rPr>
        <w:t>They are not</w:t>
      </w:r>
      <w:r w:rsidR="00CC6204" w:rsidRPr="003F5EF8">
        <w:rPr>
          <w:rFonts w:eastAsia="Times New Roman"/>
          <w:color w:val="262626"/>
          <w:szCs w:val="24"/>
          <w:lang w:eastAsia="en-GB"/>
        </w:rPr>
        <w:t xml:space="preserve"> </w:t>
      </w:r>
      <w:r w:rsidRPr="003F5EF8">
        <w:rPr>
          <w:rFonts w:eastAsia="Times New Roman"/>
          <w:color w:val="262626"/>
          <w:szCs w:val="24"/>
          <w:lang w:eastAsia="en-GB"/>
        </w:rPr>
        <w:t>routinely available under NHS contracts, but relevant in specialist contexts.</w:t>
      </w:r>
    </w:p>
    <w:p w14:paraId="742B9690" w14:textId="77777777" w:rsidR="00876489" w:rsidRDefault="00876489" w:rsidP="00B67E8D">
      <w:pPr>
        <w:rPr>
          <w:lang w:eastAsia="en-GB"/>
        </w:rPr>
      </w:pPr>
    </w:p>
    <w:p w14:paraId="04A8734F" w14:textId="64F1C8D0" w:rsidR="00B17092" w:rsidRPr="00CE5559" w:rsidRDefault="00B17092" w:rsidP="00B17092">
      <w:pPr>
        <w:pStyle w:val="Heading3"/>
        <w:rPr>
          <w:lang w:eastAsia="en-GB"/>
        </w:rPr>
      </w:pPr>
      <w:r>
        <w:rPr>
          <w:lang w:eastAsia="en-GB"/>
        </w:rPr>
        <w:t>IOTN</w:t>
      </w:r>
    </w:p>
    <w:p w14:paraId="425ACF58" w14:textId="6A99F7E4" w:rsidR="003F5EF8" w:rsidRDefault="003F5EF8" w:rsidP="003F5EF8">
      <w:pPr>
        <w:widowControl/>
        <w:autoSpaceDE/>
        <w:autoSpaceDN/>
        <w:rPr>
          <w:rFonts w:eastAsia="Times New Roman"/>
          <w:color w:val="262626"/>
          <w:szCs w:val="24"/>
          <w:lang w:eastAsia="en-GB"/>
        </w:rPr>
      </w:pPr>
      <w:r w:rsidRPr="003F5EF8">
        <w:rPr>
          <w:rFonts w:eastAsia="Times New Roman"/>
          <w:color w:val="262626"/>
          <w:szCs w:val="24"/>
          <w:lang w:eastAsia="en-GB"/>
        </w:rPr>
        <w:t>Index of Orthodontic Treatment Needed</w:t>
      </w:r>
      <w:r>
        <w:rPr>
          <w:rFonts w:eastAsia="Times New Roman"/>
          <w:color w:val="262626"/>
          <w:szCs w:val="24"/>
          <w:lang w:eastAsia="en-GB"/>
        </w:rPr>
        <w:t>.</w:t>
      </w:r>
    </w:p>
    <w:p w14:paraId="1FFC332C" w14:textId="77777777" w:rsidR="003F5EF8" w:rsidRDefault="003F5EF8" w:rsidP="003F5EF8">
      <w:pPr>
        <w:widowControl/>
        <w:autoSpaceDE/>
        <w:autoSpaceDN/>
        <w:rPr>
          <w:rFonts w:eastAsia="Times New Roman"/>
          <w:color w:val="262626"/>
          <w:szCs w:val="24"/>
          <w:lang w:eastAsia="en-GB"/>
        </w:rPr>
      </w:pPr>
    </w:p>
    <w:p w14:paraId="2E29FA8C" w14:textId="77777777" w:rsidR="002C1D6F" w:rsidRPr="002C1D6F" w:rsidRDefault="002C1D6F" w:rsidP="002C1D6F">
      <w:pPr>
        <w:pStyle w:val="Heading3"/>
        <w:rPr>
          <w:lang w:eastAsia="en-GB"/>
        </w:rPr>
      </w:pPr>
      <w:r w:rsidRPr="002C1D6F">
        <w:rPr>
          <w:lang w:eastAsia="en-GB"/>
        </w:rPr>
        <w:t>Integra</w:t>
      </w:r>
    </w:p>
    <w:p w14:paraId="2A4406A9" w14:textId="0C148CBE" w:rsidR="003F5EF8" w:rsidRPr="003F5EF8" w:rsidRDefault="00CC6204" w:rsidP="003F5EF8">
      <w:pPr>
        <w:widowControl/>
        <w:autoSpaceDE/>
        <w:autoSpaceDN/>
        <w:rPr>
          <w:rFonts w:eastAsia="Times New Roman"/>
          <w:color w:val="262626"/>
          <w:szCs w:val="24"/>
          <w:lang w:eastAsia="en-GB"/>
        </w:rPr>
      </w:pPr>
      <w:r>
        <w:rPr>
          <w:rFonts w:eastAsia="Times New Roman"/>
          <w:color w:val="262626"/>
          <w:szCs w:val="24"/>
          <w:lang w:eastAsia="en-GB"/>
        </w:rPr>
        <w:t>Online</w:t>
      </w:r>
      <w:r w:rsidR="002C1D6F" w:rsidRPr="002C1D6F">
        <w:rPr>
          <w:rFonts w:eastAsia="Times New Roman"/>
          <w:color w:val="262626"/>
          <w:szCs w:val="24"/>
          <w:lang w:eastAsia="en-GB"/>
        </w:rPr>
        <w:t xml:space="preserve"> financial and business management platform used to </w:t>
      </w:r>
      <w:r w:rsidR="00330BDF">
        <w:rPr>
          <w:rFonts w:eastAsia="Times New Roman"/>
          <w:color w:val="262626"/>
          <w:szCs w:val="24"/>
          <w:lang w:eastAsia="en-GB"/>
        </w:rPr>
        <w:t xml:space="preserve">securely </w:t>
      </w:r>
      <w:r w:rsidR="002C1D6F" w:rsidRPr="002C1D6F">
        <w:rPr>
          <w:rFonts w:eastAsia="Times New Roman"/>
          <w:color w:val="262626"/>
          <w:szCs w:val="24"/>
          <w:lang w:eastAsia="en-GB"/>
        </w:rPr>
        <w:t>handle transactions</w:t>
      </w:r>
      <w:r>
        <w:rPr>
          <w:rFonts w:eastAsia="Times New Roman"/>
          <w:color w:val="262626"/>
          <w:szCs w:val="24"/>
          <w:lang w:eastAsia="en-GB"/>
        </w:rPr>
        <w:t>, including</w:t>
      </w:r>
      <w:r w:rsidR="002C1D6F" w:rsidRPr="002C1D6F">
        <w:rPr>
          <w:rFonts w:eastAsia="Times New Roman"/>
          <w:color w:val="262626"/>
          <w:szCs w:val="24"/>
          <w:lang w:eastAsia="en-GB"/>
        </w:rPr>
        <w:t xml:space="preserve"> expense claims, requisitions, purchase orders and </w:t>
      </w:r>
      <w:r w:rsidR="00330BDF">
        <w:rPr>
          <w:rFonts w:eastAsia="Times New Roman"/>
          <w:color w:val="262626"/>
          <w:szCs w:val="24"/>
          <w:lang w:eastAsia="en-GB"/>
        </w:rPr>
        <w:t>invoices</w:t>
      </w:r>
      <w:r w:rsidR="002C1D6F">
        <w:rPr>
          <w:rFonts w:eastAsia="Times New Roman"/>
          <w:color w:val="262626"/>
          <w:szCs w:val="24"/>
          <w:lang w:eastAsia="en-GB"/>
        </w:rPr>
        <w:t>.</w:t>
      </w:r>
    </w:p>
    <w:p w14:paraId="3144F0B0" w14:textId="594F2726" w:rsidR="007C38C1" w:rsidRDefault="007C38C1" w:rsidP="007C38C1">
      <w:pPr>
        <w:rPr>
          <w:lang w:eastAsia="en-GB"/>
        </w:rPr>
      </w:pPr>
    </w:p>
    <w:p w14:paraId="12075128" w14:textId="77777777" w:rsidR="00F51E5B" w:rsidRDefault="00F51E5B" w:rsidP="007C38C1">
      <w:pPr>
        <w:rPr>
          <w:lang w:eastAsia="en-GB"/>
        </w:rPr>
      </w:pPr>
    </w:p>
    <w:p w14:paraId="5F057A00" w14:textId="3AAF6188" w:rsidR="00094DC0" w:rsidRDefault="00094DC0" w:rsidP="00094DC0">
      <w:pPr>
        <w:pStyle w:val="Heading2"/>
        <w:rPr>
          <w:lang w:eastAsia="en-GB"/>
        </w:rPr>
      </w:pPr>
      <w:bookmarkStart w:id="10" w:name="_J"/>
      <w:bookmarkEnd w:id="10"/>
      <w:r>
        <w:rPr>
          <w:lang w:eastAsia="en-GB"/>
        </w:rPr>
        <w:t>J</w:t>
      </w:r>
    </w:p>
    <w:p w14:paraId="3C286D4C" w14:textId="77777777" w:rsidR="00094DC0" w:rsidRDefault="00094DC0" w:rsidP="00094DC0">
      <w:pPr>
        <w:rPr>
          <w:lang w:eastAsia="en-GB"/>
        </w:rPr>
      </w:pPr>
    </w:p>
    <w:p w14:paraId="2BBCFA3F" w14:textId="0B328E4B" w:rsidR="000042D5" w:rsidRPr="000042D5" w:rsidRDefault="000042D5" w:rsidP="000042D5">
      <w:pPr>
        <w:pStyle w:val="Heading3"/>
        <w:rPr>
          <w:lang w:eastAsia="en-GB"/>
        </w:rPr>
      </w:pPr>
      <w:r w:rsidRPr="000042D5">
        <w:rPr>
          <w:lang w:eastAsia="en-GB"/>
        </w:rPr>
        <w:t>J</w:t>
      </w:r>
      <w:r w:rsidR="00330BDF">
        <w:rPr>
          <w:lang w:eastAsia="en-GB"/>
        </w:rPr>
        <w:t xml:space="preserve">oint </w:t>
      </w:r>
      <w:r w:rsidRPr="000042D5">
        <w:rPr>
          <w:lang w:eastAsia="en-GB"/>
        </w:rPr>
        <w:t>S</w:t>
      </w:r>
      <w:r w:rsidR="00330BDF">
        <w:rPr>
          <w:lang w:eastAsia="en-GB"/>
        </w:rPr>
        <w:t xml:space="preserve">trategic </w:t>
      </w:r>
      <w:r w:rsidRPr="000042D5">
        <w:rPr>
          <w:lang w:eastAsia="en-GB"/>
        </w:rPr>
        <w:t>N</w:t>
      </w:r>
      <w:r w:rsidR="00330BDF">
        <w:rPr>
          <w:lang w:eastAsia="en-GB"/>
        </w:rPr>
        <w:t xml:space="preserve">eeds </w:t>
      </w:r>
      <w:r w:rsidRPr="000042D5">
        <w:rPr>
          <w:lang w:eastAsia="en-GB"/>
        </w:rPr>
        <w:t>A</w:t>
      </w:r>
      <w:r w:rsidR="00330BDF">
        <w:rPr>
          <w:lang w:eastAsia="en-GB"/>
        </w:rPr>
        <w:t>ssessment (JSNA)</w:t>
      </w:r>
    </w:p>
    <w:p w14:paraId="38820841" w14:textId="7B4A4B2C" w:rsidR="007A4FB6" w:rsidRPr="007A4FB6" w:rsidRDefault="007A4FB6" w:rsidP="007A4FB6">
      <w:pPr>
        <w:widowControl/>
        <w:autoSpaceDE/>
        <w:autoSpaceDN/>
        <w:rPr>
          <w:rFonts w:eastAsia="Times New Roman"/>
          <w:color w:val="262626"/>
          <w:szCs w:val="24"/>
          <w:lang w:eastAsia="en-GB"/>
        </w:rPr>
      </w:pPr>
      <w:r w:rsidRPr="007A4FB6">
        <w:rPr>
          <w:rFonts w:eastAsia="Times New Roman"/>
          <w:color w:val="262626"/>
          <w:szCs w:val="24"/>
          <w:lang w:eastAsia="en-GB"/>
        </w:rPr>
        <w:t>A statutory process led by local authorities and Health and Wellbeing Boards. It brings together data on population health</w:t>
      </w:r>
      <w:r w:rsidR="00AA2333">
        <w:rPr>
          <w:rFonts w:eastAsia="Times New Roman"/>
          <w:color w:val="262626"/>
          <w:szCs w:val="24"/>
          <w:lang w:eastAsia="en-GB"/>
        </w:rPr>
        <w:t xml:space="preserve"> (</w:t>
      </w:r>
      <w:r w:rsidRPr="007A4FB6">
        <w:rPr>
          <w:rFonts w:eastAsia="Times New Roman"/>
          <w:color w:val="262626"/>
          <w:szCs w:val="24"/>
          <w:lang w:eastAsia="en-GB"/>
        </w:rPr>
        <w:t>including oral health</w:t>
      </w:r>
      <w:r w:rsidR="00AA2333">
        <w:rPr>
          <w:rFonts w:eastAsia="Times New Roman"/>
          <w:color w:val="262626"/>
          <w:szCs w:val="24"/>
          <w:lang w:eastAsia="en-GB"/>
        </w:rPr>
        <w:t>)</w:t>
      </w:r>
      <w:r w:rsidRPr="007A4FB6">
        <w:rPr>
          <w:rFonts w:eastAsia="Times New Roman"/>
          <w:color w:val="262626"/>
          <w:szCs w:val="24"/>
          <w:lang w:eastAsia="en-GB"/>
        </w:rPr>
        <w:t xml:space="preserve"> to inform commissioning decisions for NHS dental services.</w:t>
      </w:r>
    </w:p>
    <w:p w14:paraId="05BCE525" w14:textId="77777777" w:rsidR="00094DC0" w:rsidRDefault="00094DC0" w:rsidP="007C38C1">
      <w:pPr>
        <w:rPr>
          <w:lang w:eastAsia="en-GB"/>
        </w:rPr>
      </w:pPr>
    </w:p>
    <w:p w14:paraId="1AFEC7EA" w14:textId="77777777" w:rsidR="007A4FB6" w:rsidRPr="007A4FB6" w:rsidRDefault="007A4FB6" w:rsidP="007A4FB6">
      <w:pPr>
        <w:pStyle w:val="Heading3"/>
        <w:rPr>
          <w:lang w:eastAsia="en-GB"/>
        </w:rPr>
      </w:pPr>
      <w:r w:rsidRPr="007A4FB6">
        <w:rPr>
          <w:lang w:eastAsia="en-GB"/>
        </w:rPr>
        <w:t>Junior Dentist</w:t>
      </w:r>
    </w:p>
    <w:p w14:paraId="060EB7B1" w14:textId="77777777" w:rsidR="007A4FB6" w:rsidRPr="007A4FB6" w:rsidRDefault="007A4FB6" w:rsidP="007A4FB6">
      <w:pPr>
        <w:widowControl/>
        <w:autoSpaceDE/>
        <w:autoSpaceDN/>
        <w:rPr>
          <w:rFonts w:eastAsia="Times New Roman"/>
          <w:color w:val="262626"/>
          <w:szCs w:val="24"/>
          <w:lang w:eastAsia="en-GB"/>
        </w:rPr>
      </w:pPr>
      <w:r w:rsidRPr="007A4FB6">
        <w:rPr>
          <w:rFonts w:eastAsia="Times New Roman"/>
          <w:color w:val="262626"/>
          <w:szCs w:val="24"/>
          <w:lang w:eastAsia="en-GB"/>
        </w:rPr>
        <w:t>Informal term for dentists early in their career, often working as associates or in training posts under NHS contracts.</w:t>
      </w:r>
    </w:p>
    <w:p w14:paraId="09D46DEC" w14:textId="77777777" w:rsidR="007A4FB6" w:rsidRDefault="007A4FB6" w:rsidP="007C38C1">
      <w:pPr>
        <w:rPr>
          <w:lang w:eastAsia="en-GB"/>
        </w:rPr>
      </w:pPr>
    </w:p>
    <w:p w14:paraId="4D831354" w14:textId="77777777" w:rsidR="000042D5" w:rsidRPr="007C38C1" w:rsidRDefault="000042D5" w:rsidP="007C38C1">
      <w:pPr>
        <w:rPr>
          <w:lang w:eastAsia="en-GB"/>
        </w:rPr>
      </w:pPr>
    </w:p>
    <w:p w14:paraId="70789271" w14:textId="2EEA5BA7" w:rsidR="007C38C1" w:rsidRDefault="00BF0FB4" w:rsidP="00BF0FB4">
      <w:pPr>
        <w:pStyle w:val="Heading2"/>
        <w:rPr>
          <w:lang w:eastAsia="en-GB"/>
        </w:rPr>
      </w:pPr>
      <w:bookmarkStart w:id="11" w:name="_K"/>
      <w:bookmarkEnd w:id="11"/>
      <w:r>
        <w:rPr>
          <w:lang w:eastAsia="en-GB"/>
        </w:rPr>
        <w:t>K</w:t>
      </w:r>
    </w:p>
    <w:p w14:paraId="3DFA4B96" w14:textId="77777777" w:rsidR="00BF0FB4" w:rsidRDefault="00BF0FB4" w:rsidP="00BF0FB4">
      <w:pPr>
        <w:rPr>
          <w:lang w:eastAsia="en-GB"/>
        </w:rPr>
      </w:pPr>
    </w:p>
    <w:p w14:paraId="49FADAAD" w14:textId="2CDE0E09" w:rsidR="00CE56DD" w:rsidRPr="00CE56DD" w:rsidRDefault="00CE56DD" w:rsidP="00CE56DD">
      <w:pPr>
        <w:pStyle w:val="Heading3"/>
        <w:rPr>
          <w:lang w:eastAsia="en-GB"/>
        </w:rPr>
      </w:pPr>
      <w:r w:rsidRPr="00CE56DD">
        <w:rPr>
          <w:lang w:eastAsia="en-GB"/>
        </w:rPr>
        <w:t>K</w:t>
      </w:r>
      <w:r w:rsidR="00AA2333">
        <w:rPr>
          <w:lang w:eastAsia="en-GB"/>
        </w:rPr>
        <w:t xml:space="preserve">nowledge </w:t>
      </w:r>
      <w:r w:rsidRPr="00CE56DD">
        <w:rPr>
          <w:lang w:eastAsia="en-GB"/>
        </w:rPr>
        <w:t>B</w:t>
      </w:r>
      <w:r w:rsidR="00AA2333">
        <w:rPr>
          <w:lang w:eastAsia="en-GB"/>
        </w:rPr>
        <w:t>ase</w:t>
      </w:r>
    </w:p>
    <w:p w14:paraId="3C74B091" w14:textId="412EFA8F" w:rsidR="0038530E" w:rsidRPr="0038530E" w:rsidRDefault="774D3951"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A</w:t>
      </w:r>
      <w:r w:rsidR="2A37E53D" w:rsidRPr="3756A753">
        <w:rPr>
          <w:rFonts w:eastAsia="Times New Roman"/>
          <w:color w:val="262626" w:themeColor="text1" w:themeTint="D9"/>
          <w:lang w:eastAsia="en-GB"/>
        </w:rPr>
        <w:t>n</w:t>
      </w:r>
      <w:r w:rsidRPr="3756A753">
        <w:rPr>
          <w:rFonts w:eastAsia="Times New Roman"/>
          <w:color w:val="262626" w:themeColor="text1" w:themeTint="D9"/>
          <w:lang w:eastAsia="en-GB"/>
        </w:rPr>
        <w:t xml:space="preserve"> </w:t>
      </w:r>
      <w:r w:rsidR="2A37E53D" w:rsidRPr="3756A753">
        <w:rPr>
          <w:rFonts w:eastAsia="Times New Roman"/>
          <w:color w:val="262626" w:themeColor="text1" w:themeTint="D9"/>
          <w:lang w:eastAsia="en-GB"/>
        </w:rPr>
        <w:t>NHS</w:t>
      </w:r>
      <w:r w:rsidR="1BD7DCDE"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4C3B6E96"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online database used to share guidance, best practice and resources for internal and external users. </w:t>
      </w:r>
    </w:p>
    <w:p w14:paraId="3D51F09A" w14:textId="77777777" w:rsidR="00CE56DD" w:rsidRDefault="00CE56DD" w:rsidP="00BF0FB4">
      <w:pPr>
        <w:rPr>
          <w:lang w:eastAsia="en-GB"/>
        </w:rPr>
      </w:pPr>
    </w:p>
    <w:p w14:paraId="11EC7275" w14:textId="7FFE92FD" w:rsidR="0038530E" w:rsidRPr="0038530E" w:rsidRDefault="0038530E" w:rsidP="0038530E">
      <w:pPr>
        <w:pStyle w:val="Heading3"/>
        <w:rPr>
          <w:lang w:eastAsia="en-GB"/>
        </w:rPr>
      </w:pPr>
      <w:r w:rsidRPr="0038530E">
        <w:rPr>
          <w:lang w:eastAsia="en-GB"/>
        </w:rPr>
        <w:t>KO41a</w:t>
      </w:r>
      <w:r w:rsidR="001C2958">
        <w:rPr>
          <w:lang w:eastAsia="en-GB"/>
        </w:rPr>
        <w:t xml:space="preserve"> (Annual Medical Complaints Data Collection)</w:t>
      </w:r>
    </w:p>
    <w:p w14:paraId="7DE33119" w14:textId="517C7AEF" w:rsidR="00CE56DD" w:rsidRDefault="00577BA4" w:rsidP="00B33A6F">
      <w:pPr>
        <w:widowControl/>
        <w:autoSpaceDE/>
        <w:autoSpaceDN/>
        <w:rPr>
          <w:rFonts w:eastAsia="Times New Roman"/>
          <w:color w:val="262626"/>
          <w:szCs w:val="24"/>
          <w:lang w:eastAsia="en-GB"/>
        </w:rPr>
      </w:pPr>
      <w:r>
        <w:rPr>
          <w:rFonts w:eastAsia="Times New Roman"/>
          <w:color w:val="262626"/>
          <w:szCs w:val="24"/>
          <w:lang w:eastAsia="en-GB"/>
        </w:rPr>
        <w:t>An annual statutory return that collects</w:t>
      </w:r>
      <w:r w:rsidRPr="00B33A6F">
        <w:rPr>
          <w:rFonts w:eastAsia="Times New Roman"/>
          <w:color w:val="262626"/>
          <w:szCs w:val="24"/>
          <w:lang w:eastAsia="en-GB"/>
        </w:rPr>
        <w:t xml:space="preserve"> </w:t>
      </w:r>
      <w:r w:rsidR="00B33A6F" w:rsidRPr="00B33A6F">
        <w:rPr>
          <w:rFonts w:eastAsia="Times New Roman"/>
          <w:color w:val="262626"/>
          <w:szCs w:val="24"/>
          <w:lang w:eastAsia="en-GB"/>
        </w:rPr>
        <w:t xml:space="preserve">complaints data from NHS medical providers. </w:t>
      </w:r>
      <w:r>
        <w:rPr>
          <w:rFonts w:eastAsia="Times New Roman"/>
          <w:color w:val="262626"/>
          <w:szCs w:val="24"/>
          <w:lang w:eastAsia="en-GB"/>
        </w:rPr>
        <w:t>It is t</w:t>
      </w:r>
      <w:r w:rsidRPr="00B33A6F">
        <w:rPr>
          <w:rFonts w:eastAsia="Times New Roman"/>
          <w:color w:val="262626"/>
          <w:szCs w:val="24"/>
          <w:lang w:eastAsia="en-GB"/>
        </w:rPr>
        <w:t>he medical counterpart to KO41b</w:t>
      </w:r>
      <w:r>
        <w:rPr>
          <w:rFonts w:eastAsia="Times New Roman"/>
          <w:color w:val="262626"/>
          <w:szCs w:val="24"/>
          <w:lang w:eastAsia="en-GB"/>
        </w:rPr>
        <w:t>.</w:t>
      </w:r>
    </w:p>
    <w:p w14:paraId="0079F88F" w14:textId="77777777" w:rsidR="001C2958" w:rsidRPr="00B33A6F" w:rsidRDefault="001C2958" w:rsidP="00B33A6F">
      <w:pPr>
        <w:widowControl/>
        <w:autoSpaceDE/>
        <w:autoSpaceDN/>
        <w:rPr>
          <w:rFonts w:eastAsia="Times New Roman"/>
          <w:color w:val="262626"/>
          <w:szCs w:val="24"/>
          <w:lang w:eastAsia="en-GB"/>
        </w:rPr>
      </w:pPr>
    </w:p>
    <w:p w14:paraId="57645F1F" w14:textId="7270C0D9" w:rsidR="00BF0FB4" w:rsidRDefault="00BF0FB4" w:rsidP="00BF0FB4">
      <w:pPr>
        <w:pStyle w:val="Heading3"/>
        <w:rPr>
          <w:lang w:eastAsia="en-GB"/>
        </w:rPr>
      </w:pPr>
      <w:r>
        <w:rPr>
          <w:lang w:eastAsia="en-GB"/>
        </w:rPr>
        <w:lastRenderedPageBreak/>
        <w:t>KO41b</w:t>
      </w:r>
      <w:r w:rsidR="001C2958">
        <w:rPr>
          <w:lang w:eastAsia="en-GB"/>
        </w:rPr>
        <w:t xml:space="preserve"> (Annual Dental Complaints Data Collection)</w:t>
      </w:r>
    </w:p>
    <w:p w14:paraId="39AEF59A" w14:textId="77777777" w:rsidR="00725ACA" w:rsidRDefault="00725ACA" w:rsidP="00725ACA">
      <w:pPr>
        <w:widowControl/>
        <w:autoSpaceDE/>
        <w:autoSpaceDN/>
        <w:rPr>
          <w:rFonts w:eastAsia="Times New Roman"/>
          <w:color w:val="262626"/>
          <w:szCs w:val="24"/>
          <w:lang w:eastAsia="en-GB"/>
        </w:rPr>
      </w:pPr>
      <w:r w:rsidRPr="00725ACA">
        <w:rPr>
          <w:rFonts w:eastAsia="Times New Roman"/>
          <w:color w:val="262626"/>
          <w:szCs w:val="24"/>
          <w:lang w:eastAsia="en-GB"/>
        </w:rPr>
        <w:t xml:space="preserve">An annual statutory return that collects information on complaints received by NHS dental providers. </w:t>
      </w:r>
    </w:p>
    <w:p w14:paraId="149FD867" w14:textId="77777777" w:rsidR="00725ACA" w:rsidRDefault="00725ACA" w:rsidP="00725ACA">
      <w:pPr>
        <w:widowControl/>
        <w:autoSpaceDE/>
        <w:autoSpaceDN/>
        <w:rPr>
          <w:rFonts w:eastAsia="Times New Roman"/>
          <w:color w:val="262626"/>
          <w:szCs w:val="24"/>
          <w:lang w:eastAsia="en-GB"/>
        </w:rPr>
      </w:pPr>
    </w:p>
    <w:p w14:paraId="2965C158" w14:textId="4B9680C4" w:rsidR="00725ACA" w:rsidRPr="00725ACA" w:rsidRDefault="00725ACA" w:rsidP="00725ACA">
      <w:pPr>
        <w:pStyle w:val="Heading3"/>
        <w:rPr>
          <w:lang w:eastAsia="en-GB"/>
        </w:rPr>
      </w:pPr>
      <w:r w:rsidRPr="00725ACA">
        <w:rPr>
          <w:lang w:eastAsia="en-GB"/>
        </w:rPr>
        <w:t>K</w:t>
      </w:r>
      <w:r w:rsidR="001E11F5">
        <w:rPr>
          <w:lang w:eastAsia="en-GB"/>
        </w:rPr>
        <w:t xml:space="preserve">ey </w:t>
      </w:r>
      <w:r w:rsidRPr="00725ACA">
        <w:rPr>
          <w:lang w:eastAsia="en-GB"/>
        </w:rPr>
        <w:t>P</w:t>
      </w:r>
      <w:r w:rsidR="001E11F5">
        <w:rPr>
          <w:lang w:eastAsia="en-GB"/>
        </w:rPr>
        <w:t xml:space="preserve">erformance </w:t>
      </w:r>
      <w:r w:rsidRPr="00725ACA">
        <w:rPr>
          <w:lang w:eastAsia="en-GB"/>
        </w:rPr>
        <w:t>I</w:t>
      </w:r>
      <w:r w:rsidR="001E11F5">
        <w:rPr>
          <w:lang w:eastAsia="en-GB"/>
        </w:rPr>
        <w:t>ndicators (KPI)</w:t>
      </w:r>
    </w:p>
    <w:p w14:paraId="49A3AA00" w14:textId="5A4573B9" w:rsidR="00304A27" w:rsidRPr="00304A27" w:rsidRDefault="3BB53071"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Measurable values used by NHS commissioners and the </w:t>
      </w:r>
      <w:r w:rsidR="5D5AAB7A" w:rsidRPr="3756A753">
        <w:rPr>
          <w:rFonts w:eastAsia="Times New Roman"/>
          <w:color w:val="262626" w:themeColor="text1" w:themeTint="D9"/>
          <w:lang w:eastAsia="en-GB"/>
        </w:rPr>
        <w:t>NHS</w:t>
      </w:r>
      <w:r w:rsidR="23ED9455"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11037FC0"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to assess contract performance and internal processes, response time and work achievements.</w:t>
      </w:r>
    </w:p>
    <w:p w14:paraId="015A279A" w14:textId="77777777" w:rsidR="00725ACA" w:rsidRDefault="00725ACA" w:rsidP="00725ACA">
      <w:pPr>
        <w:widowControl/>
        <w:autoSpaceDE/>
        <w:autoSpaceDN/>
        <w:rPr>
          <w:rFonts w:eastAsia="Times New Roman"/>
          <w:color w:val="262626"/>
          <w:szCs w:val="24"/>
          <w:lang w:eastAsia="en-GB"/>
        </w:rPr>
      </w:pPr>
    </w:p>
    <w:p w14:paraId="6902DCD8" w14:textId="77777777" w:rsidR="00592834" w:rsidRDefault="00592834" w:rsidP="00497587">
      <w:pPr>
        <w:widowControl/>
        <w:autoSpaceDE/>
        <w:autoSpaceDN/>
        <w:rPr>
          <w:rFonts w:eastAsia="Times New Roman"/>
          <w:color w:val="262626"/>
          <w:szCs w:val="24"/>
          <w:lang w:eastAsia="en-GB"/>
        </w:rPr>
      </w:pPr>
    </w:p>
    <w:p w14:paraId="65751160" w14:textId="57288A9B" w:rsidR="00592834" w:rsidRDefault="00592834" w:rsidP="00592834">
      <w:pPr>
        <w:pStyle w:val="Heading2"/>
        <w:rPr>
          <w:lang w:eastAsia="en-GB"/>
        </w:rPr>
      </w:pPr>
      <w:bookmarkStart w:id="12" w:name="_L"/>
      <w:bookmarkEnd w:id="12"/>
      <w:r>
        <w:rPr>
          <w:lang w:eastAsia="en-GB"/>
        </w:rPr>
        <w:t>L</w:t>
      </w:r>
    </w:p>
    <w:p w14:paraId="3A1AF6C2" w14:textId="77777777" w:rsidR="000943D9" w:rsidRPr="000943D9" w:rsidRDefault="000943D9" w:rsidP="000943D9">
      <w:pPr>
        <w:rPr>
          <w:lang w:eastAsia="en-GB"/>
        </w:rPr>
      </w:pPr>
    </w:p>
    <w:p w14:paraId="12CDB2C7" w14:textId="77777777" w:rsidR="0010684A" w:rsidRDefault="0010684A" w:rsidP="0010684A">
      <w:pPr>
        <w:pStyle w:val="Heading3"/>
        <w:rPr>
          <w:lang w:eastAsia="en-GB"/>
        </w:rPr>
      </w:pPr>
      <w:r w:rsidRPr="0010684A">
        <w:rPr>
          <w:lang w:eastAsia="en-GB"/>
        </w:rPr>
        <w:t>Late Submissions</w:t>
      </w:r>
    </w:p>
    <w:p w14:paraId="015D291A" w14:textId="5787E60A" w:rsidR="00DB3694" w:rsidRPr="00DB3694" w:rsidRDefault="00DB3694" w:rsidP="00DB3694">
      <w:pPr>
        <w:widowControl/>
        <w:autoSpaceDE/>
        <w:autoSpaceDN/>
        <w:rPr>
          <w:rFonts w:eastAsia="Times New Roman"/>
          <w:color w:val="262626"/>
          <w:szCs w:val="24"/>
          <w:lang w:eastAsia="en-GB"/>
        </w:rPr>
      </w:pPr>
      <w:r w:rsidRPr="00DB3694">
        <w:rPr>
          <w:rFonts w:eastAsia="Times New Roman"/>
          <w:color w:val="262626"/>
          <w:szCs w:val="24"/>
          <w:lang w:eastAsia="en-GB"/>
        </w:rPr>
        <w:t xml:space="preserve">Dentists must submit FP17s within two months of the treatment completion date. Failure to submit </w:t>
      </w:r>
      <w:r w:rsidR="00C059B6">
        <w:rPr>
          <w:rFonts w:eastAsia="Times New Roman"/>
          <w:color w:val="262626"/>
          <w:szCs w:val="24"/>
          <w:lang w:eastAsia="en-GB"/>
        </w:rPr>
        <w:t xml:space="preserve">within two months </w:t>
      </w:r>
      <w:r w:rsidRPr="00DB3694">
        <w:rPr>
          <w:rFonts w:eastAsia="Times New Roman"/>
          <w:color w:val="262626"/>
          <w:szCs w:val="24"/>
          <w:lang w:eastAsia="en-GB"/>
        </w:rPr>
        <w:t>results in a late submissions penalty</w:t>
      </w:r>
      <w:r w:rsidR="00C059B6">
        <w:rPr>
          <w:rFonts w:eastAsia="Times New Roman"/>
          <w:color w:val="262626"/>
          <w:szCs w:val="24"/>
          <w:lang w:eastAsia="en-GB"/>
        </w:rPr>
        <w:t>. The</w:t>
      </w:r>
      <w:r w:rsidRPr="00DB3694">
        <w:rPr>
          <w:rFonts w:eastAsia="Times New Roman"/>
          <w:color w:val="262626"/>
          <w:szCs w:val="24"/>
          <w:lang w:eastAsia="en-GB"/>
        </w:rPr>
        <w:t xml:space="preserve"> patient charges are deducted </w:t>
      </w:r>
      <w:r w:rsidR="002253A6">
        <w:rPr>
          <w:rFonts w:eastAsia="Times New Roman"/>
          <w:color w:val="262626"/>
          <w:szCs w:val="24"/>
          <w:lang w:eastAsia="en-GB"/>
        </w:rPr>
        <w:t>and</w:t>
      </w:r>
      <w:r w:rsidR="002253A6" w:rsidRPr="00DB3694">
        <w:rPr>
          <w:rFonts w:eastAsia="Times New Roman"/>
          <w:color w:val="262626"/>
          <w:szCs w:val="24"/>
          <w:lang w:eastAsia="en-GB"/>
        </w:rPr>
        <w:t xml:space="preserve"> </w:t>
      </w:r>
      <w:r w:rsidRPr="00DB3694">
        <w:rPr>
          <w:rFonts w:eastAsia="Times New Roman"/>
          <w:color w:val="262626"/>
          <w:szCs w:val="24"/>
          <w:lang w:eastAsia="en-GB"/>
        </w:rPr>
        <w:t xml:space="preserve">no UDAs are awarded. </w:t>
      </w:r>
    </w:p>
    <w:p w14:paraId="26EC6C64" w14:textId="77777777" w:rsidR="0010684A" w:rsidRPr="0010684A" w:rsidRDefault="0010684A" w:rsidP="0010684A">
      <w:pPr>
        <w:rPr>
          <w:lang w:eastAsia="en-GB"/>
        </w:rPr>
      </w:pPr>
    </w:p>
    <w:p w14:paraId="3AADBC5F" w14:textId="5BF84790" w:rsidR="00DB3694" w:rsidRDefault="00DB3694" w:rsidP="00DB3694">
      <w:pPr>
        <w:pStyle w:val="Heading3"/>
        <w:rPr>
          <w:lang w:eastAsia="en-GB"/>
        </w:rPr>
      </w:pPr>
      <w:r>
        <w:rPr>
          <w:lang w:eastAsia="en-GB"/>
        </w:rPr>
        <w:t>L</w:t>
      </w:r>
      <w:r w:rsidR="006E65EF">
        <w:rPr>
          <w:lang w:eastAsia="en-GB"/>
        </w:rPr>
        <w:t xml:space="preserve">ocal </w:t>
      </w:r>
      <w:r>
        <w:rPr>
          <w:lang w:eastAsia="en-GB"/>
        </w:rPr>
        <w:t>D</w:t>
      </w:r>
      <w:r w:rsidR="006E65EF">
        <w:rPr>
          <w:lang w:eastAsia="en-GB"/>
        </w:rPr>
        <w:t xml:space="preserve">ental </w:t>
      </w:r>
      <w:r>
        <w:rPr>
          <w:lang w:eastAsia="en-GB"/>
        </w:rPr>
        <w:t>C</w:t>
      </w:r>
      <w:r w:rsidR="006E65EF">
        <w:rPr>
          <w:lang w:eastAsia="en-GB"/>
        </w:rPr>
        <w:t>ommittee (LDC)</w:t>
      </w:r>
      <w:r>
        <w:rPr>
          <w:lang w:eastAsia="en-GB"/>
        </w:rPr>
        <w:t xml:space="preserve"> code change</w:t>
      </w:r>
    </w:p>
    <w:p w14:paraId="44D4BD96" w14:textId="288C1D70" w:rsidR="0010684A" w:rsidRPr="0023389E" w:rsidRDefault="0964CE6C"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Refers to updating the Local Dental Committee (LDC) details</w:t>
      </w:r>
      <w:r w:rsidR="57AB478F" w:rsidRPr="3756A753">
        <w:rPr>
          <w:rFonts w:eastAsia="Times New Roman"/>
          <w:color w:val="262626" w:themeColor="text1" w:themeTint="D9"/>
          <w:lang w:eastAsia="en-GB"/>
        </w:rPr>
        <w:t xml:space="preserve"> within the NHS</w:t>
      </w:r>
      <w:r w:rsidR="5378F3DD" w:rsidRPr="3756A753">
        <w:rPr>
          <w:rFonts w:eastAsia="Times New Roman"/>
          <w:color w:val="262626" w:themeColor="text1" w:themeTint="D9"/>
          <w:lang w:eastAsia="en-GB"/>
        </w:rPr>
        <w:t xml:space="preserve"> Business Services Authority (NHS</w:t>
      </w:r>
      <w:r w:rsidR="57AB478F" w:rsidRPr="3756A753">
        <w:rPr>
          <w:rFonts w:eastAsia="Times New Roman"/>
          <w:color w:val="262626" w:themeColor="text1" w:themeTint="D9"/>
          <w:lang w:eastAsia="en-GB"/>
        </w:rPr>
        <w:t>BSA</w:t>
      </w:r>
      <w:r w:rsidR="0AA3A81C" w:rsidRPr="3756A753">
        <w:rPr>
          <w:rFonts w:eastAsia="Times New Roman"/>
          <w:color w:val="262626" w:themeColor="text1" w:themeTint="D9"/>
          <w:lang w:eastAsia="en-GB"/>
        </w:rPr>
        <w:t>)</w:t>
      </w:r>
      <w:r w:rsidR="57AB478F" w:rsidRPr="3756A753">
        <w:rPr>
          <w:rFonts w:eastAsia="Times New Roman"/>
          <w:color w:val="262626" w:themeColor="text1" w:themeTint="D9"/>
          <w:lang w:eastAsia="en-GB"/>
        </w:rPr>
        <w:t xml:space="preserve"> Compass system</w:t>
      </w:r>
      <w:r w:rsidR="1E20921C" w:rsidRPr="3756A753">
        <w:rPr>
          <w:rFonts w:eastAsia="Times New Roman"/>
          <w:color w:val="262626" w:themeColor="text1" w:themeTint="D9"/>
          <w:lang w:eastAsia="en-GB"/>
        </w:rPr>
        <w:t xml:space="preserve">. </w:t>
      </w:r>
      <w:r w:rsidR="57AB478F" w:rsidRPr="3756A753">
        <w:rPr>
          <w:rFonts w:eastAsia="Times New Roman"/>
          <w:color w:val="262626" w:themeColor="text1" w:themeTint="D9"/>
          <w:lang w:eastAsia="en-GB"/>
        </w:rPr>
        <w:t>Common updates include</w:t>
      </w:r>
      <w:r w:rsidRPr="3756A753">
        <w:rPr>
          <w:rFonts w:eastAsia="Times New Roman"/>
          <w:color w:val="262626" w:themeColor="text1" w:themeTint="D9"/>
          <w:lang w:eastAsia="en-GB"/>
        </w:rPr>
        <w:t xml:space="preserve"> bank account or levy payment information. </w:t>
      </w:r>
      <w:r w:rsidR="57AB478F" w:rsidRPr="3756A753">
        <w:rPr>
          <w:rFonts w:eastAsia="Times New Roman"/>
          <w:color w:val="262626" w:themeColor="text1" w:themeTint="D9"/>
          <w:lang w:eastAsia="en-GB"/>
        </w:rPr>
        <w:t>This e</w:t>
      </w:r>
      <w:r w:rsidRPr="3756A753">
        <w:rPr>
          <w:rFonts w:eastAsia="Times New Roman"/>
          <w:color w:val="262626" w:themeColor="text1" w:themeTint="D9"/>
          <w:lang w:eastAsia="en-GB"/>
        </w:rPr>
        <w:t>nsures that levy deductions collected are correctly redirected to the appropriate LDC’s account.</w:t>
      </w:r>
    </w:p>
    <w:p w14:paraId="4791D6AF" w14:textId="3E642F92" w:rsidR="000943D9" w:rsidRDefault="000943D9" w:rsidP="000943D9">
      <w:pPr>
        <w:pStyle w:val="Heading3"/>
        <w:rPr>
          <w:lang w:eastAsia="en-GB"/>
        </w:rPr>
      </w:pPr>
      <w:r>
        <w:rPr>
          <w:lang w:eastAsia="en-GB"/>
        </w:rPr>
        <w:t>L</w:t>
      </w:r>
      <w:r w:rsidR="002253A6">
        <w:rPr>
          <w:lang w:eastAsia="en-GB"/>
        </w:rPr>
        <w:t xml:space="preserve">ocal </w:t>
      </w:r>
      <w:r>
        <w:rPr>
          <w:lang w:eastAsia="en-GB"/>
        </w:rPr>
        <w:t>D</w:t>
      </w:r>
      <w:r w:rsidR="002253A6">
        <w:rPr>
          <w:lang w:eastAsia="en-GB"/>
        </w:rPr>
        <w:t xml:space="preserve">ental </w:t>
      </w:r>
      <w:r>
        <w:rPr>
          <w:lang w:eastAsia="en-GB"/>
        </w:rPr>
        <w:t>C</w:t>
      </w:r>
      <w:r w:rsidR="002253A6">
        <w:rPr>
          <w:lang w:eastAsia="en-GB"/>
        </w:rPr>
        <w:t>ommittee (LDC)</w:t>
      </w:r>
    </w:p>
    <w:p w14:paraId="0A7288E5" w14:textId="0ED95C53" w:rsidR="0023389E" w:rsidRDefault="0023389E" w:rsidP="0023389E">
      <w:pPr>
        <w:widowControl/>
        <w:autoSpaceDE/>
        <w:autoSpaceDN/>
        <w:rPr>
          <w:rFonts w:eastAsia="Times New Roman"/>
          <w:color w:val="444444"/>
          <w:szCs w:val="24"/>
          <w:lang w:eastAsia="en-GB"/>
        </w:rPr>
      </w:pPr>
      <w:r w:rsidRPr="0023389E">
        <w:rPr>
          <w:rFonts w:eastAsia="Times New Roman"/>
          <w:color w:val="444444"/>
          <w:szCs w:val="24"/>
          <w:lang w:eastAsia="en-GB"/>
        </w:rPr>
        <w:t>Local Dental Committees represent dentists with a General Dental Services (GDS) or a Primary Dental Services (PDS) contract</w:t>
      </w:r>
      <w:r w:rsidR="00715AB8">
        <w:rPr>
          <w:rFonts w:eastAsia="Times New Roman"/>
          <w:color w:val="444444"/>
          <w:szCs w:val="24"/>
          <w:lang w:eastAsia="en-GB"/>
        </w:rPr>
        <w:t xml:space="preserve"> or </w:t>
      </w:r>
      <w:r w:rsidRPr="0023389E">
        <w:rPr>
          <w:rFonts w:eastAsia="Times New Roman"/>
          <w:color w:val="444444"/>
          <w:szCs w:val="24"/>
          <w:lang w:eastAsia="en-GB"/>
        </w:rPr>
        <w:t>agreement</w:t>
      </w:r>
      <w:r w:rsidR="00715AB8">
        <w:rPr>
          <w:rFonts w:eastAsia="Times New Roman"/>
          <w:color w:val="444444"/>
          <w:szCs w:val="24"/>
          <w:lang w:eastAsia="en-GB"/>
        </w:rPr>
        <w:t>. They</w:t>
      </w:r>
      <w:r w:rsidRPr="0023389E">
        <w:rPr>
          <w:rFonts w:eastAsia="Times New Roman"/>
          <w:color w:val="444444"/>
          <w:szCs w:val="24"/>
          <w:lang w:eastAsia="en-GB"/>
        </w:rPr>
        <w:t xml:space="preserve"> can only represent dentists listed on the NHS Performers List. </w:t>
      </w:r>
    </w:p>
    <w:p w14:paraId="1EA0269E" w14:textId="77777777" w:rsidR="007E4218" w:rsidRDefault="007E4218" w:rsidP="0023389E">
      <w:pPr>
        <w:widowControl/>
        <w:autoSpaceDE/>
        <w:autoSpaceDN/>
        <w:rPr>
          <w:rFonts w:eastAsia="Times New Roman"/>
          <w:color w:val="444444"/>
          <w:szCs w:val="24"/>
          <w:lang w:eastAsia="en-GB"/>
        </w:rPr>
      </w:pPr>
    </w:p>
    <w:p w14:paraId="438ACF05" w14:textId="40616E8F" w:rsidR="007E4218" w:rsidRPr="007E4218" w:rsidRDefault="007E4218" w:rsidP="007E4218">
      <w:pPr>
        <w:pStyle w:val="Heading3"/>
        <w:rPr>
          <w:lang w:eastAsia="en-GB"/>
        </w:rPr>
      </w:pPr>
      <w:r w:rsidRPr="007E4218">
        <w:rPr>
          <w:lang w:eastAsia="en-GB"/>
        </w:rPr>
        <w:t>L</w:t>
      </w:r>
      <w:r w:rsidR="00771F3E">
        <w:rPr>
          <w:lang w:eastAsia="en-GB"/>
        </w:rPr>
        <w:t xml:space="preserve">ocal </w:t>
      </w:r>
      <w:r w:rsidRPr="007E4218">
        <w:rPr>
          <w:lang w:eastAsia="en-GB"/>
        </w:rPr>
        <w:t>D</w:t>
      </w:r>
      <w:r w:rsidR="00771F3E">
        <w:rPr>
          <w:lang w:eastAsia="en-GB"/>
        </w:rPr>
        <w:t xml:space="preserve">ental </w:t>
      </w:r>
      <w:r w:rsidRPr="007E4218">
        <w:rPr>
          <w:lang w:eastAsia="en-GB"/>
        </w:rPr>
        <w:t>C</w:t>
      </w:r>
      <w:r w:rsidR="00771F3E">
        <w:rPr>
          <w:lang w:eastAsia="en-GB"/>
        </w:rPr>
        <w:t>ommittee (LDC)</w:t>
      </w:r>
      <w:r w:rsidRPr="007E4218">
        <w:rPr>
          <w:lang w:eastAsia="en-GB"/>
        </w:rPr>
        <w:t xml:space="preserve"> Levy </w:t>
      </w:r>
    </w:p>
    <w:p w14:paraId="7FC7552A" w14:textId="79CE5E46" w:rsidR="007E4218" w:rsidRDefault="2C76090D"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A financial deduction from NHS dental contractors’ payments, collected by</w:t>
      </w:r>
      <w:r w:rsidR="03067443" w:rsidRPr="3756A753">
        <w:rPr>
          <w:rFonts w:eastAsia="Times New Roman"/>
          <w:color w:val="262626" w:themeColor="text1" w:themeTint="D9"/>
          <w:lang w:eastAsia="en-GB"/>
        </w:rPr>
        <w:t xml:space="preserve"> the</w:t>
      </w:r>
      <w:r w:rsidRPr="3756A753">
        <w:rPr>
          <w:rFonts w:eastAsia="Times New Roman"/>
          <w:color w:val="262626" w:themeColor="text1" w:themeTint="D9"/>
          <w:lang w:eastAsia="en-GB"/>
        </w:rPr>
        <w:t xml:space="preserve"> NHS</w:t>
      </w:r>
      <w:r w:rsidR="32FD9BBD"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1E15F63E"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and passed to the LDC to support local representation and activities.</w:t>
      </w:r>
    </w:p>
    <w:p w14:paraId="274BCC6A" w14:textId="77777777" w:rsidR="007E4218" w:rsidRDefault="007E4218" w:rsidP="0023389E">
      <w:pPr>
        <w:widowControl/>
        <w:autoSpaceDE/>
        <w:autoSpaceDN/>
        <w:rPr>
          <w:rFonts w:eastAsia="Times New Roman"/>
          <w:color w:val="262626"/>
          <w:szCs w:val="24"/>
          <w:lang w:eastAsia="en-GB"/>
        </w:rPr>
      </w:pPr>
    </w:p>
    <w:p w14:paraId="4781429C" w14:textId="77777777" w:rsidR="007E4218" w:rsidRPr="007E4218" w:rsidRDefault="007E4218" w:rsidP="007E4218">
      <w:pPr>
        <w:pStyle w:val="Heading3"/>
        <w:rPr>
          <w:lang w:eastAsia="en-GB"/>
        </w:rPr>
      </w:pPr>
      <w:r w:rsidRPr="007E4218">
        <w:rPr>
          <w:lang w:eastAsia="en-GB"/>
        </w:rPr>
        <w:t>Levy Deduction</w:t>
      </w:r>
    </w:p>
    <w:p w14:paraId="3BFC26BB" w14:textId="53E85832" w:rsidR="007E4218" w:rsidRDefault="1C832ED2"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The process by which </w:t>
      </w:r>
      <w:r w:rsidR="29746EE0" w:rsidRPr="3756A753">
        <w:rPr>
          <w:rFonts w:eastAsia="Times New Roman"/>
          <w:color w:val="262626" w:themeColor="text1" w:themeTint="D9"/>
          <w:lang w:eastAsia="en-GB"/>
        </w:rPr>
        <w:t xml:space="preserve">the </w:t>
      </w:r>
      <w:r w:rsidRPr="3756A753">
        <w:rPr>
          <w:rFonts w:eastAsia="Times New Roman"/>
          <w:color w:val="262626" w:themeColor="text1" w:themeTint="D9"/>
          <w:lang w:eastAsia="en-GB"/>
        </w:rPr>
        <w:t>NHS</w:t>
      </w:r>
      <w:r w:rsidR="3F4E0982"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7A1F2384"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deducts agreed amounts from contractor payments to fund LDCs.</w:t>
      </w:r>
    </w:p>
    <w:p w14:paraId="13EFD2CE" w14:textId="77777777" w:rsidR="00860331" w:rsidRPr="009E1AFE" w:rsidRDefault="00860331" w:rsidP="009E1AFE">
      <w:pPr>
        <w:rPr>
          <w:lang w:eastAsia="en-GB"/>
        </w:rPr>
      </w:pPr>
    </w:p>
    <w:p w14:paraId="7A32366C" w14:textId="0D7AAC2A" w:rsidR="00A76AEE" w:rsidRDefault="005C1CDE" w:rsidP="005C1CDE">
      <w:pPr>
        <w:pStyle w:val="Heading3"/>
        <w:rPr>
          <w:lang w:eastAsia="en-GB"/>
        </w:rPr>
      </w:pPr>
      <w:r>
        <w:rPr>
          <w:lang w:eastAsia="en-GB"/>
        </w:rPr>
        <w:t>Locum</w:t>
      </w:r>
    </w:p>
    <w:p w14:paraId="463F1E9C" w14:textId="6A0B7A99" w:rsidR="00BD750D" w:rsidRPr="00BD750D" w:rsidRDefault="00BD750D" w:rsidP="00BD750D">
      <w:pPr>
        <w:widowControl/>
        <w:autoSpaceDE/>
        <w:autoSpaceDN/>
        <w:rPr>
          <w:rFonts w:eastAsia="Times New Roman"/>
          <w:color w:val="262626"/>
          <w:szCs w:val="24"/>
          <w:lang w:eastAsia="en-GB"/>
        </w:rPr>
      </w:pPr>
      <w:r w:rsidRPr="00BD750D">
        <w:rPr>
          <w:rFonts w:eastAsia="Times New Roman"/>
          <w:color w:val="262626"/>
          <w:szCs w:val="24"/>
          <w:lang w:eastAsia="en-GB"/>
        </w:rPr>
        <w:t>A dentist providing temporary cover for another practitioner</w:t>
      </w:r>
      <w:r w:rsidR="00EA77A2">
        <w:rPr>
          <w:rFonts w:eastAsia="Times New Roman"/>
          <w:color w:val="262626"/>
          <w:szCs w:val="24"/>
          <w:lang w:eastAsia="en-GB"/>
        </w:rPr>
        <w:t xml:space="preserve"> (such as maternity cover)</w:t>
      </w:r>
      <w:r w:rsidRPr="00BD750D">
        <w:rPr>
          <w:rFonts w:eastAsia="Times New Roman"/>
          <w:color w:val="262626"/>
          <w:szCs w:val="24"/>
          <w:lang w:eastAsia="en-GB"/>
        </w:rPr>
        <w:t xml:space="preserve">, often requiring specific contract and payment arrangements. </w:t>
      </w:r>
    </w:p>
    <w:p w14:paraId="709AB119" w14:textId="77777777" w:rsidR="00A76AEE" w:rsidRPr="00A76AEE" w:rsidRDefault="00A76AEE" w:rsidP="00A76AEE">
      <w:pPr>
        <w:rPr>
          <w:lang w:eastAsia="en-GB"/>
        </w:rPr>
      </w:pPr>
    </w:p>
    <w:p w14:paraId="05EB9B6E" w14:textId="76935E71" w:rsidR="007F202A" w:rsidRDefault="00772CF7" w:rsidP="00772CF7">
      <w:pPr>
        <w:pStyle w:val="Heading3"/>
        <w:rPr>
          <w:lang w:eastAsia="en-GB"/>
        </w:rPr>
      </w:pPr>
      <w:r>
        <w:rPr>
          <w:lang w:eastAsia="en-GB"/>
        </w:rPr>
        <w:t>L</w:t>
      </w:r>
      <w:r w:rsidR="00301BD1">
        <w:rPr>
          <w:lang w:eastAsia="en-GB"/>
        </w:rPr>
        <w:t>ong-term sickness (L</w:t>
      </w:r>
      <w:r>
        <w:rPr>
          <w:lang w:eastAsia="en-GB"/>
        </w:rPr>
        <w:t>TS</w:t>
      </w:r>
      <w:r w:rsidR="00301BD1">
        <w:rPr>
          <w:lang w:eastAsia="en-GB"/>
        </w:rPr>
        <w:t>)</w:t>
      </w:r>
    </w:p>
    <w:p w14:paraId="55638D10" w14:textId="65661410" w:rsidR="00BD750D" w:rsidRDefault="00BD750D" w:rsidP="00BD750D">
      <w:pPr>
        <w:widowControl/>
        <w:autoSpaceDE/>
        <w:autoSpaceDN/>
        <w:rPr>
          <w:rFonts w:eastAsia="Times New Roman"/>
          <w:color w:val="262626"/>
          <w:szCs w:val="24"/>
          <w:lang w:eastAsia="en-GB"/>
        </w:rPr>
      </w:pPr>
      <w:r w:rsidRPr="00BD750D">
        <w:rPr>
          <w:rFonts w:eastAsia="Times New Roman"/>
          <w:color w:val="262626"/>
          <w:szCs w:val="24"/>
          <w:lang w:eastAsia="en-GB"/>
        </w:rPr>
        <w:t xml:space="preserve">Providers can claim long-term sickness leave payments if their performer is absent from work for longer than </w:t>
      </w:r>
      <w:r w:rsidR="00301BD1">
        <w:rPr>
          <w:rFonts w:eastAsia="Times New Roman"/>
          <w:color w:val="262626"/>
          <w:szCs w:val="24"/>
          <w:lang w:eastAsia="en-GB"/>
        </w:rPr>
        <w:t>four</w:t>
      </w:r>
      <w:r w:rsidRPr="00BD750D">
        <w:rPr>
          <w:rFonts w:eastAsia="Times New Roman"/>
          <w:color w:val="262626"/>
          <w:szCs w:val="24"/>
          <w:lang w:eastAsia="en-GB"/>
        </w:rPr>
        <w:t xml:space="preserve"> weeks and meets the qualifying conditions under the Statement of Financial Entitlement (SFE). </w:t>
      </w:r>
    </w:p>
    <w:p w14:paraId="51E2BCD3" w14:textId="77777777" w:rsidR="00CE3E9E" w:rsidRDefault="00CE3E9E" w:rsidP="00BD750D">
      <w:pPr>
        <w:widowControl/>
        <w:autoSpaceDE/>
        <w:autoSpaceDN/>
        <w:rPr>
          <w:rFonts w:eastAsia="Times New Roman"/>
          <w:color w:val="262626"/>
          <w:szCs w:val="24"/>
          <w:lang w:eastAsia="en-GB"/>
        </w:rPr>
      </w:pPr>
    </w:p>
    <w:p w14:paraId="08F8AB76" w14:textId="77777777" w:rsidR="00791785" w:rsidRDefault="00791785" w:rsidP="00BD750D">
      <w:pPr>
        <w:widowControl/>
        <w:autoSpaceDE/>
        <w:autoSpaceDN/>
        <w:rPr>
          <w:rFonts w:eastAsia="Times New Roman"/>
          <w:color w:val="262626"/>
          <w:szCs w:val="24"/>
          <w:lang w:eastAsia="en-GB"/>
        </w:rPr>
      </w:pPr>
    </w:p>
    <w:p w14:paraId="765533BD" w14:textId="77777777" w:rsidR="00F51E5B" w:rsidRDefault="00F51E5B" w:rsidP="00BD750D">
      <w:pPr>
        <w:widowControl/>
        <w:autoSpaceDE/>
        <w:autoSpaceDN/>
        <w:rPr>
          <w:rFonts w:eastAsia="Times New Roman"/>
          <w:color w:val="262626"/>
          <w:szCs w:val="24"/>
          <w:lang w:eastAsia="en-GB"/>
        </w:rPr>
      </w:pPr>
    </w:p>
    <w:p w14:paraId="77D4A5DC" w14:textId="77777777" w:rsidR="00F51E5B" w:rsidRDefault="00F51E5B" w:rsidP="00BD750D">
      <w:pPr>
        <w:widowControl/>
        <w:autoSpaceDE/>
        <w:autoSpaceDN/>
        <w:rPr>
          <w:rFonts w:eastAsia="Times New Roman"/>
          <w:color w:val="262626"/>
          <w:szCs w:val="24"/>
          <w:lang w:eastAsia="en-GB"/>
        </w:rPr>
      </w:pPr>
    </w:p>
    <w:p w14:paraId="7ADCF3A5" w14:textId="77777777" w:rsidR="00F51E5B" w:rsidRPr="00BD750D" w:rsidRDefault="00F51E5B" w:rsidP="00BD750D">
      <w:pPr>
        <w:widowControl/>
        <w:autoSpaceDE/>
        <w:autoSpaceDN/>
        <w:rPr>
          <w:rFonts w:eastAsia="Times New Roman"/>
          <w:color w:val="262626"/>
          <w:szCs w:val="24"/>
          <w:lang w:eastAsia="en-GB"/>
        </w:rPr>
      </w:pPr>
    </w:p>
    <w:p w14:paraId="5608456D" w14:textId="3F65AD1A" w:rsidR="000C26B2" w:rsidRDefault="0022760A" w:rsidP="0022760A">
      <w:pPr>
        <w:pStyle w:val="Heading2"/>
        <w:rPr>
          <w:lang w:eastAsia="en-GB"/>
        </w:rPr>
      </w:pPr>
      <w:bookmarkStart w:id="13" w:name="_M"/>
      <w:bookmarkEnd w:id="13"/>
      <w:r>
        <w:rPr>
          <w:lang w:eastAsia="en-GB"/>
        </w:rPr>
        <w:t>M</w:t>
      </w:r>
    </w:p>
    <w:p w14:paraId="003AE999" w14:textId="77777777" w:rsidR="0022760A" w:rsidRDefault="0022760A" w:rsidP="0022760A">
      <w:pPr>
        <w:rPr>
          <w:lang w:eastAsia="en-GB"/>
        </w:rPr>
      </w:pPr>
    </w:p>
    <w:p w14:paraId="51002C9C" w14:textId="77777777" w:rsidR="00F50C91" w:rsidRPr="00F50C91" w:rsidRDefault="00F50C91" w:rsidP="00F50C91">
      <w:pPr>
        <w:pStyle w:val="Heading3"/>
        <w:rPr>
          <w:lang w:eastAsia="en-GB"/>
        </w:rPr>
      </w:pPr>
      <w:r w:rsidRPr="00F50C91">
        <w:rPr>
          <w:lang w:eastAsia="en-GB"/>
        </w:rPr>
        <w:lastRenderedPageBreak/>
        <w:t>Mandate Form</w:t>
      </w:r>
    </w:p>
    <w:p w14:paraId="2DACF71C" w14:textId="06DC1C6C" w:rsidR="00D27926" w:rsidRPr="00D27926" w:rsidRDefault="5D9F90B8"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A form used by Local Dental Committees (LDCs) to update bank account details with the NHS</w:t>
      </w:r>
      <w:r w:rsidR="43BA249D"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0561A3DD"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to ensure levy payments are correct. </w:t>
      </w:r>
    </w:p>
    <w:p w14:paraId="6C834808" w14:textId="77777777" w:rsidR="00F50C91" w:rsidRDefault="00F50C91" w:rsidP="0022760A">
      <w:pPr>
        <w:rPr>
          <w:lang w:eastAsia="en-GB"/>
        </w:rPr>
      </w:pPr>
    </w:p>
    <w:p w14:paraId="3D0CE62B" w14:textId="77777777" w:rsidR="00D27926" w:rsidRPr="00D27926" w:rsidRDefault="00D27926" w:rsidP="00D27926">
      <w:pPr>
        <w:pStyle w:val="Heading3"/>
        <w:rPr>
          <w:lang w:eastAsia="en-GB"/>
        </w:rPr>
      </w:pPr>
      <w:r w:rsidRPr="00D27926">
        <w:rPr>
          <w:lang w:eastAsia="en-GB"/>
        </w:rPr>
        <w:t>Mandatory Services</w:t>
      </w:r>
    </w:p>
    <w:p w14:paraId="04130885" w14:textId="77777777" w:rsidR="00D27926" w:rsidRPr="00D27926" w:rsidRDefault="00D27926" w:rsidP="00D27926">
      <w:pPr>
        <w:widowControl/>
        <w:autoSpaceDE/>
        <w:autoSpaceDN/>
        <w:rPr>
          <w:rFonts w:eastAsia="Times New Roman"/>
          <w:color w:val="262626"/>
          <w:szCs w:val="24"/>
          <w:lang w:eastAsia="en-GB"/>
        </w:rPr>
      </w:pPr>
      <w:r w:rsidRPr="00D27926">
        <w:rPr>
          <w:rFonts w:eastAsia="Times New Roman"/>
          <w:color w:val="262626"/>
          <w:szCs w:val="24"/>
          <w:lang w:eastAsia="en-GB"/>
        </w:rPr>
        <w:t>Core NHS dental services that contractors are required to provide under their General Dental Services (GDS) contract.</w:t>
      </w:r>
    </w:p>
    <w:p w14:paraId="606365CC" w14:textId="77777777" w:rsidR="00F50C91" w:rsidRDefault="00F50C91" w:rsidP="0022760A">
      <w:pPr>
        <w:rPr>
          <w:lang w:eastAsia="en-GB"/>
        </w:rPr>
      </w:pPr>
    </w:p>
    <w:p w14:paraId="5B08DBCF" w14:textId="26A6F044" w:rsidR="00F47A1D" w:rsidRDefault="00F47A1D" w:rsidP="00F47A1D">
      <w:pPr>
        <w:pStyle w:val="Heading3"/>
        <w:rPr>
          <w:lang w:eastAsia="en-GB"/>
        </w:rPr>
      </w:pPr>
      <w:r w:rsidRPr="00F47A1D">
        <w:rPr>
          <w:lang w:eastAsia="en-GB"/>
        </w:rPr>
        <w:t>M</w:t>
      </w:r>
      <w:r w:rsidR="00994C45">
        <w:rPr>
          <w:lang w:eastAsia="en-GB"/>
        </w:rPr>
        <w:t>at</w:t>
      </w:r>
      <w:r w:rsidR="000B02BF">
        <w:rPr>
          <w:lang w:eastAsia="en-GB"/>
        </w:rPr>
        <w:t>ernity leave (M</w:t>
      </w:r>
      <w:r w:rsidRPr="00F47A1D">
        <w:rPr>
          <w:lang w:eastAsia="en-GB"/>
        </w:rPr>
        <w:t>AT</w:t>
      </w:r>
      <w:r w:rsidR="000B02BF">
        <w:rPr>
          <w:lang w:eastAsia="en-GB"/>
        </w:rPr>
        <w:t>)</w:t>
      </w:r>
    </w:p>
    <w:p w14:paraId="2ED8A1A9" w14:textId="77777777" w:rsidR="00AC5E8D" w:rsidRPr="00AC5E8D" w:rsidRDefault="00AC5E8D" w:rsidP="00AC5E8D">
      <w:pPr>
        <w:widowControl/>
        <w:autoSpaceDE/>
        <w:autoSpaceDN/>
        <w:rPr>
          <w:rFonts w:eastAsia="Times New Roman"/>
          <w:color w:val="262626"/>
          <w:szCs w:val="24"/>
          <w:lang w:eastAsia="en-GB"/>
        </w:rPr>
      </w:pPr>
      <w:r w:rsidRPr="00AC5E8D">
        <w:rPr>
          <w:rFonts w:eastAsia="Times New Roman"/>
          <w:color w:val="262626"/>
          <w:szCs w:val="24"/>
          <w:lang w:eastAsia="en-GB"/>
        </w:rPr>
        <w:t>Providers can claim maternity leave payments for a period of 26 weeks if their performer meet the qualifying conditions under the Statement of Financial Entitlement (SFE)</w:t>
      </w:r>
    </w:p>
    <w:p w14:paraId="11397706" w14:textId="77777777" w:rsidR="00F47A1D" w:rsidRDefault="00F47A1D" w:rsidP="00F47A1D">
      <w:pPr>
        <w:widowControl/>
        <w:autoSpaceDE/>
        <w:autoSpaceDN/>
        <w:rPr>
          <w:rFonts w:eastAsia="Times New Roman"/>
          <w:color w:val="262626"/>
          <w:szCs w:val="24"/>
          <w:lang w:eastAsia="en-GB"/>
        </w:rPr>
      </w:pPr>
    </w:p>
    <w:p w14:paraId="5B283C82" w14:textId="30134E4A" w:rsidR="00ED590D" w:rsidRDefault="00ED590D" w:rsidP="00ED590D">
      <w:pPr>
        <w:pStyle w:val="Heading3"/>
        <w:rPr>
          <w:lang w:eastAsia="en-GB"/>
        </w:rPr>
      </w:pPr>
      <w:r w:rsidRPr="00ED590D">
        <w:rPr>
          <w:lang w:eastAsia="en-GB"/>
        </w:rPr>
        <w:t xml:space="preserve">Maternity </w:t>
      </w:r>
      <w:r w:rsidR="00AC5E8D">
        <w:rPr>
          <w:lang w:eastAsia="en-GB"/>
        </w:rPr>
        <w:t>leave allowance</w:t>
      </w:r>
    </w:p>
    <w:p w14:paraId="268096B8" w14:textId="6717CEDE" w:rsidR="007B2C83" w:rsidRPr="007B2C83" w:rsidRDefault="5879A738"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Financial support available to NHS dentists during maternity leave, claimed through</w:t>
      </w:r>
      <w:r w:rsidR="27B3444F" w:rsidRPr="3756A753">
        <w:rPr>
          <w:rFonts w:eastAsia="Times New Roman"/>
          <w:color w:val="262626" w:themeColor="text1" w:themeTint="D9"/>
          <w:lang w:eastAsia="en-GB"/>
        </w:rPr>
        <w:t xml:space="preserve"> the</w:t>
      </w:r>
      <w:r w:rsidRPr="3756A753">
        <w:rPr>
          <w:rFonts w:eastAsia="Times New Roman"/>
          <w:color w:val="262626" w:themeColor="text1" w:themeTint="D9"/>
          <w:lang w:eastAsia="en-GB"/>
        </w:rPr>
        <w:t xml:space="preserve"> NHS</w:t>
      </w:r>
      <w:r w:rsidR="2CC5C218"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537C3C56" w:rsidRPr="3756A753">
        <w:rPr>
          <w:rFonts w:eastAsia="Times New Roman"/>
          <w:color w:val="262626" w:themeColor="text1" w:themeTint="D9"/>
          <w:lang w:eastAsia="en-GB"/>
        </w:rPr>
        <w:t>)</w:t>
      </w:r>
      <w:r w:rsidRPr="3756A753">
        <w:rPr>
          <w:rFonts w:eastAsia="Times New Roman"/>
          <w:color w:val="262626" w:themeColor="text1" w:themeTint="D9"/>
          <w:lang w:eastAsia="en-GB"/>
        </w:rPr>
        <w:t>.</w:t>
      </w:r>
    </w:p>
    <w:p w14:paraId="5DC8A3B1" w14:textId="77777777" w:rsidR="00ED590D" w:rsidRDefault="00ED590D" w:rsidP="00ED590D">
      <w:pPr>
        <w:widowControl/>
        <w:autoSpaceDE/>
        <w:autoSpaceDN/>
        <w:rPr>
          <w:rFonts w:eastAsia="Times New Roman"/>
          <w:color w:val="262626"/>
          <w:szCs w:val="24"/>
          <w:lang w:eastAsia="en-GB"/>
        </w:rPr>
      </w:pPr>
    </w:p>
    <w:p w14:paraId="6400B95F" w14:textId="77777777" w:rsidR="007B2C83" w:rsidRPr="007B2C83" w:rsidRDefault="5A6B14FC" w:rsidP="007B2C83">
      <w:pPr>
        <w:pStyle w:val="Heading3"/>
        <w:rPr>
          <w:lang w:eastAsia="en-GB"/>
        </w:rPr>
      </w:pPr>
      <w:commentRangeStart w:id="14"/>
      <w:r w:rsidRPr="21E3C710">
        <w:rPr>
          <w:lang w:eastAsia="en-GB"/>
        </w:rPr>
        <w:t xml:space="preserve">Maximum </w:t>
      </w:r>
      <w:commentRangeEnd w:id="14"/>
      <w:r w:rsidR="007B2C83" w:rsidRPr="21E3C710">
        <w:rPr>
          <w:rStyle w:val="CommentReference"/>
          <w:sz w:val="24"/>
          <w:szCs w:val="28"/>
          <w:lang w:eastAsia="en-GB"/>
        </w:rPr>
        <w:commentReference w:id="14"/>
      </w:r>
      <w:r w:rsidRPr="21E3C710">
        <w:rPr>
          <w:lang w:eastAsia="en-GB"/>
        </w:rPr>
        <w:t>Patient Charge</w:t>
      </w:r>
    </w:p>
    <w:p w14:paraId="38FAFA6B" w14:textId="23D6ECBC" w:rsidR="007B2C83" w:rsidRDefault="007B2C83" w:rsidP="00ED590D">
      <w:pPr>
        <w:widowControl/>
        <w:autoSpaceDE/>
        <w:autoSpaceDN/>
        <w:rPr>
          <w:rFonts w:eastAsia="Times New Roman"/>
          <w:color w:val="262626"/>
          <w:szCs w:val="24"/>
          <w:lang w:eastAsia="en-GB"/>
        </w:rPr>
      </w:pPr>
      <w:r w:rsidRPr="007B2C83">
        <w:rPr>
          <w:rFonts w:eastAsia="Times New Roman"/>
          <w:color w:val="262626"/>
          <w:szCs w:val="24"/>
          <w:lang w:eastAsia="en-GB"/>
        </w:rPr>
        <w:t xml:space="preserve">The </w:t>
      </w:r>
      <w:r w:rsidR="003D233A">
        <w:rPr>
          <w:rFonts w:eastAsia="Times New Roman"/>
          <w:color w:val="262626"/>
          <w:szCs w:val="24"/>
          <w:lang w:eastAsia="en-GB"/>
        </w:rPr>
        <w:t>maximum</w:t>
      </w:r>
      <w:r w:rsidR="00CE3E9E">
        <w:rPr>
          <w:rFonts w:eastAsia="Times New Roman"/>
          <w:color w:val="262626"/>
          <w:szCs w:val="24"/>
          <w:lang w:eastAsia="en-GB"/>
        </w:rPr>
        <w:t xml:space="preserve"> amount</w:t>
      </w:r>
      <w:r w:rsidRPr="007B2C83">
        <w:rPr>
          <w:rFonts w:eastAsia="Times New Roman"/>
          <w:color w:val="262626"/>
          <w:szCs w:val="24"/>
          <w:lang w:eastAsia="en-GB"/>
        </w:rPr>
        <w:t xml:space="preserve"> a patient pays for NHS dental treatment, regardless of how many items are included during treatment.</w:t>
      </w:r>
    </w:p>
    <w:p w14:paraId="09029AC6" w14:textId="77777777" w:rsidR="00CE3E9E" w:rsidRDefault="00CE3E9E" w:rsidP="00ED590D">
      <w:pPr>
        <w:widowControl/>
        <w:autoSpaceDE/>
        <w:autoSpaceDN/>
        <w:rPr>
          <w:rFonts w:eastAsia="Times New Roman"/>
          <w:color w:val="262626"/>
          <w:szCs w:val="24"/>
          <w:lang w:eastAsia="en-GB"/>
        </w:rPr>
      </w:pPr>
    </w:p>
    <w:p w14:paraId="71110F0D" w14:textId="41DDE61E" w:rsidR="00ED590D" w:rsidRDefault="00ED590D" w:rsidP="00ED590D">
      <w:pPr>
        <w:pStyle w:val="Heading3"/>
        <w:rPr>
          <w:lang w:eastAsia="en-GB"/>
        </w:rPr>
      </w:pPr>
      <w:r w:rsidRPr="00ED590D">
        <w:rPr>
          <w:lang w:eastAsia="en-GB"/>
        </w:rPr>
        <w:t>M</w:t>
      </w:r>
      <w:r w:rsidR="00C13406">
        <w:rPr>
          <w:lang w:eastAsia="en-GB"/>
        </w:rPr>
        <w:t>ulti-Speciality Community Provider (M</w:t>
      </w:r>
      <w:r w:rsidRPr="00ED590D">
        <w:rPr>
          <w:lang w:eastAsia="en-GB"/>
        </w:rPr>
        <w:t>CP</w:t>
      </w:r>
      <w:r w:rsidR="00C13406">
        <w:rPr>
          <w:lang w:eastAsia="en-GB"/>
        </w:rPr>
        <w:t>)</w:t>
      </w:r>
    </w:p>
    <w:p w14:paraId="4890C563" w14:textId="28995390" w:rsidR="007E4E48" w:rsidRDefault="007E4E48" w:rsidP="00BF1C90">
      <w:pPr>
        <w:widowControl/>
        <w:autoSpaceDE/>
        <w:autoSpaceDN/>
        <w:rPr>
          <w:rFonts w:eastAsia="Times New Roman"/>
          <w:color w:val="262626"/>
          <w:szCs w:val="24"/>
          <w:lang w:eastAsia="en-GB"/>
        </w:rPr>
      </w:pPr>
      <w:r w:rsidRPr="007E4E48">
        <w:rPr>
          <w:rFonts w:eastAsia="Times New Roman"/>
          <w:color w:val="262626"/>
          <w:szCs w:val="24"/>
          <w:lang w:eastAsia="en-GB"/>
        </w:rPr>
        <w:t>One of NHS England’s new models of care, designed to integrate general practice, community health services, mental health, social care and sometimes hospital services into a single, coordinated provider network.</w:t>
      </w:r>
    </w:p>
    <w:p w14:paraId="66167318" w14:textId="77777777" w:rsidR="007E4E48" w:rsidRDefault="007E4E48" w:rsidP="00BF1C90">
      <w:pPr>
        <w:widowControl/>
        <w:autoSpaceDE/>
        <w:autoSpaceDN/>
        <w:rPr>
          <w:rFonts w:eastAsia="Times New Roman"/>
          <w:color w:val="262626"/>
          <w:szCs w:val="24"/>
          <w:lang w:eastAsia="en-GB"/>
        </w:rPr>
      </w:pPr>
    </w:p>
    <w:p w14:paraId="374E6CB1" w14:textId="77777777" w:rsidR="0025681B" w:rsidRPr="0025681B" w:rsidRDefault="0025681B" w:rsidP="0025681B">
      <w:pPr>
        <w:pStyle w:val="Heading3"/>
        <w:rPr>
          <w:lang w:eastAsia="en-GB"/>
        </w:rPr>
      </w:pPr>
      <w:r w:rsidRPr="0025681B">
        <w:rPr>
          <w:lang w:eastAsia="en-GB"/>
        </w:rPr>
        <w:t>Mid-Year review</w:t>
      </w:r>
    </w:p>
    <w:p w14:paraId="27D4B5D6" w14:textId="239C0DBA" w:rsidR="003C07CF" w:rsidRPr="003C07CF" w:rsidRDefault="003C07CF" w:rsidP="003C07CF">
      <w:pPr>
        <w:widowControl/>
        <w:autoSpaceDE/>
        <w:autoSpaceDN/>
        <w:rPr>
          <w:rFonts w:eastAsia="Times New Roman"/>
          <w:color w:val="262626"/>
          <w:szCs w:val="24"/>
          <w:lang w:eastAsia="en-GB"/>
        </w:rPr>
      </w:pPr>
      <w:r w:rsidRPr="003C07CF">
        <w:rPr>
          <w:rFonts w:eastAsia="Times New Roman"/>
          <w:color w:val="262626"/>
          <w:szCs w:val="24"/>
          <w:lang w:eastAsia="en-GB"/>
        </w:rPr>
        <w:t xml:space="preserve">Contracts are reviewed at the </w:t>
      </w:r>
      <w:r w:rsidR="00442AB6">
        <w:rPr>
          <w:rFonts w:eastAsia="Times New Roman"/>
          <w:color w:val="262626"/>
          <w:szCs w:val="24"/>
          <w:lang w:eastAsia="en-GB"/>
        </w:rPr>
        <w:t>m</w:t>
      </w:r>
      <w:r w:rsidRPr="003C07CF">
        <w:rPr>
          <w:rFonts w:eastAsia="Times New Roman"/>
          <w:color w:val="262626"/>
          <w:szCs w:val="24"/>
          <w:lang w:eastAsia="en-GB"/>
        </w:rPr>
        <w:t>id-</w:t>
      </w:r>
      <w:r w:rsidR="00442AB6">
        <w:rPr>
          <w:rFonts w:eastAsia="Times New Roman"/>
          <w:color w:val="262626"/>
          <w:szCs w:val="24"/>
          <w:lang w:eastAsia="en-GB"/>
        </w:rPr>
        <w:t>y</w:t>
      </w:r>
      <w:r w:rsidRPr="003C07CF">
        <w:rPr>
          <w:rFonts w:eastAsia="Times New Roman"/>
          <w:color w:val="262626"/>
          <w:szCs w:val="24"/>
          <w:lang w:eastAsia="en-GB"/>
        </w:rPr>
        <w:t xml:space="preserve">ear point to assess activity achievements. Action Plans are required if contracts fall below the minimum requirements. Withholds are actioned if Providers fail to suggest actions to meet their contracted target for the full financial year (reviewed at Year-End). </w:t>
      </w:r>
    </w:p>
    <w:p w14:paraId="37FFC1B3" w14:textId="77777777" w:rsidR="003C07CF" w:rsidRDefault="003C07CF" w:rsidP="00771D00">
      <w:pPr>
        <w:widowControl/>
        <w:autoSpaceDE/>
        <w:autoSpaceDN/>
        <w:rPr>
          <w:rFonts w:eastAsia="Times New Roman"/>
          <w:color w:val="262626"/>
          <w:szCs w:val="24"/>
          <w:lang w:eastAsia="en-GB"/>
        </w:rPr>
      </w:pPr>
    </w:p>
    <w:p w14:paraId="0EDEED1B" w14:textId="77777777" w:rsidR="00CD3CD2" w:rsidRPr="00CD3CD2" w:rsidRDefault="00CD3CD2" w:rsidP="00CD3CD2">
      <w:pPr>
        <w:pStyle w:val="Heading3"/>
        <w:rPr>
          <w:lang w:eastAsia="en-GB"/>
        </w:rPr>
      </w:pPr>
      <w:r w:rsidRPr="00CD3CD2">
        <w:rPr>
          <w:lang w:eastAsia="en-GB"/>
        </w:rPr>
        <w:t>Monthly Schedule</w:t>
      </w:r>
    </w:p>
    <w:p w14:paraId="0C0610A3" w14:textId="1D27790E" w:rsidR="00CD3CD2" w:rsidRPr="00CD3CD2" w:rsidRDefault="79293DEE"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The payment schedule issued by</w:t>
      </w:r>
      <w:r w:rsidR="4B753414" w:rsidRPr="3756A753">
        <w:rPr>
          <w:rFonts w:eastAsia="Times New Roman"/>
          <w:color w:val="262626" w:themeColor="text1" w:themeTint="D9"/>
          <w:lang w:eastAsia="en-GB"/>
        </w:rPr>
        <w:t xml:space="preserve"> the</w:t>
      </w:r>
      <w:r w:rsidRPr="3756A753">
        <w:rPr>
          <w:rFonts w:eastAsia="Times New Roman"/>
          <w:color w:val="262626" w:themeColor="text1" w:themeTint="D9"/>
          <w:lang w:eastAsia="en-GB"/>
        </w:rPr>
        <w:t xml:space="preserve"> NHS</w:t>
      </w:r>
      <w:r w:rsidR="020F6218"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40F59985"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to contractors</w:t>
      </w:r>
      <w:r w:rsidR="46D86C7B" w:rsidRPr="3756A753">
        <w:rPr>
          <w:rFonts w:eastAsia="Times New Roman"/>
          <w:color w:val="262626" w:themeColor="text1" w:themeTint="D9"/>
          <w:lang w:eastAsia="en-GB"/>
        </w:rPr>
        <w:t>. They</w:t>
      </w:r>
      <w:r w:rsidRPr="3756A753">
        <w:rPr>
          <w:rFonts w:eastAsia="Times New Roman"/>
          <w:color w:val="262626" w:themeColor="text1" w:themeTint="D9"/>
          <w:lang w:eastAsia="en-GB"/>
        </w:rPr>
        <w:t xml:space="preserve"> </w:t>
      </w:r>
      <w:r w:rsidR="46D86C7B" w:rsidRPr="3756A753">
        <w:rPr>
          <w:rFonts w:eastAsia="Times New Roman"/>
          <w:color w:val="262626" w:themeColor="text1" w:themeTint="D9"/>
          <w:lang w:eastAsia="en-GB"/>
        </w:rPr>
        <w:t xml:space="preserve">detail </w:t>
      </w:r>
      <w:r w:rsidRPr="3756A753">
        <w:rPr>
          <w:rFonts w:eastAsia="Times New Roman"/>
          <w:color w:val="262626" w:themeColor="text1" w:themeTint="D9"/>
          <w:lang w:eastAsia="en-GB"/>
        </w:rPr>
        <w:t>activity, patient charges, levies and net payments for the month.</w:t>
      </w:r>
    </w:p>
    <w:p w14:paraId="33555ECD" w14:textId="77777777" w:rsidR="00CD3CD2" w:rsidRDefault="00CD3CD2" w:rsidP="00621D92">
      <w:pPr>
        <w:widowControl/>
        <w:autoSpaceDE/>
        <w:autoSpaceDN/>
        <w:rPr>
          <w:rFonts w:eastAsia="Times New Roman"/>
          <w:color w:val="262626"/>
          <w:szCs w:val="24"/>
          <w:lang w:eastAsia="en-GB"/>
        </w:rPr>
      </w:pPr>
    </w:p>
    <w:p w14:paraId="2D29FAAF" w14:textId="3AE3779E" w:rsidR="005B2075" w:rsidRPr="005B2075" w:rsidRDefault="005B2075" w:rsidP="005B2075">
      <w:pPr>
        <w:pStyle w:val="Heading3"/>
        <w:rPr>
          <w:lang w:eastAsia="en-GB"/>
        </w:rPr>
      </w:pPr>
      <w:r w:rsidRPr="005B2075">
        <w:rPr>
          <w:lang w:eastAsia="en-GB"/>
        </w:rPr>
        <w:t>M</w:t>
      </w:r>
      <w:r w:rsidR="00E978DB">
        <w:rPr>
          <w:lang w:eastAsia="en-GB"/>
        </w:rPr>
        <w:t>oney Purchase Additional Voluntary Contribution (M</w:t>
      </w:r>
      <w:r w:rsidRPr="005B2075">
        <w:rPr>
          <w:lang w:eastAsia="en-GB"/>
        </w:rPr>
        <w:t>PAVC</w:t>
      </w:r>
      <w:r w:rsidR="00E978DB">
        <w:rPr>
          <w:lang w:eastAsia="en-GB"/>
        </w:rPr>
        <w:t>)</w:t>
      </w:r>
    </w:p>
    <w:p w14:paraId="2656D1B3" w14:textId="77777777" w:rsidR="005B2075" w:rsidRDefault="005B2075" w:rsidP="005B2075">
      <w:pPr>
        <w:widowControl/>
        <w:autoSpaceDE/>
        <w:autoSpaceDN/>
        <w:rPr>
          <w:rFonts w:eastAsia="Times New Roman"/>
          <w:color w:val="262626"/>
          <w:szCs w:val="24"/>
          <w:lang w:eastAsia="en-GB"/>
        </w:rPr>
      </w:pPr>
      <w:r w:rsidRPr="005B2075">
        <w:rPr>
          <w:rFonts w:eastAsia="Times New Roman"/>
          <w:color w:val="262626"/>
          <w:szCs w:val="24"/>
          <w:lang w:eastAsia="en-GB"/>
        </w:rPr>
        <w:t>A specific type of Additional Voluntary Contribution (AVC) arrangement available within the NHS Pension Scheme, where contributions are invested in a money</w:t>
      </w:r>
      <w:r w:rsidRPr="005B2075">
        <w:rPr>
          <w:rFonts w:eastAsia="Times New Roman"/>
          <w:color w:val="262626"/>
          <w:szCs w:val="24"/>
          <w:lang w:eastAsia="en-GB"/>
        </w:rPr>
        <w:noBreakHyphen/>
        <w:t xml:space="preserve">purchase (defined contribution) plan. </w:t>
      </w:r>
    </w:p>
    <w:p w14:paraId="07B2CB7B" w14:textId="77777777" w:rsidR="00CE3E9E" w:rsidRDefault="00CE3E9E" w:rsidP="005B2075">
      <w:pPr>
        <w:widowControl/>
        <w:autoSpaceDE/>
        <w:autoSpaceDN/>
        <w:rPr>
          <w:rFonts w:eastAsia="Times New Roman"/>
          <w:color w:val="262626"/>
          <w:szCs w:val="24"/>
          <w:lang w:eastAsia="en-GB"/>
        </w:rPr>
      </w:pPr>
    </w:p>
    <w:p w14:paraId="14F97BB5" w14:textId="77777777" w:rsidR="00CE3E9E" w:rsidRDefault="00CE3E9E" w:rsidP="005B2075">
      <w:pPr>
        <w:widowControl/>
        <w:autoSpaceDE/>
        <w:autoSpaceDN/>
        <w:rPr>
          <w:rFonts w:eastAsia="Times New Roman"/>
          <w:color w:val="262626"/>
          <w:szCs w:val="24"/>
          <w:lang w:eastAsia="en-GB"/>
        </w:rPr>
      </w:pPr>
    </w:p>
    <w:p w14:paraId="109871E8" w14:textId="77777777" w:rsidR="00791785" w:rsidRDefault="00791785" w:rsidP="005B2075">
      <w:pPr>
        <w:widowControl/>
        <w:autoSpaceDE/>
        <w:autoSpaceDN/>
        <w:rPr>
          <w:rFonts w:eastAsia="Times New Roman"/>
          <w:color w:val="262626"/>
          <w:szCs w:val="24"/>
          <w:lang w:eastAsia="en-GB"/>
        </w:rPr>
      </w:pPr>
    </w:p>
    <w:p w14:paraId="7FDC7063" w14:textId="77777777" w:rsidR="00791785" w:rsidRDefault="00791785" w:rsidP="005B2075">
      <w:pPr>
        <w:widowControl/>
        <w:autoSpaceDE/>
        <w:autoSpaceDN/>
        <w:rPr>
          <w:rFonts w:eastAsia="Times New Roman"/>
          <w:color w:val="262626"/>
          <w:szCs w:val="24"/>
          <w:lang w:eastAsia="en-GB"/>
        </w:rPr>
      </w:pPr>
    </w:p>
    <w:p w14:paraId="7A26077F" w14:textId="77777777" w:rsidR="00791785" w:rsidRDefault="00791785" w:rsidP="005B2075">
      <w:pPr>
        <w:widowControl/>
        <w:autoSpaceDE/>
        <w:autoSpaceDN/>
        <w:rPr>
          <w:rFonts w:eastAsia="Times New Roman"/>
          <w:color w:val="262626"/>
          <w:szCs w:val="24"/>
          <w:lang w:eastAsia="en-GB"/>
        </w:rPr>
      </w:pPr>
    </w:p>
    <w:p w14:paraId="32858D30" w14:textId="77777777" w:rsidR="00791785" w:rsidRDefault="00791785" w:rsidP="005B2075">
      <w:pPr>
        <w:widowControl/>
        <w:autoSpaceDE/>
        <w:autoSpaceDN/>
        <w:rPr>
          <w:rFonts w:eastAsia="Times New Roman"/>
          <w:color w:val="262626"/>
          <w:szCs w:val="24"/>
          <w:lang w:eastAsia="en-GB"/>
        </w:rPr>
      </w:pPr>
    </w:p>
    <w:p w14:paraId="0B671A44" w14:textId="77777777" w:rsidR="00791785" w:rsidRDefault="00791785" w:rsidP="005B2075">
      <w:pPr>
        <w:widowControl/>
        <w:autoSpaceDE/>
        <w:autoSpaceDN/>
        <w:rPr>
          <w:rFonts w:eastAsia="Times New Roman"/>
          <w:color w:val="262626"/>
          <w:szCs w:val="24"/>
          <w:lang w:eastAsia="en-GB"/>
        </w:rPr>
      </w:pPr>
    </w:p>
    <w:p w14:paraId="33BA53FE" w14:textId="77777777" w:rsidR="00791785" w:rsidRDefault="00791785" w:rsidP="005B2075">
      <w:pPr>
        <w:widowControl/>
        <w:autoSpaceDE/>
        <w:autoSpaceDN/>
        <w:rPr>
          <w:rFonts w:eastAsia="Times New Roman"/>
          <w:color w:val="262626"/>
          <w:szCs w:val="24"/>
          <w:lang w:eastAsia="en-GB"/>
        </w:rPr>
      </w:pPr>
    </w:p>
    <w:p w14:paraId="55A34703" w14:textId="77777777" w:rsidR="0091157E" w:rsidRPr="005B2075" w:rsidRDefault="0091157E" w:rsidP="005B2075">
      <w:pPr>
        <w:widowControl/>
        <w:autoSpaceDE/>
        <w:autoSpaceDN/>
        <w:rPr>
          <w:rFonts w:eastAsia="Times New Roman"/>
          <w:color w:val="262626"/>
          <w:szCs w:val="24"/>
          <w:lang w:eastAsia="en-GB"/>
        </w:rPr>
      </w:pPr>
    </w:p>
    <w:p w14:paraId="392B6F79" w14:textId="52603DB6" w:rsidR="0057765E" w:rsidRPr="00621D92" w:rsidRDefault="0057765E" w:rsidP="0057765E">
      <w:pPr>
        <w:pStyle w:val="Heading2"/>
        <w:rPr>
          <w:lang w:eastAsia="en-GB"/>
        </w:rPr>
      </w:pPr>
      <w:bookmarkStart w:id="15" w:name="_N"/>
      <w:bookmarkEnd w:id="15"/>
      <w:r>
        <w:rPr>
          <w:lang w:eastAsia="en-GB"/>
        </w:rPr>
        <w:t>N</w:t>
      </w:r>
    </w:p>
    <w:p w14:paraId="7F2CB57F" w14:textId="529C8E37" w:rsidR="00621D92" w:rsidRPr="00621D92" w:rsidRDefault="00621D92" w:rsidP="00621D92">
      <w:pPr>
        <w:widowControl/>
        <w:autoSpaceDE/>
        <w:autoSpaceDN/>
        <w:rPr>
          <w:rFonts w:eastAsia="Times New Roman"/>
          <w:color w:val="262626"/>
          <w:szCs w:val="24"/>
          <w:lang w:eastAsia="en-GB"/>
        </w:rPr>
      </w:pPr>
    </w:p>
    <w:p w14:paraId="50AA0CE3" w14:textId="45493578" w:rsidR="00231378" w:rsidRPr="00231378" w:rsidRDefault="00231378" w:rsidP="00231378">
      <w:pPr>
        <w:pStyle w:val="Heading3"/>
        <w:rPr>
          <w:lang w:eastAsia="en-GB"/>
        </w:rPr>
      </w:pPr>
      <w:r w:rsidRPr="17F2C92A">
        <w:rPr>
          <w:lang w:eastAsia="en-GB"/>
        </w:rPr>
        <w:lastRenderedPageBreak/>
        <w:t>N</w:t>
      </w:r>
      <w:r w:rsidR="15B8A4E4" w:rsidRPr="17F2C92A">
        <w:rPr>
          <w:lang w:eastAsia="en-GB"/>
        </w:rPr>
        <w:t xml:space="preserve">egotiated </w:t>
      </w:r>
      <w:r w:rsidRPr="17F2C92A">
        <w:rPr>
          <w:lang w:eastAsia="en-GB"/>
        </w:rPr>
        <w:t>A</w:t>
      </w:r>
      <w:r w:rsidR="1FF239F0" w:rsidRPr="17F2C92A">
        <w:rPr>
          <w:lang w:eastAsia="en-GB"/>
        </w:rPr>
        <w:t xml:space="preserve">nnual </w:t>
      </w:r>
      <w:r w:rsidRPr="17F2C92A">
        <w:rPr>
          <w:lang w:eastAsia="en-GB"/>
        </w:rPr>
        <w:t>A</w:t>
      </w:r>
      <w:r w:rsidR="042CC054" w:rsidRPr="17F2C92A">
        <w:rPr>
          <w:lang w:eastAsia="en-GB"/>
        </w:rPr>
        <w:t xml:space="preserve">greement </w:t>
      </w:r>
      <w:r w:rsidRPr="17F2C92A">
        <w:rPr>
          <w:lang w:eastAsia="en-GB"/>
        </w:rPr>
        <w:t>V</w:t>
      </w:r>
      <w:r w:rsidR="4F1B854D" w:rsidRPr="17F2C92A">
        <w:rPr>
          <w:lang w:eastAsia="en-GB"/>
        </w:rPr>
        <w:t>alue (NAAV)</w:t>
      </w:r>
    </w:p>
    <w:p w14:paraId="507160D5" w14:textId="1441D0E8" w:rsidR="0069401A" w:rsidRPr="0069401A" w:rsidRDefault="0069401A" w:rsidP="17F2C92A">
      <w:pPr>
        <w:widowControl/>
        <w:autoSpaceDE/>
        <w:autoSpaceDN/>
        <w:rPr>
          <w:rFonts w:eastAsia="Times New Roman"/>
          <w:color w:val="262626"/>
          <w:lang w:eastAsia="en-GB"/>
        </w:rPr>
      </w:pPr>
      <w:r w:rsidRPr="17F2C92A">
        <w:rPr>
          <w:rFonts w:eastAsia="Times New Roman"/>
          <w:color w:val="262626" w:themeColor="text1" w:themeTint="D9"/>
          <w:lang w:eastAsia="en-GB"/>
        </w:rPr>
        <w:t>The agreed annual monetary value of a Personal Dental Services (PDS) agreement. Like NACV, it sets the total funding for the contractor’s NHS dental provision</w:t>
      </w:r>
      <w:r w:rsidR="447FBC93" w:rsidRPr="17F2C92A">
        <w:rPr>
          <w:rFonts w:eastAsia="Times New Roman"/>
          <w:color w:val="262626" w:themeColor="text1" w:themeTint="D9"/>
          <w:lang w:eastAsia="en-GB"/>
        </w:rPr>
        <w:t>. However, it is</w:t>
      </w:r>
      <w:r w:rsidRPr="17F2C92A">
        <w:rPr>
          <w:rFonts w:eastAsia="Times New Roman"/>
          <w:color w:val="262626" w:themeColor="text1" w:themeTint="D9"/>
          <w:lang w:eastAsia="en-GB"/>
        </w:rPr>
        <w:t xml:space="preserve"> under the more flexible PDS framework, which can include tailored services beyond standard GDS activity.</w:t>
      </w:r>
    </w:p>
    <w:p w14:paraId="16989B1D" w14:textId="77777777" w:rsidR="00231378" w:rsidRDefault="00231378" w:rsidP="00231378">
      <w:pPr>
        <w:widowControl/>
        <w:autoSpaceDE/>
        <w:autoSpaceDN/>
        <w:rPr>
          <w:rFonts w:eastAsia="Times New Roman"/>
          <w:color w:val="262626"/>
          <w:szCs w:val="24"/>
          <w:lang w:eastAsia="en-GB"/>
        </w:rPr>
      </w:pPr>
    </w:p>
    <w:p w14:paraId="2BA6E8E9" w14:textId="55DDC0AC" w:rsidR="00DE234F" w:rsidRPr="00DE234F" w:rsidRDefault="7AFE6C64" w:rsidP="00DE234F">
      <w:pPr>
        <w:pStyle w:val="Heading3"/>
        <w:rPr>
          <w:lang w:eastAsia="en-GB"/>
        </w:rPr>
      </w:pPr>
      <w:r w:rsidRPr="3756A753">
        <w:rPr>
          <w:lang w:eastAsia="en-GB"/>
        </w:rPr>
        <w:t>N</w:t>
      </w:r>
      <w:r w:rsidR="60987C36" w:rsidRPr="3756A753">
        <w:rPr>
          <w:lang w:eastAsia="en-GB"/>
        </w:rPr>
        <w:t xml:space="preserve">egotiated </w:t>
      </w:r>
      <w:r w:rsidRPr="3756A753">
        <w:rPr>
          <w:lang w:eastAsia="en-GB"/>
        </w:rPr>
        <w:t>A</w:t>
      </w:r>
      <w:r w:rsidR="18580D82" w:rsidRPr="3756A753">
        <w:rPr>
          <w:lang w:eastAsia="en-GB"/>
        </w:rPr>
        <w:t xml:space="preserve">nnual </w:t>
      </w:r>
      <w:r w:rsidRPr="3756A753">
        <w:rPr>
          <w:lang w:eastAsia="en-GB"/>
        </w:rPr>
        <w:t>C</w:t>
      </w:r>
      <w:r w:rsidR="1AB81B5C" w:rsidRPr="3756A753">
        <w:rPr>
          <w:lang w:eastAsia="en-GB"/>
        </w:rPr>
        <w:t xml:space="preserve">ontract </w:t>
      </w:r>
      <w:r w:rsidRPr="3756A753">
        <w:rPr>
          <w:lang w:eastAsia="en-GB"/>
        </w:rPr>
        <w:t>V</w:t>
      </w:r>
      <w:r w:rsidR="5ACC76F0" w:rsidRPr="3756A753">
        <w:rPr>
          <w:lang w:eastAsia="en-GB"/>
        </w:rPr>
        <w:t>alue (NACV)</w:t>
      </w:r>
      <w:r w:rsidRPr="3756A753">
        <w:rPr>
          <w:lang w:eastAsia="en-GB"/>
        </w:rPr>
        <w:t xml:space="preserve"> </w:t>
      </w:r>
    </w:p>
    <w:p w14:paraId="21FC205C" w14:textId="77777777" w:rsidR="007E2C29" w:rsidRPr="007E2C29" w:rsidRDefault="007E2C29" w:rsidP="007E2C29">
      <w:pPr>
        <w:widowControl/>
        <w:autoSpaceDE/>
        <w:autoSpaceDN/>
        <w:rPr>
          <w:rFonts w:eastAsia="Times New Roman"/>
          <w:color w:val="262626"/>
          <w:szCs w:val="24"/>
          <w:lang w:eastAsia="en-GB"/>
        </w:rPr>
      </w:pPr>
      <w:r w:rsidRPr="007E2C29">
        <w:rPr>
          <w:rFonts w:eastAsia="Times New Roman"/>
          <w:color w:val="262626"/>
          <w:szCs w:val="24"/>
          <w:lang w:eastAsia="en-GB"/>
        </w:rPr>
        <w:t>The agreed annual monetary value of a General Dental Services (GDS) contract between an NHS dental contractor and NHS England.</w:t>
      </w:r>
    </w:p>
    <w:p w14:paraId="43823A42" w14:textId="77777777" w:rsidR="00DE234F" w:rsidRDefault="00DE234F" w:rsidP="00DE234F">
      <w:pPr>
        <w:widowControl/>
        <w:autoSpaceDE/>
        <w:autoSpaceDN/>
        <w:rPr>
          <w:rFonts w:eastAsia="Times New Roman"/>
          <w:color w:val="262626"/>
          <w:szCs w:val="24"/>
          <w:lang w:eastAsia="en-GB"/>
        </w:rPr>
      </w:pPr>
    </w:p>
    <w:p w14:paraId="6BFB4201" w14:textId="61B8E574" w:rsidR="00DA7376" w:rsidRPr="00DA7376" w:rsidRDefault="09580021" w:rsidP="00DA7376">
      <w:pPr>
        <w:pStyle w:val="Heading3"/>
        <w:rPr>
          <w:lang w:eastAsia="en-GB"/>
        </w:rPr>
      </w:pPr>
      <w:r w:rsidRPr="3756A753">
        <w:rPr>
          <w:lang w:eastAsia="en-GB"/>
        </w:rPr>
        <w:t>N</w:t>
      </w:r>
      <w:r w:rsidR="2F5B028D" w:rsidRPr="3756A753">
        <w:rPr>
          <w:lang w:eastAsia="en-GB"/>
        </w:rPr>
        <w:t>ew Business Models (N</w:t>
      </w:r>
      <w:r w:rsidRPr="3756A753">
        <w:rPr>
          <w:lang w:eastAsia="en-GB"/>
        </w:rPr>
        <w:t>BM</w:t>
      </w:r>
      <w:r w:rsidR="1D30A8FE" w:rsidRPr="3756A753">
        <w:rPr>
          <w:lang w:eastAsia="en-GB"/>
        </w:rPr>
        <w:t>)</w:t>
      </w:r>
    </w:p>
    <w:p w14:paraId="7D313D25" w14:textId="0E5BDB57" w:rsidR="007E2C29" w:rsidRDefault="7CA915F2"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Approaches developed within the NHS to explore alternative ways of organising, contracting</w:t>
      </w:r>
      <w:r w:rsidR="2802486F" w:rsidRPr="3756A753">
        <w:rPr>
          <w:rFonts w:eastAsia="Times New Roman"/>
          <w:color w:val="262626" w:themeColor="text1" w:themeTint="D9"/>
          <w:lang w:eastAsia="en-GB"/>
        </w:rPr>
        <w:t xml:space="preserve"> </w:t>
      </w:r>
      <w:r w:rsidRPr="3756A753">
        <w:rPr>
          <w:rFonts w:eastAsia="Times New Roman"/>
          <w:color w:val="262626" w:themeColor="text1" w:themeTint="D9"/>
          <w:lang w:eastAsia="en-GB"/>
        </w:rPr>
        <w:t>and funding healthcare services.</w:t>
      </w:r>
    </w:p>
    <w:p w14:paraId="3089A69D" w14:textId="77777777" w:rsidR="00DA7376" w:rsidRDefault="00DA7376" w:rsidP="00DA7376">
      <w:pPr>
        <w:widowControl/>
        <w:autoSpaceDE/>
        <w:autoSpaceDN/>
        <w:rPr>
          <w:rFonts w:eastAsia="Times New Roman"/>
          <w:color w:val="262626"/>
          <w:szCs w:val="24"/>
          <w:lang w:eastAsia="en-GB"/>
        </w:rPr>
      </w:pPr>
    </w:p>
    <w:p w14:paraId="6FD3D4AB" w14:textId="1A92A1A6" w:rsidR="00DA7376" w:rsidRPr="00DA7376" w:rsidRDefault="09580021" w:rsidP="00DA7376">
      <w:pPr>
        <w:pStyle w:val="Heading3"/>
        <w:rPr>
          <w:lang w:eastAsia="en-GB"/>
        </w:rPr>
      </w:pPr>
      <w:r w:rsidRPr="3756A753">
        <w:rPr>
          <w:lang w:eastAsia="en-GB"/>
        </w:rPr>
        <w:t>N</w:t>
      </w:r>
      <w:r w:rsidR="31AA55B3" w:rsidRPr="3756A753">
        <w:rPr>
          <w:lang w:eastAsia="en-GB"/>
        </w:rPr>
        <w:t>ew Care Models (N</w:t>
      </w:r>
      <w:r w:rsidRPr="3756A753">
        <w:rPr>
          <w:lang w:eastAsia="en-GB"/>
        </w:rPr>
        <w:t>CM</w:t>
      </w:r>
      <w:r w:rsidR="227E0A18" w:rsidRPr="3756A753">
        <w:rPr>
          <w:lang w:eastAsia="en-GB"/>
        </w:rPr>
        <w:t>)</w:t>
      </w:r>
    </w:p>
    <w:p w14:paraId="6A4200D0" w14:textId="74FA567E" w:rsidR="00102211" w:rsidRPr="00102211" w:rsidRDefault="45244726"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NHS England initiatives that test innovative ways of delivering care, often through integration of services across primary, community, mental health and hospital care.</w:t>
      </w:r>
    </w:p>
    <w:p w14:paraId="64A7176B" w14:textId="77777777" w:rsidR="00CE3E9E" w:rsidRDefault="00CE3E9E" w:rsidP="00E27534">
      <w:pPr>
        <w:widowControl/>
        <w:autoSpaceDE/>
        <w:autoSpaceDN/>
        <w:rPr>
          <w:rFonts w:eastAsia="Times New Roman"/>
          <w:color w:val="262626"/>
          <w:szCs w:val="24"/>
          <w:lang w:eastAsia="en-GB"/>
        </w:rPr>
      </w:pPr>
    </w:p>
    <w:p w14:paraId="4C38DA8F" w14:textId="7362BCFD" w:rsidR="00087620" w:rsidRPr="00087620" w:rsidRDefault="49F7E9D4" w:rsidP="00087620">
      <w:pPr>
        <w:pStyle w:val="Heading3"/>
        <w:rPr>
          <w:lang w:eastAsia="en-GB"/>
        </w:rPr>
      </w:pPr>
      <w:r w:rsidRPr="3756A753">
        <w:rPr>
          <w:lang w:eastAsia="en-GB"/>
        </w:rPr>
        <w:t>N</w:t>
      </w:r>
      <w:r w:rsidR="17956754" w:rsidRPr="3756A753">
        <w:rPr>
          <w:lang w:eastAsia="en-GB"/>
        </w:rPr>
        <w:t>on-Domestic Business Rates (N</w:t>
      </w:r>
      <w:r w:rsidR="20C5CD31" w:rsidRPr="3756A753">
        <w:rPr>
          <w:lang w:eastAsia="en-GB"/>
        </w:rPr>
        <w:t>DBR</w:t>
      </w:r>
      <w:r w:rsidR="1A2FADB7" w:rsidRPr="3756A753">
        <w:rPr>
          <w:lang w:eastAsia="en-GB"/>
        </w:rPr>
        <w:t>)</w:t>
      </w:r>
    </w:p>
    <w:p w14:paraId="5C538DE7" w14:textId="77777777" w:rsidR="00E038EE" w:rsidRPr="00E038EE" w:rsidRDefault="00E038EE" w:rsidP="00E038EE">
      <w:pPr>
        <w:widowControl/>
        <w:autoSpaceDE/>
        <w:autoSpaceDN/>
        <w:rPr>
          <w:rFonts w:eastAsia="Times New Roman"/>
          <w:color w:val="262626"/>
          <w:szCs w:val="24"/>
          <w:lang w:eastAsia="en-GB"/>
        </w:rPr>
      </w:pPr>
      <w:r w:rsidRPr="00E038EE">
        <w:rPr>
          <w:rFonts w:eastAsia="Times New Roman"/>
          <w:color w:val="262626"/>
          <w:szCs w:val="24"/>
          <w:lang w:eastAsia="en-GB"/>
        </w:rPr>
        <w:t>A local tax on properties used for business purposes, including dental practices. The amount payable is based on the property’s “rateable value” set by the Valuation Office Agency.</w:t>
      </w:r>
    </w:p>
    <w:p w14:paraId="37415BB1" w14:textId="77777777" w:rsidR="00FE3E03" w:rsidRDefault="00FE3E03" w:rsidP="00FE3E03">
      <w:pPr>
        <w:widowControl/>
        <w:autoSpaceDE/>
        <w:autoSpaceDN/>
        <w:rPr>
          <w:rFonts w:eastAsia="Times New Roman"/>
          <w:color w:val="262626"/>
          <w:szCs w:val="24"/>
          <w:lang w:eastAsia="en-GB"/>
        </w:rPr>
      </w:pPr>
    </w:p>
    <w:p w14:paraId="5375FDEF" w14:textId="2243FACC" w:rsidR="00E744A7" w:rsidRPr="00E744A7" w:rsidRDefault="28FE83AA" w:rsidP="00E744A7">
      <w:pPr>
        <w:pStyle w:val="Heading3"/>
        <w:rPr>
          <w:lang w:eastAsia="en-GB"/>
        </w:rPr>
      </w:pPr>
      <w:r w:rsidRPr="3756A753">
        <w:rPr>
          <w:lang w:eastAsia="en-GB"/>
        </w:rPr>
        <w:t>N</w:t>
      </w:r>
      <w:r w:rsidR="25647F9C" w:rsidRPr="3756A753">
        <w:rPr>
          <w:lang w:eastAsia="en-GB"/>
        </w:rPr>
        <w:t>et Pensionable Earnings (N</w:t>
      </w:r>
      <w:r w:rsidRPr="3756A753">
        <w:rPr>
          <w:lang w:eastAsia="en-GB"/>
        </w:rPr>
        <w:t>PE</w:t>
      </w:r>
      <w:r w:rsidR="6711997C" w:rsidRPr="3756A753">
        <w:rPr>
          <w:lang w:eastAsia="en-GB"/>
        </w:rPr>
        <w:t>)</w:t>
      </w:r>
    </w:p>
    <w:p w14:paraId="7255AA76" w14:textId="674AD869" w:rsidR="00536DED" w:rsidRPr="00C73C33" w:rsidRDefault="00A2A0E7" w:rsidP="00C73C33">
      <w:pPr>
        <w:rPr>
          <w:lang w:eastAsia="en-GB"/>
        </w:rPr>
      </w:pPr>
      <w:r w:rsidRPr="3756A753">
        <w:rPr>
          <w:lang w:eastAsia="en-GB"/>
        </w:rPr>
        <w:t>T</w:t>
      </w:r>
      <w:r w:rsidR="2A1D067B" w:rsidRPr="3756A753">
        <w:rPr>
          <w:lang w:eastAsia="en-GB"/>
        </w:rPr>
        <w:t>he estimated amount of pensionable earnings for a performer who is in the NHS pension scheme.</w:t>
      </w:r>
    </w:p>
    <w:p w14:paraId="0119F81B" w14:textId="3CC711DB" w:rsidR="00264448" w:rsidRPr="00A10E4E" w:rsidRDefault="00287774" w:rsidP="00A10E4E">
      <w:pPr>
        <w:pStyle w:val="Heading3"/>
        <w:rPr>
          <w:rFonts w:eastAsia="Times New Roman"/>
          <w:color w:val="262626"/>
          <w:lang w:eastAsia="en-GB"/>
        </w:rPr>
      </w:pPr>
      <w:r>
        <w:br/>
      </w:r>
      <w:r w:rsidR="676567A4" w:rsidRPr="3756A753">
        <w:rPr>
          <w:lang w:eastAsia="en-GB"/>
        </w:rPr>
        <w:t>N</w:t>
      </w:r>
      <w:r w:rsidR="37DF4B24" w:rsidRPr="3756A753">
        <w:rPr>
          <w:lang w:eastAsia="en-GB"/>
        </w:rPr>
        <w:t>et Pensionable Earnings Equivalent (N</w:t>
      </w:r>
      <w:r w:rsidR="676567A4" w:rsidRPr="3756A753">
        <w:rPr>
          <w:lang w:eastAsia="en-GB"/>
        </w:rPr>
        <w:t>PEE</w:t>
      </w:r>
      <w:r w:rsidR="2B6569C7" w:rsidRPr="3756A753">
        <w:rPr>
          <w:lang w:eastAsia="en-GB"/>
        </w:rPr>
        <w:t>)</w:t>
      </w:r>
    </w:p>
    <w:p w14:paraId="3001067B" w14:textId="360841AA" w:rsidR="00B35EF5" w:rsidRDefault="00D515B7" w:rsidP="00FE3E03">
      <w:pPr>
        <w:widowControl/>
        <w:autoSpaceDE/>
        <w:autoSpaceDN/>
        <w:rPr>
          <w:rFonts w:eastAsia="Times New Roman"/>
          <w:color w:val="262626"/>
          <w:szCs w:val="24"/>
          <w:lang w:eastAsia="en-GB"/>
        </w:rPr>
      </w:pPr>
      <w:r>
        <w:rPr>
          <w:rFonts w:eastAsia="Times New Roman"/>
          <w:color w:val="262626"/>
          <w:szCs w:val="24"/>
          <w:lang w:eastAsia="en-GB"/>
        </w:rPr>
        <w:t>The estimated amou</w:t>
      </w:r>
      <w:r w:rsidR="00C36CAF">
        <w:rPr>
          <w:rFonts w:eastAsia="Times New Roman"/>
          <w:color w:val="262626"/>
          <w:szCs w:val="24"/>
          <w:lang w:eastAsia="en-GB"/>
        </w:rPr>
        <w:t>nt of pensionable earnings for a performer who is not</w:t>
      </w:r>
      <w:r w:rsidR="00A10E4E">
        <w:rPr>
          <w:rFonts w:eastAsia="Times New Roman"/>
          <w:color w:val="262626"/>
          <w:szCs w:val="24"/>
          <w:lang w:eastAsia="en-GB"/>
        </w:rPr>
        <w:t xml:space="preserve"> in the NHS pension scheme, per month or year.</w:t>
      </w:r>
    </w:p>
    <w:p w14:paraId="2E6E9ACA" w14:textId="77777777" w:rsidR="00FB2A64" w:rsidRDefault="00FB2A64" w:rsidP="00FE3E03">
      <w:pPr>
        <w:widowControl/>
        <w:autoSpaceDE/>
        <w:autoSpaceDN/>
        <w:rPr>
          <w:rFonts w:eastAsia="Times New Roman"/>
          <w:color w:val="262626"/>
          <w:szCs w:val="24"/>
          <w:lang w:eastAsia="en-GB"/>
        </w:rPr>
      </w:pPr>
    </w:p>
    <w:p w14:paraId="2ED1F866" w14:textId="77777777" w:rsidR="00A10E4E" w:rsidRDefault="00A10E4E" w:rsidP="00FE3E03">
      <w:pPr>
        <w:widowControl/>
        <w:autoSpaceDE/>
        <w:autoSpaceDN/>
        <w:rPr>
          <w:rFonts w:eastAsia="Times New Roman"/>
          <w:color w:val="262626"/>
          <w:szCs w:val="24"/>
          <w:lang w:eastAsia="en-GB"/>
        </w:rPr>
      </w:pPr>
    </w:p>
    <w:p w14:paraId="5FED6404" w14:textId="44640E6A" w:rsidR="0099102B" w:rsidRDefault="005E4D75" w:rsidP="0099102B">
      <w:pPr>
        <w:pStyle w:val="Heading2"/>
        <w:rPr>
          <w:lang w:eastAsia="en-GB"/>
        </w:rPr>
      </w:pPr>
      <w:bookmarkStart w:id="16" w:name="_O"/>
      <w:bookmarkEnd w:id="16"/>
      <w:r>
        <w:rPr>
          <w:lang w:eastAsia="en-GB"/>
        </w:rPr>
        <w:t>O</w:t>
      </w:r>
    </w:p>
    <w:p w14:paraId="3B1B14B8" w14:textId="77777777" w:rsidR="005E4D75" w:rsidRDefault="005E4D75" w:rsidP="005E4D75">
      <w:pPr>
        <w:rPr>
          <w:lang w:eastAsia="en-GB"/>
        </w:rPr>
      </w:pPr>
    </w:p>
    <w:p w14:paraId="60885C45" w14:textId="565542D9" w:rsidR="00A266F3" w:rsidRPr="00A266F3" w:rsidRDefault="35599E2D" w:rsidP="00A266F3">
      <w:pPr>
        <w:pStyle w:val="Heading3"/>
        <w:rPr>
          <w:lang w:eastAsia="en-GB"/>
        </w:rPr>
      </w:pPr>
      <w:r w:rsidRPr="3756A753">
        <w:rPr>
          <w:lang w:eastAsia="en-GB"/>
        </w:rPr>
        <w:t>O</w:t>
      </w:r>
      <w:r w:rsidR="23570C30" w:rsidRPr="3756A753">
        <w:rPr>
          <w:lang w:eastAsia="en-GB"/>
        </w:rPr>
        <w:t>ut of Hours Contract (O</w:t>
      </w:r>
      <w:r w:rsidRPr="3756A753">
        <w:rPr>
          <w:lang w:eastAsia="en-GB"/>
        </w:rPr>
        <w:t>OH</w:t>
      </w:r>
      <w:r w:rsidR="06194A41" w:rsidRPr="3756A753">
        <w:rPr>
          <w:lang w:eastAsia="en-GB"/>
        </w:rPr>
        <w:t>)</w:t>
      </w:r>
    </w:p>
    <w:p w14:paraId="7B8BFC44" w14:textId="7A550BFE" w:rsidR="00C829C3" w:rsidRPr="00C829C3" w:rsidRDefault="00C829C3" w:rsidP="00C829C3">
      <w:pPr>
        <w:widowControl/>
        <w:autoSpaceDE/>
        <w:autoSpaceDN/>
        <w:rPr>
          <w:rFonts w:eastAsia="Times New Roman"/>
          <w:color w:val="262626"/>
          <w:szCs w:val="24"/>
          <w:lang w:eastAsia="en-GB"/>
        </w:rPr>
      </w:pPr>
      <w:r w:rsidRPr="00C829C3">
        <w:rPr>
          <w:rFonts w:eastAsia="Times New Roman"/>
          <w:color w:val="262626"/>
          <w:szCs w:val="24"/>
          <w:lang w:eastAsia="en-GB"/>
        </w:rPr>
        <w:t>A contractual arrangement under NHS dental services for providing urgent dental care outside normal practice opening times</w:t>
      </w:r>
      <w:r>
        <w:rPr>
          <w:rFonts w:eastAsia="Times New Roman"/>
          <w:color w:val="262626"/>
          <w:szCs w:val="24"/>
          <w:lang w:eastAsia="en-GB"/>
        </w:rPr>
        <w:t>.</w:t>
      </w:r>
    </w:p>
    <w:p w14:paraId="20C4C0E4" w14:textId="77777777" w:rsidR="00597300" w:rsidRDefault="00597300" w:rsidP="00597300">
      <w:pPr>
        <w:widowControl/>
        <w:autoSpaceDE/>
        <w:autoSpaceDN/>
        <w:rPr>
          <w:rFonts w:eastAsia="Times New Roman"/>
          <w:color w:val="262626"/>
          <w:szCs w:val="24"/>
          <w:lang w:eastAsia="en-GB"/>
        </w:rPr>
      </w:pPr>
    </w:p>
    <w:p w14:paraId="7DDCB86A" w14:textId="77777777" w:rsidR="00597300" w:rsidRPr="00597300" w:rsidRDefault="00597300" w:rsidP="00597300">
      <w:pPr>
        <w:pStyle w:val="Heading3"/>
        <w:rPr>
          <w:lang w:eastAsia="en-GB"/>
        </w:rPr>
      </w:pPr>
      <w:r w:rsidRPr="00597300">
        <w:rPr>
          <w:lang w:eastAsia="en-GB"/>
        </w:rPr>
        <w:t>Override</w:t>
      </w:r>
    </w:p>
    <w:p w14:paraId="24FBC743" w14:textId="056C493E" w:rsidR="00597300" w:rsidRDefault="0E9FD88F"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An administrative adjustment made in Compass to correct or change a claim, payment or contract entry when the standard automated process cannot apply.</w:t>
      </w:r>
      <w:r w:rsidR="0276608A" w:rsidRPr="3756A753">
        <w:rPr>
          <w:rFonts w:eastAsia="Times New Roman"/>
          <w:color w:val="262626" w:themeColor="text1" w:themeTint="D9"/>
          <w:lang w:eastAsia="en-GB"/>
        </w:rPr>
        <w:t xml:space="preserve"> </w:t>
      </w:r>
      <w:r w:rsidRPr="3756A753">
        <w:rPr>
          <w:rFonts w:eastAsia="Times New Roman"/>
          <w:color w:val="262626" w:themeColor="text1" w:themeTint="D9"/>
          <w:lang w:eastAsia="en-GB"/>
        </w:rPr>
        <w:t xml:space="preserve">Overrides are most often applied by the Activity Team to allow late claims. </w:t>
      </w:r>
    </w:p>
    <w:p w14:paraId="4D18C15D" w14:textId="77777777" w:rsidR="00CE3E9E" w:rsidRDefault="00CE3E9E" w:rsidP="00597300">
      <w:pPr>
        <w:widowControl/>
        <w:autoSpaceDE/>
        <w:autoSpaceDN/>
        <w:rPr>
          <w:rFonts w:eastAsia="Times New Roman"/>
          <w:color w:val="262626"/>
          <w:szCs w:val="24"/>
          <w:lang w:eastAsia="en-GB"/>
        </w:rPr>
      </w:pPr>
    </w:p>
    <w:p w14:paraId="3AFBA14C" w14:textId="77777777" w:rsidR="00CE3E9E" w:rsidRDefault="00CE3E9E" w:rsidP="00597300">
      <w:pPr>
        <w:widowControl/>
        <w:autoSpaceDE/>
        <w:autoSpaceDN/>
        <w:rPr>
          <w:rFonts w:eastAsia="Times New Roman"/>
          <w:color w:val="262626"/>
          <w:szCs w:val="24"/>
          <w:lang w:eastAsia="en-GB"/>
        </w:rPr>
      </w:pPr>
    </w:p>
    <w:p w14:paraId="69BA2B58" w14:textId="77777777" w:rsidR="00791785" w:rsidRDefault="00791785" w:rsidP="00597300">
      <w:pPr>
        <w:widowControl/>
        <w:autoSpaceDE/>
        <w:autoSpaceDN/>
        <w:rPr>
          <w:rFonts w:eastAsia="Times New Roman"/>
          <w:color w:val="262626"/>
          <w:szCs w:val="24"/>
          <w:lang w:eastAsia="en-GB"/>
        </w:rPr>
      </w:pPr>
    </w:p>
    <w:p w14:paraId="138D2D92" w14:textId="77777777" w:rsidR="00791785" w:rsidRDefault="00791785" w:rsidP="00597300">
      <w:pPr>
        <w:widowControl/>
        <w:autoSpaceDE/>
        <w:autoSpaceDN/>
        <w:rPr>
          <w:rFonts w:eastAsia="Times New Roman"/>
          <w:color w:val="262626"/>
          <w:szCs w:val="24"/>
          <w:lang w:eastAsia="en-GB"/>
        </w:rPr>
      </w:pPr>
    </w:p>
    <w:p w14:paraId="115BD842" w14:textId="77777777" w:rsidR="00791785" w:rsidRDefault="00791785" w:rsidP="00597300">
      <w:pPr>
        <w:widowControl/>
        <w:autoSpaceDE/>
        <w:autoSpaceDN/>
        <w:rPr>
          <w:rFonts w:eastAsia="Times New Roman"/>
          <w:color w:val="262626"/>
          <w:szCs w:val="24"/>
          <w:lang w:eastAsia="en-GB"/>
        </w:rPr>
      </w:pPr>
    </w:p>
    <w:p w14:paraId="707D83BC" w14:textId="77777777" w:rsidR="00791785" w:rsidRDefault="00791785" w:rsidP="00597300">
      <w:pPr>
        <w:widowControl/>
        <w:autoSpaceDE/>
        <w:autoSpaceDN/>
        <w:rPr>
          <w:rFonts w:eastAsia="Times New Roman"/>
          <w:color w:val="262626"/>
          <w:szCs w:val="24"/>
          <w:lang w:eastAsia="en-GB"/>
        </w:rPr>
      </w:pPr>
    </w:p>
    <w:p w14:paraId="107E28CE" w14:textId="134A0BBC" w:rsidR="00895F24" w:rsidRDefault="00895F24" w:rsidP="00895F24">
      <w:pPr>
        <w:pStyle w:val="Heading2"/>
        <w:rPr>
          <w:lang w:eastAsia="en-GB"/>
        </w:rPr>
      </w:pPr>
      <w:bookmarkStart w:id="17" w:name="_P"/>
      <w:bookmarkEnd w:id="17"/>
      <w:r>
        <w:rPr>
          <w:lang w:eastAsia="en-GB"/>
        </w:rPr>
        <w:t>P</w:t>
      </w:r>
    </w:p>
    <w:p w14:paraId="15061B9B" w14:textId="77777777" w:rsidR="00895F24" w:rsidRDefault="00895F24" w:rsidP="00895F24">
      <w:pPr>
        <w:rPr>
          <w:lang w:eastAsia="en-GB"/>
        </w:rPr>
      </w:pPr>
    </w:p>
    <w:p w14:paraId="0C8C299B" w14:textId="5E8ECC20" w:rsidR="006A3E6D" w:rsidRPr="006A3E6D" w:rsidRDefault="0C9E0B96" w:rsidP="006A3E6D">
      <w:pPr>
        <w:pStyle w:val="Heading3"/>
        <w:rPr>
          <w:lang w:eastAsia="en-GB"/>
        </w:rPr>
      </w:pPr>
      <w:r w:rsidRPr="3756A753">
        <w:rPr>
          <w:lang w:eastAsia="en-GB"/>
        </w:rPr>
        <w:lastRenderedPageBreak/>
        <w:t>P</w:t>
      </w:r>
      <w:r w:rsidR="7445DF37" w:rsidRPr="3756A753">
        <w:rPr>
          <w:lang w:eastAsia="en-GB"/>
        </w:rPr>
        <w:t>rimary and Acute Care Systems (P</w:t>
      </w:r>
      <w:r w:rsidRPr="3756A753">
        <w:rPr>
          <w:lang w:eastAsia="en-GB"/>
        </w:rPr>
        <w:t>ACS</w:t>
      </w:r>
      <w:r w:rsidR="67E46DD8" w:rsidRPr="3756A753">
        <w:rPr>
          <w:lang w:eastAsia="en-GB"/>
        </w:rPr>
        <w:t>)</w:t>
      </w:r>
    </w:p>
    <w:p w14:paraId="3E47FA7A" w14:textId="47DDB6F9" w:rsidR="00A12CD8" w:rsidRDefault="00A12CD8" w:rsidP="00064C5B">
      <w:pPr>
        <w:widowControl/>
        <w:autoSpaceDE/>
        <w:autoSpaceDN/>
        <w:rPr>
          <w:rFonts w:eastAsia="Times New Roman"/>
          <w:color w:val="262626"/>
          <w:szCs w:val="24"/>
          <w:lang w:eastAsia="en-GB"/>
        </w:rPr>
      </w:pPr>
      <w:r w:rsidRPr="00A12CD8">
        <w:rPr>
          <w:rFonts w:eastAsia="Times New Roman"/>
          <w:color w:val="262626"/>
          <w:szCs w:val="24"/>
          <w:lang w:eastAsia="en-GB"/>
        </w:rPr>
        <w:t>An NHS England new care model designed to integrate primary care (GP services) with acute hospital services under a single organisational framework.</w:t>
      </w:r>
    </w:p>
    <w:p w14:paraId="3FA5015F" w14:textId="77777777" w:rsidR="00C16889" w:rsidRDefault="00C16889" w:rsidP="00064C5B">
      <w:pPr>
        <w:widowControl/>
        <w:autoSpaceDE/>
        <w:autoSpaceDN/>
        <w:rPr>
          <w:rFonts w:eastAsia="Times New Roman"/>
          <w:color w:val="262626"/>
          <w:szCs w:val="24"/>
          <w:lang w:eastAsia="en-GB"/>
        </w:rPr>
      </w:pPr>
    </w:p>
    <w:p w14:paraId="0240D837" w14:textId="0446D546" w:rsidR="00C16889" w:rsidRDefault="56D350FE" w:rsidP="00C16889">
      <w:pPr>
        <w:pStyle w:val="Heading3"/>
        <w:rPr>
          <w:lang w:eastAsia="en-GB"/>
        </w:rPr>
      </w:pPr>
      <w:r w:rsidRPr="3756A753">
        <w:rPr>
          <w:lang w:eastAsia="en-GB"/>
        </w:rPr>
        <w:t>P</w:t>
      </w:r>
      <w:r w:rsidR="21AC0F02" w:rsidRPr="3756A753">
        <w:rPr>
          <w:lang w:eastAsia="en-GB"/>
        </w:rPr>
        <w:t>rovider Assurance Dental (P</w:t>
      </w:r>
      <w:r w:rsidRPr="3756A753">
        <w:rPr>
          <w:lang w:eastAsia="en-GB"/>
        </w:rPr>
        <w:t>AD</w:t>
      </w:r>
      <w:r w:rsidR="5AB5776D" w:rsidRPr="3756A753">
        <w:rPr>
          <w:lang w:eastAsia="en-GB"/>
        </w:rPr>
        <w:t>)</w:t>
      </w:r>
    </w:p>
    <w:p w14:paraId="08F0E50A" w14:textId="77777777" w:rsidR="00A12CD8" w:rsidRPr="00A12CD8" w:rsidRDefault="00A12CD8" w:rsidP="00A12CD8">
      <w:pPr>
        <w:widowControl/>
        <w:autoSpaceDE/>
        <w:autoSpaceDN/>
        <w:rPr>
          <w:rFonts w:eastAsia="Times New Roman"/>
          <w:color w:val="262626"/>
          <w:szCs w:val="24"/>
          <w:lang w:eastAsia="en-GB"/>
        </w:rPr>
      </w:pPr>
      <w:r w:rsidRPr="00A12CD8">
        <w:rPr>
          <w:rFonts w:eastAsia="Times New Roman"/>
          <w:color w:val="262626"/>
          <w:szCs w:val="24"/>
          <w:lang w:eastAsia="en-GB"/>
        </w:rPr>
        <w:t xml:space="preserve">The Provider Assurance Dental (PAD) team undertake contract and performance management activities on behalf of regional teams, such as Mid-Year Reviews, Year-End Reconciliation and Business Rates Assurance. </w:t>
      </w:r>
    </w:p>
    <w:p w14:paraId="4269062D" w14:textId="77777777" w:rsidR="00064C5B" w:rsidRDefault="00064C5B" w:rsidP="00064C5B">
      <w:pPr>
        <w:widowControl/>
        <w:autoSpaceDE/>
        <w:autoSpaceDN/>
        <w:rPr>
          <w:rFonts w:eastAsia="Times New Roman"/>
          <w:color w:val="262626"/>
          <w:szCs w:val="24"/>
          <w:lang w:eastAsia="en-GB"/>
        </w:rPr>
      </w:pPr>
    </w:p>
    <w:p w14:paraId="36601945" w14:textId="29C0675B" w:rsidR="00F377C5" w:rsidRPr="00F377C5" w:rsidRDefault="75B615B1" w:rsidP="00F377C5">
      <w:pPr>
        <w:pStyle w:val="Heading3"/>
        <w:rPr>
          <w:lang w:eastAsia="en-GB"/>
        </w:rPr>
      </w:pPr>
      <w:r w:rsidRPr="3756A753">
        <w:rPr>
          <w:lang w:eastAsia="en-GB"/>
        </w:rPr>
        <w:t>P</w:t>
      </w:r>
      <w:r w:rsidR="4D03BE85" w:rsidRPr="3756A753">
        <w:rPr>
          <w:lang w:eastAsia="en-GB"/>
        </w:rPr>
        <w:t>atient Address File / Postcode Address File (P</w:t>
      </w:r>
      <w:r w:rsidRPr="3756A753">
        <w:rPr>
          <w:lang w:eastAsia="en-GB"/>
        </w:rPr>
        <w:t>AF</w:t>
      </w:r>
      <w:r w:rsidR="2C04DF5F" w:rsidRPr="3756A753">
        <w:rPr>
          <w:lang w:eastAsia="en-GB"/>
        </w:rPr>
        <w:t>)</w:t>
      </w:r>
    </w:p>
    <w:p w14:paraId="71BE8F5A" w14:textId="60F0398E" w:rsidR="00B310CA" w:rsidRPr="00B310CA" w:rsidRDefault="00A94557" w:rsidP="00B310CA">
      <w:pPr>
        <w:widowControl/>
        <w:autoSpaceDE/>
        <w:autoSpaceDN/>
        <w:rPr>
          <w:rFonts w:eastAsia="Times New Roman"/>
          <w:color w:val="262626"/>
          <w:szCs w:val="24"/>
          <w:lang w:eastAsia="en-GB"/>
        </w:rPr>
      </w:pPr>
      <w:r w:rsidRPr="00A94557">
        <w:rPr>
          <w:rFonts w:eastAsia="Times New Roman"/>
          <w:color w:val="262626"/>
          <w:szCs w:val="24"/>
          <w:lang w:eastAsia="en-GB"/>
        </w:rPr>
        <w:t>A database used within NHS systems to validate and standardise patient addresses.</w:t>
      </w:r>
    </w:p>
    <w:p w14:paraId="6EB565DA" w14:textId="77777777" w:rsidR="00673195" w:rsidRDefault="00673195" w:rsidP="00673195">
      <w:pPr>
        <w:widowControl/>
        <w:autoSpaceDE/>
        <w:autoSpaceDN/>
        <w:rPr>
          <w:rFonts w:eastAsia="Times New Roman"/>
          <w:color w:val="262626"/>
          <w:szCs w:val="24"/>
          <w:lang w:eastAsia="en-GB"/>
        </w:rPr>
      </w:pPr>
    </w:p>
    <w:p w14:paraId="70B0304D" w14:textId="262F7FD3" w:rsidR="00A11E79" w:rsidRPr="00977EBB" w:rsidRDefault="1A21C09C" w:rsidP="00977EBB">
      <w:pPr>
        <w:pStyle w:val="Heading3"/>
      </w:pPr>
      <w:r>
        <w:t>P</w:t>
      </w:r>
      <w:r w:rsidR="08A05279">
        <w:t>eer Assessment Rating (P</w:t>
      </w:r>
      <w:r>
        <w:t>AR</w:t>
      </w:r>
      <w:r w:rsidR="752DD80E">
        <w:t>)</w:t>
      </w:r>
    </w:p>
    <w:p w14:paraId="683BEABD" w14:textId="77777777" w:rsidR="00A94557" w:rsidRPr="00A94557" w:rsidRDefault="00A94557" w:rsidP="00A94557">
      <w:pPr>
        <w:widowControl/>
        <w:autoSpaceDE/>
        <w:autoSpaceDN/>
        <w:rPr>
          <w:rFonts w:eastAsia="Times New Roman"/>
          <w:color w:val="262626"/>
          <w:szCs w:val="24"/>
          <w:lang w:eastAsia="en-GB"/>
        </w:rPr>
      </w:pPr>
      <w:r w:rsidRPr="00A94557">
        <w:rPr>
          <w:rFonts w:eastAsia="Times New Roman"/>
          <w:color w:val="262626"/>
          <w:szCs w:val="24"/>
          <w:lang w:eastAsia="en-GB"/>
        </w:rPr>
        <w:t>A clinical audit tool used in orthodontics to measure the effectiveness of treatment. The PAR index compares a patient’s dental alignment before and after orthodontic treatment, providing a numerical score that reflects improvement. A lower post</w:t>
      </w:r>
      <w:r w:rsidRPr="00A94557">
        <w:rPr>
          <w:rFonts w:eastAsia="Times New Roman"/>
          <w:color w:val="262626"/>
          <w:szCs w:val="24"/>
          <w:lang w:eastAsia="en-GB"/>
        </w:rPr>
        <w:noBreakHyphen/>
        <w:t>treatment score indicates better alignment and treatment success.</w:t>
      </w:r>
    </w:p>
    <w:p w14:paraId="7340DBC0" w14:textId="77777777" w:rsidR="00673195" w:rsidRPr="00673195" w:rsidRDefault="00673195" w:rsidP="00673195">
      <w:pPr>
        <w:widowControl/>
        <w:autoSpaceDE/>
        <w:autoSpaceDN/>
        <w:rPr>
          <w:rFonts w:eastAsia="Times New Roman"/>
          <w:color w:val="262626"/>
          <w:szCs w:val="24"/>
          <w:lang w:eastAsia="en-GB"/>
        </w:rPr>
      </w:pPr>
    </w:p>
    <w:p w14:paraId="05AA64D9" w14:textId="760789F2" w:rsidR="00487322" w:rsidRDefault="26CD3B85" w:rsidP="00875A99">
      <w:pPr>
        <w:pStyle w:val="Heading3"/>
        <w:rPr>
          <w:lang w:eastAsia="en-GB"/>
        </w:rPr>
      </w:pPr>
      <w:r w:rsidRPr="3756A753">
        <w:rPr>
          <w:lang w:eastAsia="en-GB"/>
        </w:rPr>
        <w:t>P</w:t>
      </w:r>
      <w:r w:rsidR="12706808" w:rsidRPr="3756A753">
        <w:rPr>
          <w:lang w:eastAsia="en-GB"/>
        </w:rPr>
        <w:t>aternity leave (P</w:t>
      </w:r>
      <w:r w:rsidRPr="3756A753">
        <w:rPr>
          <w:lang w:eastAsia="en-GB"/>
        </w:rPr>
        <w:t>AT</w:t>
      </w:r>
      <w:r w:rsidR="71F805E9" w:rsidRPr="3756A753">
        <w:rPr>
          <w:lang w:eastAsia="en-GB"/>
        </w:rPr>
        <w:t>)</w:t>
      </w:r>
    </w:p>
    <w:p w14:paraId="22550C69" w14:textId="2720F847" w:rsidR="00FA52B7" w:rsidRPr="00FA52B7" w:rsidRDefault="552386C8"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Providers can claim paternity leave payments for a period of </w:t>
      </w:r>
      <w:r w:rsidR="6762B3AD" w:rsidRPr="3756A753">
        <w:rPr>
          <w:rFonts w:eastAsia="Times New Roman"/>
          <w:color w:val="262626" w:themeColor="text1" w:themeTint="D9"/>
          <w:lang w:eastAsia="en-GB"/>
        </w:rPr>
        <w:t>two</w:t>
      </w:r>
      <w:r w:rsidRPr="3756A753">
        <w:rPr>
          <w:rFonts w:eastAsia="Times New Roman"/>
          <w:color w:val="262626" w:themeColor="text1" w:themeTint="D9"/>
          <w:lang w:eastAsia="en-GB"/>
        </w:rPr>
        <w:t xml:space="preserve"> weeks if their performer meet the qualifying conditions under the Statement of Financial Entitlement (SFE)</w:t>
      </w:r>
    </w:p>
    <w:p w14:paraId="5F92811A" w14:textId="77777777" w:rsidR="00CA0711" w:rsidRDefault="00CA0711" w:rsidP="00CA0711">
      <w:pPr>
        <w:rPr>
          <w:lang w:eastAsia="en-GB"/>
        </w:rPr>
      </w:pPr>
    </w:p>
    <w:p w14:paraId="636C1857" w14:textId="77777777" w:rsidR="006F6A3B" w:rsidRDefault="006F6A3B" w:rsidP="006F6A3B">
      <w:pPr>
        <w:pStyle w:val="Heading3"/>
        <w:rPr>
          <w:lang w:eastAsia="en-GB"/>
        </w:rPr>
      </w:pPr>
      <w:r w:rsidRPr="006F6A3B">
        <w:rPr>
          <w:lang w:eastAsia="en-GB"/>
        </w:rPr>
        <w:t>Patient charges</w:t>
      </w:r>
    </w:p>
    <w:p w14:paraId="67DBBF01" w14:textId="77777777" w:rsidR="00FA52B7" w:rsidRPr="00FA52B7" w:rsidRDefault="00FA52B7" w:rsidP="00FA52B7">
      <w:pPr>
        <w:widowControl/>
        <w:autoSpaceDE/>
        <w:autoSpaceDN/>
        <w:rPr>
          <w:rFonts w:eastAsia="Times New Roman"/>
          <w:color w:val="262626"/>
          <w:szCs w:val="24"/>
          <w:lang w:eastAsia="en-GB"/>
        </w:rPr>
      </w:pPr>
      <w:r w:rsidRPr="00FA52B7">
        <w:rPr>
          <w:rFonts w:eastAsia="Times New Roman"/>
          <w:color w:val="262626"/>
          <w:szCs w:val="24"/>
          <w:lang w:eastAsia="en-GB"/>
        </w:rPr>
        <w:t xml:space="preserve">The statutory fees that NHS dental patients must pay towards the cost of their treatment. Patient Charges are deduction from the Contractors monthly schedule. </w:t>
      </w:r>
    </w:p>
    <w:p w14:paraId="05035CD3" w14:textId="77777777" w:rsidR="006F6A3B" w:rsidRDefault="006F6A3B" w:rsidP="00CA0711">
      <w:pPr>
        <w:rPr>
          <w:lang w:eastAsia="en-GB"/>
        </w:rPr>
      </w:pPr>
    </w:p>
    <w:p w14:paraId="3A361DBA" w14:textId="77777777" w:rsidR="00194B03" w:rsidRPr="00194B03" w:rsidRDefault="00194B03" w:rsidP="00194B03">
      <w:pPr>
        <w:pStyle w:val="Heading3"/>
        <w:rPr>
          <w:lang w:eastAsia="en-GB"/>
        </w:rPr>
      </w:pPr>
      <w:r w:rsidRPr="00194B03">
        <w:rPr>
          <w:lang w:eastAsia="en-GB"/>
        </w:rPr>
        <w:t>Patient Charge Revenue</w:t>
      </w:r>
    </w:p>
    <w:p w14:paraId="2DF52019" w14:textId="77777777" w:rsidR="005340B5" w:rsidRPr="005340B5" w:rsidRDefault="005340B5" w:rsidP="005340B5">
      <w:pPr>
        <w:widowControl/>
        <w:autoSpaceDE/>
        <w:autoSpaceDN/>
        <w:rPr>
          <w:rFonts w:eastAsia="Times New Roman"/>
          <w:color w:val="262626"/>
          <w:szCs w:val="24"/>
          <w:lang w:eastAsia="en-GB"/>
        </w:rPr>
      </w:pPr>
      <w:r w:rsidRPr="005340B5">
        <w:rPr>
          <w:rFonts w:eastAsia="Times New Roman"/>
          <w:color w:val="262626"/>
          <w:szCs w:val="24"/>
          <w:lang w:eastAsia="en-GB"/>
        </w:rPr>
        <w:t xml:space="preserve">The amount debited from a monthly schedule for any patient charges collected. </w:t>
      </w:r>
    </w:p>
    <w:p w14:paraId="6073BABF" w14:textId="77777777" w:rsidR="000F686D" w:rsidRDefault="000F686D" w:rsidP="00CA0711">
      <w:pPr>
        <w:rPr>
          <w:lang w:eastAsia="en-GB"/>
        </w:rPr>
      </w:pPr>
    </w:p>
    <w:p w14:paraId="02D03EAA" w14:textId="5345332F" w:rsidR="00C05DB6" w:rsidRPr="00C05DB6" w:rsidRDefault="7727DF70" w:rsidP="00C05DB6">
      <w:pPr>
        <w:pStyle w:val="Heading3"/>
        <w:rPr>
          <w:lang w:eastAsia="en-GB"/>
        </w:rPr>
      </w:pPr>
      <w:r w:rsidRPr="3756A753">
        <w:rPr>
          <w:lang w:eastAsia="en-GB"/>
        </w:rPr>
        <w:t>P</w:t>
      </w:r>
      <w:r w:rsidR="62373E49" w:rsidRPr="3756A753">
        <w:rPr>
          <w:lang w:eastAsia="en-GB"/>
        </w:rPr>
        <w:t>rimary Care Support England (P</w:t>
      </w:r>
      <w:r w:rsidRPr="3756A753">
        <w:rPr>
          <w:lang w:eastAsia="en-GB"/>
        </w:rPr>
        <w:t>CSE</w:t>
      </w:r>
      <w:r w:rsidR="59FA28DE" w:rsidRPr="3756A753">
        <w:rPr>
          <w:lang w:eastAsia="en-GB"/>
        </w:rPr>
        <w:t>)</w:t>
      </w:r>
    </w:p>
    <w:p w14:paraId="6B38A78E" w14:textId="77777777" w:rsidR="00E851FA" w:rsidRPr="00E851FA" w:rsidRDefault="00E851FA" w:rsidP="00E851FA">
      <w:pPr>
        <w:widowControl/>
        <w:autoSpaceDE/>
        <w:autoSpaceDN/>
        <w:rPr>
          <w:rFonts w:eastAsia="Times New Roman"/>
          <w:color w:val="212B32"/>
          <w:szCs w:val="24"/>
          <w:lang w:eastAsia="en-GB"/>
        </w:rPr>
      </w:pPr>
      <w:r w:rsidRPr="00E851FA">
        <w:rPr>
          <w:rFonts w:eastAsia="Times New Roman"/>
          <w:color w:val="212B32"/>
          <w:szCs w:val="24"/>
          <w:lang w:eastAsia="en-GB"/>
        </w:rPr>
        <w:t>Support front line primary care provision in England by providing key services to GPs, Optometrists, Dentists and Pharmacists.</w:t>
      </w:r>
    </w:p>
    <w:p w14:paraId="1140C01F" w14:textId="77777777" w:rsidR="00E4795C" w:rsidRDefault="00E4795C" w:rsidP="00BA4560">
      <w:pPr>
        <w:pStyle w:val="Heading3"/>
        <w:rPr>
          <w:lang w:eastAsia="en-GB"/>
        </w:rPr>
      </w:pPr>
    </w:p>
    <w:p w14:paraId="7AB8761C" w14:textId="2048169E" w:rsidR="00BA4560" w:rsidRPr="00327ABA" w:rsidRDefault="648FFFB4" w:rsidP="00BA4560">
      <w:pPr>
        <w:pStyle w:val="Heading3"/>
        <w:rPr>
          <w:lang w:eastAsia="en-GB"/>
        </w:rPr>
      </w:pPr>
      <w:r w:rsidRPr="3756A753">
        <w:rPr>
          <w:lang w:eastAsia="en-GB"/>
        </w:rPr>
        <w:t>P</w:t>
      </w:r>
      <w:r w:rsidR="4E18EB3B" w:rsidRPr="3756A753">
        <w:rPr>
          <w:lang w:eastAsia="en-GB"/>
        </w:rPr>
        <w:t>ersonal Dental Services (P</w:t>
      </w:r>
      <w:r w:rsidRPr="3756A753">
        <w:rPr>
          <w:lang w:eastAsia="en-GB"/>
        </w:rPr>
        <w:t>DS</w:t>
      </w:r>
      <w:r w:rsidR="6B185606" w:rsidRPr="3756A753">
        <w:rPr>
          <w:lang w:eastAsia="en-GB"/>
        </w:rPr>
        <w:t>)</w:t>
      </w:r>
    </w:p>
    <w:p w14:paraId="79A4B84E" w14:textId="4117D679" w:rsidR="00E851FA" w:rsidRPr="00E851FA" w:rsidRDefault="00E851FA" w:rsidP="00E851FA">
      <w:pPr>
        <w:widowControl/>
        <w:autoSpaceDE/>
        <w:autoSpaceDN/>
        <w:rPr>
          <w:rFonts w:eastAsia="Times New Roman"/>
          <w:color w:val="262626"/>
          <w:szCs w:val="24"/>
          <w:lang w:eastAsia="en-GB"/>
        </w:rPr>
      </w:pPr>
      <w:r w:rsidRPr="00E851FA">
        <w:rPr>
          <w:rFonts w:eastAsia="Times New Roman"/>
          <w:color w:val="262626"/>
          <w:szCs w:val="24"/>
          <w:lang w:eastAsia="en-GB"/>
        </w:rPr>
        <w:t xml:space="preserve">Specialist services contracts such as sedation or domiciliary and are generally </w:t>
      </w:r>
      <w:r w:rsidR="00D111BC" w:rsidRPr="00E851FA">
        <w:rPr>
          <w:rFonts w:eastAsia="Times New Roman"/>
          <w:color w:val="262626"/>
          <w:szCs w:val="24"/>
          <w:lang w:eastAsia="en-GB"/>
        </w:rPr>
        <w:t>time limited</w:t>
      </w:r>
      <w:r w:rsidRPr="00E851FA">
        <w:rPr>
          <w:rFonts w:eastAsia="Times New Roman"/>
          <w:color w:val="262626"/>
          <w:szCs w:val="24"/>
          <w:lang w:eastAsia="en-GB"/>
        </w:rPr>
        <w:t xml:space="preserve">. </w:t>
      </w:r>
    </w:p>
    <w:p w14:paraId="2E64DD7E" w14:textId="115A28F8" w:rsidR="006A3E6D" w:rsidRPr="00895F24" w:rsidRDefault="006A3E6D" w:rsidP="00895F24">
      <w:pPr>
        <w:rPr>
          <w:lang w:eastAsia="en-GB"/>
        </w:rPr>
      </w:pPr>
    </w:p>
    <w:p w14:paraId="75350DA7" w14:textId="77777777" w:rsidR="00C05DB6" w:rsidRPr="00C05DB6" w:rsidRDefault="00C05DB6" w:rsidP="00C05DB6">
      <w:pPr>
        <w:pStyle w:val="Heading3"/>
        <w:rPr>
          <w:lang w:eastAsia="en-GB"/>
        </w:rPr>
      </w:pPr>
      <w:r w:rsidRPr="00C05DB6">
        <w:rPr>
          <w:lang w:eastAsia="en-GB"/>
        </w:rPr>
        <w:t>PDS+</w:t>
      </w:r>
    </w:p>
    <w:p w14:paraId="11ACFAA7" w14:textId="576B067D" w:rsidR="00AE1E79" w:rsidRDefault="00D111BC" w:rsidP="009B66BF">
      <w:pPr>
        <w:widowControl/>
        <w:autoSpaceDE/>
        <w:autoSpaceDN/>
        <w:rPr>
          <w:rFonts w:eastAsia="Times New Roman"/>
          <w:color w:val="262626"/>
          <w:szCs w:val="24"/>
          <w:lang w:eastAsia="en-GB"/>
        </w:rPr>
      </w:pPr>
      <w:r w:rsidRPr="00D111BC">
        <w:rPr>
          <w:rFonts w:eastAsia="Times New Roman"/>
          <w:color w:val="262626"/>
          <w:szCs w:val="24"/>
          <w:lang w:eastAsia="en-GB"/>
        </w:rPr>
        <w:t>PDS Plus is a newer contract type defined by the Department of Health and Social Care (DHSC) to increase patient access to NHS dentistry. The contract differences are Key Performance Indicators (KPIs) and a newer payment mechanism.</w:t>
      </w:r>
    </w:p>
    <w:p w14:paraId="3F8C4E90" w14:textId="77777777" w:rsidR="0062250F" w:rsidRDefault="0062250F" w:rsidP="009B66BF">
      <w:pPr>
        <w:widowControl/>
        <w:autoSpaceDE/>
        <w:autoSpaceDN/>
        <w:rPr>
          <w:rFonts w:eastAsia="Times New Roman"/>
          <w:color w:val="262626"/>
          <w:szCs w:val="24"/>
          <w:lang w:eastAsia="en-GB"/>
        </w:rPr>
      </w:pPr>
    </w:p>
    <w:p w14:paraId="4F9EFFA1" w14:textId="77777777" w:rsidR="009A2F62" w:rsidRPr="009A2F62" w:rsidRDefault="009A2F62" w:rsidP="009A2F62">
      <w:pPr>
        <w:pStyle w:val="Heading3"/>
        <w:rPr>
          <w:lang w:eastAsia="en-GB"/>
        </w:rPr>
      </w:pPr>
      <w:r w:rsidRPr="009A2F62">
        <w:rPr>
          <w:lang w:eastAsia="en-GB"/>
        </w:rPr>
        <w:t>Pensionable Earnings</w:t>
      </w:r>
    </w:p>
    <w:p w14:paraId="5EC50CFF" w14:textId="455B980F" w:rsidR="00515C90" w:rsidRPr="00515C90" w:rsidRDefault="2E21D969" w:rsidP="3756A753">
      <w:pPr>
        <w:widowControl/>
        <w:autoSpaceDE/>
        <w:autoSpaceDN/>
        <w:rPr>
          <w:rFonts w:eastAsia="Times New Roman"/>
          <w:color w:val="262626" w:themeColor="text1" w:themeTint="D9"/>
          <w:lang w:eastAsia="en-GB"/>
        </w:rPr>
      </w:pPr>
      <w:r w:rsidRPr="3756A753">
        <w:rPr>
          <w:rFonts w:eastAsia="Times New Roman"/>
          <w:color w:val="262626" w:themeColor="text1" w:themeTint="D9"/>
          <w:lang w:eastAsia="en-GB"/>
        </w:rPr>
        <w:t>As defined in the NHS Pension Scheme Guide, pensionable earnings are those reported in the General Dental Practitioner’s Annual Reconciliation Report (ARR). They exclude all non</w:t>
      </w:r>
      <w:r w:rsidR="00515C90">
        <w:noBreakHyphen/>
      </w:r>
      <w:r w:rsidRPr="3756A753">
        <w:rPr>
          <w:rFonts w:eastAsia="Times New Roman"/>
          <w:color w:val="262626" w:themeColor="text1" w:themeTint="D9"/>
          <w:lang w:eastAsia="en-GB"/>
        </w:rPr>
        <w:t>NHS income.</w:t>
      </w:r>
      <w:r w:rsidR="00515C90">
        <w:br/>
      </w:r>
    </w:p>
    <w:p w14:paraId="3E858542" w14:textId="26428C11" w:rsidR="004D5212" w:rsidRDefault="2E21D969" w:rsidP="0062250F">
      <w:pPr>
        <w:widowControl/>
        <w:autoSpaceDE/>
        <w:autoSpaceDN/>
        <w:rPr>
          <w:rFonts w:eastAsia="Times New Roman"/>
          <w:color w:val="262626" w:themeColor="text1" w:themeTint="D9"/>
          <w:lang w:eastAsia="en-GB"/>
        </w:rPr>
      </w:pPr>
      <w:r w:rsidRPr="3756A753">
        <w:rPr>
          <w:rFonts w:eastAsia="Times New Roman"/>
          <w:color w:val="262626" w:themeColor="text1" w:themeTint="D9"/>
          <w:lang w:eastAsia="en-GB"/>
        </w:rPr>
        <w:t xml:space="preserve">The ARR shows Net Pensionable Earnings (NPE/NPEE), </w:t>
      </w:r>
      <w:r w:rsidR="7BA3E1C3" w:rsidRPr="3756A753">
        <w:rPr>
          <w:rFonts w:eastAsia="Times New Roman"/>
          <w:color w:val="262626" w:themeColor="text1" w:themeTint="D9"/>
          <w:lang w:eastAsia="en-GB"/>
        </w:rPr>
        <w:t>but other payments also count as pensionable, including parental leave payments (100% pensionable), sick payments (100% pensionable) and seniority payments (pensionable at the PER, which is currently 43.9% of the value).</w:t>
      </w:r>
    </w:p>
    <w:p w14:paraId="3820C8E7" w14:textId="77777777" w:rsidR="003B4FBC" w:rsidRDefault="003B4FBC" w:rsidP="0062250F">
      <w:pPr>
        <w:widowControl/>
        <w:autoSpaceDE/>
        <w:autoSpaceDN/>
        <w:rPr>
          <w:rFonts w:eastAsia="Times New Roman"/>
          <w:color w:val="262626"/>
          <w:szCs w:val="24"/>
          <w:lang w:eastAsia="en-GB"/>
        </w:rPr>
      </w:pPr>
    </w:p>
    <w:p w14:paraId="580C3F71" w14:textId="36FBBD89" w:rsidR="00515C90" w:rsidRDefault="005C7CFB" w:rsidP="004D5212">
      <w:pPr>
        <w:pStyle w:val="Heading3"/>
        <w:rPr>
          <w:lang w:eastAsia="en-GB"/>
        </w:rPr>
      </w:pPr>
      <w:r>
        <w:rPr>
          <w:lang w:eastAsia="en-GB"/>
        </w:rPr>
        <w:lastRenderedPageBreak/>
        <w:t>Practice Expense Ratio</w:t>
      </w:r>
      <w:r w:rsidR="2AFBE635" w:rsidRPr="4FE6EE91">
        <w:rPr>
          <w:lang w:eastAsia="en-GB"/>
        </w:rPr>
        <w:t xml:space="preserve"> (P</w:t>
      </w:r>
      <w:r w:rsidR="0163881E" w:rsidRPr="4FE6EE91">
        <w:rPr>
          <w:lang w:eastAsia="en-GB"/>
        </w:rPr>
        <w:t>ER</w:t>
      </w:r>
      <w:r w:rsidR="75523186" w:rsidRPr="4FE6EE91">
        <w:rPr>
          <w:lang w:eastAsia="en-GB"/>
        </w:rPr>
        <w:t>) - 43.9% (Contract Ceiling)</w:t>
      </w:r>
    </w:p>
    <w:p w14:paraId="2B0A7F39" w14:textId="21517FE7" w:rsidR="00181497" w:rsidRPr="00181497" w:rsidRDefault="67AF6360" w:rsidP="00181497">
      <w:pPr>
        <w:widowControl/>
        <w:autoSpaceDE/>
        <w:autoSpaceDN/>
      </w:pPr>
      <w:r w:rsidRPr="3756A753">
        <w:rPr>
          <w:lang w:eastAsia="en-GB"/>
        </w:rPr>
        <w:t>​​</w:t>
      </w:r>
      <w:r w:rsidR="17D7F0DE" w:rsidRPr="3756A753">
        <w:rPr>
          <w:rFonts w:eastAsia="Times New Roman"/>
          <w:color w:val="262626" w:themeColor="text1" w:themeTint="D9"/>
          <w:lang w:eastAsia="en-GB"/>
        </w:rPr>
        <w:t>The maximum proportion of a dental contract’s value that can count as pensionable pay. Currently set at 43.9%, PER is the contract ceiling applied when calculating pensionable earnings for performers.</w:t>
      </w:r>
      <w:r w:rsidR="00DF77EF">
        <w:br/>
      </w:r>
    </w:p>
    <w:p w14:paraId="7048828F" w14:textId="62043906" w:rsidR="00181497" w:rsidRPr="00181497" w:rsidRDefault="17D7F0DE"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When the net pensionable earnings (NPE) of all superannuable performers and the equivalent for non</w:t>
      </w:r>
      <w:r w:rsidR="00DF77EF">
        <w:noBreakHyphen/>
      </w:r>
      <w:r w:rsidRPr="3756A753">
        <w:rPr>
          <w:rFonts w:eastAsia="Times New Roman"/>
          <w:color w:val="262626" w:themeColor="text1" w:themeTint="D9"/>
          <w:lang w:eastAsia="en-GB"/>
        </w:rPr>
        <w:t>superannuable performers (</w:t>
      </w:r>
      <w:r w:rsidR="50716289" w:rsidRPr="3756A753">
        <w:rPr>
          <w:rFonts w:eastAsia="Times New Roman"/>
          <w:color w:val="262626" w:themeColor="text1" w:themeTint="D9"/>
          <w:lang w:eastAsia="en-GB"/>
        </w:rPr>
        <w:t>such as</w:t>
      </w:r>
      <w:r w:rsidRPr="3756A753">
        <w:rPr>
          <w:rFonts w:eastAsia="Times New Roman"/>
          <w:color w:val="262626" w:themeColor="text1" w:themeTint="D9"/>
          <w:lang w:eastAsia="en-GB"/>
        </w:rPr>
        <w:t xml:space="preserve"> those working through limited companies) are totalled, the sum must not exceed the PER limit. Foundation Dentists (FDs) are excluded from these calculations.</w:t>
      </w:r>
    </w:p>
    <w:p w14:paraId="5AA8FBBE" w14:textId="77777777" w:rsidR="000F48EA" w:rsidRPr="000F48EA" w:rsidRDefault="000F48EA" w:rsidP="000F48EA">
      <w:pPr>
        <w:rPr>
          <w:lang w:eastAsia="en-GB"/>
        </w:rPr>
      </w:pPr>
    </w:p>
    <w:p w14:paraId="000A1C55" w14:textId="1CE3E538" w:rsidR="0085122C" w:rsidRDefault="0085122C" w:rsidP="002050A1">
      <w:pPr>
        <w:pStyle w:val="Heading3"/>
        <w:rPr>
          <w:lang w:eastAsia="en-GB"/>
        </w:rPr>
      </w:pPr>
      <w:r w:rsidRPr="0085122C">
        <w:rPr>
          <w:lang w:eastAsia="en-GB"/>
        </w:rPr>
        <w:t>Performer</w:t>
      </w:r>
    </w:p>
    <w:p w14:paraId="3C54E42C" w14:textId="77777777" w:rsidR="00B2222E" w:rsidRPr="00B2222E" w:rsidRDefault="00B2222E" w:rsidP="00B2222E">
      <w:pPr>
        <w:widowControl/>
        <w:autoSpaceDE/>
        <w:autoSpaceDN/>
        <w:rPr>
          <w:rFonts w:eastAsia="Times New Roman"/>
          <w:color w:val="262626"/>
          <w:szCs w:val="24"/>
          <w:lang w:eastAsia="en-GB"/>
        </w:rPr>
      </w:pPr>
      <w:r w:rsidRPr="00B2222E">
        <w:rPr>
          <w:rFonts w:eastAsia="Times New Roman"/>
          <w:color w:val="262626"/>
          <w:szCs w:val="24"/>
          <w:lang w:eastAsia="en-GB"/>
        </w:rPr>
        <w:t>The formal NHS designation for a clinician who is authorised to deliver NHS treatment.</w:t>
      </w:r>
    </w:p>
    <w:p w14:paraId="48BBC063" w14:textId="77777777" w:rsidR="000B6DA3" w:rsidRDefault="000B6DA3" w:rsidP="00DF57AE">
      <w:pPr>
        <w:widowControl/>
        <w:autoSpaceDE/>
        <w:autoSpaceDN/>
        <w:rPr>
          <w:rFonts w:eastAsia="Times New Roman"/>
          <w:color w:val="262626"/>
          <w:szCs w:val="24"/>
          <w:lang w:eastAsia="en-GB"/>
        </w:rPr>
      </w:pPr>
    </w:p>
    <w:p w14:paraId="535934BE" w14:textId="7610D7A9" w:rsidR="0055038E" w:rsidRPr="0055038E" w:rsidRDefault="0055038E" w:rsidP="0055038E">
      <w:pPr>
        <w:pStyle w:val="Heading3"/>
        <w:rPr>
          <w:lang w:eastAsia="en-GB"/>
        </w:rPr>
      </w:pPr>
      <w:r w:rsidRPr="0055038E">
        <w:rPr>
          <w:lang w:eastAsia="en-GB"/>
        </w:rPr>
        <w:t>Performer pay and schedule</w:t>
      </w:r>
    </w:p>
    <w:p w14:paraId="4D57577D" w14:textId="30C21A3A" w:rsidR="00DD675A" w:rsidRPr="00DD675A" w:rsidRDefault="31052999"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The administrative category covering NHS dental performers’ payments and monthly Compass schedules</w:t>
      </w:r>
      <w:r w:rsidR="0FE8FA41" w:rsidRPr="3756A753">
        <w:rPr>
          <w:rFonts w:eastAsia="Times New Roman"/>
          <w:color w:val="262626" w:themeColor="text1" w:themeTint="D9"/>
          <w:lang w:eastAsia="en-GB"/>
        </w:rPr>
        <w:t>. This</w:t>
      </w:r>
      <w:r w:rsidRPr="3756A753">
        <w:rPr>
          <w:rFonts w:eastAsia="Times New Roman"/>
          <w:color w:val="262626" w:themeColor="text1" w:themeTint="D9"/>
          <w:lang w:eastAsia="en-GB"/>
        </w:rPr>
        <w:t xml:space="preserve"> includes pay</w:t>
      </w:r>
      <w:r w:rsidR="0D271B86"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schedules</w:t>
      </w:r>
      <w:r w:rsidR="0B10855C" w:rsidRPr="3756A753">
        <w:rPr>
          <w:rFonts w:eastAsia="Times New Roman"/>
          <w:color w:val="262626" w:themeColor="text1" w:themeTint="D9"/>
          <w:lang w:eastAsia="en-GB"/>
        </w:rPr>
        <w:t xml:space="preserve"> and </w:t>
      </w:r>
      <w:r w:rsidRPr="3756A753">
        <w:rPr>
          <w:rFonts w:eastAsia="Times New Roman"/>
          <w:color w:val="262626" w:themeColor="text1" w:themeTint="D9"/>
          <w:lang w:eastAsia="en-GB"/>
        </w:rPr>
        <w:t xml:space="preserve">performer records. </w:t>
      </w:r>
    </w:p>
    <w:p w14:paraId="0966C161" w14:textId="77777777" w:rsidR="00482300" w:rsidRDefault="00482300" w:rsidP="0055038E">
      <w:pPr>
        <w:widowControl/>
        <w:autoSpaceDE/>
        <w:autoSpaceDN/>
        <w:rPr>
          <w:rFonts w:eastAsia="Times New Roman"/>
          <w:color w:val="262626"/>
          <w:szCs w:val="24"/>
          <w:lang w:eastAsia="en-GB"/>
        </w:rPr>
      </w:pPr>
    </w:p>
    <w:p w14:paraId="2DD0B0AB" w14:textId="0622CACE" w:rsidR="007A0A59" w:rsidRPr="007A0A59" w:rsidRDefault="7158DAB3" w:rsidP="007A0A59">
      <w:pPr>
        <w:pStyle w:val="Heading3"/>
        <w:rPr>
          <w:lang w:eastAsia="en-GB"/>
        </w:rPr>
      </w:pPr>
      <w:r w:rsidRPr="3756A753">
        <w:rPr>
          <w:lang w:eastAsia="en-GB"/>
        </w:rPr>
        <w:t>P</w:t>
      </w:r>
      <w:r w:rsidR="03ACF7FA" w:rsidRPr="3756A753">
        <w:rPr>
          <w:lang w:eastAsia="en-GB"/>
        </w:rPr>
        <w:t>ublic Health Wales (P</w:t>
      </w:r>
      <w:r w:rsidRPr="3756A753">
        <w:rPr>
          <w:lang w:eastAsia="en-GB"/>
        </w:rPr>
        <w:t>HW</w:t>
      </w:r>
      <w:r w:rsidR="74FD757B" w:rsidRPr="3756A753">
        <w:rPr>
          <w:lang w:eastAsia="en-GB"/>
        </w:rPr>
        <w:t>)</w:t>
      </w:r>
    </w:p>
    <w:p w14:paraId="0805F039" w14:textId="44EBE5DB" w:rsidR="007E57EA" w:rsidRDefault="007E57EA" w:rsidP="007A0A59">
      <w:pPr>
        <w:widowControl/>
        <w:autoSpaceDE/>
        <w:autoSpaceDN/>
        <w:rPr>
          <w:rFonts w:eastAsia="Times New Roman"/>
          <w:color w:val="262626"/>
          <w:szCs w:val="24"/>
          <w:lang w:eastAsia="en-GB"/>
        </w:rPr>
      </w:pPr>
      <w:r w:rsidRPr="007E57EA">
        <w:rPr>
          <w:rFonts w:eastAsia="Times New Roman"/>
          <w:color w:val="262626"/>
          <w:szCs w:val="24"/>
          <w:lang w:eastAsia="en-GB"/>
        </w:rPr>
        <w:t xml:space="preserve">The national public health agency for Wales, responsible for protecting and improving health and wellbeing, and reducing health inequalities across the population. </w:t>
      </w:r>
    </w:p>
    <w:p w14:paraId="6945A0E5" w14:textId="77777777" w:rsidR="000A1FAF" w:rsidRDefault="000A1FAF" w:rsidP="007A0A59">
      <w:pPr>
        <w:widowControl/>
        <w:autoSpaceDE/>
        <w:autoSpaceDN/>
        <w:rPr>
          <w:rFonts w:eastAsia="Times New Roman"/>
          <w:color w:val="262626"/>
          <w:szCs w:val="24"/>
          <w:lang w:eastAsia="en-GB"/>
        </w:rPr>
      </w:pPr>
    </w:p>
    <w:p w14:paraId="464042AA" w14:textId="6993A376" w:rsidR="000A1FAF" w:rsidRDefault="0C5F4E7D" w:rsidP="000A1FAF">
      <w:pPr>
        <w:pStyle w:val="Heading3"/>
        <w:rPr>
          <w:lang w:eastAsia="en-GB"/>
        </w:rPr>
      </w:pPr>
      <w:r w:rsidRPr="3756A753">
        <w:rPr>
          <w:lang w:eastAsia="en-GB"/>
        </w:rPr>
        <w:t>P</w:t>
      </w:r>
      <w:r w:rsidR="63A0BBF8" w:rsidRPr="3756A753">
        <w:rPr>
          <w:lang w:eastAsia="en-GB"/>
        </w:rPr>
        <w:t>eriod of Service (P</w:t>
      </w:r>
      <w:r w:rsidRPr="3756A753">
        <w:rPr>
          <w:lang w:eastAsia="en-GB"/>
        </w:rPr>
        <w:t>oS</w:t>
      </w:r>
      <w:r w:rsidR="1F285630" w:rsidRPr="3756A753">
        <w:rPr>
          <w:lang w:eastAsia="en-GB"/>
        </w:rPr>
        <w:t>)</w:t>
      </w:r>
    </w:p>
    <w:p w14:paraId="234F6A13" w14:textId="3C41D825" w:rsidR="007E57EA" w:rsidRPr="007E57EA" w:rsidRDefault="459D3959"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A record of the time a clinician has worked for NHS Dental Services and been paid by</w:t>
      </w:r>
      <w:r w:rsidR="418A68F6" w:rsidRPr="3756A753">
        <w:rPr>
          <w:rFonts w:eastAsia="Times New Roman"/>
          <w:color w:val="262626" w:themeColor="text1" w:themeTint="D9"/>
          <w:lang w:eastAsia="en-GB"/>
        </w:rPr>
        <w:t xml:space="preserve"> the</w:t>
      </w:r>
      <w:r w:rsidRPr="3756A753">
        <w:rPr>
          <w:rFonts w:eastAsia="Times New Roman"/>
          <w:color w:val="262626" w:themeColor="text1" w:themeTint="D9"/>
          <w:lang w:eastAsia="en-GB"/>
        </w:rPr>
        <w:t xml:space="preserve"> NHS</w:t>
      </w:r>
      <w:r w:rsidR="13F690AC"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18EC8FD5" w:rsidRPr="3756A753">
        <w:rPr>
          <w:rFonts w:eastAsia="Times New Roman"/>
          <w:color w:val="262626" w:themeColor="text1" w:themeTint="D9"/>
          <w:lang w:eastAsia="en-GB"/>
        </w:rPr>
        <w:t>)</w:t>
      </w:r>
      <w:r w:rsidRPr="3756A753">
        <w:rPr>
          <w:rFonts w:eastAsia="Times New Roman"/>
          <w:color w:val="262626" w:themeColor="text1" w:themeTint="D9"/>
          <w:lang w:eastAsia="en-GB"/>
        </w:rPr>
        <w:t>. The first PoS shows the start date of their first contract, pension scheme membership status</w:t>
      </w:r>
      <w:r w:rsidR="52AB199C" w:rsidRPr="3756A753">
        <w:rPr>
          <w:rFonts w:eastAsia="Times New Roman"/>
          <w:color w:val="262626" w:themeColor="text1" w:themeTint="D9"/>
          <w:lang w:eastAsia="en-GB"/>
        </w:rPr>
        <w:t xml:space="preserve"> </w:t>
      </w:r>
      <w:r w:rsidRPr="3756A753">
        <w:rPr>
          <w:rFonts w:eastAsia="Times New Roman"/>
          <w:color w:val="262626" w:themeColor="text1" w:themeTint="D9"/>
          <w:lang w:eastAsia="en-GB"/>
        </w:rPr>
        <w:t>and whether they are a Foundation Dentist (FD) or Performer.</w:t>
      </w:r>
    </w:p>
    <w:p w14:paraId="6BC77348" w14:textId="359AB912" w:rsidR="000A1FAF" w:rsidRDefault="000A1FAF" w:rsidP="007A0A59">
      <w:pPr>
        <w:widowControl/>
        <w:autoSpaceDE/>
        <w:autoSpaceDN/>
        <w:rPr>
          <w:rFonts w:eastAsia="Times New Roman"/>
          <w:color w:val="262626"/>
          <w:szCs w:val="24"/>
          <w:lang w:eastAsia="en-GB"/>
        </w:rPr>
      </w:pPr>
    </w:p>
    <w:p w14:paraId="068552ED" w14:textId="6DD0CAF7" w:rsidR="001732AC" w:rsidRDefault="28801F4F" w:rsidP="001732AC">
      <w:pPr>
        <w:pStyle w:val="Heading3"/>
        <w:rPr>
          <w:lang w:eastAsia="en-GB"/>
        </w:rPr>
      </w:pPr>
      <w:r w:rsidRPr="3756A753">
        <w:rPr>
          <w:lang w:eastAsia="en-GB"/>
        </w:rPr>
        <w:t>Post A</w:t>
      </w:r>
      <w:r w:rsidR="5B6A0554" w:rsidRPr="3756A753">
        <w:rPr>
          <w:lang w:eastAsia="en-GB"/>
        </w:rPr>
        <w:t>nnual Reconciliation Report (A</w:t>
      </w:r>
      <w:r w:rsidRPr="3756A753">
        <w:rPr>
          <w:lang w:eastAsia="en-GB"/>
        </w:rPr>
        <w:t>RR</w:t>
      </w:r>
      <w:r w:rsidR="523CA703" w:rsidRPr="3756A753">
        <w:rPr>
          <w:lang w:eastAsia="en-GB"/>
        </w:rPr>
        <w:t>)</w:t>
      </w:r>
    </w:p>
    <w:p w14:paraId="38427E80" w14:textId="523F49E6" w:rsidR="00210653" w:rsidRPr="00210653" w:rsidRDefault="1732BAE8"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Post ARR records capture changes that occur after the ARR has been finalised, ensuring that any late adjustments or corrections are properly accounted for in NHS</w:t>
      </w:r>
      <w:r w:rsidR="3C36159C"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34741334"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systems.</w:t>
      </w:r>
    </w:p>
    <w:p w14:paraId="4CACB5F1" w14:textId="77777777" w:rsidR="001732AC" w:rsidRDefault="001732AC" w:rsidP="001732AC">
      <w:pPr>
        <w:widowControl/>
        <w:autoSpaceDE/>
        <w:autoSpaceDN/>
        <w:rPr>
          <w:rFonts w:eastAsia="Times New Roman"/>
          <w:color w:val="262626"/>
          <w:szCs w:val="24"/>
          <w:lang w:eastAsia="en-GB"/>
        </w:rPr>
      </w:pPr>
    </w:p>
    <w:p w14:paraId="733C6D41" w14:textId="77777777" w:rsidR="00210653" w:rsidRDefault="00210653" w:rsidP="00210653">
      <w:pPr>
        <w:pStyle w:val="Heading3"/>
        <w:rPr>
          <w:lang w:eastAsia="en-GB"/>
        </w:rPr>
      </w:pPr>
      <w:r w:rsidRPr="00210653">
        <w:rPr>
          <w:lang w:eastAsia="en-GB"/>
        </w:rPr>
        <w:t>Practice Stamp</w:t>
      </w:r>
    </w:p>
    <w:p w14:paraId="350C2F23" w14:textId="570C74A5" w:rsidR="00951BF4" w:rsidRPr="00951BF4" w:rsidRDefault="296E8803"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The official stamp used by an NHS dental practice to authenticate documents, forms or claims. The NHS</w:t>
      </w:r>
      <w:r w:rsidR="49D94EF9"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3BC4BE34"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can supply one per treatment location and are processed by the Activity Team. </w:t>
      </w:r>
    </w:p>
    <w:p w14:paraId="126770CC" w14:textId="77777777" w:rsidR="00210653" w:rsidRDefault="00210653" w:rsidP="001732AC">
      <w:pPr>
        <w:widowControl/>
        <w:autoSpaceDE/>
        <w:autoSpaceDN/>
        <w:rPr>
          <w:rFonts w:eastAsia="Times New Roman"/>
          <w:color w:val="262626"/>
          <w:szCs w:val="24"/>
          <w:lang w:eastAsia="en-GB"/>
        </w:rPr>
      </w:pPr>
    </w:p>
    <w:p w14:paraId="01264204" w14:textId="77777777" w:rsidR="004F3136" w:rsidRPr="004F3136" w:rsidRDefault="004F3136" w:rsidP="004F3136">
      <w:pPr>
        <w:pStyle w:val="Heading3"/>
        <w:rPr>
          <w:lang w:eastAsia="en-GB"/>
        </w:rPr>
      </w:pPr>
      <w:r w:rsidRPr="004F3136">
        <w:rPr>
          <w:lang w:eastAsia="en-GB"/>
        </w:rPr>
        <w:t>Practitioner</w:t>
      </w:r>
    </w:p>
    <w:p w14:paraId="43184E89" w14:textId="77777777" w:rsidR="00D47A08" w:rsidRDefault="00D47A08" w:rsidP="00D47A08">
      <w:pPr>
        <w:widowControl/>
        <w:autoSpaceDE/>
        <w:autoSpaceDN/>
        <w:rPr>
          <w:rFonts w:eastAsia="Times New Roman"/>
          <w:color w:val="262626"/>
          <w:szCs w:val="24"/>
          <w:lang w:eastAsia="en-GB"/>
        </w:rPr>
      </w:pPr>
      <w:r w:rsidRPr="00D47A08">
        <w:rPr>
          <w:rFonts w:eastAsia="Times New Roman"/>
          <w:color w:val="262626"/>
          <w:szCs w:val="24"/>
          <w:lang w:eastAsia="en-GB"/>
        </w:rPr>
        <w:t>A dentist who is on the NHS Performer List and is authorised to provide NHS dental services under a contract.</w:t>
      </w:r>
    </w:p>
    <w:p w14:paraId="28C329CF" w14:textId="77777777" w:rsidR="005328F3" w:rsidRDefault="005328F3" w:rsidP="00D47A08">
      <w:pPr>
        <w:widowControl/>
        <w:autoSpaceDE/>
        <w:autoSpaceDN/>
        <w:rPr>
          <w:rFonts w:eastAsia="Times New Roman"/>
          <w:color w:val="262626"/>
          <w:szCs w:val="24"/>
          <w:lang w:eastAsia="en-GB"/>
        </w:rPr>
      </w:pPr>
    </w:p>
    <w:p w14:paraId="23722B22" w14:textId="77777777" w:rsidR="005328F3" w:rsidRPr="00DF0C65" w:rsidRDefault="005328F3" w:rsidP="005328F3">
      <w:pPr>
        <w:pStyle w:val="Heading3"/>
        <w:rPr>
          <w:lang w:eastAsia="en-GB"/>
        </w:rPr>
      </w:pPr>
      <w:r w:rsidRPr="00DF0C65">
        <w:rPr>
          <w:lang w:eastAsia="en-GB"/>
        </w:rPr>
        <w:t>Principle Dentist</w:t>
      </w:r>
    </w:p>
    <w:p w14:paraId="256B60ED" w14:textId="19C7E458" w:rsidR="005328F3" w:rsidRPr="00D47A08" w:rsidRDefault="58178A77"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The lead dentist in an NHS dental practice who holds the main contract with the NHS Business Services Authority (NHSBSA). </w:t>
      </w:r>
      <w:r w:rsidR="4C87BA49" w:rsidRPr="3756A753">
        <w:rPr>
          <w:rFonts w:eastAsia="Times New Roman"/>
          <w:color w:val="262626" w:themeColor="text1" w:themeTint="D9"/>
          <w:lang w:eastAsia="en-GB"/>
        </w:rPr>
        <w:t>This dentist is r</w:t>
      </w:r>
      <w:r w:rsidRPr="3756A753">
        <w:rPr>
          <w:rFonts w:eastAsia="Times New Roman"/>
          <w:color w:val="262626" w:themeColor="text1" w:themeTint="D9"/>
          <w:lang w:eastAsia="en-GB"/>
        </w:rPr>
        <w:t>esponsible for managing the practice and contract</w:t>
      </w:r>
      <w:r w:rsidR="3260CB8D"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employing</w:t>
      </w:r>
      <w:r w:rsidR="33EA65F0"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ensuring compliance</w:t>
      </w:r>
      <w:r w:rsidR="26B8C089"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overseeing financial and clinical governance. </w:t>
      </w:r>
    </w:p>
    <w:p w14:paraId="405E5E86" w14:textId="77777777" w:rsidR="00680C95" w:rsidRDefault="00680C95" w:rsidP="007A0A59">
      <w:pPr>
        <w:widowControl/>
        <w:autoSpaceDE/>
        <w:autoSpaceDN/>
        <w:rPr>
          <w:rFonts w:eastAsia="Times New Roman"/>
          <w:color w:val="262626"/>
          <w:szCs w:val="24"/>
          <w:lang w:eastAsia="en-GB"/>
        </w:rPr>
      </w:pPr>
    </w:p>
    <w:p w14:paraId="56B1D6F4" w14:textId="5242EDF7" w:rsidR="002668CF" w:rsidRPr="002668CF" w:rsidRDefault="002668CF" w:rsidP="002668CF">
      <w:pPr>
        <w:pStyle w:val="Heading3"/>
        <w:rPr>
          <w:lang w:eastAsia="en-GB"/>
        </w:rPr>
      </w:pPr>
      <w:r w:rsidRPr="002668CF">
        <w:rPr>
          <w:lang w:eastAsia="en-GB"/>
        </w:rPr>
        <w:t>Provider</w:t>
      </w:r>
    </w:p>
    <w:p w14:paraId="512E5E1B" w14:textId="77777777" w:rsidR="009468DB" w:rsidRPr="009468DB" w:rsidRDefault="009468DB" w:rsidP="009468DB">
      <w:pPr>
        <w:widowControl/>
        <w:autoSpaceDE/>
        <w:autoSpaceDN/>
        <w:rPr>
          <w:rFonts w:eastAsia="Times New Roman"/>
          <w:color w:val="262626"/>
          <w:szCs w:val="24"/>
          <w:lang w:eastAsia="en-GB"/>
        </w:rPr>
      </w:pPr>
      <w:r w:rsidRPr="009468DB">
        <w:rPr>
          <w:rFonts w:eastAsia="Times New Roman"/>
          <w:color w:val="262626"/>
          <w:szCs w:val="24"/>
          <w:lang w:eastAsia="en-GB"/>
        </w:rPr>
        <w:t>An organisation or individual who holds the NHS dental contract and is responsible for delivering services under that contract.</w:t>
      </w:r>
    </w:p>
    <w:p w14:paraId="074832D1" w14:textId="77777777" w:rsidR="00DB0E6E" w:rsidRDefault="00DB0E6E" w:rsidP="00DB0E6E">
      <w:pPr>
        <w:rPr>
          <w:lang w:eastAsia="en-GB"/>
        </w:rPr>
      </w:pPr>
    </w:p>
    <w:p w14:paraId="5607ECA6" w14:textId="52DA7C01" w:rsidR="00C84AF8" w:rsidRPr="00892787" w:rsidRDefault="2A40086E" w:rsidP="00C84AF8">
      <w:pPr>
        <w:pStyle w:val="Heading3"/>
        <w:rPr>
          <w:lang w:eastAsia="en-GB"/>
        </w:rPr>
      </w:pPr>
      <w:r w:rsidRPr="3756A753">
        <w:rPr>
          <w:lang w:eastAsia="en-GB"/>
        </w:rPr>
        <w:lastRenderedPageBreak/>
        <w:t>P</w:t>
      </w:r>
      <w:r w:rsidR="51615488" w:rsidRPr="3756A753">
        <w:rPr>
          <w:lang w:eastAsia="en-GB"/>
        </w:rPr>
        <w:t>rivate Treatment (P</w:t>
      </w:r>
      <w:r w:rsidRPr="3756A753">
        <w:rPr>
          <w:lang w:eastAsia="en-GB"/>
        </w:rPr>
        <w:t>T</w:t>
      </w:r>
      <w:r w:rsidR="33AEB7E8" w:rsidRPr="3756A753">
        <w:rPr>
          <w:lang w:eastAsia="en-GB"/>
        </w:rPr>
        <w:t>)</w:t>
      </w:r>
    </w:p>
    <w:p w14:paraId="28722B57" w14:textId="77777777" w:rsidR="009468DB" w:rsidRDefault="009468DB" w:rsidP="009468DB">
      <w:pPr>
        <w:widowControl/>
        <w:autoSpaceDE/>
        <w:autoSpaceDN/>
        <w:rPr>
          <w:rFonts w:eastAsia="Times New Roman"/>
          <w:color w:val="262626"/>
          <w:szCs w:val="24"/>
          <w:lang w:eastAsia="en-GB"/>
        </w:rPr>
      </w:pPr>
      <w:r w:rsidRPr="009468DB">
        <w:rPr>
          <w:rFonts w:eastAsia="Times New Roman"/>
          <w:color w:val="262626"/>
          <w:szCs w:val="24"/>
          <w:lang w:eastAsia="en-GB"/>
        </w:rPr>
        <w:t xml:space="preserve">Care provided outside the NHS contract, where patients pay the full cost directly to the dental practice. </w:t>
      </w:r>
    </w:p>
    <w:p w14:paraId="2A29984B" w14:textId="77777777" w:rsidR="0026041A" w:rsidRPr="009468DB" w:rsidRDefault="0026041A" w:rsidP="009468DB">
      <w:pPr>
        <w:widowControl/>
        <w:autoSpaceDE/>
        <w:autoSpaceDN/>
        <w:rPr>
          <w:rFonts w:eastAsia="Times New Roman"/>
          <w:color w:val="262626"/>
          <w:szCs w:val="24"/>
          <w:lang w:eastAsia="en-GB"/>
        </w:rPr>
      </w:pPr>
    </w:p>
    <w:p w14:paraId="4EDE6B7B" w14:textId="77777777" w:rsidR="00314B5B" w:rsidRPr="00892787" w:rsidRDefault="00314B5B" w:rsidP="00C84AF8">
      <w:pPr>
        <w:widowControl/>
        <w:autoSpaceDE/>
        <w:autoSpaceDN/>
        <w:rPr>
          <w:rFonts w:eastAsia="Times New Roman"/>
          <w:color w:val="262626"/>
          <w:szCs w:val="24"/>
          <w:lang w:eastAsia="en-GB"/>
        </w:rPr>
      </w:pPr>
    </w:p>
    <w:p w14:paraId="7993BF1B" w14:textId="2647B886" w:rsidR="0026041A" w:rsidRDefault="0039072D" w:rsidP="004D18F7">
      <w:pPr>
        <w:pStyle w:val="Heading2"/>
        <w:rPr>
          <w:lang w:eastAsia="en-GB"/>
        </w:rPr>
      </w:pPr>
      <w:bookmarkStart w:id="18" w:name="_Q"/>
      <w:bookmarkEnd w:id="18"/>
      <w:r>
        <w:rPr>
          <w:lang w:eastAsia="en-GB"/>
        </w:rPr>
        <w:t>Q</w:t>
      </w:r>
    </w:p>
    <w:p w14:paraId="7F5E769D" w14:textId="77777777" w:rsidR="0026041A" w:rsidRDefault="0026041A" w:rsidP="0026041A">
      <w:pPr>
        <w:rPr>
          <w:lang w:eastAsia="en-GB"/>
        </w:rPr>
      </w:pPr>
    </w:p>
    <w:p w14:paraId="39BA352C" w14:textId="77777777" w:rsidR="004D18F7" w:rsidRPr="0026041A" w:rsidRDefault="004D18F7" w:rsidP="0026041A">
      <w:pPr>
        <w:rPr>
          <w:lang w:eastAsia="en-GB"/>
        </w:rPr>
      </w:pPr>
    </w:p>
    <w:p w14:paraId="5C574088" w14:textId="0FA12F1B" w:rsidR="0039072D" w:rsidRDefault="0039072D" w:rsidP="0039072D">
      <w:pPr>
        <w:pStyle w:val="Heading2"/>
        <w:rPr>
          <w:lang w:eastAsia="en-GB"/>
        </w:rPr>
      </w:pPr>
      <w:bookmarkStart w:id="19" w:name="_R"/>
      <w:bookmarkEnd w:id="19"/>
      <w:r>
        <w:rPr>
          <w:lang w:eastAsia="en-GB"/>
        </w:rPr>
        <w:t>R</w:t>
      </w:r>
    </w:p>
    <w:p w14:paraId="642BB7ED" w14:textId="77777777" w:rsidR="0039072D" w:rsidRDefault="0039072D" w:rsidP="0039072D">
      <w:pPr>
        <w:rPr>
          <w:lang w:eastAsia="en-GB"/>
        </w:rPr>
      </w:pPr>
    </w:p>
    <w:p w14:paraId="31A23F95" w14:textId="0CC731F8" w:rsidR="00393545" w:rsidRPr="00393545" w:rsidRDefault="00393545" w:rsidP="00393545">
      <w:pPr>
        <w:pStyle w:val="Heading3"/>
        <w:rPr>
          <w:lang w:eastAsia="en-GB"/>
        </w:rPr>
      </w:pPr>
      <w:r w:rsidRPr="00393545">
        <w:rPr>
          <w:lang w:eastAsia="en-GB"/>
        </w:rPr>
        <w:t>Rebas</w:t>
      </w:r>
      <w:r w:rsidR="00731B0E">
        <w:rPr>
          <w:lang w:eastAsia="en-GB"/>
        </w:rPr>
        <w:t>e</w:t>
      </w:r>
    </w:p>
    <w:p w14:paraId="0112985C" w14:textId="2AFF384E" w:rsidR="00704A16" w:rsidRPr="00704A16" w:rsidRDefault="08A53E7F"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Resetting or revising a contract’s baseline activity and funding levels</w:t>
      </w:r>
      <w:r w:rsidR="7429BCB8" w:rsidRPr="3756A753">
        <w:rPr>
          <w:rFonts w:eastAsia="Times New Roman"/>
          <w:color w:val="262626" w:themeColor="text1" w:themeTint="D9"/>
          <w:lang w:eastAsia="en-GB"/>
        </w:rPr>
        <w:t xml:space="preserve">, </w:t>
      </w:r>
      <w:r w:rsidRPr="3756A753">
        <w:rPr>
          <w:rFonts w:eastAsia="Times New Roman"/>
          <w:color w:val="262626" w:themeColor="text1" w:themeTint="D9"/>
          <w:lang w:eastAsia="en-GB"/>
        </w:rPr>
        <w:t>usually when a practice persistently under</w:t>
      </w:r>
      <w:r w:rsidR="00704A16">
        <w:noBreakHyphen/>
      </w:r>
      <w:r w:rsidRPr="3756A753">
        <w:rPr>
          <w:rFonts w:eastAsia="Times New Roman"/>
          <w:color w:val="262626" w:themeColor="text1" w:themeTint="D9"/>
          <w:lang w:eastAsia="en-GB"/>
        </w:rPr>
        <w:t xml:space="preserve">delivers against its contracted targets. </w:t>
      </w:r>
    </w:p>
    <w:p w14:paraId="493254E9" w14:textId="77777777" w:rsidR="00393545" w:rsidRPr="00393545" w:rsidRDefault="00393545" w:rsidP="00393545">
      <w:pPr>
        <w:widowControl/>
        <w:autoSpaceDE/>
        <w:autoSpaceDN/>
        <w:rPr>
          <w:rFonts w:eastAsia="Times New Roman"/>
          <w:color w:val="262626"/>
          <w:szCs w:val="24"/>
          <w:lang w:eastAsia="en-GB"/>
        </w:rPr>
      </w:pPr>
    </w:p>
    <w:p w14:paraId="5D146B57" w14:textId="77777777" w:rsidR="003611EF" w:rsidRDefault="003611EF" w:rsidP="003611EF">
      <w:pPr>
        <w:pStyle w:val="Heading3"/>
        <w:rPr>
          <w:lang w:eastAsia="en-GB"/>
        </w:rPr>
      </w:pPr>
      <w:r w:rsidRPr="003611EF">
        <w:rPr>
          <w:lang w:eastAsia="en-GB"/>
        </w:rPr>
        <w:t>Recalculation (Payments)</w:t>
      </w:r>
    </w:p>
    <w:p w14:paraId="5CF828B1" w14:textId="0B1D6365" w:rsidR="00226D0D" w:rsidRPr="00226D0D" w:rsidRDefault="55AD817F">
      <w:pPr>
        <w:widowControl/>
        <w:rPr>
          <w:rFonts w:eastAsia="Times New Roman"/>
          <w:color w:val="262626" w:themeColor="text1" w:themeTint="D9"/>
          <w:lang w:eastAsia="en-GB"/>
        </w:rPr>
      </w:pPr>
      <w:r w:rsidRPr="3756A753">
        <w:rPr>
          <w:rFonts w:eastAsia="Times New Roman"/>
          <w:color w:val="262626" w:themeColor="text1" w:themeTint="D9"/>
          <w:lang w:eastAsia="en-GB"/>
        </w:rPr>
        <w:t xml:space="preserve">A process where payments (such as Seniority Fee Earnings – SFE) may be recalculated in exceptional circumstances. </w:t>
      </w:r>
      <w:r w:rsidR="42AE4236" w:rsidRPr="3756A753">
        <w:rPr>
          <w:rFonts w:eastAsia="Times New Roman"/>
          <w:color w:val="262626" w:themeColor="text1" w:themeTint="D9"/>
          <w:lang w:eastAsia="en-GB"/>
        </w:rPr>
        <w:t>For example,</w:t>
      </w:r>
      <w:r w:rsidRPr="3756A753">
        <w:rPr>
          <w:rFonts w:eastAsia="Times New Roman"/>
          <w:color w:val="262626" w:themeColor="text1" w:themeTint="D9"/>
          <w:lang w:eastAsia="en-GB"/>
        </w:rPr>
        <w:t xml:space="preserve"> a change in Rateable Value affecting Non</w:t>
      </w:r>
      <w:r w:rsidR="00226D0D">
        <w:noBreakHyphen/>
      </w:r>
      <w:r w:rsidRPr="3756A753">
        <w:rPr>
          <w:rFonts w:eastAsia="Times New Roman"/>
          <w:color w:val="262626" w:themeColor="text1" w:themeTint="D9"/>
          <w:lang w:eastAsia="en-GB"/>
        </w:rPr>
        <w:t>Domestic Business Rates (NDBR/BR) payments.</w:t>
      </w:r>
    </w:p>
    <w:p w14:paraId="0025E0A0" w14:textId="77777777" w:rsidR="003611EF" w:rsidRDefault="003611EF" w:rsidP="003611EF">
      <w:pPr>
        <w:rPr>
          <w:lang w:eastAsia="en-GB"/>
        </w:rPr>
      </w:pPr>
    </w:p>
    <w:p w14:paraId="52BC008D" w14:textId="77777777" w:rsidR="00226D0D" w:rsidRPr="00226D0D" w:rsidRDefault="00226D0D" w:rsidP="00226D0D">
      <w:pPr>
        <w:pStyle w:val="Heading3"/>
        <w:rPr>
          <w:lang w:eastAsia="en-GB"/>
        </w:rPr>
      </w:pPr>
      <w:r w:rsidRPr="00226D0D">
        <w:rPr>
          <w:lang w:eastAsia="en-GB"/>
        </w:rPr>
        <w:t xml:space="preserve">Recharge (debt) </w:t>
      </w:r>
    </w:p>
    <w:p w14:paraId="4DC4CB93" w14:textId="3A4ABA9B" w:rsidR="00226D0D" w:rsidRPr="00226D0D" w:rsidRDefault="55AD817F"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The process where</w:t>
      </w:r>
      <w:r w:rsidR="71CFD4CF" w:rsidRPr="3756A753">
        <w:rPr>
          <w:rFonts w:eastAsia="Times New Roman"/>
          <w:color w:val="262626" w:themeColor="text1" w:themeTint="D9"/>
          <w:lang w:eastAsia="en-GB"/>
        </w:rPr>
        <w:t xml:space="preserve"> the</w:t>
      </w:r>
      <w:r w:rsidRPr="3756A753">
        <w:rPr>
          <w:rFonts w:eastAsia="Times New Roman"/>
          <w:color w:val="262626" w:themeColor="text1" w:themeTint="D9"/>
          <w:lang w:eastAsia="en-GB"/>
        </w:rPr>
        <w:t xml:space="preserve"> NHS</w:t>
      </w:r>
      <w:r w:rsidR="61596BC7"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143DEA20"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removes a debt from Compass and passes it to the ICB to manage and recover locally.</w:t>
      </w:r>
    </w:p>
    <w:p w14:paraId="63220897" w14:textId="77777777" w:rsidR="00CC2A34" w:rsidRDefault="00CC2A34" w:rsidP="00CC2A34">
      <w:pPr>
        <w:widowControl/>
        <w:autoSpaceDE/>
        <w:autoSpaceDN/>
        <w:rPr>
          <w:rFonts w:eastAsia="Times New Roman"/>
          <w:color w:val="262626"/>
          <w:szCs w:val="24"/>
          <w:lang w:eastAsia="en-GB"/>
        </w:rPr>
      </w:pPr>
    </w:p>
    <w:p w14:paraId="134EA245" w14:textId="77410C60" w:rsidR="00CC2A34" w:rsidRDefault="009F6709" w:rsidP="009F6709">
      <w:pPr>
        <w:pStyle w:val="Heading3"/>
        <w:rPr>
          <w:lang w:eastAsia="en-GB"/>
        </w:rPr>
      </w:pPr>
      <w:r w:rsidRPr="009F6709">
        <w:rPr>
          <w:lang w:eastAsia="en-GB"/>
        </w:rPr>
        <w:t>Recovery (debt)</w:t>
      </w:r>
    </w:p>
    <w:p w14:paraId="49CDF985" w14:textId="1F2417C4" w:rsidR="009F6709" w:rsidRDefault="221C864E"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The formal process following by NHS</w:t>
      </w:r>
      <w:r w:rsidR="74DC9317"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3BCFFD50"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to reclaim monies owed. </w:t>
      </w:r>
    </w:p>
    <w:p w14:paraId="078EC6CA" w14:textId="77777777" w:rsidR="002F36DA" w:rsidRDefault="002F36DA" w:rsidP="009F6709">
      <w:pPr>
        <w:widowControl/>
        <w:autoSpaceDE/>
        <w:autoSpaceDN/>
        <w:rPr>
          <w:rFonts w:eastAsia="Times New Roman"/>
          <w:color w:val="262626"/>
          <w:szCs w:val="24"/>
          <w:lang w:eastAsia="en-GB"/>
        </w:rPr>
      </w:pPr>
    </w:p>
    <w:p w14:paraId="5DF40E2A" w14:textId="4BA68B95" w:rsidR="002F36DA" w:rsidRDefault="3B8A0E4F" w:rsidP="002F36DA">
      <w:pPr>
        <w:pStyle w:val="Heading3"/>
        <w:rPr>
          <w:lang w:eastAsia="en-GB"/>
        </w:rPr>
      </w:pPr>
      <w:r w:rsidRPr="3756A753">
        <w:rPr>
          <w:lang w:eastAsia="en-GB"/>
        </w:rPr>
        <w:t>Reg</w:t>
      </w:r>
      <w:r w:rsidR="3A267E4B" w:rsidRPr="3756A753">
        <w:rPr>
          <w:lang w:eastAsia="en-GB"/>
        </w:rPr>
        <w:t>ulation 11 (Reg</w:t>
      </w:r>
      <w:r w:rsidRPr="3756A753">
        <w:rPr>
          <w:lang w:eastAsia="en-GB"/>
        </w:rPr>
        <w:t xml:space="preserve"> 11</w:t>
      </w:r>
      <w:r w:rsidR="5D70E544" w:rsidRPr="3756A753">
        <w:rPr>
          <w:lang w:eastAsia="en-GB"/>
        </w:rPr>
        <w:t>)</w:t>
      </w:r>
    </w:p>
    <w:p w14:paraId="2E5275ED" w14:textId="215C0D59" w:rsidR="002F36DA" w:rsidRPr="008F2440" w:rsidRDefault="3B8A0E4F"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Regulation 11 refers to the rules for providing replacement appliances (</w:t>
      </w:r>
      <w:r w:rsidR="499363FB" w:rsidRPr="3756A753">
        <w:rPr>
          <w:rFonts w:eastAsia="Times New Roman"/>
          <w:color w:val="262626" w:themeColor="text1" w:themeTint="D9"/>
          <w:lang w:eastAsia="en-GB"/>
        </w:rPr>
        <w:t>including</w:t>
      </w:r>
      <w:r w:rsidRPr="3756A753">
        <w:rPr>
          <w:rFonts w:eastAsia="Times New Roman"/>
          <w:color w:val="262626" w:themeColor="text1" w:themeTint="D9"/>
          <w:lang w:eastAsia="en-GB"/>
        </w:rPr>
        <w:t xml:space="preserve"> dentures, bridges, orthodontic appliances or obturators) when the original has been lost, stolen or broken by the patient.</w:t>
      </w:r>
    </w:p>
    <w:p w14:paraId="6EB2D721" w14:textId="77777777" w:rsidR="002F36DA" w:rsidRDefault="002F36DA" w:rsidP="009F6709">
      <w:pPr>
        <w:widowControl/>
        <w:autoSpaceDE/>
        <w:autoSpaceDN/>
        <w:rPr>
          <w:rFonts w:eastAsia="Times New Roman"/>
          <w:color w:val="262626"/>
          <w:szCs w:val="24"/>
          <w:lang w:eastAsia="en-GB"/>
        </w:rPr>
      </w:pPr>
    </w:p>
    <w:p w14:paraId="749221B5" w14:textId="77777777" w:rsidR="00D426C0" w:rsidRPr="00D426C0" w:rsidRDefault="00D426C0" w:rsidP="00D426C0">
      <w:pPr>
        <w:pStyle w:val="Heading3"/>
        <w:rPr>
          <w:lang w:eastAsia="en-GB"/>
        </w:rPr>
      </w:pPr>
      <w:r w:rsidRPr="00D426C0">
        <w:rPr>
          <w:lang w:eastAsia="en-GB"/>
        </w:rPr>
        <w:t>Remissions</w:t>
      </w:r>
    </w:p>
    <w:p w14:paraId="1578D6A2" w14:textId="1325B080" w:rsidR="00D426C0" w:rsidRPr="009F6709" w:rsidRDefault="00D426C0" w:rsidP="009F6709">
      <w:pPr>
        <w:widowControl/>
        <w:autoSpaceDE/>
        <w:autoSpaceDN/>
        <w:rPr>
          <w:rFonts w:eastAsia="Times New Roman"/>
          <w:color w:val="262626"/>
          <w:szCs w:val="24"/>
          <w:lang w:eastAsia="en-GB"/>
        </w:rPr>
      </w:pPr>
      <w:r w:rsidRPr="00D426C0">
        <w:rPr>
          <w:rFonts w:eastAsia="Times New Roman"/>
          <w:color w:val="262626"/>
          <w:szCs w:val="24"/>
          <w:lang w:eastAsia="en-GB"/>
        </w:rPr>
        <w:t>The system of reducing or waiving NHS dental charges for patients who qualify under certain criteria.</w:t>
      </w:r>
    </w:p>
    <w:p w14:paraId="2CCC2A0A" w14:textId="77777777" w:rsidR="00CC2A34" w:rsidRDefault="00CC2A34" w:rsidP="00CC2A34">
      <w:pPr>
        <w:widowControl/>
        <w:autoSpaceDE/>
        <w:autoSpaceDN/>
        <w:rPr>
          <w:rFonts w:eastAsia="Times New Roman"/>
          <w:color w:val="262626"/>
          <w:szCs w:val="24"/>
          <w:lang w:eastAsia="en-GB"/>
        </w:rPr>
      </w:pPr>
    </w:p>
    <w:p w14:paraId="3235CC4D" w14:textId="4F366EF9" w:rsidR="00111AF3" w:rsidRDefault="4E33DEAF" w:rsidP="00C90C87">
      <w:pPr>
        <w:pStyle w:val="Heading3"/>
        <w:rPr>
          <w:lang w:eastAsia="en-GB"/>
        </w:rPr>
      </w:pPr>
      <w:r w:rsidRPr="3756A753">
        <w:rPr>
          <w:lang w:eastAsia="en-GB"/>
        </w:rPr>
        <w:t>R</w:t>
      </w:r>
      <w:r w:rsidR="59DE0EE0" w:rsidRPr="3756A753">
        <w:rPr>
          <w:lang w:eastAsia="en-GB"/>
        </w:rPr>
        <w:t>egional Team &amp; Area Team (R</w:t>
      </w:r>
      <w:r w:rsidRPr="3756A753">
        <w:rPr>
          <w:lang w:eastAsia="en-GB"/>
        </w:rPr>
        <w:t>T</w:t>
      </w:r>
      <w:r w:rsidR="1220ED31" w:rsidRPr="3756A753">
        <w:rPr>
          <w:lang w:eastAsia="en-GB"/>
        </w:rPr>
        <w:t>)</w:t>
      </w:r>
    </w:p>
    <w:p w14:paraId="3B5D070D" w14:textId="4EFE531E" w:rsidR="005E7ECE" w:rsidRPr="005E7ECE" w:rsidRDefault="73B1FBAA"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Commissioners for specific regions. </w:t>
      </w:r>
      <w:r w:rsidR="78305BAF" w:rsidRPr="3756A753">
        <w:rPr>
          <w:rFonts w:eastAsia="Times New Roman"/>
          <w:color w:val="262626" w:themeColor="text1" w:themeTint="D9"/>
          <w:lang w:eastAsia="en-GB"/>
        </w:rPr>
        <w:t>This h</w:t>
      </w:r>
      <w:r w:rsidRPr="3756A753">
        <w:rPr>
          <w:rFonts w:eastAsia="Times New Roman"/>
          <w:color w:val="262626" w:themeColor="text1" w:themeTint="D9"/>
          <w:lang w:eastAsia="en-GB"/>
        </w:rPr>
        <w:t xml:space="preserve">as since been replaced by ICBs. </w:t>
      </w:r>
    </w:p>
    <w:p w14:paraId="3EE301BC" w14:textId="77777777" w:rsidR="008F2440" w:rsidRDefault="008F2440" w:rsidP="00AF3CB7">
      <w:pPr>
        <w:pStyle w:val="Heading3"/>
        <w:rPr>
          <w:lang w:eastAsia="en-GB"/>
        </w:rPr>
      </w:pPr>
    </w:p>
    <w:p w14:paraId="4B0B6EEC" w14:textId="3014E171" w:rsidR="002F36DA" w:rsidRPr="002F36DA" w:rsidRDefault="3B8A0E4F" w:rsidP="002F36DA">
      <w:pPr>
        <w:pStyle w:val="Heading3"/>
        <w:rPr>
          <w:lang w:eastAsia="en-GB"/>
        </w:rPr>
      </w:pPr>
      <w:r w:rsidRPr="3756A753">
        <w:rPr>
          <w:lang w:eastAsia="en-GB"/>
        </w:rPr>
        <w:t>R</w:t>
      </w:r>
      <w:r w:rsidR="58F68879" w:rsidRPr="3756A753">
        <w:rPr>
          <w:lang w:eastAsia="en-GB"/>
        </w:rPr>
        <w:t>ateable Value (R</w:t>
      </w:r>
      <w:r w:rsidRPr="3756A753">
        <w:rPr>
          <w:lang w:eastAsia="en-GB"/>
        </w:rPr>
        <w:t>V</w:t>
      </w:r>
      <w:r w:rsidR="433716E2" w:rsidRPr="3756A753">
        <w:rPr>
          <w:lang w:eastAsia="en-GB"/>
        </w:rPr>
        <w:t>)</w:t>
      </w:r>
    </w:p>
    <w:p w14:paraId="32A92ABC" w14:textId="06D712AF" w:rsidR="00791785" w:rsidRDefault="00FA5618" w:rsidP="0091157E">
      <w:pPr>
        <w:widowControl/>
        <w:autoSpaceDE/>
        <w:autoSpaceDN/>
        <w:rPr>
          <w:rFonts w:eastAsia="Times New Roman"/>
          <w:color w:val="262626"/>
          <w:szCs w:val="24"/>
          <w:lang w:eastAsia="en-GB"/>
        </w:rPr>
      </w:pPr>
      <w:r w:rsidRPr="00FA5618">
        <w:rPr>
          <w:rFonts w:eastAsia="Times New Roman"/>
          <w:color w:val="262626"/>
          <w:szCs w:val="24"/>
          <w:lang w:eastAsia="en-GB"/>
        </w:rPr>
        <w:t>The assessed value of a property, determined by the Valuation Office Agency (VOA), used to calculate business rates in England, Wales, and Scotland. It represents the annual rent the property could reasonably be expected to achieve on the open market at a set valuation date.</w:t>
      </w:r>
      <w:bookmarkStart w:id="20" w:name="_S"/>
      <w:bookmarkEnd w:id="20"/>
    </w:p>
    <w:p w14:paraId="4E30E740" w14:textId="77777777" w:rsidR="0091157E" w:rsidRDefault="0091157E" w:rsidP="0091157E">
      <w:pPr>
        <w:widowControl/>
        <w:autoSpaceDE/>
        <w:autoSpaceDN/>
        <w:rPr>
          <w:rFonts w:eastAsia="Times New Roman"/>
          <w:color w:val="262626"/>
          <w:szCs w:val="24"/>
          <w:lang w:eastAsia="en-GB"/>
        </w:rPr>
      </w:pPr>
    </w:p>
    <w:p w14:paraId="06541F24" w14:textId="77777777" w:rsidR="0091157E" w:rsidRPr="0091157E" w:rsidRDefault="0091157E" w:rsidP="0091157E">
      <w:pPr>
        <w:widowControl/>
        <w:autoSpaceDE/>
        <w:autoSpaceDN/>
        <w:rPr>
          <w:rFonts w:eastAsia="Times New Roman"/>
          <w:color w:val="262626"/>
          <w:szCs w:val="24"/>
          <w:lang w:eastAsia="en-GB"/>
        </w:rPr>
      </w:pPr>
    </w:p>
    <w:p w14:paraId="1AA99601" w14:textId="2BBDFD3F" w:rsidR="007C2DDE" w:rsidRDefault="007C2DDE" w:rsidP="007C2DDE">
      <w:pPr>
        <w:pStyle w:val="Heading2"/>
        <w:rPr>
          <w:lang w:eastAsia="en-GB"/>
        </w:rPr>
      </w:pPr>
      <w:r>
        <w:rPr>
          <w:lang w:eastAsia="en-GB"/>
        </w:rPr>
        <w:t>S</w:t>
      </w:r>
    </w:p>
    <w:p w14:paraId="09BF03C3" w14:textId="77777777" w:rsidR="007C2DDE" w:rsidRDefault="007C2DDE" w:rsidP="007C2DDE">
      <w:pPr>
        <w:rPr>
          <w:lang w:eastAsia="en-GB"/>
        </w:rPr>
      </w:pPr>
    </w:p>
    <w:p w14:paraId="4EE5BE27" w14:textId="45850FA9" w:rsidR="00340238" w:rsidRPr="00340238" w:rsidRDefault="02EC298E" w:rsidP="00340238">
      <w:pPr>
        <w:pStyle w:val="Heading3"/>
        <w:rPr>
          <w:lang w:eastAsia="en-GB"/>
        </w:rPr>
      </w:pPr>
      <w:r w:rsidRPr="3756A753">
        <w:rPr>
          <w:lang w:eastAsia="en-GB"/>
        </w:rPr>
        <w:lastRenderedPageBreak/>
        <w:t>S</w:t>
      </w:r>
      <w:r w:rsidR="224314F3" w:rsidRPr="3756A753">
        <w:rPr>
          <w:lang w:eastAsia="en-GB"/>
        </w:rPr>
        <w:t>mall Business Rates Reimbursement (S</w:t>
      </w:r>
      <w:r w:rsidRPr="3756A753">
        <w:rPr>
          <w:lang w:eastAsia="en-GB"/>
        </w:rPr>
        <w:t>BRR</w:t>
      </w:r>
      <w:r w:rsidR="68699271" w:rsidRPr="3756A753">
        <w:rPr>
          <w:lang w:eastAsia="en-GB"/>
        </w:rPr>
        <w:t>)</w:t>
      </w:r>
    </w:p>
    <w:p w14:paraId="42E8BE4D" w14:textId="35AA7526" w:rsidR="00BC6A1D" w:rsidRPr="00BC6A1D" w:rsidRDefault="00BC6A1D" w:rsidP="00BC6A1D">
      <w:pPr>
        <w:widowControl/>
        <w:autoSpaceDE/>
        <w:autoSpaceDN/>
        <w:rPr>
          <w:rFonts w:eastAsia="Times New Roman"/>
          <w:color w:val="262626"/>
          <w:szCs w:val="24"/>
          <w:lang w:eastAsia="en-GB"/>
        </w:rPr>
      </w:pPr>
      <w:r w:rsidRPr="00BC6A1D">
        <w:rPr>
          <w:rFonts w:eastAsia="Times New Roman"/>
          <w:color w:val="262626"/>
          <w:szCs w:val="24"/>
          <w:lang w:eastAsia="en-GB"/>
        </w:rPr>
        <w:t>Rates relief for small businesses with a rateable value (RV) of £15,000 or lower. This may result in reduced bills or, in some cases, no liability for non</w:t>
      </w:r>
      <w:r w:rsidRPr="00BC6A1D">
        <w:rPr>
          <w:rFonts w:eastAsia="Times New Roman"/>
          <w:color w:val="262626"/>
          <w:szCs w:val="24"/>
          <w:lang w:eastAsia="en-GB"/>
        </w:rPr>
        <w:noBreakHyphen/>
        <w:t>domestic business rates (see NDBR/BR).</w:t>
      </w:r>
    </w:p>
    <w:p w14:paraId="63A17355" w14:textId="77777777" w:rsidR="00340238" w:rsidRDefault="00340238" w:rsidP="007C2DDE">
      <w:pPr>
        <w:rPr>
          <w:lang w:eastAsia="en-GB"/>
        </w:rPr>
      </w:pPr>
    </w:p>
    <w:p w14:paraId="7BC33D98" w14:textId="77777777" w:rsidR="00FA0C6D" w:rsidRPr="00FA0C6D" w:rsidRDefault="00FA0C6D" w:rsidP="00FA0C6D">
      <w:pPr>
        <w:pStyle w:val="Heading3"/>
        <w:rPr>
          <w:lang w:eastAsia="en-GB"/>
        </w:rPr>
      </w:pPr>
      <w:r w:rsidRPr="00FA0C6D">
        <w:rPr>
          <w:lang w:eastAsia="en-GB"/>
        </w:rPr>
        <w:t xml:space="preserve">Scottish Applications </w:t>
      </w:r>
    </w:p>
    <w:p w14:paraId="3DC5E839" w14:textId="77777777" w:rsidR="00BC6A1D" w:rsidRPr="00BC6A1D" w:rsidRDefault="00BC6A1D" w:rsidP="00BC6A1D">
      <w:pPr>
        <w:widowControl/>
        <w:autoSpaceDE/>
        <w:autoSpaceDN/>
        <w:rPr>
          <w:rFonts w:eastAsia="Times New Roman"/>
          <w:color w:val="262626"/>
          <w:szCs w:val="24"/>
          <w:lang w:eastAsia="en-GB"/>
        </w:rPr>
      </w:pPr>
      <w:r w:rsidRPr="00BC6A1D">
        <w:rPr>
          <w:rFonts w:eastAsia="Times New Roman"/>
          <w:color w:val="262626"/>
          <w:szCs w:val="24"/>
          <w:lang w:eastAsia="en-GB"/>
        </w:rPr>
        <w:t>The rule that lets Scottish Performers use verified time worked in Scotland to meet Seniority Fee Earnings eligibility in England, but only if they don’t meet the standard 2</w:t>
      </w:r>
      <w:r w:rsidRPr="00BC6A1D">
        <w:rPr>
          <w:rFonts w:eastAsia="Times New Roman"/>
          <w:color w:val="262626"/>
          <w:szCs w:val="24"/>
          <w:lang w:eastAsia="en-GB"/>
        </w:rPr>
        <w:noBreakHyphen/>
        <w:t>year Performer List requirement.</w:t>
      </w:r>
    </w:p>
    <w:p w14:paraId="78254A96" w14:textId="77777777" w:rsidR="00FA0C6D" w:rsidRDefault="00FA0C6D" w:rsidP="00FA0C6D">
      <w:pPr>
        <w:widowControl/>
        <w:autoSpaceDE/>
        <w:autoSpaceDN/>
        <w:rPr>
          <w:rFonts w:eastAsia="Times New Roman"/>
          <w:color w:val="262626"/>
          <w:szCs w:val="24"/>
          <w:lang w:eastAsia="en-GB"/>
        </w:rPr>
      </w:pPr>
    </w:p>
    <w:p w14:paraId="17238C9C" w14:textId="48179747" w:rsidR="00FA0C6D" w:rsidRPr="00FA0C6D" w:rsidRDefault="6E1A1891" w:rsidP="00FA0C6D">
      <w:pPr>
        <w:pStyle w:val="Heading3"/>
        <w:rPr>
          <w:lang w:eastAsia="en-GB"/>
        </w:rPr>
      </w:pPr>
      <w:r w:rsidRPr="3756A753">
        <w:rPr>
          <w:lang w:eastAsia="en-GB"/>
        </w:rPr>
        <w:t>SD86C</w:t>
      </w:r>
      <w:r w:rsidR="62A51FCC" w:rsidRPr="3756A753">
        <w:rPr>
          <w:lang w:eastAsia="en-GB"/>
        </w:rPr>
        <w:t xml:space="preserve"> (NHS Dental form – pension certificate)</w:t>
      </w:r>
    </w:p>
    <w:p w14:paraId="5BED4BFF" w14:textId="131E1EA4" w:rsidR="005A4BA7" w:rsidRPr="005A4BA7" w:rsidRDefault="547B542C">
      <w:pPr>
        <w:widowControl/>
        <w:rPr>
          <w:rFonts w:eastAsia="Times New Roman"/>
          <w:color w:val="262626" w:themeColor="text1" w:themeTint="D9"/>
          <w:lang w:eastAsia="en-GB"/>
        </w:rPr>
      </w:pPr>
      <w:r w:rsidRPr="3756A753">
        <w:rPr>
          <w:rFonts w:eastAsia="Times New Roman"/>
          <w:color w:val="262626" w:themeColor="text1" w:themeTint="D9"/>
          <w:lang w:eastAsia="en-GB"/>
        </w:rPr>
        <w:t xml:space="preserve">Form </w:t>
      </w:r>
      <w:r w:rsidR="64997DCB" w:rsidRPr="3756A753">
        <w:rPr>
          <w:rFonts w:eastAsia="Times New Roman"/>
          <w:color w:val="262626" w:themeColor="text1" w:themeTint="D9"/>
          <w:lang w:eastAsia="en-GB"/>
        </w:rPr>
        <w:t>used to confirm pension contributions for the previous financial year.</w:t>
      </w:r>
    </w:p>
    <w:p w14:paraId="4E139F81" w14:textId="1D5C094C" w:rsidR="00127172" w:rsidRDefault="00127172" w:rsidP="00127172">
      <w:pPr>
        <w:widowControl/>
        <w:autoSpaceDE/>
        <w:autoSpaceDN/>
        <w:rPr>
          <w:rFonts w:eastAsia="Times New Roman"/>
          <w:color w:val="262626"/>
          <w:szCs w:val="24"/>
          <w:lang w:eastAsia="en-GB"/>
        </w:rPr>
      </w:pPr>
    </w:p>
    <w:p w14:paraId="2E318770" w14:textId="77777777" w:rsidR="00D04D8D" w:rsidRPr="00D04D8D" w:rsidRDefault="00D04D8D" w:rsidP="00D04D8D">
      <w:pPr>
        <w:pStyle w:val="Heading3"/>
        <w:rPr>
          <w:lang w:eastAsia="en-GB"/>
        </w:rPr>
      </w:pPr>
      <w:r w:rsidRPr="00D04D8D">
        <w:rPr>
          <w:lang w:eastAsia="en-GB"/>
        </w:rPr>
        <w:t>Service Line</w:t>
      </w:r>
    </w:p>
    <w:p w14:paraId="36E5EB04" w14:textId="79780583" w:rsidR="002E4573" w:rsidRPr="002E4573" w:rsidRDefault="002E4573" w:rsidP="002E4573">
      <w:pPr>
        <w:widowControl/>
        <w:autoSpaceDE/>
        <w:autoSpaceDN/>
        <w:rPr>
          <w:rFonts w:eastAsia="Times New Roman"/>
          <w:color w:val="262626"/>
          <w:szCs w:val="24"/>
          <w:lang w:eastAsia="en-GB"/>
        </w:rPr>
      </w:pPr>
      <w:r w:rsidRPr="002E4573">
        <w:rPr>
          <w:rFonts w:eastAsia="Times New Roman"/>
          <w:color w:val="262626"/>
          <w:szCs w:val="24"/>
          <w:lang w:eastAsia="en-GB"/>
        </w:rPr>
        <w:t xml:space="preserve">A distinct category of services provided under a dental contract. Service lines confirm contractual activity targets and the value for units of activity. </w:t>
      </w:r>
    </w:p>
    <w:p w14:paraId="1CEF8E67" w14:textId="77777777" w:rsidR="00D04D8D" w:rsidRDefault="00D04D8D" w:rsidP="00127172">
      <w:pPr>
        <w:widowControl/>
        <w:autoSpaceDE/>
        <w:autoSpaceDN/>
        <w:rPr>
          <w:rFonts w:eastAsia="Times New Roman"/>
          <w:color w:val="262626"/>
          <w:szCs w:val="24"/>
          <w:lang w:eastAsia="en-GB"/>
        </w:rPr>
      </w:pPr>
    </w:p>
    <w:p w14:paraId="78B74A59" w14:textId="78198D72" w:rsidR="002E4573" w:rsidRPr="002E4573" w:rsidRDefault="005B484C" w:rsidP="002E4573">
      <w:pPr>
        <w:pStyle w:val="Heading3"/>
        <w:rPr>
          <w:lang w:eastAsia="en-GB"/>
        </w:rPr>
      </w:pPr>
      <w:r>
        <w:rPr>
          <w:lang w:eastAsia="en-GB"/>
        </w:rPr>
        <w:t>Seniority Pay</w:t>
      </w:r>
    </w:p>
    <w:p w14:paraId="70B4560E" w14:textId="5B0CB892" w:rsidR="00C95CBE" w:rsidRDefault="346F7C35"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A payment scheme within NHS dental contracts that rewards long</w:t>
      </w:r>
      <w:r w:rsidR="005671DE">
        <w:noBreakHyphen/>
      </w:r>
      <w:r w:rsidRPr="3756A753">
        <w:rPr>
          <w:rFonts w:eastAsia="Times New Roman"/>
          <w:color w:val="262626" w:themeColor="text1" w:themeTint="D9"/>
          <w:lang w:eastAsia="en-GB"/>
        </w:rPr>
        <w:t xml:space="preserve">serving dental performers. </w:t>
      </w:r>
      <w:r w:rsidR="279287F0" w:rsidRPr="3756A753">
        <w:rPr>
          <w:rFonts w:eastAsia="Times New Roman"/>
          <w:color w:val="262626" w:themeColor="text1" w:themeTint="D9"/>
          <w:lang w:eastAsia="en-GB"/>
        </w:rPr>
        <w:t>This is a</w:t>
      </w:r>
      <w:r w:rsidRPr="3756A753">
        <w:rPr>
          <w:rFonts w:eastAsia="Times New Roman"/>
          <w:color w:val="262626" w:themeColor="text1" w:themeTint="D9"/>
          <w:lang w:eastAsia="en-GB"/>
        </w:rPr>
        <w:t>pplicable to Performers age</w:t>
      </w:r>
      <w:r w:rsidR="03BD0FED" w:rsidRPr="3756A753">
        <w:rPr>
          <w:rFonts w:eastAsia="Times New Roman"/>
          <w:color w:val="262626" w:themeColor="text1" w:themeTint="D9"/>
          <w:lang w:eastAsia="en-GB"/>
        </w:rPr>
        <w:t>d</w:t>
      </w:r>
      <w:r w:rsidRPr="3756A753">
        <w:rPr>
          <w:rFonts w:eastAsia="Times New Roman"/>
          <w:color w:val="262626" w:themeColor="text1" w:themeTint="D9"/>
          <w:lang w:eastAsia="en-GB"/>
        </w:rPr>
        <w:t xml:space="preserve"> 55 before 1 April 2011 in England. In Wales, this scheme is ongoing for all Performers aged 55 and over. </w:t>
      </w:r>
    </w:p>
    <w:p w14:paraId="79149B8E" w14:textId="77777777" w:rsidR="00C95CBE" w:rsidRDefault="00C95CBE" w:rsidP="00127172">
      <w:pPr>
        <w:widowControl/>
        <w:autoSpaceDE/>
        <w:autoSpaceDN/>
        <w:rPr>
          <w:rFonts w:eastAsia="Times New Roman"/>
          <w:color w:val="262626"/>
          <w:szCs w:val="24"/>
          <w:lang w:eastAsia="en-GB"/>
        </w:rPr>
      </w:pPr>
    </w:p>
    <w:p w14:paraId="78D9FEBA" w14:textId="111F1F48" w:rsidR="005671DE" w:rsidRPr="005671DE" w:rsidRDefault="346F7C35" w:rsidP="005671DE">
      <w:pPr>
        <w:pStyle w:val="Heading3"/>
        <w:rPr>
          <w:lang w:eastAsia="en-GB"/>
        </w:rPr>
      </w:pPr>
      <w:r w:rsidRPr="3756A753">
        <w:rPr>
          <w:lang w:eastAsia="en-GB"/>
        </w:rPr>
        <w:t>S</w:t>
      </w:r>
      <w:r w:rsidR="67951223" w:rsidRPr="3756A753">
        <w:rPr>
          <w:lang w:eastAsia="en-GB"/>
        </w:rPr>
        <w:t>tatement of Financial Entitlement (S</w:t>
      </w:r>
      <w:r w:rsidRPr="3756A753">
        <w:rPr>
          <w:lang w:eastAsia="en-GB"/>
        </w:rPr>
        <w:t>FE</w:t>
      </w:r>
      <w:r w:rsidR="1E5E1F5A" w:rsidRPr="3756A753">
        <w:rPr>
          <w:lang w:eastAsia="en-GB"/>
        </w:rPr>
        <w:t>)</w:t>
      </w:r>
    </w:p>
    <w:p w14:paraId="375A86FF" w14:textId="6378DBAF" w:rsidR="00C95CBE" w:rsidRDefault="5B3E25B4"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Statutory framework that sets out how NHS dental contractors are paid. It defines the rules, calculations and entitlements for payments for Business Rates Reimbursement, Parental Leave and Long-term sickness. </w:t>
      </w:r>
    </w:p>
    <w:p w14:paraId="776150BF" w14:textId="77777777" w:rsidR="00C95CBE" w:rsidRDefault="00C95CBE" w:rsidP="00C95CBE">
      <w:pPr>
        <w:widowControl/>
        <w:autoSpaceDE/>
        <w:autoSpaceDN/>
        <w:rPr>
          <w:rFonts w:eastAsia="Times New Roman"/>
          <w:color w:val="262626"/>
          <w:szCs w:val="24"/>
          <w:lang w:eastAsia="en-GB"/>
        </w:rPr>
      </w:pPr>
    </w:p>
    <w:p w14:paraId="6C421200" w14:textId="6C1ED4CA" w:rsidR="00C95CBE" w:rsidRPr="00C95CBE" w:rsidRDefault="5B3E25B4" w:rsidP="00C95CBE">
      <w:pPr>
        <w:pStyle w:val="Heading3"/>
        <w:rPr>
          <w:lang w:eastAsia="en-GB"/>
        </w:rPr>
      </w:pPr>
      <w:r w:rsidRPr="3756A753">
        <w:rPr>
          <w:lang w:eastAsia="en-GB"/>
        </w:rPr>
        <w:t>S</w:t>
      </w:r>
      <w:r w:rsidR="2CAE84A8" w:rsidRPr="3756A753">
        <w:rPr>
          <w:lang w:eastAsia="en-GB"/>
        </w:rPr>
        <w:t xml:space="preserve">tatutory </w:t>
      </w:r>
      <w:r w:rsidRPr="3756A753">
        <w:rPr>
          <w:lang w:eastAsia="en-GB"/>
        </w:rPr>
        <w:t>M</w:t>
      </w:r>
      <w:r w:rsidR="538FB2B4" w:rsidRPr="3756A753">
        <w:rPr>
          <w:lang w:eastAsia="en-GB"/>
        </w:rPr>
        <w:t xml:space="preserve">aternity </w:t>
      </w:r>
      <w:r w:rsidRPr="3756A753">
        <w:rPr>
          <w:lang w:eastAsia="en-GB"/>
        </w:rPr>
        <w:t>A</w:t>
      </w:r>
      <w:r w:rsidR="1055F440" w:rsidRPr="3756A753">
        <w:rPr>
          <w:lang w:eastAsia="en-GB"/>
        </w:rPr>
        <w:t>llowance (SMA)</w:t>
      </w:r>
    </w:p>
    <w:p w14:paraId="31E0BAFA" w14:textId="77777777" w:rsidR="00D92270" w:rsidRPr="00D92270" w:rsidRDefault="00D92270" w:rsidP="00D92270">
      <w:pPr>
        <w:widowControl/>
        <w:autoSpaceDE/>
        <w:autoSpaceDN/>
        <w:rPr>
          <w:rFonts w:eastAsia="Times New Roman"/>
          <w:color w:val="262626"/>
          <w:szCs w:val="24"/>
          <w:lang w:eastAsia="en-GB"/>
        </w:rPr>
      </w:pPr>
      <w:r w:rsidRPr="00D92270">
        <w:rPr>
          <w:rFonts w:eastAsia="Times New Roman"/>
          <w:color w:val="262626"/>
          <w:szCs w:val="24"/>
          <w:lang w:eastAsia="en-GB"/>
        </w:rPr>
        <w:t>A state benefit paid to eligible women who do not qualify for statutory maternity pay.</w:t>
      </w:r>
    </w:p>
    <w:p w14:paraId="6BAA1649" w14:textId="77777777" w:rsidR="00C95CBE" w:rsidRDefault="00C95CBE" w:rsidP="00C95CBE">
      <w:pPr>
        <w:widowControl/>
        <w:autoSpaceDE/>
        <w:autoSpaceDN/>
        <w:rPr>
          <w:rFonts w:eastAsia="Times New Roman"/>
          <w:color w:val="262626"/>
          <w:szCs w:val="24"/>
          <w:lang w:eastAsia="en-GB"/>
        </w:rPr>
      </w:pPr>
    </w:p>
    <w:p w14:paraId="33ABB78F" w14:textId="77777777" w:rsidR="00D92270" w:rsidRPr="00D92270" w:rsidRDefault="00D92270" w:rsidP="00D92270">
      <w:pPr>
        <w:pStyle w:val="Heading3"/>
        <w:rPr>
          <w:lang w:eastAsia="en-GB"/>
        </w:rPr>
      </w:pPr>
      <w:r w:rsidRPr="00D92270">
        <w:rPr>
          <w:lang w:eastAsia="en-GB"/>
        </w:rPr>
        <w:t>Snap Survey</w:t>
      </w:r>
    </w:p>
    <w:p w14:paraId="01DA565A" w14:textId="1B916C49" w:rsidR="00E44662" w:rsidRPr="00E44662" w:rsidRDefault="35B9FC01">
      <w:pPr>
        <w:widowControl/>
        <w:rPr>
          <w:rFonts w:eastAsia="Times New Roman"/>
          <w:color w:val="262626" w:themeColor="text1" w:themeTint="D9"/>
          <w:lang w:eastAsia="en-GB"/>
        </w:rPr>
      </w:pPr>
      <w:r w:rsidRPr="3756A753">
        <w:rPr>
          <w:rFonts w:eastAsia="Times New Roman"/>
          <w:color w:val="262626" w:themeColor="text1" w:themeTint="D9"/>
          <w:lang w:eastAsia="en-GB"/>
        </w:rPr>
        <w:t xml:space="preserve">Data collection tool used by </w:t>
      </w:r>
      <w:r w:rsidR="528C68F8" w:rsidRPr="3756A753">
        <w:rPr>
          <w:rFonts w:eastAsia="Times New Roman"/>
          <w:color w:val="262626" w:themeColor="text1" w:themeTint="D9"/>
          <w:lang w:eastAsia="en-GB"/>
        </w:rPr>
        <w:t>NHS</w:t>
      </w:r>
      <w:r w:rsidR="1E5FFA53" w:rsidRPr="3756A753">
        <w:rPr>
          <w:rFonts w:eastAsia="Times New Roman"/>
          <w:color w:val="262626" w:themeColor="text1" w:themeTint="D9"/>
          <w:lang w:eastAsia="en-GB"/>
        </w:rPr>
        <w:t xml:space="preserve"> </w:t>
      </w:r>
      <w:r w:rsidR="528C68F8" w:rsidRPr="3756A753">
        <w:rPr>
          <w:rFonts w:eastAsia="Times New Roman"/>
          <w:color w:val="262626" w:themeColor="text1" w:themeTint="D9"/>
          <w:lang w:eastAsia="en-GB"/>
        </w:rPr>
        <w:t>B</w:t>
      </w:r>
      <w:r w:rsidR="1E5FFA53" w:rsidRPr="3756A753">
        <w:rPr>
          <w:rFonts w:eastAsia="Times New Roman"/>
          <w:color w:val="262626" w:themeColor="text1" w:themeTint="D9"/>
          <w:lang w:eastAsia="en-GB"/>
        </w:rPr>
        <w:t>usiness Services Authority (NHSB</w:t>
      </w:r>
      <w:r w:rsidR="528C68F8" w:rsidRPr="3756A753">
        <w:rPr>
          <w:rFonts w:eastAsia="Times New Roman"/>
          <w:color w:val="262626" w:themeColor="text1" w:themeTint="D9"/>
          <w:lang w:eastAsia="en-GB"/>
        </w:rPr>
        <w:t>SA</w:t>
      </w:r>
      <w:r w:rsidR="7243845C"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for </w:t>
      </w:r>
      <w:r w:rsidR="2350B008" w:rsidRPr="3756A753">
        <w:rPr>
          <w:rFonts w:eastAsia="Times New Roman"/>
          <w:color w:val="262626" w:themeColor="text1" w:themeTint="D9"/>
          <w:lang w:eastAsia="en-GB"/>
        </w:rPr>
        <w:t>q</w:t>
      </w:r>
      <w:r w:rsidRPr="3756A753">
        <w:rPr>
          <w:rFonts w:eastAsia="Times New Roman"/>
          <w:color w:val="262626" w:themeColor="text1" w:themeTint="D9"/>
          <w:lang w:eastAsia="en-GB"/>
        </w:rPr>
        <w:t>uestionnaires or to collect additional contract data.</w:t>
      </w:r>
    </w:p>
    <w:p w14:paraId="10E7C2B6" w14:textId="77777777" w:rsidR="00D92270" w:rsidRPr="00C95CBE" w:rsidRDefault="00D92270" w:rsidP="00C95CBE">
      <w:pPr>
        <w:widowControl/>
        <w:autoSpaceDE/>
        <w:autoSpaceDN/>
        <w:rPr>
          <w:rFonts w:eastAsia="Times New Roman"/>
          <w:color w:val="262626"/>
          <w:szCs w:val="24"/>
          <w:lang w:eastAsia="en-GB"/>
        </w:rPr>
      </w:pPr>
    </w:p>
    <w:p w14:paraId="6A2F64CD" w14:textId="7E8B01D8" w:rsidR="00E44662" w:rsidRPr="00E44662" w:rsidRDefault="35B9FC01" w:rsidP="00E44662">
      <w:pPr>
        <w:pStyle w:val="Heading3"/>
        <w:rPr>
          <w:lang w:eastAsia="en-GB"/>
        </w:rPr>
      </w:pPr>
      <w:r w:rsidRPr="3756A753">
        <w:rPr>
          <w:lang w:eastAsia="en-GB"/>
        </w:rPr>
        <w:t>S</w:t>
      </w:r>
      <w:r w:rsidR="0A9CA6F7" w:rsidRPr="3756A753">
        <w:rPr>
          <w:lang w:eastAsia="en-GB"/>
        </w:rPr>
        <w:t xml:space="preserve">uperannuable </w:t>
      </w:r>
      <w:r w:rsidRPr="3756A753">
        <w:rPr>
          <w:lang w:eastAsia="en-GB"/>
        </w:rPr>
        <w:t>R</w:t>
      </w:r>
      <w:r w:rsidR="7C207522" w:rsidRPr="3756A753">
        <w:rPr>
          <w:lang w:eastAsia="en-GB"/>
        </w:rPr>
        <w:t>emuneration (SR)</w:t>
      </w:r>
    </w:p>
    <w:p w14:paraId="4A035CAC" w14:textId="77777777" w:rsidR="00257CB8" w:rsidRPr="00257CB8" w:rsidRDefault="00257CB8" w:rsidP="00257CB8">
      <w:pPr>
        <w:widowControl/>
        <w:autoSpaceDE/>
        <w:autoSpaceDN/>
        <w:rPr>
          <w:rFonts w:eastAsia="Times New Roman"/>
          <w:color w:val="262626"/>
          <w:szCs w:val="24"/>
          <w:lang w:eastAsia="en-GB"/>
        </w:rPr>
      </w:pPr>
      <w:r w:rsidRPr="00257CB8">
        <w:rPr>
          <w:rFonts w:eastAsia="Times New Roman"/>
          <w:color w:val="262626"/>
          <w:szCs w:val="24"/>
          <w:lang w:eastAsia="en-GB"/>
        </w:rPr>
        <w:t>The portion of a dental performer’s earnings that is pensionable under the NHS Pension Scheme.</w:t>
      </w:r>
    </w:p>
    <w:p w14:paraId="600F7BA2" w14:textId="77777777" w:rsidR="006D6CE5" w:rsidRDefault="006D6CE5" w:rsidP="006D6CE5">
      <w:pPr>
        <w:widowControl/>
        <w:autoSpaceDE/>
        <w:autoSpaceDN/>
        <w:rPr>
          <w:rFonts w:eastAsia="Times New Roman"/>
          <w:color w:val="262626"/>
          <w:szCs w:val="24"/>
          <w:lang w:eastAsia="en-GB"/>
        </w:rPr>
      </w:pPr>
    </w:p>
    <w:p w14:paraId="3DD0F681" w14:textId="0B0C650A" w:rsidR="00DD29FB" w:rsidRPr="00DD29FB" w:rsidRDefault="7163DF3B" w:rsidP="00DD29FB">
      <w:pPr>
        <w:pStyle w:val="Heading3"/>
        <w:rPr>
          <w:lang w:eastAsia="en-GB"/>
        </w:rPr>
      </w:pPr>
      <w:r w:rsidRPr="3756A753">
        <w:rPr>
          <w:lang w:eastAsia="en-GB"/>
        </w:rPr>
        <w:t>S</w:t>
      </w:r>
      <w:r w:rsidR="76631E44" w:rsidRPr="3756A753">
        <w:rPr>
          <w:lang w:eastAsia="en-GB"/>
        </w:rPr>
        <w:t>tatutory Sick Pay (S</w:t>
      </w:r>
      <w:r w:rsidRPr="3756A753">
        <w:rPr>
          <w:lang w:eastAsia="en-GB"/>
        </w:rPr>
        <w:t>SP</w:t>
      </w:r>
      <w:r w:rsidR="5005FE4A" w:rsidRPr="3756A753">
        <w:rPr>
          <w:lang w:eastAsia="en-GB"/>
        </w:rPr>
        <w:t>)</w:t>
      </w:r>
    </w:p>
    <w:p w14:paraId="705B5678" w14:textId="77777777" w:rsidR="00DD29FB" w:rsidRPr="00DD29FB" w:rsidRDefault="00DD29FB" w:rsidP="00DD29FB">
      <w:pPr>
        <w:widowControl/>
        <w:autoSpaceDE/>
        <w:autoSpaceDN/>
        <w:rPr>
          <w:rFonts w:eastAsia="Times New Roman"/>
          <w:color w:val="262626"/>
          <w:szCs w:val="24"/>
          <w:lang w:eastAsia="en-GB"/>
        </w:rPr>
      </w:pPr>
      <w:r w:rsidRPr="00DD29FB">
        <w:rPr>
          <w:rFonts w:eastAsia="Times New Roman"/>
          <w:color w:val="262626"/>
          <w:szCs w:val="24"/>
          <w:lang w:eastAsia="en-GB"/>
        </w:rPr>
        <w:t>Employer</w:t>
      </w:r>
      <w:r w:rsidRPr="00DD29FB">
        <w:rPr>
          <w:rFonts w:eastAsia="Times New Roman"/>
          <w:color w:val="262626"/>
          <w:szCs w:val="24"/>
          <w:lang w:eastAsia="en-GB"/>
        </w:rPr>
        <w:noBreakHyphen/>
        <w:t>paid sick leave entitlement.</w:t>
      </w:r>
    </w:p>
    <w:p w14:paraId="2D6E2E3B" w14:textId="77777777" w:rsidR="00DD29FB" w:rsidRDefault="00DD29FB" w:rsidP="00DD29FB">
      <w:pPr>
        <w:widowControl/>
        <w:autoSpaceDE/>
        <w:autoSpaceDN/>
        <w:rPr>
          <w:rFonts w:eastAsia="Times New Roman"/>
          <w:color w:val="262626"/>
          <w:szCs w:val="24"/>
          <w:lang w:eastAsia="en-GB"/>
        </w:rPr>
      </w:pPr>
    </w:p>
    <w:p w14:paraId="49963AA5" w14:textId="77777777" w:rsidR="00FE75A2" w:rsidRDefault="00FE75A2" w:rsidP="00FE75A2">
      <w:pPr>
        <w:pStyle w:val="Heading3"/>
        <w:rPr>
          <w:lang w:eastAsia="en-GB"/>
        </w:rPr>
      </w:pPr>
      <w:r w:rsidRPr="00FE75A2">
        <w:rPr>
          <w:lang w:eastAsia="en-GB"/>
        </w:rPr>
        <w:t>Sustainability Transformation Partnership</w:t>
      </w:r>
    </w:p>
    <w:p w14:paraId="0ACD1A1E" w14:textId="5386E9BB" w:rsidR="00FE75A2" w:rsidRPr="00FE75A2" w:rsidRDefault="62A02E97"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Collaborative arrangement between NHS organisations and local authorities to develop shared proposals for improving health and care services in a defined geographical area. </w:t>
      </w:r>
      <w:r w:rsidR="640AE448" w:rsidRPr="3756A753">
        <w:rPr>
          <w:rFonts w:eastAsia="Times New Roman"/>
          <w:color w:val="262626" w:themeColor="text1" w:themeTint="D9"/>
          <w:lang w:eastAsia="en-GB"/>
        </w:rPr>
        <w:t>This is the e</w:t>
      </w:r>
      <w:r w:rsidRPr="3756A753">
        <w:rPr>
          <w:rFonts w:eastAsia="Times New Roman"/>
          <w:color w:val="262626" w:themeColor="text1" w:themeTint="D9"/>
          <w:lang w:eastAsia="en-GB"/>
        </w:rPr>
        <w:t xml:space="preserve">quivalent to STPs/ICSs for England and LHBs in Wales. </w:t>
      </w:r>
    </w:p>
    <w:p w14:paraId="0754299B" w14:textId="77777777" w:rsidR="00FE75A2" w:rsidRDefault="00FE75A2" w:rsidP="00FE75A2">
      <w:pPr>
        <w:rPr>
          <w:lang w:eastAsia="en-GB"/>
        </w:rPr>
      </w:pPr>
    </w:p>
    <w:p w14:paraId="1AAA8F2F" w14:textId="77777777" w:rsidR="0002325D" w:rsidRPr="0002325D" w:rsidRDefault="0002325D" w:rsidP="0002325D">
      <w:pPr>
        <w:pStyle w:val="Heading3"/>
        <w:rPr>
          <w:lang w:eastAsia="en-GB"/>
        </w:rPr>
      </w:pPr>
      <w:r w:rsidRPr="0002325D">
        <w:rPr>
          <w:lang w:eastAsia="en-GB"/>
        </w:rPr>
        <w:t>Suspended Dentist</w:t>
      </w:r>
    </w:p>
    <w:p w14:paraId="4B9EE7E8" w14:textId="77777777" w:rsidR="006138F5" w:rsidRPr="006138F5" w:rsidRDefault="006138F5" w:rsidP="006138F5">
      <w:pPr>
        <w:widowControl/>
        <w:autoSpaceDE/>
        <w:autoSpaceDN/>
        <w:rPr>
          <w:rFonts w:eastAsia="Times New Roman"/>
          <w:color w:val="262626"/>
          <w:szCs w:val="24"/>
          <w:lang w:eastAsia="en-GB"/>
        </w:rPr>
      </w:pPr>
      <w:r w:rsidRPr="006138F5">
        <w:rPr>
          <w:rFonts w:eastAsia="Times New Roman"/>
          <w:color w:val="262626"/>
          <w:szCs w:val="24"/>
          <w:lang w:eastAsia="en-GB"/>
        </w:rPr>
        <w:t xml:space="preserve">A dentist temporarily barred from practising (usually by regulator or contract authority). </w:t>
      </w:r>
    </w:p>
    <w:p w14:paraId="76E602BA" w14:textId="77777777" w:rsidR="00FE75A2" w:rsidRDefault="00FE75A2" w:rsidP="00FE75A2">
      <w:pPr>
        <w:rPr>
          <w:lang w:eastAsia="en-GB"/>
        </w:rPr>
      </w:pPr>
    </w:p>
    <w:p w14:paraId="25F4EF85" w14:textId="77777777" w:rsidR="006138F5" w:rsidRPr="006138F5" w:rsidRDefault="006138F5" w:rsidP="006138F5">
      <w:pPr>
        <w:pStyle w:val="Heading3"/>
        <w:rPr>
          <w:lang w:eastAsia="en-GB"/>
        </w:rPr>
      </w:pPr>
      <w:r w:rsidRPr="006138F5">
        <w:rPr>
          <w:lang w:eastAsia="en-GB"/>
        </w:rPr>
        <w:t>Superannuation</w:t>
      </w:r>
    </w:p>
    <w:p w14:paraId="4175B0DE" w14:textId="4FD532DC" w:rsidR="006138F5" w:rsidRPr="006138F5" w:rsidRDefault="12A573BF"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Pension contributions made by</w:t>
      </w:r>
      <w:r w:rsidR="4DE28320"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or on behalf of</w:t>
      </w:r>
      <w:r w:rsidR="7304223E"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a dentist into the NHS pension scheme.</w:t>
      </w:r>
    </w:p>
    <w:p w14:paraId="7805CA83" w14:textId="77777777" w:rsidR="006138F5" w:rsidRDefault="006138F5" w:rsidP="00FE75A2">
      <w:pPr>
        <w:rPr>
          <w:lang w:eastAsia="en-GB"/>
        </w:rPr>
      </w:pPr>
    </w:p>
    <w:p w14:paraId="4505179C" w14:textId="3733E0DB" w:rsidR="006138F5" w:rsidRPr="006138F5" w:rsidRDefault="12A573BF" w:rsidP="006138F5">
      <w:pPr>
        <w:pStyle w:val="Heading3"/>
        <w:rPr>
          <w:lang w:eastAsia="en-GB"/>
        </w:rPr>
      </w:pPr>
      <w:r w:rsidRPr="3756A753">
        <w:rPr>
          <w:lang w:eastAsia="en-GB"/>
        </w:rPr>
        <w:t>S</w:t>
      </w:r>
      <w:r w:rsidR="629AB637" w:rsidRPr="3756A753">
        <w:rPr>
          <w:lang w:eastAsia="en-GB"/>
        </w:rPr>
        <w:t>tructure Querly Language (S</w:t>
      </w:r>
      <w:r w:rsidRPr="3756A753">
        <w:rPr>
          <w:lang w:eastAsia="en-GB"/>
        </w:rPr>
        <w:t>QL</w:t>
      </w:r>
      <w:r w:rsidR="5E472830" w:rsidRPr="3756A753">
        <w:rPr>
          <w:lang w:eastAsia="en-GB"/>
        </w:rPr>
        <w:t>)</w:t>
      </w:r>
    </w:p>
    <w:p w14:paraId="5BE2C0DF" w14:textId="77777777" w:rsidR="00AF345C" w:rsidRPr="00AF345C" w:rsidRDefault="00AF345C" w:rsidP="00AF345C">
      <w:pPr>
        <w:widowControl/>
        <w:autoSpaceDE/>
        <w:autoSpaceDN/>
        <w:rPr>
          <w:rFonts w:eastAsia="Times New Roman"/>
          <w:color w:val="262626"/>
          <w:szCs w:val="24"/>
          <w:lang w:eastAsia="en-GB"/>
        </w:rPr>
      </w:pPr>
      <w:r w:rsidRPr="00AF345C">
        <w:rPr>
          <w:rFonts w:eastAsia="Times New Roman"/>
          <w:color w:val="262626"/>
          <w:szCs w:val="24"/>
          <w:lang w:eastAsia="en-GB"/>
        </w:rPr>
        <w:t>A standard programming language used to manage and query relational databases.</w:t>
      </w:r>
    </w:p>
    <w:p w14:paraId="23CCE327" w14:textId="77777777" w:rsidR="00AF345C" w:rsidRDefault="00AF345C" w:rsidP="00AF345C">
      <w:pPr>
        <w:widowControl/>
        <w:autoSpaceDE/>
        <w:autoSpaceDN/>
        <w:rPr>
          <w:rFonts w:eastAsia="Times New Roman"/>
          <w:color w:val="262626"/>
          <w:szCs w:val="24"/>
          <w:lang w:eastAsia="en-GB"/>
        </w:rPr>
      </w:pPr>
    </w:p>
    <w:p w14:paraId="5D29628F" w14:textId="400EA533" w:rsidR="00AF345C" w:rsidRPr="00AF345C" w:rsidRDefault="3CCFD577" w:rsidP="00AF345C">
      <w:pPr>
        <w:pStyle w:val="Heading3"/>
        <w:rPr>
          <w:lang w:eastAsia="en-GB"/>
        </w:rPr>
      </w:pPr>
      <w:r w:rsidRPr="3756A753">
        <w:rPr>
          <w:lang w:eastAsia="en-GB"/>
        </w:rPr>
        <w:t>S</w:t>
      </w:r>
      <w:r w:rsidR="42D7F61D" w:rsidRPr="3756A753">
        <w:rPr>
          <w:lang w:eastAsia="en-GB"/>
        </w:rPr>
        <w:t>equence Query 1 (S</w:t>
      </w:r>
      <w:r w:rsidRPr="3756A753">
        <w:rPr>
          <w:lang w:eastAsia="en-GB"/>
        </w:rPr>
        <w:t>Q1</w:t>
      </w:r>
      <w:r w:rsidR="1DA72F69" w:rsidRPr="3756A753">
        <w:rPr>
          <w:lang w:eastAsia="en-GB"/>
        </w:rPr>
        <w:t>)</w:t>
      </w:r>
    </w:p>
    <w:p w14:paraId="6177D033" w14:textId="77777777" w:rsidR="00FF585F" w:rsidRPr="00FF585F" w:rsidRDefault="00FF585F" w:rsidP="00FF585F">
      <w:pPr>
        <w:widowControl/>
        <w:autoSpaceDE/>
        <w:autoSpaceDN/>
        <w:rPr>
          <w:rFonts w:eastAsia="Times New Roman"/>
          <w:color w:val="262626"/>
          <w:szCs w:val="24"/>
          <w:lang w:eastAsia="en-GB"/>
        </w:rPr>
      </w:pPr>
      <w:r w:rsidRPr="00FF585F">
        <w:rPr>
          <w:rFonts w:eastAsia="Times New Roman"/>
          <w:color w:val="262626"/>
          <w:szCs w:val="24"/>
          <w:lang w:eastAsia="en-GB"/>
        </w:rPr>
        <w:t>Indicator used in DPMS software to replace an existing claim with a corrected version.</w:t>
      </w:r>
    </w:p>
    <w:p w14:paraId="2DD12C1E" w14:textId="77777777" w:rsidR="006138F5" w:rsidRDefault="006138F5" w:rsidP="00FE75A2">
      <w:pPr>
        <w:rPr>
          <w:lang w:eastAsia="en-GB"/>
        </w:rPr>
      </w:pPr>
    </w:p>
    <w:p w14:paraId="69693600" w14:textId="3BEFC7BA" w:rsidR="00FF585F" w:rsidRPr="00FF585F" w:rsidRDefault="3C9FB0F9" w:rsidP="00FF585F">
      <w:pPr>
        <w:pStyle w:val="Heading3"/>
        <w:rPr>
          <w:lang w:eastAsia="en-GB"/>
        </w:rPr>
      </w:pPr>
      <w:r w:rsidRPr="3756A753">
        <w:rPr>
          <w:lang w:eastAsia="en-GB"/>
        </w:rPr>
        <w:t>S</w:t>
      </w:r>
      <w:r w:rsidR="73167F92" w:rsidRPr="3756A753">
        <w:rPr>
          <w:lang w:eastAsia="en-GB"/>
        </w:rPr>
        <w:t>equence Query 3 (S</w:t>
      </w:r>
      <w:r w:rsidRPr="3756A753">
        <w:rPr>
          <w:lang w:eastAsia="en-GB"/>
        </w:rPr>
        <w:t>Q3</w:t>
      </w:r>
      <w:r w:rsidR="1E49F7E5" w:rsidRPr="3756A753">
        <w:rPr>
          <w:lang w:eastAsia="en-GB"/>
        </w:rPr>
        <w:t>)</w:t>
      </w:r>
    </w:p>
    <w:p w14:paraId="690A6D0F" w14:textId="2F11BD06" w:rsidR="00FF585F" w:rsidRDefault="00FF585F" w:rsidP="00FF585F">
      <w:pPr>
        <w:widowControl/>
        <w:autoSpaceDE/>
        <w:autoSpaceDN/>
        <w:rPr>
          <w:rFonts w:eastAsia="Times New Roman"/>
          <w:color w:val="262626"/>
          <w:szCs w:val="24"/>
          <w:lang w:eastAsia="en-GB"/>
        </w:rPr>
      </w:pPr>
      <w:r w:rsidRPr="00FF585F">
        <w:rPr>
          <w:rFonts w:eastAsia="Times New Roman"/>
          <w:color w:val="262626"/>
          <w:szCs w:val="24"/>
          <w:lang w:eastAsia="en-GB"/>
        </w:rPr>
        <w:t>Indicator used in DPMS to entirely delete a claim.</w:t>
      </w:r>
    </w:p>
    <w:p w14:paraId="659680AC" w14:textId="77777777" w:rsidR="00527DB1" w:rsidRDefault="00527DB1" w:rsidP="00FF585F">
      <w:pPr>
        <w:widowControl/>
        <w:autoSpaceDE/>
        <w:autoSpaceDN/>
        <w:rPr>
          <w:rFonts w:eastAsia="Times New Roman"/>
          <w:color w:val="262626"/>
          <w:szCs w:val="24"/>
          <w:lang w:eastAsia="en-GB"/>
        </w:rPr>
      </w:pPr>
    </w:p>
    <w:p w14:paraId="47CA8404" w14:textId="77777777" w:rsidR="00A0536A" w:rsidRPr="001A08FE" w:rsidRDefault="00A0536A" w:rsidP="001A08FE">
      <w:pPr>
        <w:widowControl/>
        <w:autoSpaceDE/>
        <w:autoSpaceDN/>
        <w:rPr>
          <w:rFonts w:eastAsia="Times New Roman"/>
          <w:color w:val="262626"/>
          <w:szCs w:val="24"/>
          <w:lang w:eastAsia="en-GB"/>
        </w:rPr>
      </w:pPr>
    </w:p>
    <w:p w14:paraId="4D779157" w14:textId="582615D3" w:rsidR="00FA0C6D" w:rsidRDefault="00527DB1" w:rsidP="00527DB1">
      <w:pPr>
        <w:pStyle w:val="Heading2"/>
        <w:rPr>
          <w:lang w:eastAsia="en-GB"/>
        </w:rPr>
      </w:pPr>
      <w:bookmarkStart w:id="21" w:name="_T"/>
      <w:bookmarkEnd w:id="21"/>
      <w:r>
        <w:rPr>
          <w:lang w:eastAsia="en-GB"/>
        </w:rPr>
        <w:t>T</w:t>
      </w:r>
    </w:p>
    <w:p w14:paraId="1308C23E" w14:textId="77777777" w:rsidR="00527DB1" w:rsidRDefault="00527DB1" w:rsidP="00527DB1">
      <w:pPr>
        <w:rPr>
          <w:lang w:eastAsia="en-GB"/>
        </w:rPr>
      </w:pPr>
    </w:p>
    <w:p w14:paraId="342A0551" w14:textId="226F4329" w:rsidR="00BA1E1D" w:rsidRPr="00BA1E1D" w:rsidRDefault="4A0CC53D" w:rsidP="00BA1E1D">
      <w:pPr>
        <w:pStyle w:val="Heading3"/>
        <w:rPr>
          <w:lang w:eastAsia="en-GB"/>
        </w:rPr>
      </w:pPr>
      <w:r w:rsidRPr="3756A753">
        <w:rPr>
          <w:lang w:eastAsia="en-GB"/>
        </w:rPr>
        <w:t>T</w:t>
      </w:r>
      <w:r w:rsidR="276007C1" w:rsidRPr="3756A753">
        <w:rPr>
          <w:lang w:eastAsia="en-GB"/>
        </w:rPr>
        <w:t>otal Contract Value (T</w:t>
      </w:r>
      <w:r w:rsidRPr="3756A753">
        <w:rPr>
          <w:lang w:eastAsia="en-GB"/>
        </w:rPr>
        <w:t>CV</w:t>
      </w:r>
      <w:r w:rsidR="2C230C94" w:rsidRPr="3756A753">
        <w:rPr>
          <w:lang w:eastAsia="en-GB"/>
        </w:rPr>
        <w:t>)</w:t>
      </w:r>
    </w:p>
    <w:p w14:paraId="131BDF2B" w14:textId="77777777" w:rsidR="00A0536A" w:rsidRDefault="00A0536A" w:rsidP="00A0536A">
      <w:pPr>
        <w:widowControl/>
        <w:autoSpaceDE/>
        <w:autoSpaceDN/>
        <w:rPr>
          <w:rFonts w:eastAsia="Times New Roman"/>
          <w:color w:val="262626"/>
          <w:szCs w:val="24"/>
          <w:lang w:eastAsia="en-GB"/>
        </w:rPr>
      </w:pPr>
      <w:r w:rsidRPr="00A0536A">
        <w:rPr>
          <w:rFonts w:eastAsia="Times New Roman"/>
          <w:color w:val="262626"/>
          <w:szCs w:val="24"/>
          <w:lang w:eastAsia="en-GB"/>
        </w:rPr>
        <w:t>The full annual monetary value of a dental contract as agreed with the NHS.</w:t>
      </w:r>
    </w:p>
    <w:p w14:paraId="315DE362" w14:textId="77777777" w:rsidR="00A0536A" w:rsidRDefault="00A0536A" w:rsidP="00A0536A">
      <w:pPr>
        <w:widowControl/>
        <w:autoSpaceDE/>
        <w:autoSpaceDN/>
        <w:rPr>
          <w:rFonts w:eastAsia="Times New Roman"/>
          <w:color w:val="262626"/>
          <w:szCs w:val="24"/>
          <w:lang w:eastAsia="en-GB"/>
        </w:rPr>
      </w:pPr>
    </w:p>
    <w:p w14:paraId="499952F2" w14:textId="6C8F025D" w:rsidR="00A0536A" w:rsidRPr="00A0536A" w:rsidRDefault="525066DC" w:rsidP="00A0536A">
      <w:pPr>
        <w:pStyle w:val="Heading3"/>
        <w:rPr>
          <w:lang w:eastAsia="en-GB"/>
        </w:rPr>
      </w:pPr>
      <w:r w:rsidRPr="3756A753">
        <w:rPr>
          <w:lang w:eastAsia="en-GB"/>
        </w:rPr>
        <w:t>T</w:t>
      </w:r>
      <w:r w:rsidR="70549943" w:rsidRPr="3756A753">
        <w:rPr>
          <w:lang w:eastAsia="en-GB"/>
        </w:rPr>
        <w:t xml:space="preserve">ransforming </w:t>
      </w:r>
      <w:r w:rsidRPr="3756A753">
        <w:rPr>
          <w:lang w:eastAsia="en-GB"/>
        </w:rPr>
        <w:t>D</w:t>
      </w:r>
      <w:r w:rsidR="6626CB2F" w:rsidRPr="3756A753">
        <w:rPr>
          <w:lang w:eastAsia="en-GB"/>
        </w:rPr>
        <w:t xml:space="preserve">ental </w:t>
      </w:r>
      <w:r w:rsidRPr="3756A753">
        <w:rPr>
          <w:lang w:eastAsia="en-GB"/>
        </w:rPr>
        <w:t>S</w:t>
      </w:r>
      <w:r w:rsidR="71BCA42D" w:rsidRPr="3756A753">
        <w:rPr>
          <w:lang w:eastAsia="en-GB"/>
        </w:rPr>
        <w:t>ervices (TDS)</w:t>
      </w:r>
    </w:p>
    <w:p w14:paraId="21899954" w14:textId="2E90A5F0" w:rsidR="00E31EE8" w:rsidRPr="00E31EE8" w:rsidRDefault="47729ABD"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The TDS project is part of a wider push to modernise NHS dental systems, improve service delivery</w:t>
      </w:r>
      <w:r w:rsidR="3D558E82" w:rsidRPr="3756A753">
        <w:rPr>
          <w:rFonts w:eastAsia="Times New Roman"/>
          <w:color w:val="262626" w:themeColor="text1" w:themeTint="D9"/>
          <w:lang w:eastAsia="en-GB"/>
        </w:rPr>
        <w:t xml:space="preserve"> </w:t>
      </w:r>
      <w:r w:rsidRPr="3756A753">
        <w:rPr>
          <w:rFonts w:eastAsia="Times New Roman"/>
          <w:color w:val="262626" w:themeColor="text1" w:themeTint="D9"/>
          <w:lang w:eastAsia="en-GB"/>
        </w:rPr>
        <w:t xml:space="preserve">and respond to </w:t>
      </w:r>
      <w:r w:rsidR="3B9C4772" w:rsidRPr="3756A753">
        <w:rPr>
          <w:rFonts w:eastAsia="Times New Roman"/>
          <w:color w:val="262626" w:themeColor="text1" w:themeTint="D9"/>
          <w:lang w:eastAsia="en-GB"/>
        </w:rPr>
        <w:t>long-standing</w:t>
      </w:r>
      <w:r w:rsidRPr="3756A753">
        <w:rPr>
          <w:rFonts w:eastAsia="Times New Roman"/>
          <w:color w:val="262626" w:themeColor="text1" w:themeTint="D9"/>
          <w:lang w:eastAsia="en-GB"/>
        </w:rPr>
        <w:t xml:space="preserve"> concerns about the NHS dental contract. </w:t>
      </w:r>
    </w:p>
    <w:p w14:paraId="7AC2C0B8" w14:textId="77777777" w:rsidR="00A0536A" w:rsidRDefault="00A0536A" w:rsidP="00A0536A">
      <w:pPr>
        <w:widowControl/>
        <w:autoSpaceDE/>
        <w:autoSpaceDN/>
        <w:rPr>
          <w:rFonts w:eastAsia="Times New Roman"/>
          <w:color w:val="262626"/>
          <w:szCs w:val="24"/>
          <w:lang w:eastAsia="en-GB"/>
        </w:rPr>
      </w:pPr>
    </w:p>
    <w:p w14:paraId="0C6575D8" w14:textId="77777777" w:rsidR="00E610AB" w:rsidRPr="00E610AB" w:rsidRDefault="00E610AB" w:rsidP="00E610AB">
      <w:pPr>
        <w:pStyle w:val="Heading3"/>
        <w:rPr>
          <w:lang w:eastAsia="en-GB"/>
        </w:rPr>
      </w:pPr>
      <w:r w:rsidRPr="00E610AB">
        <w:rPr>
          <w:lang w:eastAsia="en-GB"/>
        </w:rPr>
        <w:t>Termination Notice</w:t>
      </w:r>
    </w:p>
    <w:p w14:paraId="06FDD577" w14:textId="66ED16D2" w:rsidR="00E610AB" w:rsidRPr="00E610AB" w:rsidRDefault="00E610AB" w:rsidP="00E610AB">
      <w:pPr>
        <w:widowControl/>
        <w:autoSpaceDE/>
        <w:autoSpaceDN/>
        <w:rPr>
          <w:rFonts w:eastAsia="Times New Roman"/>
          <w:color w:val="262626"/>
          <w:szCs w:val="24"/>
          <w:lang w:eastAsia="en-GB"/>
        </w:rPr>
      </w:pPr>
      <w:r w:rsidRPr="00E610AB">
        <w:rPr>
          <w:rFonts w:eastAsia="Times New Roman"/>
          <w:color w:val="262626"/>
          <w:szCs w:val="24"/>
          <w:lang w:eastAsia="en-GB"/>
        </w:rPr>
        <w:t>Formal notice to end a dental contract</w:t>
      </w:r>
      <w:r>
        <w:rPr>
          <w:rFonts w:eastAsia="Times New Roman"/>
          <w:color w:val="262626"/>
          <w:szCs w:val="24"/>
          <w:lang w:eastAsia="en-GB"/>
        </w:rPr>
        <w:t>.</w:t>
      </w:r>
    </w:p>
    <w:p w14:paraId="3D97E78F" w14:textId="77777777" w:rsidR="00E31EE8" w:rsidRPr="00A0536A" w:rsidRDefault="00E31EE8" w:rsidP="00A0536A">
      <w:pPr>
        <w:widowControl/>
        <w:autoSpaceDE/>
        <w:autoSpaceDN/>
        <w:rPr>
          <w:rFonts w:eastAsia="Times New Roman"/>
          <w:color w:val="262626"/>
          <w:szCs w:val="24"/>
          <w:lang w:eastAsia="en-GB"/>
        </w:rPr>
      </w:pPr>
    </w:p>
    <w:p w14:paraId="4F92915F" w14:textId="77777777" w:rsidR="00E610AB" w:rsidRPr="00E610AB" w:rsidRDefault="00E610AB" w:rsidP="00E610AB">
      <w:pPr>
        <w:pStyle w:val="Heading3"/>
        <w:rPr>
          <w:lang w:eastAsia="en-GB"/>
        </w:rPr>
      </w:pPr>
      <w:r w:rsidRPr="00E610AB">
        <w:rPr>
          <w:lang w:eastAsia="en-GB"/>
        </w:rPr>
        <w:t>Training Grant</w:t>
      </w:r>
    </w:p>
    <w:p w14:paraId="04DEFFDC" w14:textId="10AD8D1E" w:rsidR="00765850" w:rsidRPr="00765850" w:rsidRDefault="00765850" w:rsidP="00765850">
      <w:pPr>
        <w:widowControl/>
        <w:autoSpaceDE/>
        <w:autoSpaceDN/>
        <w:rPr>
          <w:rFonts w:eastAsia="Times New Roman"/>
          <w:color w:val="262626"/>
          <w:szCs w:val="24"/>
          <w:lang w:eastAsia="en-GB"/>
        </w:rPr>
      </w:pPr>
      <w:r w:rsidRPr="00765850">
        <w:rPr>
          <w:rFonts w:eastAsia="Times New Roman"/>
          <w:color w:val="262626"/>
          <w:szCs w:val="24"/>
          <w:lang w:eastAsia="en-GB"/>
        </w:rPr>
        <w:t>Funding provided for dental foundation training or postgraduate development</w:t>
      </w:r>
      <w:r>
        <w:rPr>
          <w:rFonts w:eastAsia="Times New Roman"/>
          <w:color w:val="262626"/>
          <w:szCs w:val="24"/>
          <w:lang w:eastAsia="en-GB"/>
        </w:rPr>
        <w:t>.</w:t>
      </w:r>
    </w:p>
    <w:p w14:paraId="1B808C9E" w14:textId="77777777" w:rsidR="007C2DDE" w:rsidRDefault="007C2DDE" w:rsidP="007C2DDE">
      <w:pPr>
        <w:rPr>
          <w:lang w:eastAsia="en-GB"/>
        </w:rPr>
      </w:pPr>
    </w:p>
    <w:p w14:paraId="3CDDE92F" w14:textId="77777777" w:rsidR="00765850" w:rsidRPr="00765850" w:rsidRDefault="00765850" w:rsidP="00765850">
      <w:pPr>
        <w:pStyle w:val="Heading3"/>
        <w:rPr>
          <w:lang w:eastAsia="en-GB"/>
        </w:rPr>
      </w:pPr>
      <w:r w:rsidRPr="00765850">
        <w:rPr>
          <w:lang w:eastAsia="en-GB"/>
        </w:rPr>
        <w:t>Treatment Band</w:t>
      </w:r>
    </w:p>
    <w:p w14:paraId="5D67C0B1" w14:textId="62C7BA5C" w:rsidR="00765850" w:rsidRPr="00765850" w:rsidRDefault="092AD1C5"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NHS dental charging categories (Band 1, Band 2</w:t>
      </w:r>
      <w:r w:rsidR="645E6C35" w:rsidRPr="3756A753">
        <w:rPr>
          <w:rFonts w:eastAsia="Times New Roman"/>
          <w:color w:val="262626" w:themeColor="text1" w:themeTint="D9"/>
          <w:lang w:eastAsia="en-GB"/>
        </w:rPr>
        <w:t xml:space="preserve"> and</w:t>
      </w:r>
      <w:r w:rsidRPr="3756A753">
        <w:rPr>
          <w:rFonts w:eastAsia="Times New Roman"/>
          <w:color w:val="262626" w:themeColor="text1" w:themeTint="D9"/>
          <w:lang w:eastAsia="en-GB"/>
        </w:rPr>
        <w:t xml:space="preserve"> Band 3).</w:t>
      </w:r>
    </w:p>
    <w:p w14:paraId="6862A7B8" w14:textId="77777777" w:rsidR="00765850" w:rsidRDefault="00765850" w:rsidP="007C2DDE">
      <w:pPr>
        <w:rPr>
          <w:lang w:eastAsia="en-GB"/>
        </w:rPr>
      </w:pPr>
    </w:p>
    <w:p w14:paraId="2969A250" w14:textId="77777777" w:rsidR="00F161C9" w:rsidRPr="00F161C9" w:rsidRDefault="00F161C9" w:rsidP="00F161C9">
      <w:pPr>
        <w:pStyle w:val="Heading3"/>
        <w:rPr>
          <w:lang w:eastAsia="en-GB"/>
        </w:rPr>
      </w:pPr>
      <w:r w:rsidRPr="00F161C9">
        <w:rPr>
          <w:lang w:eastAsia="en-GB"/>
        </w:rPr>
        <w:t xml:space="preserve">Treatment Category </w:t>
      </w:r>
    </w:p>
    <w:p w14:paraId="2B1F5BFC" w14:textId="0759C6EE" w:rsidR="00F161C9" w:rsidRPr="00F161C9" w:rsidRDefault="38D3C060"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Classification of dental care provided (</w:t>
      </w:r>
      <w:r w:rsidR="453FAF23" w:rsidRPr="3756A753">
        <w:rPr>
          <w:rFonts w:eastAsia="Times New Roman"/>
          <w:color w:val="262626" w:themeColor="text1" w:themeTint="D9"/>
          <w:lang w:eastAsia="en-GB"/>
        </w:rPr>
        <w:t>including</w:t>
      </w:r>
      <w:r w:rsidRPr="3756A753">
        <w:rPr>
          <w:rFonts w:eastAsia="Times New Roman"/>
          <w:color w:val="262626" w:themeColor="text1" w:themeTint="D9"/>
          <w:lang w:eastAsia="en-GB"/>
        </w:rPr>
        <w:t xml:space="preserve"> urgent</w:t>
      </w:r>
      <w:r w:rsidR="6D3AD52A" w:rsidRPr="3756A753">
        <w:rPr>
          <w:rFonts w:eastAsia="Times New Roman"/>
          <w:color w:val="262626" w:themeColor="text1" w:themeTint="D9"/>
          <w:lang w:eastAsia="en-GB"/>
        </w:rPr>
        <w:t xml:space="preserve"> or </w:t>
      </w:r>
      <w:r w:rsidRPr="3756A753">
        <w:rPr>
          <w:rFonts w:eastAsia="Times New Roman"/>
          <w:color w:val="262626" w:themeColor="text1" w:themeTint="D9"/>
          <w:lang w:eastAsia="en-GB"/>
        </w:rPr>
        <w:t>orthodontic)</w:t>
      </w:r>
      <w:r w:rsidR="2BAF7BFB" w:rsidRPr="3756A753">
        <w:rPr>
          <w:rFonts w:eastAsia="Times New Roman"/>
          <w:color w:val="262626" w:themeColor="text1" w:themeTint="D9"/>
          <w:lang w:eastAsia="en-GB"/>
        </w:rPr>
        <w:t>.</w:t>
      </w:r>
    </w:p>
    <w:p w14:paraId="5BA147FE" w14:textId="77777777" w:rsidR="00765850" w:rsidRDefault="00765850" w:rsidP="007C2DDE">
      <w:pPr>
        <w:rPr>
          <w:lang w:eastAsia="en-GB"/>
        </w:rPr>
      </w:pPr>
    </w:p>
    <w:p w14:paraId="203273BE" w14:textId="77777777" w:rsidR="00F161C9" w:rsidRPr="00F161C9" w:rsidRDefault="00F161C9" w:rsidP="00F161C9">
      <w:pPr>
        <w:pStyle w:val="Heading3"/>
        <w:rPr>
          <w:lang w:eastAsia="en-GB"/>
        </w:rPr>
      </w:pPr>
      <w:r w:rsidRPr="00F161C9">
        <w:rPr>
          <w:lang w:eastAsia="en-GB"/>
        </w:rPr>
        <w:t xml:space="preserve">Treatment Claim </w:t>
      </w:r>
    </w:p>
    <w:p w14:paraId="0B1B7AB7" w14:textId="3BD42C70" w:rsidR="00F161C9" w:rsidRPr="002A296F" w:rsidRDefault="2BAF7BFB"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A submission made to </w:t>
      </w:r>
      <w:r w:rsidR="5E58EFB9" w:rsidRPr="3756A753">
        <w:rPr>
          <w:rFonts w:eastAsia="Times New Roman"/>
          <w:color w:val="262626" w:themeColor="text1" w:themeTint="D9"/>
          <w:lang w:eastAsia="en-GB"/>
        </w:rPr>
        <w:t xml:space="preserve">the </w:t>
      </w:r>
      <w:r w:rsidRPr="3756A753">
        <w:rPr>
          <w:rFonts w:eastAsia="Times New Roman"/>
          <w:color w:val="262626" w:themeColor="text1" w:themeTint="D9"/>
          <w:lang w:eastAsia="en-GB"/>
        </w:rPr>
        <w:t>NHS</w:t>
      </w:r>
      <w:r w:rsidR="76CBF8F4"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386C25CE"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for payment of completed dental activity.</w:t>
      </w:r>
    </w:p>
    <w:p w14:paraId="577506B2" w14:textId="77777777" w:rsidR="00EB4357" w:rsidRDefault="00EB4357" w:rsidP="00C90C87">
      <w:pPr>
        <w:widowControl/>
        <w:autoSpaceDE/>
        <w:autoSpaceDN/>
        <w:rPr>
          <w:rFonts w:eastAsia="Times New Roman"/>
          <w:color w:val="262626"/>
          <w:szCs w:val="24"/>
          <w:lang w:eastAsia="en-GB"/>
        </w:rPr>
      </w:pPr>
    </w:p>
    <w:p w14:paraId="6C5DA79C" w14:textId="77777777" w:rsidR="002A296F" w:rsidRDefault="002A296F" w:rsidP="00C90C87">
      <w:pPr>
        <w:widowControl/>
        <w:autoSpaceDE/>
        <w:autoSpaceDN/>
        <w:rPr>
          <w:rFonts w:eastAsia="Times New Roman"/>
          <w:color w:val="262626"/>
          <w:szCs w:val="24"/>
          <w:lang w:eastAsia="en-GB"/>
        </w:rPr>
      </w:pPr>
    </w:p>
    <w:p w14:paraId="5F2C2864" w14:textId="77777777" w:rsidR="0091157E" w:rsidRDefault="0091157E" w:rsidP="00C90C87">
      <w:pPr>
        <w:widowControl/>
        <w:autoSpaceDE/>
        <w:autoSpaceDN/>
        <w:rPr>
          <w:rFonts w:eastAsia="Times New Roman"/>
          <w:color w:val="262626"/>
          <w:szCs w:val="24"/>
          <w:lang w:eastAsia="en-GB"/>
        </w:rPr>
      </w:pPr>
    </w:p>
    <w:p w14:paraId="5EAA2C98" w14:textId="77777777" w:rsidR="0091157E" w:rsidRDefault="0091157E" w:rsidP="00C90C87">
      <w:pPr>
        <w:widowControl/>
        <w:autoSpaceDE/>
        <w:autoSpaceDN/>
        <w:rPr>
          <w:rFonts w:eastAsia="Times New Roman"/>
          <w:color w:val="262626"/>
          <w:szCs w:val="24"/>
          <w:lang w:eastAsia="en-GB"/>
        </w:rPr>
      </w:pPr>
    </w:p>
    <w:p w14:paraId="78645B3D" w14:textId="77777777" w:rsidR="0091157E" w:rsidRDefault="0091157E" w:rsidP="00C90C87">
      <w:pPr>
        <w:widowControl/>
        <w:autoSpaceDE/>
        <w:autoSpaceDN/>
        <w:rPr>
          <w:rFonts w:eastAsia="Times New Roman"/>
          <w:color w:val="262626"/>
          <w:szCs w:val="24"/>
          <w:lang w:eastAsia="en-GB"/>
        </w:rPr>
      </w:pPr>
    </w:p>
    <w:p w14:paraId="4405B3A8" w14:textId="77777777" w:rsidR="0091157E" w:rsidRDefault="0091157E" w:rsidP="00C90C87">
      <w:pPr>
        <w:widowControl/>
        <w:autoSpaceDE/>
        <w:autoSpaceDN/>
        <w:rPr>
          <w:rFonts w:eastAsia="Times New Roman"/>
          <w:color w:val="262626"/>
          <w:szCs w:val="24"/>
          <w:lang w:eastAsia="en-GB"/>
        </w:rPr>
      </w:pPr>
    </w:p>
    <w:p w14:paraId="62E570B5" w14:textId="77777777" w:rsidR="0091157E" w:rsidRDefault="0091157E" w:rsidP="00C90C87">
      <w:pPr>
        <w:widowControl/>
        <w:autoSpaceDE/>
        <w:autoSpaceDN/>
        <w:rPr>
          <w:rFonts w:eastAsia="Times New Roman"/>
          <w:color w:val="262626"/>
          <w:szCs w:val="24"/>
          <w:lang w:eastAsia="en-GB"/>
        </w:rPr>
      </w:pPr>
    </w:p>
    <w:p w14:paraId="307E5298" w14:textId="77777777" w:rsidR="0091157E" w:rsidRDefault="0091157E" w:rsidP="00C90C87">
      <w:pPr>
        <w:widowControl/>
        <w:autoSpaceDE/>
        <w:autoSpaceDN/>
        <w:rPr>
          <w:rFonts w:eastAsia="Times New Roman"/>
          <w:color w:val="262626"/>
          <w:szCs w:val="24"/>
          <w:lang w:eastAsia="en-GB"/>
        </w:rPr>
      </w:pPr>
    </w:p>
    <w:p w14:paraId="3A665245" w14:textId="77777777" w:rsidR="0091157E" w:rsidRDefault="0091157E" w:rsidP="00C90C87">
      <w:pPr>
        <w:widowControl/>
        <w:autoSpaceDE/>
        <w:autoSpaceDN/>
        <w:rPr>
          <w:rFonts w:eastAsia="Times New Roman"/>
          <w:color w:val="262626"/>
          <w:szCs w:val="24"/>
          <w:lang w:eastAsia="en-GB"/>
        </w:rPr>
      </w:pPr>
    </w:p>
    <w:p w14:paraId="7BF452E9" w14:textId="77777777" w:rsidR="0091157E" w:rsidRDefault="0091157E" w:rsidP="00C90C87">
      <w:pPr>
        <w:widowControl/>
        <w:autoSpaceDE/>
        <w:autoSpaceDN/>
        <w:rPr>
          <w:rFonts w:eastAsia="Times New Roman"/>
          <w:color w:val="262626"/>
          <w:szCs w:val="24"/>
          <w:lang w:eastAsia="en-GB"/>
        </w:rPr>
      </w:pPr>
    </w:p>
    <w:p w14:paraId="4E6AB692" w14:textId="77777777" w:rsidR="0091157E" w:rsidRDefault="0091157E" w:rsidP="00C90C87">
      <w:pPr>
        <w:widowControl/>
        <w:autoSpaceDE/>
        <w:autoSpaceDN/>
        <w:rPr>
          <w:rFonts w:eastAsia="Times New Roman"/>
          <w:color w:val="262626"/>
          <w:szCs w:val="24"/>
          <w:lang w:eastAsia="en-GB"/>
        </w:rPr>
      </w:pPr>
    </w:p>
    <w:p w14:paraId="533B741D" w14:textId="77777777" w:rsidR="0091157E" w:rsidRDefault="0091157E" w:rsidP="00C90C87">
      <w:pPr>
        <w:widowControl/>
        <w:autoSpaceDE/>
        <w:autoSpaceDN/>
        <w:rPr>
          <w:rFonts w:eastAsia="Times New Roman"/>
          <w:color w:val="262626"/>
          <w:szCs w:val="24"/>
          <w:lang w:eastAsia="en-GB"/>
        </w:rPr>
      </w:pPr>
    </w:p>
    <w:p w14:paraId="2505FC11" w14:textId="77777777" w:rsidR="0091157E" w:rsidRDefault="0091157E" w:rsidP="00C90C87">
      <w:pPr>
        <w:widowControl/>
        <w:autoSpaceDE/>
        <w:autoSpaceDN/>
        <w:rPr>
          <w:rFonts w:eastAsia="Times New Roman"/>
          <w:color w:val="262626"/>
          <w:szCs w:val="24"/>
          <w:lang w:eastAsia="en-GB"/>
        </w:rPr>
      </w:pPr>
    </w:p>
    <w:p w14:paraId="2FE8A897" w14:textId="1367F814" w:rsidR="002A296F" w:rsidRDefault="002A296F" w:rsidP="002A296F">
      <w:pPr>
        <w:pStyle w:val="Heading2"/>
        <w:rPr>
          <w:lang w:eastAsia="en-GB"/>
        </w:rPr>
      </w:pPr>
      <w:bookmarkStart w:id="22" w:name="_U"/>
      <w:bookmarkEnd w:id="22"/>
      <w:r>
        <w:rPr>
          <w:lang w:eastAsia="en-GB"/>
        </w:rPr>
        <w:t>U</w:t>
      </w:r>
    </w:p>
    <w:p w14:paraId="49FA3898" w14:textId="77777777" w:rsidR="002A296F" w:rsidRDefault="002A296F" w:rsidP="002A296F">
      <w:pPr>
        <w:rPr>
          <w:lang w:eastAsia="en-GB"/>
        </w:rPr>
      </w:pPr>
    </w:p>
    <w:p w14:paraId="5530C79A" w14:textId="299B1E1B" w:rsidR="00CB2516" w:rsidRPr="00CB2516" w:rsidRDefault="04D0A261" w:rsidP="00CB2516">
      <w:pPr>
        <w:pStyle w:val="Heading3"/>
        <w:rPr>
          <w:lang w:eastAsia="en-GB"/>
        </w:rPr>
      </w:pPr>
      <w:r w:rsidRPr="3756A753">
        <w:rPr>
          <w:lang w:eastAsia="en-GB"/>
        </w:rPr>
        <w:lastRenderedPageBreak/>
        <w:t>U</w:t>
      </w:r>
      <w:r w:rsidR="0041D67E" w:rsidRPr="3756A753">
        <w:rPr>
          <w:lang w:eastAsia="en-GB"/>
        </w:rPr>
        <w:t xml:space="preserve">ser </w:t>
      </w:r>
      <w:r w:rsidRPr="3756A753">
        <w:rPr>
          <w:lang w:eastAsia="en-GB"/>
        </w:rPr>
        <w:t>A</w:t>
      </w:r>
      <w:r w:rsidR="28D678BF" w:rsidRPr="3756A753">
        <w:rPr>
          <w:lang w:eastAsia="en-GB"/>
        </w:rPr>
        <w:t xml:space="preserve">cceptance </w:t>
      </w:r>
      <w:r w:rsidRPr="3756A753">
        <w:rPr>
          <w:lang w:eastAsia="en-GB"/>
        </w:rPr>
        <w:t>T</w:t>
      </w:r>
      <w:r w:rsidR="2CC83705" w:rsidRPr="3756A753">
        <w:rPr>
          <w:lang w:eastAsia="en-GB"/>
        </w:rPr>
        <w:t>esting (UAT)</w:t>
      </w:r>
    </w:p>
    <w:p w14:paraId="1C6FF6BD" w14:textId="77777777" w:rsidR="00ED7793" w:rsidRPr="00ED7793" w:rsidRDefault="00ED7793" w:rsidP="00ED7793">
      <w:pPr>
        <w:widowControl/>
        <w:autoSpaceDE/>
        <w:autoSpaceDN/>
        <w:rPr>
          <w:rFonts w:eastAsia="Times New Roman"/>
          <w:color w:val="262626"/>
          <w:szCs w:val="24"/>
          <w:lang w:eastAsia="en-GB"/>
        </w:rPr>
      </w:pPr>
      <w:r w:rsidRPr="00ED7793">
        <w:rPr>
          <w:rFonts w:eastAsia="Times New Roman"/>
          <w:color w:val="262626"/>
          <w:szCs w:val="24"/>
          <w:lang w:eastAsia="en-GB"/>
        </w:rPr>
        <w:t>Final stage of system testing by end</w:t>
      </w:r>
      <w:r w:rsidRPr="00ED7793">
        <w:rPr>
          <w:rFonts w:eastAsia="Times New Roman"/>
          <w:color w:val="262626"/>
          <w:szCs w:val="24"/>
          <w:lang w:eastAsia="en-GB"/>
        </w:rPr>
        <w:noBreakHyphen/>
        <w:t>users.</w:t>
      </w:r>
    </w:p>
    <w:p w14:paraId="58F6CEA8" w14:textId="77777777" w:rsidR="002A296F" w:rsidRDefault="002A296F" w:rsidP="002A296F">
      <w:pPr>
        <w:rPr>
          <w:lang w:eastAsia="en-GB"/>
        </w:rPr>
      </w:pPr>
    </w:p>
    <w:p w14:paraId="29CD25A3" w14:textId="54FB77FD" w:rsidR="00ED7793" w:rsidRPr="00ED7793" w:rsidRDefault="592D3DC0" w:rsidP="00ED7793">
      <w:pPr>
        <w:pStyle w:val="Heading3"/>
        <w:rPr>
          <w:lang w:eastAsia="en-GB"/>
        </w:rPr>
      </w:pPr>
      <w:r w:rsidRPr="3756A753">
        <w:rPr>
          <w:lang w:eastAsia="en-GB"/>
        </w:rPr>
        <w:t>U</w:t>
      </w:r>
      <w:r w:rsidR="05332E13" w:rsidRPr="3756A753">
        <w:rPr>
          <w:lang w:eastAsia="en-GB"/>
        </w:rPr>
        <w:t xml:space="preserve">nits of </w:t>
      </w:r>
      <w:r w:rsidRPr="3756A753">
        <w:rPr>
          <w:lang w:eastAsia="en-GB"/>
        </w:rPr>
        <w:t>D</w:t>
      </w:r>
      <w:r w:rsidR="34676EF7" w:rsidRPr="3756A753">
        <w:rPr>
          <w:lang w:eastAsia="en-GB"/>
        </w:rPr>
        <w:t xml:space="preserve">ental </w:t>
      </w:r>
      <w:r w:rsidRPr="3756A753">
        <w:rPr>
          <w:lang w:eastAsia="en-GB"/>
        </w:rPr>
        <w:t>A</w:t>
      </w:r>
      <w:r w:rsidR="61935901" w:rsidRPr="3756A753">
        <w:rPr>
          <w:lang w:eastAsia="en-GB"/>
        </w:rPr>
        <w:t>ctivity (UDA)</w:t>
      </w:r>
    </w:p>
    <w:p w14:paraId="51DA9403" w14:textId="28780176" w:rsidR="00793734" w:rsidRPr="00793734" w:rsidRDefault="5C6BEC46"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The m</w:t>
      </w:r>
      <w:r w:rsidR="10C69FAF" w:rsidRPr="3756A753">
        <w:rPr>
          <w:rFonts w:eastAsia="Times New Roman"/>
          <w:color w:val="262626" w:themeColor="text1" w:themeTint="D9"/>
          <w:lang w:eastAsia="en-GB"/>
        </w:rPr>
        <w:t xml:space="preserve">easure of NHS dental contract activity for general dentistry. </w:t>
      </w:r>
      <w:r w:rsidR="0DD1CBBE" w:rsidRPr="3756A753">
        <w:rPr>
          <w:rFonts w:eastAsia="Times New Roman"/>
          <w:color w:val="262626" w:themeColor="text1" w:themeTint="D9"/>
          <w:lang w:eastAsia="en-GB"/>
        </w:rPr>
        <w:t>This r</w:t>
      </w:r>
      <w:r w:rsidR="10C69FAF" w:rsidRPr="3756A753">
        <w:rPr>
          <w:rFonts w:eastAsia="Times New Roman"/>
          <w:color w:val="262626" w:themeColor="text1" w:themeTint="D9"/>
          <w:lang w:eastAsia="en-GB"/>
        </w:rPr>
        <w:t>elates to Bands 1–3 activity.</w:t>
      </w:r>
    </w:p>
    <w:p w14:paraId="2C25E8B6" w14:textId="77777777" w:rsidR="00ED7793" w:rsidRDefault="00ED7793" w:rsidP="002A296F">
      <w:pPr>
        <w:rPr>
          <w:lang w:eastAsia="en-GB"/>
        </w:rPr>
      </w:pPr>
    </w:p>
    <w:p w14:paraId="2013DB11" w14:textId="07E849CC" w:rsidR="00793734" w:rsidRPr="00793734" w:rsidRDefault="10C69FAF" w:rsidP="00793734">
      <w:pPr>
        <w:pStyle w:val="Heading3"/>
        <w:rPr>
          <w:lang w:eastAsia="en-GB"/>
        </w:rPr>
      </w:pPr>
      <w:r w:rsidRPr="3756A753">
        <w:rPr>
          <w:lang w:eastAsia="en-GB"/>
        </w:rPr>
        <w:t>U</w:t>
      </w:r>
      <w:r w:rsidR="5CA2C803" w:rsidRPr="3756A753">
        <w:rPr>
          <w:lang w:eastAsia="en-GB"/>
        </w:rPr>
        <w:t xml:space="preserve">rgent </w:t>
      </w:r>
      <w:r w:rsidRPr="3756A753">
        <w:rPr>
          <w:lang w:eastAsia="en-GB"/>
        </w:rPr>
        <w:t>D</w:t>
      </w:r>
      <w:r w:rsidR="2F1707C5" w:rsidRPr="3756A753">
        <w:rPr>
          <w:lang w:eastAsia="en-GB"/>
        </w:rPr>
        <w:t xml:space="preserve">ental </w:t>
      </w:r>
      <w:r w:rsidRPr="3756A753">
        <w:rPr>
          <w:lang w:eastAsia="en-GB"/>
        </w:rPr>
        <w:t>C</w:t>
      </w:r>
      <w:r w:rsidR="1AB9EB56" w:rsidRPr="3756A753">
        <w:rPr>
          <w:lang w:eastAsia="en-GB"/>
        </w:rPr>
        <w:t>are (UDC)</w:t>
      </w:r>
    </w:p>
    <w:p w14:paraId="7C675DE5" w14:textId="2AFED7F3" w:rsidR="00E210E5" w:rsidRDefault="152E716A"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NHS service for emergency dental treatment</w:t>
      </w:r>
      <w:r w:rsidR="22BFE27F" w:rsidRPr="3756A753">
        <w:rPr>
          <w:rFonts w:eastAsia="Times New Roman"/>
          <w:color w:val="262626" w:themeColor="text1" w:themeTint="D9"/>
          <w:lang w:eastAsia="en-GB"/>
        </w:rPr>
        <w:t xml:space="preserve">. This is </w:t>
      </w:r>
      <w:r w:rsidRPr="3756A753">
        <w:rPr>
          <w:rFonts w:eastAsia="Times New Roman"/>
          <w:color w:val="262626" w:themeColor="text1" w:themeTint="D9"/>
          <w:lang w:eastAsia="en-GB"/>
        </w:rPr>
        <w:t>charged under Band 4.</w:t>
      </w:r>
    </w:p>
    <w:p w14:paraId="7D4E3262" w14:textId="77777777" w:rsidR="00BD7397" w:rsidRDefault="00BD7397" w:rsidP="00E210E5">
      <w:pPr>
        <w:widowControl/>
        <w:autoSpaceDE/>
        <w:autoSpaceDN/>
        <w:rPr>
          <w:rFonts w:eastAsia="Times New Roman"/>
          <w:color w:val="262626"/>
          <w:szCs w:val="24"/>
          <w:lang w:eastAsia="en-GB"/>
        </w:rPr>
      </w:pPr>
    </w:p>
    <w:p w14:paraId="3CD0E538" w14:textId="77777777" w:rsidR="00BD7397" w:rsidRDefault="00BD7397" w:rsidP="00BD7397">
      <w:pPr>
        <w:pStyle w:val="Heading3"/>
        <w:rPr>
          <w:lang w:eastAsia="en-GB"/>
        </w:rPr>
      </w:pPr>
      <w:r w:rsidRPr="00BD7397">
        <w:rPr>
          <w:lang w:eastAsia="en-GB"/>
        </w:rPr>
        <w:t>Uncorrected Claim</w:t>
      </w:r>
    </w:p>
    <w:p w14:paraId="0C38BD1D" w14:textId="77777777" w:rsidR="008F4EC9" w:rsidRPr="008F4EC9" w:rsidRDefault="008F4EC9" w:rsidP="008F4EC9">
      <w:pPr>
        <w:widowControl/>
        <w:autoSpaceDE/>
        <w:autoSpaceDN/>
        <w:rPr>
          <w:rFonts w:eastAsia="Times New Roman"/>
          <w:color w:val="262626"/>
          <w:szCs w:val="24"/>
          <w:lang w:eastAsia="en-GB"/>
        </w:rPr>
      </w:pPr>
      <w:r w:rsidRPr="008F4EC9">
        <w:rPr>
          <w:rFonts w:eastAsia="Times New Roman"/>
          <w:color w:val="262626"/>
          <w:szCs w:val="24"/>
          <w:lang w:eastAsia="en-GB"/>
        </w:rPr>
        <w:t>A claim submitted with errors that cannot be corrected.</w:t>
      </w:r>
    </w:p>
    <w:p w14:paraId="1E0444A9" w14:textId="77777777" w:rsidR="008F4EC9" w:rsidRDefault="008F4EC9" w:rsidP="00BD7397">
      <w:pPr>
        <w:rPr>
          <w:lang w:eastAsia="en-GB"/>
        </w:rPr>
      </w:pPr>
    </w:p>
    <w:p w14:paraId="6C3CCBE7" w14:textId="77777777" w:rsidR="007B1828" w:rsidRPr="007B1828" w:rsidRDefault="007B1828" w:rsidP="007B1828">
      <w:pPr>
        <w:pStyle w:val="Heading3"/>
        <w:rPr>
          <w:lang w:eastAsia="en-GB"/>
        </w:rPr>
      </w:pPr>
      <w:r w:rsidRPr="007B1828">
        <w:rPr>
          <w:lang w:eastAsia="en-GB"/>
        </w:rPr>
        <w:t>Unscheduled Care</w:t>
      </w:r>
    </w:p>
    <w:p w14:paraId="2C8F259A" w14:textId="77777777" w:rsidR="007B1828" w:rsidRPr="007B1828" w:rsidRDefault="007B1828" w:rsidP="007B1828">
      <w:pPr>
        <w:widowControl/>
        <w:autoSpaceDE/>
        <w:autoSpaceDN/>
        <w:rPr>
          <w:rFonts w:eastAsia="Times New Roman"/>
          <w:color w:val="262626"/>
          <w:szCs w:val="24"/>
          <w:lang w:eastAsia="en-GB"/>
        </w:rPr>
      </w:pPr>
      <w:r w:rsidRPr="007B1828">
        <w:rPr>
          <w:rFonts w:eastAsia="Times New Roman"/>
          <w:color w:val="262626"/>
          <w:szCs w:val="24"/>
          <w:lang w:eastAsia="en-GB"/>
        </w:rPr>
        <w:t>Dental services delivered outside routine appointments, often urgent or emergency.</w:t>
      </w:r>
    </w:p>
    <w:p w14:paraId="1B758546" w14:textId="77777777" w:rsidR="008F4EC9" w:rsidRDefault="008F4EC9" w:rsidP="00BD7397">
      <w:pPr>
        <w:rPr>
          <w:lang w:eastAsia="en-GB"/>
        </w:rPr>
      </w:pPr>
    </w:p>
    <w:p w14:paraId="43E09E7C" w14:textId="77777777" w:rsidR="008E3424" w:rsidRPr="008E3424" w:rsidRDefault="008E3424" w:rsidP="008E3424">
      <w:pPr>
        <w:pStyle w:val="Heading3"/>
        <w:rPr>
          <w:lang w:eastAsia="en-GB"/>
        </w:rPr>
      </w:pPr>
      <w:r w:rsidRPr="008E3424">
        <w:rPr>
          <w:lang w:eastAsia="en-GB"/>
        </w:rPr>
        <w:t xml:space="preserve">Uplift </w:t>
      </w:r>
    </w:p>
    <w:p w14:paraId="78FCC2C1" w14:textId="4379D2FC" w:rsidR="00BD7397" w:rsidRPr="00E210E5" w:rsidRDefault="0D9215E5" w:rsidP="21E3C710">
      <w:pPr>
        <w:widowControl/>
        <w:autoSpaceDE/>
        <w:autoSpaceDN/>
        <w:rPr>
          <w:rFonts w:eastAsia="Times New Roman"/>
          <w:color w:val="262626"/>
          <w:lang w:eastAsia="en-GB"/>
        </w:rPr>
      </w:pPr>
      <w:r w:rsidRPr="3756A753">
        <w:rPr>
          <w:rFonts w:eastAsia="Times New Roman"/>
          <w:color w:val="262626" w:themeColor="text1" w:themeTint="D9"/>
          <w:lang w:eastAsia="en-GB"/>
        </w:rPr>
        <w:t>An increase applied to contract value or payments (</w:t>
      </w:r>
      <w:r w:rsidR="3B3E92F9" w:rsidRPr="3756A753">
        <w:rPr>
          <w:rFonts w:eastAsia="Times New Roman"/>
          <w:color w:val="262626" w:themeColor="text1" w:themeTint="D9"/>
          <w:lang w:eastAsia="en-GB"/>
        </w:rPr>
        <w:t>such as</w:t>
      </w:r>
      <w:r w:rsidR="089CAC37" w:rsidRPr="3756A753">
        <w:rPr>
          <w:rFonts w:eastAsia="Times New Roman"/>
          <w:color w:val="262626" w:themeColor="text1" w:themeTint="D9"/>
          <w:lang w:eastAsia="en-GB"/>
        </w:rPr>
        <w:t xml:space="preserve"> </w:t>
      </w:r>
      <w:r w:rsidR="4D6B9348" w:rsidRPr="3756A753">
        <w:rPr>
          <w:rFonts w:eastAsia="Times New Roman"/>
          <w:color w:val="262626" w:themeColor="text1" w:themeTint="D9"/>
          <w:lang w:eastAsia="en-GB"/>
        </w:rPr>
        <w:t>DDRB</w:t>
      </w:r>
      <w:r w:rsidRPr="3756A753">
        <w:rPr>
          <w:rFonts w:eastAsia="Times New Roman"/>
          <w:color w:val="262626" w:themeColor="text1" w:themeTint="D9"/>
          <w:lang w:eastAsia="en-GB"/>
        </w:rPr>
        <w:t>).</w:t>
      </w:r>
    </w:p>
    <w:p w14:paraId="4E78DB48" w14:textId="77777777" w:rsidR="00793734" w:rsidRDefault="00793734" w:rsidP="00793734">
      <w:pPr>
        <w:widowControl/>
        <w:autoSpaceDE/>
        <w:autoSpaceDN/>
        <w:rPr>
          <w:rFonts w:eastAsia="Times New Roman"/>
          <w:color w:val="262626"/>
          <w:szCs w:val="24"/>
          <w:lang w:eastAsia="en-GB"/>
        </w:rPr>
      </w:pPr>
    </w:p>
    <w:p w14:paraId="3132B5FA" w14:textId="77777777" w:rsidR="00E210E5" w:rsidRPr="00E210E5" w:rsidRDefault="00E210E5" w:rsidP="00E210E5">
      <w:pPr>
        <w:pStyle w:val="Heading3"/>
        <w:rPr>
          <w:lang w:eastAsia="en-GB"/>
        </w:rPr>
      </w:pPr>
      <w:r w:rsidRPr="00E210E5">
        <w:rPr>
          <w:lang w:eastAsia="en-GB"/>
        </w:rPr>
        <w:t>Urgent Treatment</w:t>
      </w:r>
    </w:p>
    <w:p w14:paraId="0CAB7617" w14:textId="51892C3B" w:rsidR="00E210E5" w:rsidRPr="00E210E5" w:rsidRDefault="152E716A">
      <w:pPr>
        <w:widowControl/>
        <w:rPr>
          <w:rFonts w:eastAsia="Times New Roman"/>
          <w:color w:val="262626" w:themeColor="text1" w:themeTint="D9"/>
          <w:lang w:eastAsia="en-GB"/>
        </w:rPr>
      </w:pPr>
      <w:r w:rsidRPr="3756A753">
        <w:rPr>
          <w:rFonts w:eastAsia="Times New Roman"/>
          <w:color w:val="262626" w:themeColor="text1" w:themeTint="D9"/>
          <w:lang w:eastAsia="en-GB"/>
        </w:rPr>
        <w:t>NHS dental care provided for immediate needs</w:t>
      </w:r>
      <w:r w:rsidR="4661B2BA" w:rsidRPr="3756A753">
        <w:rPr>
          <w:rFonts w:eastAsia="Times New Roman"/>
          <w:color w:val="262626" w:themeColor="text1" w:themeTint="D9"/>
          <w:lang w:eastAsia="en-GB"/>
        </w:rPr>
        <w:t xml:space="preserve">, including </w:t>
      </w:r>
      <w:r w:rsidRPr="3756A753">
        <w:rPr>
          <w:rFonts w:eastAsia="Times New Roman"/>
          <w:color w:val="262626" w:themeColor="text1" w:themeTint="D9"/>
          <w:lang w:eastAsia="en-GB"/>
        </w:rPr>
        <w:t>pain relief</w:t>
      </w:r>
      <w:r w:rsidR="78392F82" w:rsidRPr="3756A753">
        <w:rPr>
          <w:rFonts w:eastAsia="Times New Roman"/>
          <w:color w:val="262626" w:themeColor="text1" w:themeTint="D9"/>
          <w:lang w:eastAsia="en-GB"/>
        </w:rPr>
        <w:t xml:space="preserve"> or </w:t>
      </w:r>
      <w:r w:rsidRPr="3756A753">
        <w:rPr>
          <w:rFonts w:eastAsia="Times New Roman"/>
          <w:color w:val="262626" w:themeColor="text1" w:themeTint="D9"/>
          <w:lang w:eastAsia="en-GB"/>
        </w:rPr>
        <w:t>infection control.</w:t>
      </w:r>
    </w:p>
    <w:p w14:paraId="0D30A64E" w14:textId="77777777" w:rsidR="00E210E5" w:rsidRDefault="00E210E5" w:rsidP="00793734">
      <w:pPr>
        <w:widowControl/>
        <w:autoSpaceDE/>
        <w:autoSpaceDN/>
        <w:rPr>
          <w:rFonts w:eastAsia="Times New Roman"/>
          <w:color w:val="262626"/>
          <w:szCs w:val="24"/>
          <w:lang w:eastAsia="en-GB"/>
        </w:rPr>
      </w:pPr>
    </w:p>
    <w:p w14:paraId="34CE20C4" w14:textId="5602EA94" w:rsidR="00E210E5" w:rsidRPr="00E210E5" w:rsidRDefault="152E716A" w:rsidP="00E210E5">
      <w:pPr>
        <w:pStyle w:val="Heading3"/>
        <w:rPr>
          <w:lang w:eastAsia="en-GB"/>
        </w:rPr>
      </w:pPr>
      <w:r w:rsidRPr="3756A753">
        <w:rPr>
          <w:lang w:eastAsia="en-GB"/>
        </w:rPr>
        <w:t>U</w:t>
      </w:r>
      <w:r w:rsidR="5ED0BC23" w:rsidRPr="3756A753">
        <w:rPr>
          <w:lang w:eastAsia="en-GB"/>
        </w:rPr>
        <w:t xml:space="preserve">nits of </w:t>
      </w:r>
      <w:r w:rsidRPr="3756A753">
        <w:rPr>
          <w:lang w:eastAsia="en-GB"/>
        </w:rPr>
        <w:t>O</w:t>
      </w:r>
      <w:r w:rsidR="4807578D" w:rsidRPr="3756A753">
        <w:rPr>
          <w:lang w:eastAsia="en-GB"/>
        </w:rPr>
        <w:t xml:space="preserve">rthodontic </w:t>
      </w:r>
      <w:r w:rsidRPr="3756A753">
        <w:rPr>
          <w:lang w:eastAsia="en-GB"/>
        </w:rPr>
        <w:t>A</w:t>
      </w:r>
      <w:r w:rsidR="56B0B827" w:rsidRPr="3756A753">
        <w:rPr>
          <w:lang w:eastAsia="en-GB"/>
        </w:rPr>
        <w:t>ctivity (UOA)</w:t>
      </w:r>
    </w:p>
    <w:p w14:paraId="3E8FDC9B" w14:textId="66375A5E" w:rsidR="00BD7397" w:rsidRPr="00BD7397" w:rsidRDefault="470D7DF7">
      <w:pPr>
        <w:widowControl/>
        <w:rPr>
          <w:rFonts w:eastAsia="Times New Roman"/>
          <w:color w:val="262626" w:themeColor="text1" w:themeTint="D9"/>
          <w:lang w:eastAsia="en-GB"/>
        </w:rPr>
      </w:pPr>
      <w:r w:rsidRPr="3756A753">
        <w:rPr>
          <w:rFonts w:eastAsia="Times New Roman"/>
          <w:color w:val="262626" w:themeColor="text1" w:themeTint="D9"/>
          <w:lang w:eastAsia="en-GB"/>
        </w:rPr>
        <w:t>Measure of NHS orthodontic contract activity</w:t>
      </w:r>
      <w:r w:rsidR="532ED0CE" w:rsidRPr="3756A753">
        <w:rPr>
          <w:rFonts w:eastAsia="Times New Roman"/>
          <w:color w:val="262626" w:themeColor="text1" w:themeTint="D9"/>
          <w:lang w:eastAsia="en-GB"/>
        </w:rPr>
        <w:t xml:space="preserve">, </w:t>
      </w:r>
      <w:r w:rsidR="444D0393" w:rsidRPr="3756A753">
        <w:rPr>
          <w:rFonts w:eastAsia="Times New Roman"/>
          <w:color w:val="262626" w:themeColor="text1" w:themeTint="D9"/>
          <w:lang w:eastAsia="en-GB"/>
        </w:rPr>
        <w:t xml:space="preserve">including </w:t>
      </w:r>
      <w:r w:rsidRPr="3756A753">
        <w:rPr>
          <w:rFonts w:eastAsia="Times New Roman"/>
          <w:color w:val="262626" w:themeColor="text1" w:themeTint="D9"/>
          <w:lang w:eastAsia="en-GB"/>
        </w:rPr>
        <w:t>braces</w:t>
      </w:r>
      <w:r w:rsidR="2CE19DC3" w:rsidRPr="3756A753">
        <w:rPr>
          <w:rFonts w:eastAsia="Times New Roman"/>
          <w:color w:val="262626" w:themeColor="text1" w:themeTint="D9"/>
          <w:lang w:eastAsia="en-GB"/>
        </w:rPr>
        <w:t xml:space="preserve"> or</w:t>
      </w:r>
      <w:r w:rsidRPr="3756A753">
        <w:rPr>
          <w:rFonts w:eastAsia="Times New Roman"/>
          <w:color w:val="262626" w:themeColor="text1" w:themeTint="D9"/>
          <w:lang w:eastAsia="en-GB"/>
        </w:rPr>
        <w:t xml:space="preserve"> retainers.</w:t>
      </w:r>
    </w:p>
    <w:p w14:paraId="2D9B0D83" w14:textId="77777777" w:rsidR="00BD7397" w:rsidRDefault="00BD7397" w:rsidP="00BD7397">
      <w:pPr>
        <w:widowControl/>
        <w:autoSpaceDE/>
        <w:autoSpaceDN/>
        <w:rPr>
          <w:rFonts w:eastAsia="Times New Roman"/>
          <w:color w:val="262626"/>
          <w:szCs w:val="24"/>
          <w:lang w:eastAsia="en-GB"/>
        </w:rPr>
      </w:pPr>
    </w:p>
    <w:p w14:paraId="7FD56EB7" w14:textId="77777777" w:rsidR="00BD7397" w:rsidRDefault="00BD7397" w:rsidP="00BD7397">
      <w:pPr>
        <w:widowControl/>
        <w:autoSpaceDE/>
        <w:autoSpaceDN/>
        <w:rPr>
          <w:rFonts w:eastAsia="Times New Roman"/>
          <w:color w:val="262626"/>
          <w:szCs w:val="24"/>
          <w:lang w:eastAsia="en-GB"/>
        </w:rPr>
      </w:pPr>
    </w:p>
    <w:p w14:paraId="4B11FAE2" w14:textId="02831082" w:rsidR="00394D09" w:rsidRDefault="00394D09" w:rsidP="00394D09">
      <w:pPr>
        <w:pStyle w:val="Heading2"/>
        <w:rPr>
          <w:lang w:eastAsia="en-GB"/>
        </w:rPr>
      </w:pPr>
      <w:bookmarkStart w:id="23" w:name="_V"/>
      <w:bookmarkEnd w:id="23"/>
      <w:r>
        <w:rPr>
          <w:lang w:eastAsia="en-GB"/>
        </w:rPr>
        <w:t>V</w:t>
      </w:r>
    </w:p>
    <w:p w14:paraId="669825C1" w14:textId="77777777" w:rsidR="00394D09" w:rsidRDefault="00394D09" w:rsidP="00394D09">
      <w:pPr>
        <w:rPr>
          <w:lang w:eastAsia="en-GB"/>
        </w:rPr>
      </w:pPr>
    </w:p>
    <w:p w14:paraId="16D2BCA3" w14:textId="77777777" w:rsidR="009C7BF7" w:rsidRPr="009C7BF7" w:rsidRDefault="009C7BF7" w:rsidP="009C7BF7">
      <w:pPr>
        <w:pStyle w:val="Heading3"/>
        <w:rPr>
          <w:lang w:eastAsia="en-GB"/>
        </w:rPr>
      </w:pPr>
      <w:r w:rsidRPr="009C7BF7">
        <w:rPr>
          <w:lang w:eastAsia="en-GB"/>
        </w:rPr>
        <w:t>Validation</w:t>
      </w:r>
    </w:p>
    <w:p w14:paraId="44C49E7F" w14:textId="7E3AA819" w:rsidR="004C7D11" w:rsidRPr="004C7D11" w:rsidRDefault="7A3233F7"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The process of checking claims or activity submissions for accuracy before payment</w:t>
      </w:r>
      <w:r w:rsidR="1AF08B8A" w:rsidRPr="3756A753">
        <w:rPr>
          <w:rFonts w:eastAsia="Times New Roman"/>
          <w:color w:val="262626" w:themeColor="text1" w:themeTint="D9"/>
          <w:lang w:eastAsia="en-GB"/>
        </w:rPr>
        <w:t xml:space="preserve">. This is </w:t>
      </w:r>
      <w:r w:rsidRPr="3756A753">
        <w:rPr>
          <w:rFonts w:eastAsia="Times New Roman"/>
          <w:color w:val="262626" w:themeColor="text1" w:themeTint="D9"/>
          <w:lang w:eastAsia="en-GB"/>
        </w:rPr>
        <w:t xml:space="preserve">completed automatically on DPMS and Compass. </w:t>
      </w:r>
    </w:p>
    <w:p w14:paraId="2206EDFB" w14:textId="77777777" w:rsidR="009C7BF7" w:rsidRDefault="009C7BF7" w:rsidP="00394D09">
      <w:pPr>
        <w:rPr>
          <w:lang w:eastAsia="en-GB"/>
        </w:rPr>
      </w:pPr>
    </w:p>
    <w:p w14:paraId="14539BE6" w14:textId="24E4BF94" w:rsidR="004C7D11" w:rsidRPr="004C7D11" w:rsidRDefault="004C7D11" w:rsidP="004C7D11">
      <w:pPr>
        <w:pStyle w:val="Heading3"/>
        <w:rPr>
          <w:lang w:eastAsia="en-GB"/>
        </w:rPr>
      </w:pPr>
      <w:r w:rsidRPr="004C7D11">
        <w:rPr>
          <w:lang w:eastAsia="en-GB"/>
        </w:rPr>
        <w:t>V</w:t>
      </w:r>
      <w:r w:rsidR="00493BEF">
        <w:rPr>
          <w:lang w:eastAsia="en-GB"/>
        </w:rPr>
        <w:t xml:space="preserve">ocational </w:t>
      </w:r>
      <w:r w:rsidRPr="004C7D11">
        <w:rPr>
          <w:lang w:eastAsia="en-GB"/>
        </w:rPr>
        <w:t>T</w:t>
      </w:r>
      <w:r w:rsidR="00493BEF">
        <w:rPr>
          <w:lang w:eastAsia="en-GB"/>
        </w:rPr>
        <w:t>rainer (VT)</w:t>
      </w:r>
    </w:p>
    <w:p w14:paraId="0E44B650" w14:textId="77777777" w:rsidR="00F920A7" w:rsidRDefault="00F920A7" w:rsidP="00F920A7">
      <w:pPr>
        <w:widowControl/>
        <w:autoSpaceDE/>
        <w:autoSpaceDN/>
        <w:rPr>
          <w:rFonts w:eastAsia="Times New Roman"/>
          <w:color w:val="262626"/>
          <w:szCs w:val="24"/>
          <w:lang w:eastAsia="en-GB"/>
        </w:rPr>
      </w:pPr>
      <w:r w:rsidRPr="00F920A7">
        <w:rPr>
          <w:rFonts w:eastAsia="Times New Roman"/>
          <w:color w:val="262626"/>
          <w:szCs w:val="24"/>
          <w:lang w:eastAsia="en-GB"/>
        </w:rPr>
        <w:t>A dentist approved to supervise and support a foundation dentist during their vocational training year.</w:t>
      </w:r>
    </w:p>
    <w:p w14:paraId="4EE4E39E" w14:textId="77777777" w:rsidR="004D18F7" w:rsidRDefault="004D18F7" w:rsidP="00F920A7">
      <w:pPr>
        <w:widowControl/>
        <w:autoSpaceDE/>
        <w:autoSpaceDN/>
        <w:rPr>
          <w:rFonts w:eastAsia="Times New Roman"/>
          <w:color w:val="262626"/>
          <w:szCs w:val="24"/>
          <w:lang w:eastAsia="en-GB"/>
        </w:rPr>
      </w:pPr>
    </w:p>
    <w:p w14:paraId="187CF6A2" w14:textId="6D895C4F" w:rsidR="00F920A7" w:rsidRDefault="00F920A7" w:rsidP="00F920A7">
      <w:pPr>
        <w:pStyle w:val="Heading2"/>
        <w:rPr>
          <w:lang w:eastAsia="en-GB"/>
        </w:rPr>
      </w:pPr>
      <w:bookmarkStart w:id="24" w:name="_W"/>
      <w:bookmarkEnd w:id="24"/>
      <w:r>
        <w:rPr>
          <w:lang w:eastAsia="en-GB"/>
        </w:rPr>
        <w:t>W</w:t>
      </w:r>
    </w:p>
    <w:p w14:paraId="71F7FB4C" w14:textId="77777777" w:rsidR="002E5487" w:rsidRPr="002E5487" w:rsidRDefault="002E5487" w:rsidP="002E5487">
      <w:pPr>
        <w:rPr>
          <w:lang w:eastAsia="en-GB"/>
        </w:rPr>
      </w:pPr>
    </w:p>
    <w:p w14:paraId="218752C5" w14:textId="77777777" w:rsidR="00F920A7" w:rsidRPr="00F920A7" w:rsidRDefault="00F920A7" w:rsidP="002E5487">
      <w:pPr>
        <w:pStyle w:val="Heading3"/>
        <w:rPr>
          <w:lang w:eastAsia="en-GB"/>
        </w:rPr>
      </w:pPr>
      <w:r w:rsidRPr="00F920A7">
        <w:rPr>
          <w:lang w:eastAsia="en-GB"/>
        </w:rPr>
        <w:t>Withhold</w:t>
      </w:r>
    </w:p>
    <w:p w14:paraId="1BC8523A" w14:textId="27002C1B" w:rsidR="002E5487" w:rsidRPr="002E5487" w:rsidRDefault="7B1555B3" w:rsidP="3756A753">
      <w:pPr>
        <w:widowControl/>
        <w:autoSpaceDE/>
        <w:autoSpaceDN/>
        <w:rPr>
          <w:rFonts w:eastAsia="Times New Roman"/>
          <w:color w:val="262626"/>
          <w:lang w:eastAsia="en-GB"/>
        </w:rPr>
      </w:pPr>
      <w:r w:rsidRPr="3756A753">
        <w:rPr>
          <w:rFonts w:eastAsia="Times New Roman"/>
          <w:color w:val="262626" w:themeColor="text1" w:themeTint="D9"/>
          <w:lang w:eastAsia="en-GB"/>
        </w:rPr>
        <w:t xml:space="preserve">Action taken by </w:t>
      </w:r>
      <w:r w:rsidR="0478E582" w:rsidRPr="3756A753">
        <w:rPr>
          <w:rFonts w:eastAsia="Times New Roman"/>
          <w:color w:val="262626" w:themeColor="text1" w:themeTint="D9"/>
          <w:lang w:eastAsia="en-GB"/>
        </w:rPr>
        <w:t xml:space="preserve">the </w:t>
      </w:r>
      <w:r w:rsidR="597FCE69" w:rsidRPr="3756A753">
        <w:rPr>
          <w:rFonts w:eastAsia="Times New Roman"/>
          <w:color w:val="262626" w:themeColor="text1" w:themeTint="D9"/>
          <w:lang w:eastAsia="en-GB"/>
        </w:rPr>
        <w:t>NHS</w:t>
      </w:r>
      <w:r w:rsidR="392F67ED" w:rsidRPr="3756A753">
        <w:rPr>
          <w:rFonts w:eastAsia="Times New Roman"/>
          <w:color w:val="262626" w:themeColor="text1" w:themeTint="D9"/>
          <w:lang w:eastAsia="en-GB"/>
        </w:rPr>
        <w:t xml:space="preserve"> Business Services Authority (NHS</w:t>
      </w:r>
      <w:r w:rsidRPr="3756A753">
        <w:rPr>
          <w:rFonts w:eastAsia="Times New Roman"/>
          <w:color w:val="262626" w:themeColor="text1" w:themeTint="D9"/>
          <w:lang w:eastAsia="en-GB"/>
        </w:rPr>
        <w:t>BSA</w:t>
      </w:r>
      <w:r w:rsidR="0BC391D1" w:rsidRPr="3756A753">
        <w:rPr>
          <w:rFonts w:eastAsia="Times New Roman"/>
          <w:color w:val="262626" w:themeColor="text1" w:themeTint="D9"/>
          <w:lang w:eastAsia="en-GB"/>
        </w:rPr>
        <w:t>)</w:t>
      </w:r>
      <w:r w:rsidRPr="3756A753">
        <w:rPr>
          <w:rFonts w:eastAsia="Times New Roman"/>
          <w:color w:val="262626" w:themeColor="text1" w:themeTint="D9"/>
          <w:lang w:eastAsia="en-GB"/>
        </w:rPr>
        <w:t xml:space="preserve"> or ICB</w:t>
      </w:r>
      <w:r w:rsidR="728BEC01" w:rsidRPr="3756A753">
        <w:rPr>
          <w:rFonts w:eastAsia="Times New Roman"/>
          <w:color w:val="262626" w:themeColor="text1" w:themeTint="D9"/>
          <w:lang w:eastAsia="en-GB"/>
        </w:rPr>
        <w:t>s</w:t>
      </w:r>
      <w:r w:rsidRPr="3756A753">
        <w:rPr>
          <w:rFonts w:eastAsia="Times New Roman"/>
          <w:color w:val="262626" w:themeColor="text1" w:themeTint="D9"/>
          <w:lang w:eastAsia="en-GB"/>
        </w:rPr>
        <w:t xml:space="preserve"> to retain part or all of a contractor's payment</w:t>
      </w:r>
      <w:r w:rsidR="728BEC01" w:rsidRPr="3756A753">
        <w:rPr>
          <w:rFonts w:eastAsia="Times New Roman"/>
          <w:color w:val="262626" w:themeColor="text1" w:themeTint="D9"/>
          <w:lang w:eastAsia="en-GB"/>
        </w:rPr>
        <w:t>. This can include</w:t>
      </w:r>
      <w:r w:rsidRPr="3756A753">
        <w:rPr>
          <w:rFonts w:eastAsia="Times New Roman"/>
          <w:color w:val="262626" w:themeColor="text1" w:themeTint="D9"/>
          <w:lang w:eastAsia="en-GB"/>
        </w:rPr>
        <w:t xml:space="preserve"> investigation, recovery of overpayment or MY underperformance.</w:t>
      </w:r>
    </w:p>
    <w:p w14:paraId="2E712441" w14:textId="77777777" w:rsidR="00F920A7" w:rsidRPr="00F920A7" w:rsidRDefault="00F920A7" w:rsidP="00F920A7">
      <w:pPr>
        <w:rPr>
          <w:lang w:eastAsia="en-GB"/>
        </w:rPr>
      </w:pPr>
    </w:p>
    <w:p w14:paraId="6B755B35" w14:textId="7E279896" w:rsidR="002E5487" w:rsidRPr="002E5487" w:rsidRDefault="002E5487" w:rsidP="002E5487">
      <w:pPr>
        <w:pStyle w:val="Heading3"/>
        <w:rPr>
          <w:lang w:eastAsia="en-GB"/>
        </w:rPr>
      </w:pPr>
      <w:r w:rsidRPr="002E5487">
        <w:rPr>
          <w:lang w:eastAsia="en-GB"/>
        </w:rPr>
        <w:t>W</w:t>
      </w:r>
      <w:r w:rsidR="00A84017">
        <w:rPr>
          <w:lang w:eastAsia="en-GB"/>
        </w:rPr>
        <w:t>elsh Government (W</w:t>
      </w:r>
      <w:r w:rsidRPr="002E5487">
        <w:rPr>
          <w:lang w:eastAsia="en-GB"/>
        </w:rPr>
        <w:t>G</w:t>
      </w:r>
      <w:r w:rsidR="00A84017">
        <w:rPr>
          <w:lang w:eastAsia="en-GB"/>
        </w:rPr>
        <w:t>)</w:t>
      </w:r>
    </w:p>
    <w:p w14:paraId="147B2CC7" w14:textId="77777777" w:rsidR="00563955" w:rsidRPr="00563955" w:rsidRDefault="00563955" w:rsidP="00563955">
      <w:pPr>
        <w:widowControl/>
        <w:autoSpaceDE/>
        <w:autoSpaceDN/>
        <w:rPr>
          <w:rFonts w:eastAsia="Times New Roman"/>
          <w:color w:val="262626"/>
          <w:szCs w:val="24"/>
          <w:lang w:eastAsia="en-GB"/>
        </w:rPr>
      </w:pPr>
      <w:r w:rsidRPr="00563955">
        <w:rPr>
          <w:rFonts w:eastAsia="Times New Roman"/>
          <w:color w:val="262626"/>
          <w:szCs w:val="24"/>
          <w:lang w:eastAsia="en-GB"/>
        </w:rPr>
        <w:t>The devolved government responsible for NHS dental policy and funding in Wales.</w:t>
      </w:r>
    </w:p>
    <w:p w14:paraId="0EC1D070" w14:textId="77777777" w:rsidR="00F62264" w:rsidRDefault="00F62264" w:rsidP="00563955">
      <w:pPr>
        <w:widowControl/>
        <w:autoSpaceDE/>
        <w:autoSpaceDN/>
        <w:rPr>
          <w:rFonts w:eastAsia="Times New Roman"/>
          <w:color w:val="262626"/>
          <w:szCs w:val="24"/>
          <w:lang w:eastAsia="en-GB"/>
        </w:rPr>
      </w:pPr>
    </w:p>
    <w:p w14:paraId="30F6440E" w14:textId="77777777" w:rsidR="00F62264" w:rsidRDefault="00F62264" w:rsidP="00563955">
      <w:pPr>
        <w:widowControl/>
        <w:autoSpaceDE/>
        <w:autoSpaceDN/>
        <w:rPr>
          <w:rFonts w:eastAsia="Times New Roman"/>
          <w:color w:val="262626"/>
          <w:szCs w:val="24"/>
          <w:lang w:eastAsia="en-GB"/>
        </w:rPr>
      </w:pPr>
    </w:p>
    <w:p w14:paraId="29ACF968" w14:textId="57339F3D" w:rsidR="00563955" w:rsidRDefault="00563955" w:rsidP="00563955">
      <w:pPr>
        <w:pStyle w:val="Heading2"/>
        <w:rPr>
          <w:lang w:eastAsia="en-GB"/>
        </w:rPr>
      </w:pPr>
      <w:bookmarkStart w:id="25" w:name="_X"/>
      <w:bookmarkEnd w:id="25"/>
      <w:r>
        <w:rPr>
          <w:lang w:eastAsia="en-GB"/>
        </w:rPr>
        <w:t>X</w:t>
      </w:r>
    </w:p>
    <w:p w14:paraId="69BA5967" w14:textId="77777777" w:rsidR="00563955" w:rsidRDefault="00563955" w:rsidP="00563955">
      <w:pPr>
        <w:rPr>
          <w:lang w:eastAsia="en-GB"/>
        </w:rPr>
      </w:pPr>
    </w:p>
    <w:p w14:paraId="20A756FC" w14:textId="77777777" w:rsidR="00F62264" w:rsidRDefault="00F62264" w:rsidP="00563955">
      <w:pPr>
        <w:rPr>
          <w:lang w:eastAsia="en-GB"/>
        </w:rPr>
      </w:pPr>
    </w:p>
    <w:p w14:paraId="2A6DDFA5" w14:textId="6B4E7CF5" w:rsidR="00563955" w:rsidRDefault="00563955" w:rsidP="00563955">
      <w:pPr>
        <w:pStyle w:val="Heading2"/>
        <w:rPr>
          <w:lang w:eastAsia="en-GB"/>
        </w:rPr>
      </w:pPr>
      <w:bookmarkStart w:id="26" w:name="_Y"/>
      <w:bookmarkEnd w:id="26"/>
      <w:r>
        <w:rPr>
          <w:lang w:eastAsia="en-GB"/>
        </w:rPr>
        <w:lastRenderedPageBreak/>
        <w:t>Y</w:t>
      </w:r>
    </w:p>
    <w:p w14:paraId="111DF52A" w14:textId="77777777" w:rsidR="00563955" w:rsidRDefault="00563955" w:rsidP="00563955">
      <w:pPr>
        <w:rPr>
          <w:lang w:eastAsia="en-GB"/>
        </w:rPr>
      </w:pPr>
    </w:p>
    <w:p w14:paraId="316557E3" w14:textId="457EB25E" w:rsidR="0083326F" w:rsidRDefault="0083326F" w:rsidP="0083326F">
      <w:pPr>
        <w:pStyle w:val="Heading3"/>
        <w:rPr>
          <w:lang w:eastAsia="en-GB"/>
        </w:rPr>
      </w:pPr>
      <w:r w:rsidRPr="0083326F">
        <w:rPr>
          <w:lang w:eastAsia="en-GB"/>
        </w:rPr>
        <w:t>Y</w:t>
      </w:r>
      <w:r w:rsidR="00D27369">
        <w:rPr>
          <w:lang w:eastAsia="en-GB"/>
        </w:rPr>
        <w:t>ear-End Reconciliation (Y</w:t>
      </w:r>
      <w:r w:rsidRPr="0083326F">
        <w:rPr>
          <w:lang w:eastAsia="en-GB"/>
        </w:rPr>
        <w:t>E</w:t>
      </w:r>
      <w:r w:rsidR="00D27369">
        <w:rPr>
          <w:lang w:eastAsia="en-GB"/>
        </w:rPr>
        <w:t>)</w:t>
      </w:r>
    </w:p>
    <w:p w14:paraId="1D139BFB" w14:textId="7E9882B7" w:rsidR="0083326F" w:rsidRPr="0083326F" w:rsidRDefault="0083326F" w:rsidP="0083326F">
      <w:pPr>
        <w:widowControl/>
        <w:autoSpaceDE/>
        <w:autoSpaceDN/>
        <w:rPr>
          <w:rFonts w:eastAsia="Times New Roman"/>
          <w:color w:val="262626"/>
          <w:szCs w:val="24"/>
          <w:lang w:eastAsia="en-GB"/>
        </w:rPr>
      </w:pPr>
      <w:r w:rsidRPr="0083326F">
        <w:rPr>
          <w:rFonts w:eastAsia="Times New Roman"/>
          <w:color w:val="262626"/>
          <w:szCs w:val="24"/>
          <w:lang w:eastAsia="en-GB"/>
        </w:rPr>
        <w:t xml:space="preserve">The annual process delivered by PAD and ICBs to compare a </w:t>
      </w:r>
      <w:r w:rsidR="00F62264" w:rsidRPr="0083326F">
        <w:rPr>
          <w:rFonts w:eastAsia="Times New Roman"/>
          <w:color w:val="262626"/>
          <w:szCs w:val="24"/>
          <w:lang w:eastAsia="en-GB"/>
        </w:rPr>
        <w:t>contractor’s</w:t>
      </w:r>
      <w:r w:rsidRPr="0083326F">
        <w:rPr>
          <w:rFonts w:eastAsia="Times New Roman"/>
          <w:color w:val="262626"/>
          <w:szCs w:val="24"/>
          <w:lang w:eastAsia="en-GB"/>
        </w:rPr>
        <w:t xml:space="preserve"> delivery at the end of the financial year to the annual targets. </w:t>
      </w:r>
      <w:r w:rsidR="00A84017">
        <w:rPr>
          <w:rFonts w:eastAsia="Times New Roman"/>
          <w:color w:val="262626"/>
          <w:szCs w:val="24"/>
          <w:lang w:eastAsia="en-GB"/>
        </w:rPr>
        <w:t>This m</w:t>
      </w:r>
      <w:r w:rsidRPr="0083326F">
        <w:rPr>
          <w:rFonts w:eastAsia="Times New Roman"/>
          <w:color w:val="262626"/>
          <w:szCs w:val="24"/>
          <w:lang w:eastAsia="en-GB"/>
        </w:rPr>
        <w:t xml:space="preserve">ay result in clawback or carry forwards. </w:t>
      </w:r>
    </w:p>
    <w:p w14:paraId="426F40E1" w14:textId="77777777" w:rsidR="0083326F" w:rsidRDefault="0083326F" w:rsidP="0083326F">
      <w:pPr>
        <w:rPr>
          <w:lang w:eastAsia="en-GB"/>
        </w:rPr>
      </w:pPr>
    </w:p>
    <w:p w14:paraId="16F98AB0" w14:textId="77777777" w:rsidR="00E9506C" w:rsidRPr="00E9506C" w:rsidRDefault="00E9506C" w:rsidP="00E9506C">
      <w:pPr>
        <w:pStyle w:val="Heading3"/>
        <w:rPr>
          <w:lang w:eastAsia="en-GB"/>
        </w:rPr>
      </w:pPr>
      <w:r w:rsidRPr="00E9506C">
        <w:rPr>
          <w:lang w:eastAsia="en-GB"/>
        </w:rPr>
        <w:t>Year-End Report</w:t>
      </w:r>
    </w:p>
    <w:p w14:paraId="30755209" w14:textId="2B4FC4F7" w:rsidR="00E9506C" w:rsidRPr="00E9506C" w:rsidRDefault="00E9506C" w:rsidP="00E9506C">
      <w:pPr>
        <w:widowControl/>
        <w:autoSpaceDE/>
        <w:autoSpaceDN/>
        <w:rPr>
          <w:rFonts w:eastAsia="Times New Roman"/>
          <w:color w:val="262626"/>
          <w:szCs w:val="24"/>
          <w:lang w:eastAsia="en-GB"/>
        </w:rPr>
      </w:pPr>
      <w:r w:rsidRPr="00E9506C">
        <w:rPr>
          <w:rFonts w:eastAsia="Times New Roman"/>
          <w:color w:val="262626"/>
          <w:szCs w:val="24"/>
          <w:lang w:eastAsia="en-GB"/>
        </w:rPr>
        <w:t>The formal statement issued to contractors summarising reconciliation outcomes, adjustments and final contract performance.</w:t>
      </w:r>
    </w:p>
    <w:p w14:paraId="6E830F48" w14:textId="77777777" w:rsidR="0083326F" w:rsidRDefault="0083326F" w:rsidP="0083326F">
      <w:pPr>
        <w:rPr>
          <w:lang w:eastAsia="en-GB"/>
        </w:rPr>
      </w:pPr>
    </w:p>
    <w:p w14:paraId="1512C905" w14:textId="77777777" w:rsidR="00E9506C" w:rsidRDefault="00E9506C" w:rsidP="0083326F">
      <w:pPr>
        <w:rPr>
          <w:lang w:eastAsia="en-GB"/>
        </w:rPr>
      </w:pPr>
    </w:p>
    <w:p w14:paraId="5F6046F5" w14:textId="03E9DC7C" w:rsidR="00861345" w:rsidRPr="0083326F" w:rsidRDefault="00861345" w:rsidP="00861345">
      <w:pPr>
        <w:pStyle w:val="Heading2"/>
        <w:rPr>
          <w:lang w:eastAsia="en-GB"/>
        </w:rPr>
      </w:pPr>
      <w:bookmarkStart w:id="27" w:name="_Z"/>
      <w:bookmarkEnd w:id="27"/>
      <w:r>
        <w:rPr>
          <w:lang w:eastAsia="en-GB"/>
        </w:rPr>
        <w:t>Z</w:t>
      </w:r>
    </w:p>
    <w:p w14:paraId="3C3C0464" w14:textId="44C16140" w:rsidR="000462BF" w:rsidRPr="005617DF" w:rsidRDefault="000462BF" w:rsidP="005617DF">
      <w:pPr>
        <w:widowControl/>
        <w:autoSpaceDE/>
        <w:autoSpaceDN/>
        <w:rPr>
          <w:rFonts w:eastAsia="Times New Roman"/>
          <w:color w:val="262626"/>
          <w:szCs w:val="24"/>
          <w:lang w:eastAsia="en-GB"/>
        </w:rPr>
      </w:pPr>
    </w:p>
    <w:sectPr w:rsidR="000462BF" w:rsidRPr="005617DF" w:rsidSect="002E2A78">
      <w:headerReference w:type="default" r:id="rId19"/>
      <w:pgSz w:w="11906" w:h="16838"/>
      <w:pgMar w:top="1134" w:right="1134" w:bottom="1134" w:left="1134" w:header="709" w:footer="709" w:gutter="0"/>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9" w:author="Trish Markwick" w:date="2026-04-21T12:03:00Z" w:initials="TM">
    <w:p w14:paraId="6A2438CD" w14:textId="7E75A22E" w:rsidR="00A22A16" w:rsidRDefault="00A22A16">
      <w:pPr>
        <w:pStyle w:val="CommentText"/>
      </w:pPr>
      <w:r>
        <w:rPr>
          <w:rStyle w:val="CommentReference"/>
        </w:rPr>
        <w:annotationRef/>
      </w:r>
      <w:r w:rsidRPr="794A152B">
        <w:t>IMOS stands for Intermediate Minor Oral Surgery, the definition here is a note for case workers so not relevant to theglossary.</w:t>
      </w:r>
    </w:p>
  </w:comment>
  <w:comment w:id="14" w:author="Trish Markwick" w:date="2026-04-21T12:43:00Z" w:initials="TM">
    <w:p w14:paraId="223355B8" w14:textId="5EE0525D" w:rsidR="00A22A16" w:rsidRDefault="00A22A16">
      <w:pPr>
        <w:pStyle w:val="CommentText"/>
      </w:pPr>
      <w:r>
        <w:rPr>
          <w:rStyle w:val="CommentReference"/>
        </w:rPr>
        <w:annotationRef/>
      </w:r>
      <w:r w:rsidRPr="56EC6DDA">
        <w:t>I think we should remove the reference to Band 3 as there are no longer bands in Wales, Just leave it as the maximum amount a patient would pay for a course of NHS Treatment.</w:t>
      </w:r>
    </w:p>
    <w:p w14:paraId="449278CC" w14:textId="7471A5BA" w:rsidR="00A22A16" w:rsidRDefault="00A22A16">
      <w:pPr>
        <w:pStyle w:val="CommentText"/>
      </w:pP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6A2438CD" w15:done="1"/>
  <w15:commentEx w15:paraId="449278CC" w15:done="1"/>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1B1C57DE" w16cex:dateUtc="2026-04-21T11:03:00Z"/>
  <w16cex:commentExtensible w16cex:durableId="5379F8C8" w16cex:dateUtc="2026-04-21T11:43: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6A2438CD" w16cid:durableId="1B1C57DE"/>
  <w16cid:commentId w16cid:paraId="449278CC" w16cid:durableId="5379F8C8"/>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050F2CF" w14:textId="77777777" w:rsidR="008B6C08" w:rsidRDefault="008B6C08" w:rsidP="00032A7E">
      <w:r>
        <w:separator/>
      </w:r>
    </w:p>
  </w:endnote>
  <w:endnote w:type="continuationSeparator" w:id="0">
    <w:p w14:paraId="601EF5F9" w14:textId="77777777" w:rsidR="008B6C08" w:rsidRDefault="008B6C08" w:rsidP="00032A7E">
      <w:r>
        <w:continuationSeparator/>
      </w:r>
    </w:p>
  </w:endnote>
  <w:endnote w:type="continuationNotice" w:id="1">
    <w:p w14:paraId="0D804B7E" w14:textId="77777777" w:rsidR="008B6C08" w:rsidRDefault="008B6C08"/>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 w:name="MS Mincho">
    <w:altName w:val="ＭＳ 明朝"/>
    <w:panose1 w:val="02020609040205080304"/>
    <w:charset w:val="80"/>
    <w:family w:val="roman"/>
    <w:pitch w:val="fixed"/>
    <w:sig w:usb0="00000001" w:usb1="08070000" w:usb2="00000010" w:usb3="00000000" w:csb0="00020000" w:csb1="00000000"/>
  </w:font>
  <w:font w:name="Cambria Math">
    <w:panose1 w:val="02040503050406030204"/>
    <w:charset w:val="00"/>
    <w:family w:val="roman"/>
    <w:pitch w:val="variable"/>
    <w:sig w:usb0="E00006FF" w:usb1="420024FF" w:usb2="02000000" w:usb3="00000000" w:csb0="0000019F" w:csb1="00000000"/>
  </w:font>
  <w:font w:name="Yu Gothic">
    <w:altName w:val="游ゴシック"/>
    <w:panose1 w:val="020B0400000000000000"/>
    <w:charset w:val="80"/>
    <w:family w:val="swiss"/>
    <w:pitch w:val="variable"/>
    <w:sig w:usb0="E00002FF" w:usb1="2AC7FDFF" w:usb2="00000016"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88383797"/>
      <w:docPartObj>
        <w:docPartGallery w:val="Page Numbers (Bottom of Page)"/>
        <w:docPartUnique/>
      </w:docPartObj>
    </w:sdtPr>
    <w:sdtContent>
      <w:p w14:paraId="74396F0B" w14:textId="15E2022B" w:rsidR="00037926" w:rsidRDefault="00037926">
        <w:pPr>
          <w:pStyle w:val="Footer"/>
          <w:jc w:val="right"/>
        </w:pPr>
        <w:r>
          <w:fldChar w:fldCharType="begin"/>
        </w:r>
        <w:r>
          <w:instrText>PAGE   \* MERGEFORMAT</w:instrText>
        </w:r>
        <w:r>
          <w:fldChar w:fldCharType="separate"/>
        </w:r>
        <w:r>
          <w:t>2</w:t>
        </w:r>
        <w:r>
          <w:fldChar w:fldCharType="end"/>
        </w:r>
      </w:p>
    </w:sdtContent>
  </w:sdt>
  <w:p w14:paraId="41F548B8" w14:textId="608BF4C1" w:rsidR="00AB67FD" w:rsidRPr="00AB67FD" w:rsidRDefault="00AB67FD" w:rsidP="00AB67FD">
    <w:pPr>
      <w:pStyle w:val="Footer"/>
      <w:jc w:val="right"/>
      <w:rPr>
        <w:sz w:val="20"/>
        <w:szCs w:val="20"/>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C6A58CA" w14:textId="77777777" w:rsidR="008B6C08" w:rsidRDefault="008B6C08" w:rsidP="00032A7E">
      <w:r>
        <w:separator/>
      </w:r>
    </w:p>
  </w:footnote>
  <w:footnote w:type="continuationSeparator" w:id="0">
    <w:p w14:paraId="0D549A6A" w14:textId="77777777" w:rsidR="008B6C08" w:rsidRDefault="008B6C08" w:rsidP="00032A7E">
      <w:r>
        <w:continuationSeparator/>
      </w:r>
    </w:p>
  </w:footnote>
  <w:footnote w:type="continuationNotice" w:id="1">
    <w:p w14:paraId="05646523" w14:textId="77777777" w:rsidR="008B6C08" w:rsidRDefault="008B6C08"/>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210"/>
      <w:gridCol w:w="3210"/>
      <w:gridCol w:w="3210"/>
    </w:tblGrid>
    <w:tr w:rsidR="53D7F457" w14:paraId="1B61DB7D" w14:textId="77777777" w:rsidTr="53D7F457">
      <w:trPr>
        <w:trHeight w:val="300"/>
      </w:trPr>
      <w:tc>
        <w:tcPr>
          <w:tcW w:w="3210" w:type="dxa"/>
        </w:tcPr>
        <w:p w14:paraId="27905507" w14:textId="37AF7C36" w:rsidR="53D7F457" w:rsidRDefault="53D7F457" w:rsidP="53D7F457">
          <w:pPr>
            <w:pStyle w:val="Header"/>
            <w:ind w:left="-115"/>
          </w:pPr>
        </w:p>
      </w:tc>
      <w:tc>
        <w:tcPr>
          <w:tcW w:w="3210" w:type="dxa"/>
        </w:tcPr>
        <w:p w14:paraId="04852F09" w14:textId="177294EF" w:rsidR="53D7F457" w:rsidRDefault="53D7F457" w:rsidP="53D7F457">
          <w:pPr>
            <w:pStyle w:val="Header"/>
            <w:jc w:val="center"/>
          </w:pPr>
        </w:p>
      </w:tc>
      <w:tc>
        <w:tcPr>
          <w:tcW w:w="3210" w:type="dxa"/>
        </w:tcPr>
        <w:p w14:paraId="5FBD305A" w14:textId="6BF3C5A1" w:rsidR="53D7F457" w:rsidRDefault="53D7F457" w:rsidP="53D7F457">
          <w:pPr>
            <w:pStyle w:val="Header"/>
            <w:ind w:right="-115"/>
            <w:jc w:val="right"/>
          </w:pPr>
        </w:p>
      </w:tc>
    </w:tr>
  </w:tbl>
  <w:p w14:paraId="6BE1E48B" w14:textId="623CFC4B" w:rsidR="53D7F457" w:rsidRDefault="0031339F" w:rsidP="53D7F457">
    <w:pPr>
      <w:pStyle w:val="Header"/>
    </w:pPr>
    <w:r>
      <w:rPr>
        <w:noProof/>
      </w:rPr>
      <w:drawing>
        <wp:anchor distT="0" distB="0" distL="114300" distR="114300" simplePos="0" relativeHeight="251658240" behindDoc="0" locked="0" layoutInCell="1" allowOverlap="1" wp14:anchorId="544579AA" wp14:editId="4207171D">
          <wp:simplePos x="0" y="0"/>
          <wp:positionH relativeFrom="page">
            <wp:align>left</wp:align>
          </wp:positionH>
          <wp:positionV relativeFrom="paragraph">
            <wp:posOffset>-568152</wp:posOffset>
          </wp:positionV>
          <wp:extent cx="7487920" cy="1682115"/>
          <wp:effectExtent l="0" t="0" r="0" b="0"/>
          <wp:wrapSquare wrapText="bothSides"/>
          <wp:docPr id="49088474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7252435" name="Picture 1">
                    <a:extLst>
                      <a:ext uri="{C183D7F6-B498-43B3-948B-1728B52AA6E4}">
                        <adec:decorative xmlns:adec="http://schemas.microsoft.com/office/drawing/2017/decorative" val="1"/>
                      </a:ext>
                    </a:extLst>
                  </pic:cNvPr>
                  <pic:cNvPicPr/>
                </pic:nvPicPr>
                <pic:blipFill>
                  <a:blip r:embed="rId1" cstate="print">
                    <a:extLst>
                      <a:ext uri="{28A0092B-C50C-407E-A947-70E740481C1C}">
                        <a14:useLocalDpi xmlns:a14="http://schemas.microsoft.com/office/drawing/2010/main" val="0"/>
                      </a:ext>
                    </a:extLst>
                  </a:blip>
                  <a:stretch>
                    <a:fillRect/>
                  </a:stretch>
                </pic:blipFill>
                <pic:spPr>
                  <a:xfrm>
                    <a:off x="0" y="0"/>
                    <a:ext cx="7495063" cy="1683616"/>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DCBDAC" w14:textId="555CC0D2" w:rsidR="006F5328" w:rsidRDefault="006F5328">
    <w:pPr>
      <w:pStyle w:val="Header"/>
    </w:pPr>
    <w:r>
      <w:rPr>
        <w:noProof/>
        <w:lang w:eastAsia="en-GB"/>
      </w:rPr>
      <w:drawing>
        <wp:anchor distT="0" distB="0" distL="114300" distR="114300" simplePos="0" relativeHeight="251658241" behindDoc="1" locked="0" layoutInCell="1" allowOverlap="1" wp14:anchorId="625E15A6" wp14:editId="5318380E">
          <wp:simplePos x="0" y="0"/>
          <wp:positionH relativeFrom="page">
            <wp:align>right</wp:align>
          </wp:positionH>
          <wp:positionV relativeFrom="paragraph">
            <wp:posOffset>-404495</wp:posOffset>
          </wp:positionV>
          <wp:extent cx="7559040" cy="1706880"/>
          <wp:effectExtent l="0" t="0" r="3810" b="7620"/>
          <wp:wrapTight wrapText="bothSides">
            <wp:wrapPolygon edited="0">
              <wp:start x="0" y="0"/>
              <wp:lineTo x="0" y="21455"/>
              <wp:lineTo x="21556" y="21455"/>
              <wp:lineTo x="21556" y="0"/>
              <wp:lineTo x="0" y="0"/>
            </wp:wrapPolygon>
          </wp:wrapTight>
          <wp:docPr id="1" name="Picture 1" descr="Swish A4 Portrait - to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wish A4 Portrait - top"/>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7559040" cy="170688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W w:w="0" w:type="auto"/>
      <w:tblLayout w:type="fixed"/>
      <w:tblLook w:val="06A0" w:firstRow="1" w:lastRow="0" w:firstColumn="1" w:lastColumn="0" w:noHBand="1" w:noVBand="1"/>
    </w:tblPr>
    <w:tblGrid>
      <w:gridCol w:w="3210"/>
      <w:gridCol w:w="3210"/>
      <w:gridCol w:w="3210"/>
    </w:tblGrid>
    <w:tr w:rsidR="53D7F457" w14:paraId="2B8BCB31" w14:textId="77777777" w:rsidTr="53D7F457">
      <w:trPr>
        <w:trHeight w:val="300"/>
      </w:trPr>
      <w:tc>
        <w:tcPr>
          <w:tcW w:w="3210" w:type="dxa"/>
        </w:tcPr>
        <w:p w14:paraId="4E2BC628" w14:textId="033B9ACE" w:rsidR="53D7F457" w:rsidRDefault="53D7F457" w:rsidP="53D7F457">
          <w:pPr>
            <w:pStyle w:val="Header"/>
            <w:ind w:left="-115"/>
          </w:pPr>
        </w:p>
      </w:tc>
      <w:tc>
        <w:tcPr>
          <w:tcW w:w="3210" w:type="dxa"/>
        </w:tcPr>
        <w:p w14:paraId="0081B27A" w14:textId="159B4D54" w:rsidR="53D7F457" w:rsidRDefault="53D7F457" w:rsidP="53D7F457">
          <w:pPr>
            <w:pStyle w:val="Header"/>
            <w:jc w:val="center"/>
          </w:pPr>
        </w:p>
      </w:tc>
      <w:tc>
        <w:tcPr>
          <w:tcW w:w="3210" w:type="dxa"/>
        </w:tcPr>
        <w:p w14:paraId="5CE59DAB" w14:textId="759E0E6B" w:rsidR="53D7F457" w:rsidRDefault="53D7F457" w:rsidP="53D7F457">
          <w:pPr>
            <w:pStyle w:val="Header"/>
            <w:ind w:right="-115"/>
            <w:jc w:val="right"/>
          </w:pPr>
        </w:p>
      </w:tc>
    </w:tr>
  </w:tbl>
  <w:p w14:paraId="5932DB1D" w14:textId="23F9B8B2" w:rsidR="53D7F457" w:rsidRDefault="53D7F457" w:rsidP="53D7F45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CDF772C"/>
    <w:multiLevelType w:val="hybridMultilevel"/>
    <w:tmpl w:val="2F74FE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5B23199E"/>
    <w:multiLevelType w:val="hybridMultilevel"/>
    <w:tmpl w:val="FFD2E25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6F111E48"/>
    <w:multiLevelType w:val="hybridMultilevel"/>
    <w:tmpl w:val="E3F6D1F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70A53E00"/>
    <w:multiLevelType w:val="hybridMultilevel"/>
    <w:tmpl w:val="72F8EDB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822382471">
    <w:abstractNumId w:val="1"/>
  </w:num>
  <w:num w:numId="2" w16cid:durableId="729351594">
    <w:abstractNumId w:val="3"/>
  </w:num>
  <w:num w:numId="3" w16cid:durableId="2074351523">
    <w:abstractNumId w:val="0"/>
  </w:num>
  <w:num w:numId="4" w16cid:durableId="629556591">
    <w:abstractNumId w:val="2"/>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Trish Markwick">
    <w15:presenceInfo w15:providerId="AD" w15:userId="S::markw-t@nhsbsa.nhs.uk::edea25f3-d89d-4a45-96b4-66d712e1d77d"/>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E2A78"/>
    <w:rsid w:val="000042D5"/>
    <w:rsid w:val="00015607"/>
    <w:rsid w:val="00015F2E"/>
    <w:rsid w:val="0001618D"/>
    <w:rsid w:val="0001641D"/>
    <w:rsid w:val="00016E00"/>
    <w:rsid w:val="00017317"/>
    <w:rsid w:val="0002325D"/>
    <w:rsid w:val="00023E59"/>
    <w:rsid w:val="00024252"/>
    <w:rsid w:val="000267FF"/>
    <w:rsid w:val="00026EF3"/>
    <w:rsid w:val="00030B1C"/>
    <w:rsid w:val="00032A7E"/>
    <w:rsid w:val="0003469D"/>
    <w:rsid w:val="00034D89"/>
    <w:rsid w:val="00035071"/>
    <w:rsid w:val="00035A4F"/>
    <w:rsid w:val="00037926"/>
    <w:rsid w:val="000436C8"/>
    <w:rsid w:val="0004376D"/>
    <w:rsid w:val="000462BF"/>
    <w:rsid w:val="0005275F"/>
    <w:rsid w:val="00054708"/>
    <w:rsid w:val="00063ACB"/>
    <w:rsid w:val="00064C5B"/>
    <w:rsid w:val="00067858"/>
    <w:rsid w:val="000723B0"/>
    <w:rsid w:val="000734B5"/>
    <w:rsid w:val="00084764"/>
    <w:rsid w:val="00087620"/>
    <w:rsid w:val="00093C60"/>
    <w:rsid w:val="000943D9"/>
    <w:rsid w:val="00094DC0"/>
    <w:rsid w:val="000A1C7C"/>
    <w:rsid w:val="000A1FAF"/>
    <w:rsid w:val="000A4673"/>
    <w:rsid w:val="000B02BF"/>
    <w:rsid w:val="000B18A6"/>
    <w:rsid w:val="000B2503"/>
    <w:rsid w:val="000B5764"/>
    <w:rsid w:val="000B6DA3"/>
    <w:rsid w:val="000C26B2"/>
    <w:rsid w:val="000C7545"/>
    <w:rsid w:val="000D465F"/>
    <w:rsid w:val="000D7DBB"/>
    <w:rsid w:val="000E2FD1"/>
    <w:rsid w:val="000E71E5"/>
    <w:rsid w:val="000E78A8"/>
    <w:rsid w:val="000F069F"/>
    <w:rsid w:val="000F1121"/>
    <w:rsid w:val="000F1851"/>
    <w:rsid w:val="000F3116"/>
    <w:rsid w:val="000F48EA"/>
    <w:rsid w:val="000F686D"/>
    <w:rsid w:val="00102211"/>
    <w:rsid w:val="00104466"/>
    <w:rsid w:val="0010684A"/>
    <w:rsid w:val="00110AC9"/>
    <w:rsid w:val="00111AF3"/>
    <w:rsid w:val="0011641F"/>
    <w:rsid w:val="001202AB"/>
    <w:rsid w:val="001221D9"/>
    <w:rsid w:val="00123788"/>
    <w:rsid w:val="00124EE6"/>
    <w:rsid w:val="00127172"/>
    <w:rsid w:val="001358B6"/>
    <w:rsid w:val="00145483"/>
    <w:rsid w:val="00152FCB"/>
    <w:rsid w:val="0016218C"/>
    <w:rsid w:val="001732AC"/>
    <w:rsid w:val="001766AE"/>
    <w:rsid w:val="0017775C"/>
    <w:rsid w:val="001805E2"/>
    <w:rsid w:val="00181497"/>
    <w:rsid w:val="00183E67"/>
    <w:rsid w:val="0018411B"/>
    <w:rsid w:val="001902E0"/>
    <w:rsid w:val="0019148E"/>
    <w:rsid w:val="00194B03"/>
    <w:rsid w:val="00195212"/>
    <w:rsid w:val="00195892"/>
    <w:rsid w:val="001A08FE"/>
    <w:rsid w:val="001A0D28"/>
    <w:rsid w:val="001B0745"/>
    <w:rsid w:val="001B4C74"/>
    <w:rsid w:val="001B5809"/>
    <w:rsid w:val="001B6BC1"/>
    <w:rsid w:val="001C0891"/>
    <w:rsid w:val="001C12EA"/>
    <w:rsid w:val="001C2958"/>
    <w:rsid w:val="001C29A1"/>
    <w:rsid w:val="001D1AD4"/>
    <w:rsid w:val="001D4F08"/>
    <w:rsid w:val="001E11F5"/>
    <w:rsid w:val="001E1D1C"/>
    <w:rsid w:val="001E57BE"/>
    <w:rsid w:val="001E7CAA"/>
    <w:rsid w:val="001F10A9"/>
    <w:rsid w:val="001F569C"/>
    <w:rsid w:val="001F612E"/>
    <w:rsid w:val="00200B74"/>
    <w:rsid w:val="00201C71"/>
    <w:rsid w:val="00201ED4"/>
    <w:rsid w:val="002050A1"/>
    <w:rsid w:val="00210653"/>
    <w:rsid w:val="00220346"/>
    <w:rsid w:val="00220D34"/>
    <w:rsid w:val="00220F5E"/>
    <w:rsid w:val="00225364"/>
    <w:rsid w:val="002253A6"/>
    <w:rsid w:val="00226D0D"/>
    <w:rsid w:val="0022760A"/>
    <w:rsid w:val="00227C67"/>
    <w:rsid w:val="00231378"/>
    <w:rsid w:val="00231FD2"/>
    <w:rsid w:val="0023243F"/>
    <w:rsid w:val="00232E03"/>
    <w:rsid w:val="0023389E"/>
    <w:rsid w:val="00234780"/>
    <w:rsid w:val="002447C8"/>
    <w:rsid w:val="002465D9"/>
    <w:rsid w:val="0025068E"/>
    <w:rsid w:val="00250E93"/>
    <w:rsid w:val="002556BC"/>
    <w:rsid w:val="0025681B"/>
    <w:rsid w:val="00256921"/>
    <w:rsid w:val="00257CB8"/>
    <w:rsid w:val="0026041A"/>
    <w:rsid w:val="00261F64"/>
    <w:rsid w:val="00264448"/>
    <w:rsid w:val="00265E51"/>
    <w:rsid w:val="0026625E"/>
    <w:rsid w:val="002668CF"/>
    <w:rsid w:val="00266D5B"/>
    <w:rsid w:val="00276406"/>
    <w:rsid w:val="0027701E"/>
    <w:rsid w:val="002804BE"/>
    <w:rsid w:val="00281B25"/>
    <w:rsid w:val="00282124"/>
    <w:rsid w:val="00286CBD"/>
    <w:rsid w:val="00287774"/>
    <w:rsid w:val="002A0436"/>
    <w:rsid w:val="002A1335"/>
    <w:rsid w:val="002A296F"/>
    <w:rsid w:val="002A31F1"/>
    <w:rsid w:val="002B50AD"/>
    <w:rsid w:val="002B605E"/>
    <w:rsid w:val="002B70D5"/>
    <w:rsid w:val="002B713E"/>
    <w:rsid w:val="002B7E9A"/>
    <w:rsid w:val="002C0340"/>
    <w:rsid w:val="002C0A03"/>
    <w:rsid w:val="002C1D6A"/>
    <w:rsid w:val="002C1D6F"/>
    <w:rsid w:val="002C4E11"/>
    <w:rsid w:val="002C60BB"/>
    <w:rsid w:val="002D0211"/>
    <w:rsid w:val="002D0C1A"/>
    <w:rsid w:val="002D3753"/>
    <w:rsid w:val="002E0CE7"/>
    <w:rsid w:val="002E2A78"/>
    <w:rsid w:val="002E4515"/>
    <w:rsid w:val="002E4573"/>
    <w:rsid w:val="002E5487"/>
    <w:rsid w:val="002F1836"/>
    <w:rsid w:val="002F36DA"/>
    <w:rsid w:val="002F431D"/>
    <w:rsid w:val="002F6F50"/>
    <w:rsid w:val="002F7A77"/>
    <w:rsid w:val="00301BD1"/>
    <w:rsid w:val="00304A27"/>
    <w:rsid w:val="0031339F"/>
    <w:rsid w:val="00313C8A"/>
    <w:rsid w:val="00314B5B"/>
    <w:rsid w:val="00317AA7"/>
    <w:rsid w:val="00320A68"/>
    <w:rsid w:val="00323A32"/>
    <w:rsid w:val="00327ABA"/>
    <w:rsid w:val="00330BDF"/>
    <w:rsid w:val="00333D2E"/>
    <w:rsid w:val="00335457"/>
    <w:rsid w:val="00340238"/>
    <w:rsid w:val="00341C45"/>
    <w:rsid w:val="00342461"/>
    <w:rsid w:val="003440D2"/>
    <w:rsid w:val="00344909"/>
    <w:rsid w:val="003567DA"/>
    <w:rsid w:val="003611EF"/>
    <w:rsid w:val="00364736"/>
    <w:rsid w:val="00365524"/>
    <w:rsid w:val="003671C3"/>
    <w:rsid w:val="00371108"/>
    <w:rsid w:val="0038530E"/>
    <w:rsid w:val="0039072D"/>
    <w:rsid w:val="00393545"/>
    <w:rsid w:val="00394D09"/>
    <w:rsid w:val="003A1850"/>
    <w:rsid w:val="003A5BCA"/>
    <w:rsid w:val="003A7E84"/>
    <w:rsid w:val="003B149A"/>
    <w:rsid w:val="003B2B85"/>
    <w:rsid w:val="003B4FBC"/>
    <w:rsid w:val="003C07CF"/>
    <w:rsid w:val="003C4650"/>
    <w:rsid w:val="003C49A1"/>
    <w:rsid w:val="003C769D"/>
    <w:rsid w:val="003D233A"/>
    <w:rsid w:val="003D5210"/>
    <w:rsid w:val="003D7023"/>
    <w:rsid w:val="003E67FF"/>
    <w:rsid w:val="003F07B3"/>
    <w:rsid w:val="003F3DB6"/>
    <w:rsid w:val="003F5EF8"/>
    <w:rsid w:val="003F6264"/>
    <w:rsid w:val="003F7307"/>
    <w:rsid w:val="00406110"/>
    <w:rsid w:val="00407D72"/>
    <w:rsid w:val="004123CD"/>
    <w:rsid w:val="004137E0"/>
    <w:rsid w:val="00414980"/>
    <w:rsid w:val="00417CDF"/>
    <w:rsid w:val="0041D67E"/>
    <w:rsid w:val="00421017"/>
    <w:rsid w:val="0042284D"/>
    <w:rsid w:val="00423DD7"/>
    <w:rsid w:val="00425491"/>
    <w:rsid w:val="00431E39"/>
    <w:rsid w:val="00436C73"/>
    <w:rsid w:val="00442AB6"/>
    <w:rsid w:val="00443678"/>
    <w:rsid w:val="00450276"/>
    <w:rsid w:val="00454936"/>
    <w:rsid w:val="00455913"/>
    <w:rsid w:val="00457DDE"/>
    <w:rsid w:val="004647CF"/>
    <w:rsid w:val="00471BAA"/>
    <w:rsid w:val="0047639D"/>
    <w:rsid w:val="00482300"/>
    <w:rsid w:val="004840B7"/>
    <w:rsid w:val="00486FA9"/>
    <w:rsid w:val="00487322"/>
    <w:rsid w:val="00493BEF"/>
    <w:rsid w:val="00497587"/>
    <w:rsid w:val="004A0015"/>
    <w:rsid w:val="004A4993"/>
    <w:rsid w:val="004B3475"/>
    <w:rsid w:val="004B57D6"/>
    <w:rsid w:val="004C2E14"/>
    <w:rsid w:val="004C762C"/>
    <w:rsid w:val="004C7D11"/>
    <w:rsid w:val="004D18F4"/>
    <w:rsid w:val="004D18F7"/>
    <w:rsid w:val="004D5212"/>
    <w:rsid w:val="004E0C1B"/>
    <w:rsid w:val="004E1ADF"/>
    <w:rsid w:val="004E4131"/>
    <w:rsid w:val="004F0741"/>
    <w:rsid w:val="004F07BD"/>
    <w:rsid w:val="004F3136"/>
    <w:rsid w:val="004F52CB"/>
    <w:rsid w:val="005000BA"/>
    <w:rsid w:val="0050338A"/>
    <w:rsid w:val="00512109"/>
    <w:rsid w:val="00514271"/>
    <w:rsid w:val="00515C90"/>
    <w:rsid w:val="00521762"/>
    <w:rsid w:val="005219EA"/>
    <w:rsid w:val="00522D65"/>
    <w:rsid w:val="00522F97"/>
    <w:rsid w:val="00523ABB"/>
    <w:rsid w:val="00526EC1"/>
    <w:rsid w:val="00527CEA"/>
    <w:rsid w:val="00527DB1"/>
    <w:rsid w:val="005328F3"/>
    <w:rsid w:val="00532AF9"/>
    <w:rsid w:val="005340B5"/>
    <w:rsid w:val="00536DED"/>
    <w:rsid w:val="0053732B"/>
    <w:rsid w:val="00544958"/>
    <w:rsid w:val="005472C1"/>
    <w:rsid w:val="00547DD8"/>
    <w:rsid w:val="0055038E"/>
    <w:rsid w:val="00551981"/>
    <w:rsid w:val="005520AB"/>
    <w:rsid w:val="005551BD"/>
    <w:rsid w:val="00561474"/>
    <w:rsid w:val="005617DF"/>
    <w:rsid w:val="00561F10"/>
    <w:rsid w:val="005633FC"/>
    <w:rsid w:val="00563955"/>
    <w:rsid w:val="005671DE"/>
    <w:rsid w:val="005749DA"/>
    <w:rsid w:val="0057765E"/>
    <w:rsid w:val="00577BA4"/>
    <w:rsid w:val="0058102E"/>
    <w:rsid w:val="0058722E"/>
    <w:rsid w:val="005913BD"/>
    <w:rsid w:val="0059265E"/>
    <w:rsid w:val="00592834"/>
    <w:rsid w:val="00594575"/>
    <w:rsid w:val="00597300"/>
    <w:rsid w:val="005A0B42"/>
    <w:rsid w:val="005A4BA7"/>
    <w:rsid w:val="005B13E7"/>
    <w:rsid w:val="005B2075"/>
    <w:rsid w:val="005B484C"/>
    <w:rsid w:val="005B67F8"/>
    <w:rsid w:val="005C1CDE"/>
    <w:rsid w:val="005C7CFB"/>
    <w:rsid w:val="005D3B3E"/>
    <w:rsid w:val="005D5984"/>
    <w:rsid w:val="005E1B11"/>
    <w:rsid w:val="005E3A6B"/>
    <w:rsid w:val="005E44E2"/>
    <w:rsid w:val="005E4A3D"/>
    <w:rsid w:val="005E4D75"/>
    <w:rsid w:val="005E7A06"/>
    <w:rsid w:val="005E7ECE"/>
    <w:rsid w:val="005F0AFB"/>
    <w:rsid w:val="005F0B09"/>
    <w:rsid w:val="005F67A4"/>
    <w:rsid w:val="00600CA7"/>
    <w:rsid w:val="00603C0C"/>
    <w:rsid w:val="006055CA"/>
    <w:rsid w:val="0060798E"/>
    <w:rsid w:val="006138F5"/>
    <w:rsid w:val="00620320"/>
    <w:rsid w:val="00621D92"/>
    <w:rsid w:val="0062250F"/>
    <w:rsid w:val="00622888"/>
    <w:rsid w:val="006251E9"/>
    <w:rsid w:val="0063368E"/>
    <w:rsid w:val="006373CD"/>
    <w:rsid w:val="0064315C"/>
    <w:rsid w:val="00643547"/>
    <w:rsid w:val="0064440C"/>
    <w:rsid w:val="00645FA0"/>
    <w:rsid w:val="0066108A"/>
    <w:rsid w:val="006616E0"/>
    <w:rsid w:val="0066400D"/>
    <w:rsid w:val="00666A04"/>
    <w:rsid w:val="00670289"/>
    <w:rsid w:val="0067137F"/>
    <w:rsid w:val="00672F58"/>
    <w:rsid w:val="00673195"/>
    <w:rsid w:val="00673E2F"/>
    <w:rsid w:val="006802C9"/>
    <w:rsid w:val="00680C95"/>
    <w:rsid w:val="00687316"/>
    <w:rsid w:val="00687F3F"/>
    <w:rsid w:val="00690A0A"/>
    <w:rsid w:val="006915A2"/>
    <w:rsid w:val="006933CA"/>
    <w:rsid w:val="0069401A"/>
    <w:rsid w:val="00697E9E"/>
    <w:rsid w:val="006A3E6D"/>
    <w:rsid w:val="006A4A1F"/>
    <w:rsid w:val="006A569D"/>
    <w:rsid w:val="006A59E3"/>
    <w:rsid w:val="006A5D5B"/>
    <w:rsid w:val="006B0B45"/>
    <w:rsid w:val="006B5057"/>
    <w:rsid w:val="006B6177"/>
    <w:rsid w:val="006C59AE"/>
    <w:rsid w:val="006C7A70"/>
    <w:rsid w:val="006D5206"/>
    <w:rsid w:val="006D6871"/>
    <w:rsid w:val="006D6CE5"/>
    <w:rsid w:val="006E1B90"/>
    <w:rsid w:val="006E2746"/>
    <w:rsid w:val="006E65EF"/>
    <w:rsid w:val="006F5328"/>
    <w:rsid w:val="006F6A3B"/>
    <w:rsid w:val="00700E32"/>
    <w:rsid w:val="007027A2"/>
    <w:rsid w:val="00703153"/>
    <w:rsid w:val="00703C22"/>
    <w:rsid w:val="00703D5A"/>
    <w:rsid w:val="00704A16"/>
    <w:rsid w:val="00705CBA"/>
    <w:rsid w:val="00705F42"/>
    <w:rsid w:val="0070780D"/>
    <w:rsid w:val="00715AB8"/>
    <w:rsid w:val="00715F37"/>
    <w:rsid w:val="00717F01"/>
    <w:rsid w:val="0072301C"/>
    <w:rsid w:val="00725ACA"/>
    <w:rsid w:val="00730374"/>
    <w:rsid w:val="00731B0E"/>
    <w:rsid w:val="007346F0"/>
    <w:rsid w:val="0074495C"/>
    <w:rsid w:val="00745268"/>
    <w:rsid w:val="00747418"/>
    <w:rsid w:val="00747B26"/>
    <w:rsid w:val="00751B61"/>
    <w:rsid w:val="0076275D"/>
    <w:rsid w:val="00762A33"/>
    <w:rsid w:val="007633AD"/>
    <w:rsid w:val="00765850"/>
    <w:rsid w:val="00771D00"/>
    <w:rsid w:val="00771F3E"/>
    <w:rsid w:val="00772CF7"/>
    <w:rsid w:val="00776342"/>
    <w:rsid w:val="00783E0C"/>
    <w:rsid w:val="00790B6B"/>
    <w:rsid w:val="00791155"/>
    <w:rsid w:val="00791785"/>
    <w:rsid w:val="00793734"/>
    <w:rsid w:val="00797EF7"/>
    <w:rsid w:val="007A0A59"/>
    <w:rsid w:val="007A11F2"/>
    <w:rsid w:val="007A1610"/>
    <w:rsid w:val="007A2AAA"/>
    <w:rsid w:val="007A4FB6"/>
    <w:rsid w:val="007A6BAC"/>
    <w:rsid w:val="007B1828"/>
    <w:rsid w:val="007B21E1"/>
    <w:rsid w:val="007B2C83"/>
    <w:rsid w:val="007B4E77"/>
    <w:rsid w:val="007C2DDE"/>
    <w:rsid w:val="007C38C1"/>
    <w:rsid w:val="007C7253"/>
    <w:rsid w:val="007D03C7"/>
    <w:rsid w:val="007D3814"/>
    <w:rsid w:val="007D3951"/>
    <w:rsid w:val="007E2C29"/>
    <w:rsid w:val="007E4218"/>
    <w:rsid w:val="007E4E48"/>
    <w:rsid w:val="007E57EA"/>
    <w:rsid w:val="007E59B7"/>
    <w:rsid w:val="007E6E4E"/>
    <w:rsid w:val="007E7230"/>
    <w:rsid w:val="007E7698"/>
    <w:rsid w:val="007F202A"/>
    <w:rsid w:val="007F3269"/>
    <w:rsid w:val="007F4CA5"/>
    <w:rsid w:val="007F7FCB"/>
    <w:rsid w:val="00801C99"/>
    <w:rsid w:val="008063D8"/>
    <w:rsid w:val="00810440"/>
    <w:rsid w:val="00813FEA"/>
    <w:rsid w:val="008162AE"/>
    <w:rsid w:val="00816A2B"/>
    <w:rsid w:val="008171DC"/>
    <w:rsid w:val="00825337"/>
    <w:rsid w:val="0082534C"/>
    <w:rsid w:val="00831BF0"/>
    <w:rsid w:val="00832859"/>
    <w:rsid w:val="0083326F"/>
    <w:rsid w:val="00833B01"/>
    <w:rsid w:val="00840C7D"/>
    <w:rsid w:val="008418B2"/>
    <w:rsid w:val="00841CB1"/>
    <w:rsid w:val="008429FD"/>
    <w:rsid w:val="0084545C"/>
    <w:rsid w:val="008457AB"/>
    <w:rsid w:val="00847125"/>
    <w:rsid w:val="00850ED7"/>
    <w:rsid w:val="0085122C"/>
    <w:rsid w:val="00851E1E"/>
    <w:rsid w:val="00852328"/>
    <w:rsid w:val="00860331"/>
    <w:rsid w:val="00861345"/>
    <w:rsid w:val="008619B0"/>
    <w:rsid w:val="008648B7"/>
    <w:rsid w:val="00875A99"/>
    <w:rsid w:val="00876489"/>
    <w:rsid w:val="008766CB"/>
    <w:rsid w:val="00880357"/>
    <w:rsid w:val="00892787"/>
    <w:rsid w:val="00895F24"/>
    <w:rsid w:val="00896576"/>
    <w:rsid w:val="008A1C8C"/>
    <w:rsid w:val="008A5FE8"/>
    <w:rsid w:val="008B085A"/>
    <w:rsid w:val="008B6414"/>
    <w:rsid w:val="008B6856"/>
    <w:rsid w:val="008B6C08"/>
    <w:rsid w:val="008B7BE4"/>
    <w:rsid w:val="008B7D44"/>
    <w:rsid w:val="008C2B4C"/>
    <w:rsid w:val="008C5897"/>
    <w:rsid w:val="008D3888"/>
    <w:rsid w:val="008D6535"/>
    <w:rsid w:val="008E2138"/>
    <w:rsid w:val="008E3424"/>
    <w:rsid w:val="008E54AB"/>
    <w:rsid w:val="008F0D48"/>
    <w:rsid w:val="008F1FB4"/>
    <w:rsid w:val="008F2440"/>
    <w:rsid w:val="008F37D0"/>
    <w:rsid w:val="008F45EF"/>
    <w:rsid w:val="008F4EC9"/>
    <w:rsid w:val="008F5BFB"/>
    <w:rsid w:val="008F6EB6"/>
    <w:rsid w:val="008F72DC"/>
    <w:rsid w:val="00901573"/>
    <w:rsid w:val="0090390D"/>
    <w:rsid w:val="00903EF9"/>
    <w:rsid w:val="00907A56"/>
    <w:rsid w:val="0091096C"/>
    <w:rsid w:val="0091157E"/>
    <w:rsid w:val="00916F8A"/>
    <w:rsid w:val="0092148D"/>
    <w:rsid w:val="00921CD6"/>
    <w:rsid w:val="00921EF4"/>
    <w:rsid w:val="009242B5"/>
    <w:rsid w:val="009248B0"/>
    <w:rsid w:val="00925CD2"/>
    <w:rsid w:val="00926A4D"/>
    <w:rsid w:val="00930165"/>
    <w:rsid w:val="0093194C"/>
    <w:rsid w:val="00937656"/>
    <w:rsid w:val="009426BE"/>
    <w:rsid w:val="00945F63"/>
    <w:rsid w:val="009468DB"/>
    <w:rsid w:val="00951BF4"/>
    <w:rsid w:val="009611C8"/>
    <w:rsid w:val="00964C47"/>
    <w:rsid w:val="0096629A"/>
    <w:rsid w:val="00967D8D"/>
    <w:rsid w:val="009715BA"/>
    <w:rsid w:val="00972CD6"/>
    <w:rsid w:val="00975B43"/>
    <w:rsid w:val="00977EBB"/>
    <w:rsid w:val="00980C54"/>
    <w:rsid w:val="00985E5A"/>
    <w:rsid w:val="009860AD"/>
    <w:rsid w:val="0098792A"/>
    <w:rsid w:val="0099102B"/>
    <w:rsid w:val="009919C7"/>
    <w:rsid w:val="00994C45"/>
    <w:rsid w:val="009A0F3C"/>
    <w:rsid w:val="009A25CA"/>
    <w:rsid w:val="009A2876"/>
    <w:rsid w:val="009A2F55"/>
    <w:rsid w:val="009A2F62"/>
    <w:rsid w:val="009A77D3"/>
    <w:rsid w:val="009B264E"/>
    <w:rsid w:val="009B66BF"/>
    <w:rsid w:val="009C002F"/>
    <w:rsid w:val="009C53D9"/>
    <w:rsid w:val="009C7BF7"/>
    <w:rsid w:val="009D2B82"/>
    <w:rsid w:val="009D311A"/>
    <w:rsid w:val="009D5BAE"/>
    <w:rsid w:val="009E1A36"/>
    <w:rsid w:val="009E1AFE"/>
    <w:rsid w:val="009E319F"/>
    <w:rsid w:val="009E656B"/>
    <w:rsid w:val="009E725E"/>
    <w:rsid w:val="009F14CF"/>
    <w:rsid w:val="009F4F71"/>
    <w:rsid w:val="009F525E"/>
    <w:rsid w:val="009F6709"/>
    <w:rsid w:val="009F7270"/>
    <w:rsid w:val="00A00ABE"/>
    <w:rsid w:val="00A0536A"/>
    <w:rsid w:val="00A05A76"/>
    <w:rsid w:val="00A0741F"/>
    <w:rsid w:val="00A10E4E"/>
    <w:rsid w:val="00A11E79"/>
    <w:rsid w:val="00A12CD8"/>
    <w:rsid w:val="00A22A16"/>
    <w:rsid w:val="00A22DB5"/>
    <w:rsid w:val="00A266F3"/>
    <w:rsid w:val="00A26A72"/>
    <w:rsid w:val="00A26D41"/>
    <w:rsid w:val="00A2A0E7"/>
    <w:rsid w:val="00A33DB3"/>
    <w:rsid w:val="00A346B0"/>
    <w:rsid w:val="00A4652C"/>
    <w:rsid w:val="00A46D49"/>
    <w:rsid w:val="00A55B78"/>
    <w:rsid w:val="00A6085F"/>
    <w:rsid w:val="00A61195"/>
    <w:rsid w:val="00A712F2"/>
    <w:rsid w:val="00A7300F"/>
    <w:rsid w:val="00A73974"/>
    <w:rsid w:val="00A73D02"/>
    <w:rsid w:val="00A76AEE"/>
    <w:rsid w:val="00A806A4"/>
    <w:rsid w:val="00A84017"/>
    <w:rsid w:val="00A93900"/>
    <w:rsid w:val="00A94557"/>
    <w:rsid w:val="00AA1D7B"/>
    <w:rsid w:val="00AA2333"/>
    <w:rsid w:val="00AA38BC"/>
    <w:rsid w:val="00AA4637"/>
    <w:rsid w:val="00AA5940"/>
    <w:rsid w:val="00AB019D"/>
    <w:rsid w:val="00AB377A"/>
    <w:rsid w:val="00AB3B5C"/>
    <w:rsid w:val="00AB59BC"/>
    <w:rsid w:val="00AB67FD"/>
    <w:rsid w:val="00AB71AF"/>
    <w:rsid w:val="00AC0DE5"/>
    <w:rsid w:val="00AC4229"/>
    <w:rsid w:val="00AC459D"/>
    <w:rsid w:val="00AC5E8D"/>
    <w:rsid w:val="00AD0087"/>
    <w:rsid w:val="00AD0279"/>
    <w:rsid w:val="00AD2655"/>
    <w:rsid w:val="00AD30C2"/>
    <w:rsid w:val="00AD4F2D"/>
    <w:rsid w:val="00AE1E79"/>
    <w:rsid w:val="00AE4671"/>
    <w:rsid w:val="00AE524A"/>
    <w:rsid w:val="00AF0E30"/>
    <w:rsid w:val="00AF345C"/>
    <w:rsid w:val="00AF3CB7"/>
    <w:rsid w:val="00AF5DF3"/>
    <w:rsid w:val="00AF64E4"/>
    <w:rsid w:val="00AF7235"/>
    <w:rsid w:val="00B00919"/>
    <w:rsid w:val="00B07155"/>
    <w:rsid w:val="00B0732C"/>
    <w:rsid w:val="00B1255B"/>
    <w:rsid w:val="00B17092"/>
    <w:rsid w:val="00B2222E"/>
    <w:rsid w:val="00B27B43"/>
    <w:rsid w:val="00B310CA"/>
    <w:rsid w:val="00B31631"/>
    <w:rsid w:val="00B32D29"/>
    <w:rsid w:val="00B337A1"/>
    <w:rsid w:val="00B33A6F"/>
    <w:rsid w:val="00B35EF5"/>
    <w:rsid w:val="00B37239"/>
    <w:rsid w:val="00B55E79"/>
    <w:rsid w:val="00B56AF8"/>
    <w:rsid w:val="00B6123C"/>
    <w:rsid w:val="00B61517"/>
    <w:rsid w:val="00B63CFC"/>
    <w:rsid w:val="00B64E44"/>
    <w:rsid w:val="00B67E8D"/>
    <w:rsid w:val="00B703CC"/>
    <w:rsid w:val="00B7153E"/>
    <w:rsid w:val="00B75B78"/>
    <w:rsid w:val="00B7604A"/>
    <w:rsid w:val="00B80DB6"/>
    <w:rsid w:val="00B90B18"/>
    <w:rsid w:val="00B9134D"/>
    <w:rsid w:val="00B91477"/>
    <w:rsid w:val="00B9212D"/>
    <w:rsid w:val="00B92910"/>
    <w:rsid w:val="00B963FE"/>
    <w:rsid w:val="00B97AC5"/>
    <w:rsid w:val="00BA0F4A"/>
    <w:rsid w:val="00BA1A7D"/>
    <w:rsid w:val="00BA1E1D"/>
    <w:rsid w:val="00BA2811"/>
    <w:rsid w:val="00BA4560"/>
    <w:rsid w:val="00BA4696"/>
    <w:rsid w:val="00BA6D7B"/>
    <w:rsid w:val="00BB303A"/>
    <w:rsid w:val="00BC1BEE"/>
    <w:rsid w:val="00BC6A1D"/>
    <w:rsid w:val="00BD296C"/>
    <w:rsid w:val="00BD7397"/>
    <w:rsid w:val="00BD750D"/>
    <w:rsid w:val="00BE4817"/>
    <w:rsid w:val="00BE56E2"/>
    <w:rsid w:val="00BF032A"/>
    <w:rsid w:val="00BF0FB4"/>
    <w:rsid w:val="00BF1C90"/>
    <w:rsid w:val="00C008F8"/>
    <w:rsid w:val="00C04145"/>
    <w:rsid w:val="00C059B6"/>
    <w:rsid w:val="00C05DB6"/>
    <w:rsid w:val="00C1242B"/>
    <w:rsid w:val="00C13406"/>
    <w:rsid w:val="00C1582A"/>
    <w:rsid w:val="00C15E95"/>
    <w:rsid w:val="00C16889"/>
    <w:rsid w:val="00C172DD"/>
    <w:rsid w:val="00C17E4D"/>
    <w:rsid w:val="00C20437"/>
    <w:rsid w:val="00C21CA2"/>
    <w:rsid w:val="00C22AD1"/>
    <w:rsid w:val="00C33618"/>
    <w:rsid w:val="00C36CAF"/>
    <w:rsid w:val="00C36D7D"/>
    <w:rsid w:val="00C4431F"/>
    <w:rsid w:val="00C44505"/>
    <w:rsid w:val="00C5033C"/>
    <w:rsid w:val="00C54160"/>
    <w:rsid w:val="00C55D39"/>
    <w:rsid w:val="00C62F0E"/>
    <w:rsid w:val="00C73C33"/>
    <w:rsid w:val="00C74C62"/>
    <w:rsid w:val="00C829C3"/>
    <w:rsid w:val="00C84AF8"/>
    <w:rsid w:val="00C863D9"/>
    <w:rsid w:val="00C90C87"/>
    <w:rsid w:val="00C93FC4"/>
    <w:rsid w:val="00C95CBE"/>
    <w:rsid w:val="00CA0711"/>
    <w:rsid w:val="00CA2B1A"/>
    <w:rsid w:val="00CB2516"/>
    <w:rsid w:val="00CB7B16"/>
    <w:rsid w:val="00CB7F40"/>
    <w:rsid w:val="00CC0490"/>
    <w:rsid w:val="00CC231C"/>
    <w:rsid w:val="00CC2A34"/>
    <w:rsid w:val="00CC3EB5"/>
    <w:rsid w:val="00CC6204"/>
    <w:rsid w:val="00CD2500"/>
    <w:rsid w:val="00CD3CD2"/>
    <w:rsid w:val="00CD6563"/>
    <w:rsid w:val="00CE32B8"/>
    <w:rsid w:val="00CE3BA3"/>
    <w:rsid w:val="00CE3E9E"/>
    <w:rsid w:val="00CE4BF5"/>
    <w:rsid w:val="00CE5559"/>
    <w:rsid w:val="00CE56DD"/>
    <w:rsid w:val="00CF27BD"/>
    <w:rsid w:val="00CF3611"/>
    <w:rsid w:val="00CF37CC"/>
    <w:rsid w:val="00D01DB8"/>
    <w:rsid w:val="00D01ECE"/>
    <w:rsid w:val="00D04D8D"/>
    <w:rsid w:val="00D05CE7"/>
    <w:rsid w:val="00D078A1"/>
    <w:rsid w:val="00D1035E"/>
    <w:rsid w:val="00D111BC"/>
    <w:rsid w:val="00D15160"/>
    <w:rsid w:val="00D16959"/>
    <w:rsid w:val="00D215C9"/>
    <w:rsid w:val="00D22B5B"/>
    <w:rsid w:val="00D26D2D"/>
    <w:rsid w:val="00D27369"/>
    <w:rsid w:val="00D27926"/>
    <w:rsid w:val="00D30A26"/>
    <w:rsid w:val="00D3121E"/>
    <w:rsid w:val="00D426C0"/>
    <w:rsid w:val="00D44F11"/>
    <w:rsid w:val="00D47A08"/>
    <w:rsid w:val="00D50A6E"/>
    <w:rsid w:val="00D515B7"/>
    <w:rsid w:val="00D56454"/>
    <w:rsid w:val="00D62C7A"/>
    <w:rsid w:val="00D70117"/>
    <w:rsid w:val="00D77812"/>
    <w:rsid w:val="00D82318"/>
    <w:rsid w:val="00D850DA"/>
    <w:rsid w:val="00D85D7C"/>
    <w:rsid w:val="00D86E24"/>
    <w:rsid w:val="00D92270"/>
    <w:rsid w:val="00D9236C"/>
    <w:rsid w:val="00D9239B"/>
    <w:rsid w:val="00D929D4"/>
    <w:rsid w:val="00D94663"/>
    <w:rsid w:val="00D95968"/>
    <w:rsid w:val="00D96BFD"/>
    <w:rsid w:val="00DA2CFC"/>
    <w:rsid w:val="00DA5972"/>
    <w:rsid w:val="00DA7376"/>
    <w:rsid w:val="00DA77B3"/>
    <w:rsid w:val="00DB0E6E"/>
    <w:rsid w:val="00DB3065"/>
    <w:rsid w:val="00DB3694"/>
    <w:rsid w:val="00DB7069"/>
    <w:rsid w:val="00DB7C60"/>
    <w:rsid w:val="00DC09CB"/>
    <w:rsid w:val="00DC0A07"/>
    <w:rsid w:val="00DC46A5"/>
    <w:rsid w:val="00DD29FB"/>
    <w:rsid w:val="00DD2F3E"/>
    <w:rsid w:val="00DD41B3"/>
    <w:rsid w:val="00DD4F44"/>
    <w:rsid w:val="00DD6633"/>
    <w:rsid w:val="00DD675A"/>
    <w:rsid w:val="00DE234F"/>
    <w:rsid w:val="00DF0C65"/>
    <w:rsid w:val="00DF1CCF"/>
    <w:rsid w:val="00DF4CF4"/>
    <w:rsid w:val="00DF57AE"/>
    <w:rsid w:val="00DF77EF"/>
    <w:rsid w:val="00E038EE"/>
    <w:rsid w:val="00E04D1A"/>
    <w:rsid w:val="00E05585"/>
    <w:rsid w:val="00E05682"/>
    <w:rsid w:val="00E1301E"/>
    <w:rsid w:val="00E1669A"/>
    <w:rsid w:val="00E17756"/>
    <w:rsid w:val="00E210E5"/>
    <w:rsid w:val="00E21CDE"/>
    <w:rsid w:val="00E23CFB"/>
    <w:rsid w:val="00E27207"/>
    <w:rsid w:val="00E27534"/>
    <w:rsid w:val="00E31EE8"/>
    <w:rsid w:val="00E34E86"/>
    <w:rsid w:val="00E3633A"/>
    <w:rsid w:val="00E44662"/>
    <w:rsid w:val="00E4795C"/>
    <w:rsid w:val="00E50195"/>
    <w:rsid w:val="00E52A05"/>
    <w:rsid w:val="00E60A4B"/>
    <w:rsid w:val="00E60FC1"/>
    <w:rsid w:val="00E610AB"/>
    <w:rsid w:val="00E61528"/>
    <w:rsid w:val="00E64399"/>
    <w:rsid w:val="00E65784"/>
    <w:rsid w:val="00E659CF"/>
    <w:rsid w:val="00E66075"/>
    <w:rsid w:val="00E66302"/>
    <w:rsid w:val="00E67254"/>
    <w:rsid w:val="00E72C46"/>
    <w:rsid w:val="00E74176"/>
    <w:rsid w:val="00E744A7"/>
    <w:rsid w:val="00E75342"/>
    <w:rsid w:val="00E76476"/>
    <w:rsid w:val="00E851FA"/>
    <w:rsid w:val="00E867E8"/>
    <w:rsid w:val="00E91D1A"/>
    <w:rsid w:val="00E9506C"/>
    <w:rsid w:val="00E958E2"/>
    <w:rsid w:val="00E95A12"/>
    <w:rsid w:val="00E96AB1"/>
    <w:rsid w:val="00E978DB"/>
    <w:rsid w:val="00EA77A2"/>
    <w:rsid w:val="00EA7EAE"/>
    <w:rsid w:val="00EB3FF1"/>
    <w:rsid w:val="00EB4357"/>
    <w:rsid w:val="00EB5CE1"/>
    <w:rsid w:val="00EB7378"/>
    <w:rsid w:val="00EC6EA5"/>
    <w:rsid w:val="00ED2BEC"/>
    <w:rsid w:val="00ED590D"/>
    <w:rsid w:val="00ED7793"/>
    <w:rsid w:val="00EE2737"/>
    <w:rsid w:val="00EE5DDC"/>
    <w:rsid w:val="00EF07F9"/>
    <w:rsid w:val="00F01FA1"/>
    <w:rsid w:val="00F02F9C"/>
    <w:rsid w:val="00F05059"/>
    <w:rsid w:val="00F111C5"/>
    <w:rsid w:val="00F130EB"/>
    <w:rsid w:val="00F161C9"/>
    <w:rsid w:val="00F17C25"/>
    <w:rsid w:val="00F201B4"/>
    <w:rsid w:val="00F21E2F"/>
    <w:rsid w:val="00F224F4"/>
    <w:rsid w:val="00F227E4"/>
    <w:rsid w:val="00F2299D"/>
    <w:rsid w:val="00F25011"/>
    <w:rsid w:val="00F304B5"/>
    <w:rsid w:val="00F3146C"/>
    <w:rsid w:val="00F3264F"/>
    <w:rsid w:val="00F34735"/>
    <w:rsid w:val="00F34978"/>
    <w:rsid w:val="00F36162"/>
    <w:rsid w:val="00F377C5"/>
    <w:rsid w:val="00F41DCD"/>
    <w:rsid w:val="00F431D2"/>
    <w:rsid w:val="00F44EC2"/>
    <w:rsid w:val="00F47951"/>
    <w:rsid w:val="00F47A1D"/>
    <w:rsid w:val="00F47BFC"/>
    <w:rsid w:val="00F50C91"/>
    <w:rsid w:val="00F50E47"/>
    <w:rsid w:val="00F51E5B"/>
    <w:rsid w:val="00F57E12"/>
    <w:rsid w:val="00F60DFE"/>
    <w:rsid w:val="00F62264"/>
    <w:rsid w:val="00F672D4"/>
    <w:rsid w:val="00F70158"/>
    <w:rsid w:val="00F739AD"/>
    <w:rsid w:val="00F75553"/>
    <w:rsid w:val="00F76A87"/>
    <w:rsid w:val="00F80479"/>
    <w:rsid w:val="00F81F25"/>
    <w:rsid w:val="00F84FDA"/>
    <w:rsid w:val="00F855CA"/>
    <w:rsid w:val="00F91D4A"/>
    <w:rsid w:val="00F920A7"/>
    <w:rsid w:val="00F97A2C"/>
    <w:rsid w:val="00FA0C6D"/>
    <w:rsid w:val="00FA52B7"/>
    <w:rsid w:val="00FA5618"/>
    <w:rsid w:val="00FB2A64"/>
    <w:rsid w:val="00FB7567"/>
    <w:rsid w:val="00FC0130"/>
    <w:rsid w:val="00FC35E2"/>
    <w:rsid w:val="00FC4DD7"/>
    <w:rsid w:val="00FC67E2"/>
    <w:rsid w:val="00FD0A62"/>
    <w:rsid w:val="00FD6451"/>
    <w:rsid w:val="00FE0084"/>
    <w:rsid w:val="00FE08F4"/>
    <w:rsid w:val="00FE1592"/>
    <w:rsid w:val="00FE1A7E"/>
    <w:rsid w:val="00FE3E03"/>
    <w:rsid w:val="00FE75A2"/>
    <w:rsid w:val="00FF3CC6"/>
    <w:rsid w:val="00FF3D85"/>
    <w:rsid w:val="00FF5574"/>
    <w:rsid w:val="00FF585F"/>
    <w:rsid w:val="00FF71CA"/>
    <w:rsid w:val="00FF7277"/>
    <w:rsid w:val="0163881E"/>
    <w:rsid w:val="01E0C01B"/>
    <w:rsid w:val="01E3EEA7"/>
    <w:rsid w:val="020F6218"/>
    <w:rsid w:val="0276608A"/>
    <w:rsid w:val="0298278F"/>
    <w:rsid w:val="02EC298E"/>
    <w:rsid w:val="03067443"/>
    <w:rsid w:val="03ACF7FA"/>
    <w:rsid w:val="03BD0FED"/>
    <w:rsid w:val="04060198"/>
    <w:rsid w:val="042CC054"/>
    <w:rsid w:val="0474A28F"/>
    <w:rsid w:val="0478E582"/>
    <w:rsid w:val="04D0A261"/>
    <w:rsid w:val="05332E13"/>
    <w:rsid w:val="0552E99F"/>
    <w:rsid w:val="0561A3DD"/>
    <w:rsid w:val="06194A41"/>
    <w:rsid w:val="0882ED87"/>
    <w:rsid w:val="089CAC37"/>
    <w:rsid w:val="08A05279"/>
    <w:rsid w:val="08A53E7F"/>
    <w:rsid w:val="090420F9"/>
    <w:rsid w:val="092AD1C5"/>
    <w:rsid w:val="09580021"/>
    <w:rsid w:val="095C0515"/>
    <w:rsid w:val="0964CE6C"/>
    <w:rsid w:val="0A0426A7"/>
    <w:rsid w:val="0A710362"/>
    <w:rsid w:val="0A9CA6F7"/>
    <w:rsid w:val="0AA3A81C"/>
    <w:rsid w:val="0AC0D427"/>
    <w:rsid w:val="0B05B81C"/>
    <w:rsid w:val="0B10855C"/>
    <w:rsid w:val="0BC391D1"/>
    <w:rsid w:val="0C5F4E7D"/>
    <w:rsid w:val="0C9E0B96"/>
    <w:rsid w:val="0D271B86"/>
    <w:rsid w:val="0D9215E5"/>
    <w:rsid w:val="0DD1CBBE"/>
    <w:rsid w:val="0E9FD88F"/>
    <w:rsid w:val="0EB15699"/>
    <w:rsid w:val="0EF31587"/>
    <w:rsid w:val="0F4D289A"/>
    <w:rsid w:val="0FE8FA41"/>
    <w:rsid w:val="1055F440"/>
    <w:rsid w:val="10C69FAF"/>
    <w:rsid w:val="11037FC0"/>
    <w:rsid w:val="1169CBF6"/>
    <w:rsid w:val="1220ED31"/>
    <w:rsid w:val="12706808"/>
    <w:rsid w:val="12A573BF"/>
    <w:rsid w:val="13821081"/>
    <w:rsid w:val="13F690AC"/>
    <w:rsid w:val="142DD388"/>
    <w:rsid w:val="143DEA20"/>
    <w:rsid w:val="152E716A"/>
    <w:rsid w:val="15B8A4E4"/>
    <w:rsid w:val="15EBA6EA"/>
    <w:rsid w:val="1689823A"/>
    <w:rsid w:val="1732BAE8"/>
    <w:rsid w:val="17956754"/>
    <w:rsid w:val="17A5B7EE"/>
    <w:rsid w:val="17D7F0DE"/>
    <w:rsid w:val="17F2C92A"/>
    <w:rsid w:val="18580D82"/>
    <w:rsid w:val="18EC8FD5"/>
    <w:rsid w:val="1A184F00"/>
    <w:rsid w:val="1A21C09C"/>
    <w:rsid w:val="1A2FADB7"/>
    <w:rsid w:val="1AB81B5C"/>
    <w:rsid w:val="1AB9EB56"/>
    <w:rsid w:val="1AF08B8A"/>
    <w:rsid w:val="1B19A4CF"/>
    <w:rsid w:val="1BD7DCDE"/>
    <w:rsid w:val="1C1181F3"/>
    <w:rsid w:val="1C832ED2"/>
    <w:rsid w:val="1CAB52D3"/>
    <w:rsid w:val="1D30A8FE"/>
    <w:rsid w:val="1DA72F69"/>
    <w:rsid w:val="1E15F63E"/>
    <w:rsid w:val="1E20921C"/>
    <w:rsid w:val="1E49F7E5"/>
    <w:rsid w:val="1E507A80"/>
    <w:rsid w:val="1E5E1F5A"/>
    <w:rsid w:val="1E5FFA53"/>
    <w:rsid w:val="1E7B7C9A"/>
    <w:rsid w:val="1E8E0155"/>
    <w:rsid w:val="1F17AC63"/>
    <w:rsid w:val="1F285630"/>
    <w:rsid w:val="1FE8ABB6"/>
    <w:rsid w:val="1FF239F0"/>
    <w:rsid w:val="20C5CD31"/>
    <w:rsid w:val="21AC0F02"/>
    <w:rsid w:val="21CBC7BB"/>
    <w:rsid w:val="21E3C710"/>
    <w:rsid w:val="221C864E"/>
    <w:rsid w:val="224314F3"/>
    <w:rsid w:val="2247B5FC"/>
    <w:rsid w:val="227D0D5C"/>
    <w:rsid w:val="227E0A18"/>
    <w:rsid w:val="22BFE27F"/>
    <w:rsid w:val="2350B008"/>
    <w:rsid w:val="23570C30"/>
    <w:rsid w:val="23905326"/>
    <w:rsid w:val="23CF81DB"/>
    <w:rsid w:val="23ED9455"/>
    <w:rsid w:val="242574E0"/>
    <w:rsid w:val="24ED0A23"/>
    <w:rsid w:val="25647F9C"/>
    <w:rsid w:val="25D7961F"/>
    <w:rsid w:val="26B8C089"/>
    <w:rsid w:val="26CD3B85"/>
    <w:rsid w:val="276007C1"/>
    <w:rsid w:val="279287F0"/>
    <w:rsid w:val="27B3444F"/>
    <w:rsid w:val="2802486F"/>
    <w:rsid w:val="28801F4F"/>
    <w:rsid w:val="28D678BF"/>
    <w:rsid w:val="28FE83AA"/>
    <w:rsid w:val="296E8803"/>
    <w:rsid w:val="29746EE0"/>
    <w:rsid w:val="2A1D067B"/>
    <w:rsid w:val="2A3507C2"/>
    <w:rsid w:val="2A37E53D"/>
    <w:rsid w:val="2A40086E"/>
    <w:rsid w:val="2AFBE635"/>
    <w:rsid w:val="2B30A077"/>
    <w:rsid w:val="2B332FF9"/>
    <w:rsid w:val="2B4A6BD7"/>
    <w:rsid w:val="2B6569C7"/>
    <w:rsid w:val="2BAF7BFB"/>
    <w:rsid w:val="2C04DF5F"/>
    <w:rsid w:val="2C230C94"/>
    <w:rsid w:val="2C26177B"/>
    <w:rsid w:val="2C76090D"/>
    <w:rsid w:val="2CAE84A8"/>
    <w:rsid w:val="2CC5C218"/>
    <w:rsid w:val="2CC83705"/>
    <w:rsid w:val="2CE19DC3"/>
    <w:rsid w:val="2CF0414C"/>
    <w:rsid w:val="2D3AC3D7"/>
    <w:rsid w:val="2D6ABE13"/>
    <w:rsid w:val="2E21D969"/>
    <w:rsid w:val="2EE641A6"/>
    <w:rsid w:val="2F1707C5"/>
    <w:rsid w:val="2F5B028D"/>
    <w:rsid w:val="30833066"/>
    <w:rsid w:val="308E3F23"/>
    <w:rsid w:val="30D3EC78"/>
    <w:rsid w:val="31052999"/>
    <w:rsid w:val="3153B28C"/>
    <w:rsid w:val="31AA55B3"/>
    <w:rsid w:val="325FE3AB"/>
    <w:rsid w:val="3260CB8D"/>
    <w:rsid w:val="32FD9BBD"/>
    <w:rsid w:val="33960796"/>
    <w:rsid w:val="33968DD1"/>
    <w:rsid w:val="3397E8C7"/>
    <w:rsid w:val="33AEB7E8"/>
    <w:rsid w:val="33EA65F0"/>
    <w:rsid w:val="34676EF7"/>
    <w:rsid w:val="346F7C35"/>
    <w:rsid w:val="34741334"/>
    <w:rsid w:val="3544B611"/>
    <w:rsid w:val="35599E2D"/>
    <w:rsid w:val="3591EEB3"/>
    <w:rsid w:val="35A0FC0E"/>
    <w:rsid w:val="35B9FC01"/>
    <w:rsid w:val="3623D8E0"/>
    <w:rsid w:val="371EE66B"/>
    <w:rsid w:val="3756A753"/>
    <w:rsid w:val="37DF4B24"/>
    <w:rsid w:val="386C25CE"/>
    <w:rsid w:val="389C4220"/>
    <w:rsid w:val="38AEF283"/>
    <w:rsid w:val="38D3C060"/>
    <w:rsid w:val="392F67ED"/>
    <w:rsid w:val="39C60FE0"/>
    <w:rsid w:val="3A267E4B"/>
    <w:rsid w:val="3A5C050D"/>
    <w:rsid w:val="3AE70200"/>
    <w:rsid w:val="3B3E92F9"/>
    <w:rsid w:val="3B8A0E4F"/>
    <w:rsid w:val="3B9C4772"/>
    <w:rsid w:val="3BB53071"/>
    <w:rsid w:val="3BC4BE34"/>
    <w:rsid w:val="3BCFFD50"/>
    <w:rsid w:val="3BDE7DDF"/>
    <w:rsid w:val="3C36159C"/>
    <w:rsid w:val="3C688E57"/>
    <w:rsid w:val="3C9FB0F9"/>
    <w:rsid w:val="3CCFD577"/>
    <w:rsid w:val="3D558E82"/>
    <w:rsid w:val="3DA0A155"/>
    <w:rsid w:val="3F4E0982"/>
    <w:rsid w:val="3FAE995E"/>
    <w:rsid w:val="3FC5E324"/>
    <w:rsid w:val="3FFF5795"/>
    <w:rsid w:val="401F32BD"/>
    <w:rsid w:val="40F59985"/>
    <w:rsid w:val="418A68F6"/>
    <w:rsid w:val="41A8B423"/>
    <w:rsid w:val="42AE4236"/>
    <w:rsid w:val="42AFC6A4"/>
    <w:rsid w:val="42D7F61D"/>
    <w:rsid w:val="433716E2"/>
    <w:rsid w:val="43BA249D"/>
    <w:rsid w:val="444D0393"/>
    <w:rsid w:val="447FBC93"/>
    <w:rsid w:val="4517DAAE"/>
    <w:rsid w:val="45244726"/>
    <w:rsid w:val="453FAF23"/>
    <w:rsid w:val="459D3959"/>
    <w:rsid w:val="4661B2BA"/>
    <w:rsid w:val="46BAA5D2"/>
    <w:rsid w:val="46D86C7B"/>
    <w:rsid w:val="470D7DF7"/>
    <w:rsid w:val="473BE066"/>
    <w:rsid w:val="47729ABD"/>
    <w:rsid w:val="47DC65FD"/>
    <w:rsid w:val="4807578D"/>
    <w:rsid w:val="499363FB"/>
    <w:rsid w:val="49D94EF9"/>
    <w:rsid w:val="49F7E9D4"/>
    <w:rsid w:val="4A0CC53D"/>
    <w:rsid w:val="4A1B70F1"/>
    <w:rsid w:val="4A68FE98"/>
    <w:rsid w:val="4B7054F5"/>
    <w:rsid w:val="4B753414"/>
    <w:rsid w:val="4B83A726"/>
    <w:rsid w:val="4BD8FF02"/>
    <w:rsid w:val="4C15D518"/>
    <w:rsid w:val="4C3B6E96"/>
    <w:rsid w:val="4C87BA49"/>
    <w:rsid w:val="4D03BE85"/>
    <w:rsid w:val="4D6B9348"/>
    <w:rsid w:val="4DE28320"/>
    <w:rsid w:val="4E18EB3B"/>
    <w:rsid w:val="4E33DEAF"/>
    <w:rsid w:val="4EB179B2"/>
    <w:rsid w:val="4F1B854D"/>
    <w:rsid w:val="4FE6EE91"/>
    <w:rsid w:val="4FF9611D"/>
    <w:rsid w:val="50004A6A"/>
    <w:rsid w:val="5005FE4A"/>
    <w:rsid w:val="503B9460"/>
    <w:rsid w:val="5065412E"/>
    <w:rsid w:val="50716289"/>
    <w:rsid w:val="51615488"/>
    <w:rsid w:val="5167B0BC"/>
    <w:rsid w:val="51DBF994"/>
    <w:rsid w:val="520DF835"/>
    <w:rsid w:val="522F0F75"/>
    <w:rsid w:val="523CA703"/>
    <w:rsid w:val="525066DC"/>
    <w:rsid w:val="528C68F8"/>
    <w:rsid w:val="52AB199C"/>
    <w:rsid w:val="532ED0CE"/>
    <w:rsid w:val="5340E5B5"/>
    <w:rsid w:val="5345CB9D"/>
    <w:rsid w:val="5378F3DD"/>
    <w:rsid w:val="537C3C56"/>
    <w:rsid w:val="538FB2B4"/>
    <w:rsid w:val="53D7F457"/>
    <w:rsid w:val="53E55201"/>
    <w:rsid w:val="541204A0"/>
    <w:rsid w:val="547B542C"/>
    <w:rsid w:val="5487CDCC"/>
    <w:rsid w:val="552386C8"/>
    <w:rsid w:val="55AD817F"/>
    <w:rsid w:val="564F4214"/>
    <w:rsid w:val="56B0B827"/>
    <w:rsid w:val="56D350FE"/>
    <w:rsid w:val="56DF4D7F"/>
    <w:rsid w:val="57AB478F"/>
    <w:rsid w:val="58178A77"/>
    <w:rsid w:val="5847A64A"/>
    <w:rsid w:val="5879A738"/>
    <w:rsid w:val="58B43932"/>
    <w:rsid w:val="58F68879"/>
    <w:rsid w:val="592D3DC0"/>
    <w:rsid w:val="597FCE69"/>
    <w:rsid w:val="59DE0EE0"/>
    <w:rsid w:val="59F9865C"/>
    <w:rsid w:val="59FA28DE"/>
    <w:rsid w:val="5A6B14FC"/>
    <w:rsid w:val="5AB5776D"/>
    <w:rsid w:val="5ACC76F0"/>
    <w:rsid w:val="5B189EB8"/>
    <w:rsid w:val="5B3E25B4"/>
    <w:rsid w:val="5B415ED8"/>
    <w:rsid w:val="5B6A0554"/>
    <w:rsid w:val="5C6BEC46"/>
    <w:rsid w:val="5CA2C803"/>
    <w:rsid w:val="5D5AAB7A"/>
    <w:rsid w:val="5D70E544"/>
    <w:rsid w:val="5D9F90B8"/>
    <w:rsid w:val="5E472830"/>
    <w:rsid w:val="5E58EFB9"/>
    <w:rsid w:val="5E5C5C0C"/>
    <w:rsid w:val="5E928971"/>
    <w:rsid w:val="5ED0BC23"/>
    <w:rsid w:val="5F4EA7D3"/>
    <w:rsid w:val="601A074E"/>
    <w:rsid w:val="60987C36"/>
    <w:rsid w:val="61596BC7"/>
    <w:rsid w:val="61935901"/>
    <w:rsid w:val="62373E49"/>
    <w:rsid w:val="629AB637"/>
    <w:rsid w:val="62A02E97"/>
    <w:rsid w:val="62A51FCC"/>
    <w:rsid w:val="631A8400"/>
    <w:rsid w:val="63A0BBF8"/>
    <w:rsid w:val="63F4CB63"/>
    <w:rsid w:val="640AE448"/>
    <w:rsid w:val="645E6C35"/>
    <w:rsid w:val="648FFFB4"/>
    <w:rsid w:val="64997DCB"/>
    <w:rsid w:val="6538FC4B"/>
    <w:rsid w:val="6626CB2F"/>
    <w:rsid w:val="6711997C"/>
    <w:rsid w:val="6762B3AD"/>
    <w:rsid w:val="676567A4"/>
    <w:rsid w:val="67951223"/>
    <w:rsid w:val="67AF6360"/>
    <w:rsid w:val="67E46DD8"/>
    <w:rsid w:val="68699271"/>
    <w:rsid w:val="6AC34261"/>
    <w:rsid w:val="6AC9526D"/>
    <w:rsid w:val="6B185606"/>
    <w:rsid w:val="6B804829"/>
    <w:rsid w:val="6BBC6C77"/>
    <w:rsid w:val="6C563C9D"/>
    <w:rsid w:val="6D3AD52A"/>
    <w:rsid w:val="6E1A1891"/>
    <w:rsid w:val="6E77B687"/>
    <w:rsid w:val="6FBBE487"/>
    <w:rsid w:val="70549943"/>
    <w:rsid w:val="7158DAB3"/>
    <w:rsid w:val="7163DF3B"/>
    <w:rsid w:val="71BCA42D"/>
    <w:rsid w:val="71CFD4CF"/>
    <w:rsid w:val="71F805E9"/>
    <w:rsid w:val="7243845C"/>
    <w:rsid w:val="728BEC01"/>
    <w:rsid w:val="72DAF805"/>
    <w:rsid w:val="7304223E"/>
    <w:rsid w:val="73167F92"/>
    <w:rsid w:val="73B1FBAA"/>
    <w:rsid w:val="73E199FF"/>
    <w:rsid w:val="7429BCB8"/>
    <w:rsid w:val="7445DF37"/>
    <w:rsid w:val="74DC9317"/>
    <w:rsid w:val="74FD757B"/>
    <w:rsid w:val="752DD80E"/>
    <w:rsid w:val="75523186"/>
    <w:rsid w:val="759EDE0B"/>
    <w:rsid w:val="75B615B1"/>
    <w:rsid w:val="75BF62C9"/>
    <w:rsid w:val="75E147D8"/>
    <w:rsid w:val="75EAF2F1"/>
    <w:rsid w:val="76631E44"/>
    <w:rsid w:val="767AC219"/>
    <w:rsid w:val="76CBF8F4"/>
    <w:rsid w:val="7727DF70"/>
    <w:rsid w:val="774D3951"/>
    <w:rsid w:val="78305BAF"/>
    <w:rsid w:val="78392F82"/>
    <w:rsid w:val="7897154C"/>
    <w:rsid w:val="79293DEE"/>
    <w:rsid w:val="79722383"/>
    <w:rsid w:val="798C91F6"/>
    <w:rsid w:val="7A1F2384"/>
    <w:rsid w:val="7A3233F7"/>
    <w:rsid w:val="7A5B1E57"/>
    <w:rsid w:val="7AFE6C64"/>
    <w:rsid w:val="7B1555B3"/>
    <w:rsid w:val="7BA3E1C3"/>
    <w:rsid w:val="7C207522"/>
    <w:rsid w:val="7C64201D"/>
    <w:rsid w:val="7CA915F2"/>
    <w:rsid w:val="7CB70144"/>
    <w:rsid w:val="7D636D66"/>
    <w:rsid w:val="7EB08E69"/>
    <w:rsid w:val="7F99FA8E"/>
    <w:rsid w:val="7FA433FE"/>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D3EA970"/>
  <w15:chartTrackingRefBased/>
  <w15:docId w15:val="{23EDEF98-9875-4ED2-83F0-7B1B6A2734E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GB"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E2A78"/>
    <w:pPr>
      <w:widowControl w:val="0"/>
      <w:autoSpaceDE w:val="0"/>
      <w:autoSpaceDN w:val="0"/>
      <w:spacing w:after="0" w:line="240" w:lineRule="auto"/>
    </w:pPr>
    <w:rPr>
      <w:rFonts w:ascii="Arial" w:eastAsia="Arial" w:hAnsi="Arial" w:cs="Arial"/>
      <w:kern w:val="0"/>
      <w:sz w:val="24"/>
      <w14:ligatures w14:val="none"/>
    </w:rPr>
  </w:style>
  <w:style w:type="paragraph" w:styleId="Heading1">
    <w:name w:val="heading 1"/>
    <w:basedOn w:val="Normal"/>
    <w:next w:val="Normal"/>
    <w:link w:val="Heading1Char"/>
    <w:uiPriority w:val="9"/>
    <w:qFormat/>
    <w:rsid w:val="002E2A78"/>
    <w:pPr>
      <w:keepNext/>
      <w:keepLines/>
      <w:widowControl/>
      <w:autoSpaceDE/>
      <w:autoSpaceDN/>
      <w:spacing w:line="259" w:lineRule="auto"/>
      <w:outlineLvl w:val="0"/>
    </w:pPr>
    <w:rPr>
      <w:rFonts w:eastAsiaTheme="majorEastAsia" w:cstheme="majorBidi"/>
      <w:b/>
      <w:color w:val="005EB8"/>
      <w:kern w:val="2"/>
      <w:sz w:val="32"/>
      <w:szCs w:val="40"/>
      <w14:ligatures w14:val="standardContextual"/>
    </w:rPr>
  </w:style>
  <w:style w:type="paragraph" w:styleId="Heading2">
    <w:name w:val="heading 2"/>
    <w:basedOn w:val="Normal"/>
    <w:next w:val="Normal"/>
    <w:link w:val="Heading2Char"/>
    <w:uiPriority w:val="9"/>
    <w:unhideWhenUsed/>
    <w:qFormat/>
    <w:rsid w:val="002E2A78"/>
    <w:pPr>
      <w:keepNext/>
      <w:keepLines/>
      <w:widowControl/>
      <w:autoSpaceDE/>
      <w:autoSpaceDN/>
      <w:spacing w:line="259" w:lineRule="auto"/>
      <w:outlineLvl w:val="1"/>
    </w:pPr>
    <w:rPr>
      <w:rFonts w:eastAsiaTheme="majorEastAsia" w:cstheme="majorBidi"/>
      <w:b/>
      <w:color w:val="005EB8"/>
      <w:kern w:val="2"/>
      <w:sz w:val="28"/>
      <w:szCs w:val="32"/>
      <w14:ligatures w14:val="standardContextual"/>
    </w:rPr>
  </w:style>
  <w:style w:type="paragraph" w:styleId="Heading3">
    <w:name w:val="heading 3"/>
    <w:basedOn w:val="Normal"/>
    <w:next w:val="Normal"/>
    <w:link w:val="Heading3Char"/>
    <w:uiPriority w:val="9"/>
    <w:unhideWhenUsed/>
    <w:qFormat/>
    <w:rsid w:val="002E2A78"/>
    <w:pPr>
      <w:keepNext/>
      <w:keepLines/>
      <w:outlineLvl w:val="2"/>
    </w:pPr>
    <w:rPr>
      <w:rFonts w:eastAsiaTheme="majorEastAsia" w:cstheme="majorBidi"/>
      <w:b/>
      <w:szCs w:val="28"/>
    </w:rPr>
  </w:style>
  <w:style w:type="paragraph" w:styleId="Heading4">
    <w:name w:val="heading 4"/>
    <w:basedOn w:val="Normal"/>
    <w:next w:val="Normal"/>
    <w:link w:val="Heading4Char"/>
    <w:uiPriority w:val="9"/>
    <w:semiHidden/>
    <w:unhideWhenUsed/>
    <w:qFormat/>
    <w:rsid w:val="002E2A78"/>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2E2A78"/>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2E2A78"/>
    <w:pPr>
      <w:keepNext/>
      <w:keepLines/>
      <w:spacing w:before="4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2E2A78"/>
    <w:pPr>
      <w:keepNext/>
      <w:keepLines/>
      <w:spacing w:before="4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2E2A78"/>
    <w:pPr>
      <w:keepNext/>
      <w:keepLines/>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2E2A78"/>
    <w:pPr>
      <w:keepNext/>
      <w:keepLines/>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E2A78"/>
    <w:rPr>
      <w:rFonts w:ascii="Arial" w:eastAsiaTheme="majorEastAsia" w:hAnsi="Arial" w:cstheme="majorBidi"/>
      <w:b/>
      <w:color w:val="005EB8"/>
      <w:sz w:val="32"/>
      <w:szCs w:val="40"/>
    </w:rPr>
  </w:style>
  <w:style w:type="character" w:customStyle="1" w:styleId="Heading2Char">
    <w:name w:val="Heading 2 Char"/>
    <w:basedOn w:val="DefaultParagraphFont"/>
    <w:link w:val="Heading2"/>
    <w:uiPriority w:val="9"/>
    <w:rsid w:val="002E2A78"/>
    <w:rPr>
      <w:rFonts w:ascii="Arial" w:eastAsiaTheme="majorEastAsia" w:hAnsi="Arial" w:cstheme="majorBidi"/>
      <w:b/>
      <w:color w:val="005EB8"/>
      <w:sz w:val="28"/>
      <w:szCs w:val="32"/>
    </w:rPr>
  </w:style>
  <w:style w:type="character" w:customStyle="1" w:styleId="Heading3Char">
    <w:name w:val="Heading 3 Char"/>
    <w:basedOn w:val="DefaultParagraphFont"/>
    <w:link w:val="Heading3"/>
    <w:uiPriority w:val="9"/>
    <w:rsid w:val="002E2A78"/>
    <w:rPr>
      <w:rFonts w:ascii="Arial" w:eastAsiaTheme="majorEastAsia" w:hAnsi="Arial" w:cstheme="majorBidi"/>
      <w:b/>
      <w:kern w:val="0"/>
      <w:sz w:val="24"/>
      <w:szCs w:val="28"/>
      <w14:ligatures w14:val="none"/>
    </w:rPr>
  </w:style>
  <w:style w:type="character" w:customStyle="1" w:styleId="Heading4Char">
    <w:name w:val="Heading 4 Char"/>
    <w:basedOn w:val="DefaultParagraphFont"/>
    <w:link w:val="Heading4"/>
    <w:uiPriority w:val="9"/>
    <w:semiHidden/>
    <w:rsid w:val="002E2A78"/>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2E2A78"/>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2E2A78"/>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2E2A78"/>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2E2A78"/>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2E2A78"/>
    <w:rPr>
      <w:rFonts w:eastAsiaTheme="majorEastAsia" w:cstheme="majorBidi"/>
      <w:color w:val="272727" w:themeColor="text1" w:themeTint="D8"/>
    </w:rPr>
  </w:style>
  <w:style w:type="paragraph" w:styleId="Title">
    <w:name w:val="Title"/>
    <w:basedOn w:val="Normal"/>
    <w:next w:val="Normal"/>
    <w:link w:val="TitleChar"/>
    <w:uiPriority w:val="10"/>
    <w:qFormat/>
    <w:rsid w:val="002E2A78"/>
    <w:pPr>
      <w:spacing w:after="80"/>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2E2A78"/>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2E2A78"/>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2E2A78"/>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2E2A78"/>
    <w:pPr>
      <w:spacing w:before="160"/>
      <w:jc w:val="center"/>
    </w:pPr>
    <w:rPr>
      <w:i/>
      <w:iCs/>
      <w:color w:val="404040" w:themeColor="text1" w:themeTint="BF"/>
    </w:rPr>
  </w:style>
  <w:style w:type="character" w:customStyle="1" w:styleId="QuoteChar">
    <w:name w:val="Quote Char"/>
    <w:basedOn w:val="DefaultParagraphFont"/>
    <w:link w:val="Quote"/>
    <w:uiPriority w:val="29"/>
    <w:rsid w:val="002E2A78"/>
    <w:rPr>
      <w:i/>
      <w:iCs/>
      <w:color w:val="404040" w:themeColor="text1" w:themeTint="BF"/>
    </w:rPr>
  </w:style>
  <w:style w:type="paragraph" w:styleId="ListParagraph">
    <w:name w:val="List Paragraph"/>
    <w:basedOn w:val="Normal"/>
    <w:uiPriority w:val="34"/>
    <w:qFormat/>
    <w:rsid w:val="002E2A78"/>
    <w:pPr>
      <w:ind w:left="720"/>
      <w:contextualSpacing/>
    </w:pPr>
  </w:style>
  <w:style w:type="character" w:styleId="IntenseEmphasis">
    <w:name w:val="Intense Emphasis"/>
    <w:basedOn w:val="DefaultParagraphFont"/>
    <w:uiPriority w:val="21"/>
    <w:qFormat/>
    <w:rsid w:val="002E2A78"/>
    <w:rPr>
      <w:i/>
      <w:iCs/>
      <w:color w:val="0F4761" w:themeColor="accent1" w:themeShade="BF"/>
    </w:rPr>
  </w:style>
  <w:style w:type="paragraph" w:styleId="IntenseQuote">
    <w:name w:val="Intense Quote"/>
    <w:basedOn w:val="Normal"/>
    <w:next w:val="Normal"/>
    <w:link w:val="IntenseQuoteChar"/>
    <w:uiPriority w:val="30"/>
    <w:qFormat/>
    <w:rsid w:val="002E2A78"/>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2E2A78"/>
    <w:rPr>
      <w:i/>
      <w:iCs/>
      <w:color w:val="0F4761" w:themeColor="accent1" w:themeShade="BF"/>
    </w:rPr>
  </w:style>
  <w:style w:type="character" w:styleId="IntenseReference">
    <w:name w:val="Intense Reference"/>
    <w:basedOn w:val="DefaultParagraphFont"/>
    <w:uiPriority w:val="32"/>
    <w:qFormat/>
    <w:rsid w:val="002E2A78"/>
    <w:rPr>
      <w:b/>
      <w:bCs/>
      <w:smallCaps/>
      <w:color w:val="0F4761" w:themeColor="accent1" w:themeShade="BF"/>
      <w:spacing w:val="5"/>
    </w:rPr>
  </w:style>
  <w:style w:type="paragraph" w:styleId="BodyText">
    <w:name w:val="Body Text"/>
    <w:basedOn w:val="Normal"/>
    <w:link w:val="BodyTextChar"/>
    <w:uiPriority w:val="1"/>
    <w:qFormat/>
    <w:rsid w:val="002E2A78"/>
    <w:rPr>
      <w:szCs w:val="24"/>
    </w:rPr>
  </w:style>
  <w:style w:type="character" w:customStyle="1" w:styleId="BodyTextChar">
    <w:name w:val="Body Text Char"/>
    <w:basedOn w:val="DefaultParagraphFont"/>
    <w:link w:val="BodyText"/>
    <w:uiPriority w:val="1"/>
    <w:rsid w:val="002E2A78"/>
    <w:rPr>
      <w:rFonts w:ascii="Arial" w:eastAsia="Arial" w:hAnsi="Arial" w:cs="Arial"/>
      <w:kern w:val="0"/>
      <w:sz w:val="24"/>
      <w:szCs w:val="24"/>
      <w14:ligatures w14:val="none"/>
    </w:rPr>
  </w:style>
  <w:style w:type="table" w:styleId="TableGrid">
    <w:name w:val="Table Grid"/>
    <w:basedOn w:val="TableNormal"/>
    <w:uiPriority w:val="59"/>
    <w:rsid w:val="002E2A78"/>
    <w:pPr>
      <w:spacing w:after="0" w:line="240" w:lineRule="auto"/>
    </w:pPr>
    <w:rPr>
      <w:rFonts w:ascii="Times New Roman" w:eastAsia="MS Mincho" w:hAnsi="Times New Roman" w:cs="Times New Roman"/>
      <w:kern w:val="0"/>
      <w:sz w:val="20"/>
      <w:szCs w:val="20"/>
      <w:lang w:eastAsia="en-GB"/>
      <w14:ligatures w14:val="none"/>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unhideWhenUsed/>
    <w:rsid w:val="00032A7E"/>
    <w:pPr>
      <w:tabs>
        <w:tab w:val="center" w:pos="4513"/>
        <w:tab w:val="right" w:pos="9026"/>
      </w:tabs>
    </w:pPr>
  </w:style>
  <w:style w:type="character" w:customStyle="1" w:styleId="HeaderChar">
    <w:name w:val="Header Char"/>
    <w:basedOn w:val="DefaultParagraphFont"/>
    <w:link w:val="Header"/>
    <w:uiPriority w:val="99"/>
    <w:rsid w:val="00032A7E"/>
    <w:rPr>
      <w:rFonts w:ascii="Arial" w:eastAsia="Arial" w:hAnsi="Arial" w:cs="Arial"/>
      <w:kern w:val="0"/>
      <w:sz w:val="24"/>
      <w14:ligatures w14:val="none"/>
    </w:rPr>
  </w:style>
  <w:style w:type="paragraph" w:styleId="Footer">
    <w:name w:val="footer"/>
    <w:basedOn w:val="Normal"/>
    <w:link w:val="FooterChar"/>
    <w:uiPriority w:val="99"/>
    <w:unhideWhenUsed/>
    <w:rsid w:val="00032A7E"/>
    <w:pPr>
      <w:tabs>
        <w:tab w:val="center" w:pos="4513"/>
        <w:tab w:val="right" w:pos="9026"/>
      </w:tabs>
    </w:pPr>
  </w:style>
  <w:style w:type="character" w:customStyle="1" w:styleId="FooterChar">
    <w:name w:val="Footer Char"/>
    <w:basedOn w:val="DefaultParagraphFont"/>
    <w:link w:val="Footer"/>
    <w:uiPriority w:val="99"/>
    <w:rsid w:val="00032A7E"/>
    <w:rPr>
      <w:rFonts w:ascii="Arial" w:eastAsia="Arial" w:hAnsi="Arial" w:cs="Arial"/>
      <w:kern w:val="0"/>
      <w:sz w:val="24"/>
      <w14:ligatures w14:val="none"/>
    </w:rPr>
  </w:style>
  <w:style w:type="character" w:styleId="Hyperlink">
    <w:name w:val="Hyperlink"/>
    <w:basedOn w:val="DefaultParagraphFont"/>
    <w:uiPriority w:val="99"/>
    <w:unhideWhenUsed/>
    <w:rsid w:val="00522D65"/>
    <w:rPr>
      <w:color w:val="467886" w:themeColor="hyperlink"/>
      <w:u w:val="single"/>
    </w:rPr>
  </w:style>
  <w:style w:type="character" w:styleId="UnresolvedMention">
    <w:name w:val="Unresolved Mention"/>
    <w:basedOn w:val="DefaultParagraphFont"/>
    <w:uiPriority w:val="99"/>
    <w:semiHidden/>
    <w:unhideWhenUsed/>
    <w:rsid w:val="00522D65"/>
    <w:rPr>
      <w:color w:val="605E5C"/>
      <w:shd w:val="clear" w:color="auto" w:fill="E1DFDD"/>
    </w:rPr>
  </w:style>
  <w:style w:type="character" w:styleId="FollowedHyperlink">
    <w:name w:val="FollowedHyperlink"/>
    <w:basedOn w:val="DefaultParagraphFont"/>
    <w:uiPriority w:val="99"/>
    <w:semiHidden/>
    <w:unhideWhenUsed/>
    <w:rsid w:val="001C29A1"/>
    <w:rPr>
      <w:color w:val="96607D" w:themeColor="followedHyperlink"/>
      <w:u w:val="single"/>
    </w:rPr>
  </w:style>
  <w:style w:type="paragraph" w:styleId="CommentText">
    <w:name w:val="annotation text"/>
    <w:basedOn w:val="Normal"/>
    <w:link w:val="CommentTextChar"/>
    <w:uiPriority w:val="99"/>
    <w:unhideWhenUsed/>
    <w:rPr>
      <w:sz w:val="20"/>
      <w:szCs w:val="20"/>
    </w:rPr>
  </w:style>
  <w:style w:type="character" w:customStyle="1" w:styleId="CommentTextChar">
    <w:name w:val="Comment Text Char"/>
    <w:basedOn w:val="DefaultParagraphFont"/>
    <w:link w:val="CommentText"/>
    <w:uiPriority w:val="99"/>
    <w:rPr>
      <w:rFonts w:ascii="Arial" w:eastAsia="Arial" w:hAnsi="Arial" w:cs="Arial"/>
      <w:kern w:val="0"/>
      <w:sz w:val="20"/>
      <w:szCs w:val="20"/>
      <w14:ligatures w14:val="none"/>
    </w:rPr>
  </w:style>
  <w:style w:type="character" w:styleId="CommentReference">
    <w:name w:val="annotation reference"/>
    <w:basedOn w:val="DefaultParagraphFont"/>
    <w:uiPriority w:val="99"/>
    <w:semiHidden/>
    <w:unhideWhenUsed/>
    <w:rPr>
      <w:sz w:val="16"/>
      <w:szCs w:val="16"/>
    </w:rPr>
  </w:style>
  <w:style w:type="paragraph" w:styleId="CommentSubject">
    <w:name w:val="annotation subject"/>
    <w:basedOn w:val="CommentText"/>
    <w:next w:val="CommentText"/>
    <w:link w:val="CommentSubjectChar"/>
    <w:uiPriority w:val="99"/>
    <w:semiHidden/>
    <w:unhideWhenUsed/>
    <w:rsid w:val="00841CB1"/>
    <w:rPr>
      <w:b/>
      <w:bCs/>
    </w:rPr>
  </w:style>
  <w:style w:type="character" w:customStyle="1" w:styleId="CommentSubjectChar">
    <w:name w:val="Comment Subject Char"/>
    <w:basedOn w:val="CommentTextChar"/>
    <w:link w:val="CommentSubject"/>
    <w:uiPriority w:val="99"/>
    <w:semiHidden/>
    <w:rsid w:val="00841CB1"/>
    <w:rPr>
      <w:rFonts w:ascii="Arial" w:eastAsia="Arial" w:hAnsi="Arial" w:cs="Arial"/>
      <w:b/>
      <w:bCs/>
      <w:kern w:val="0"/>
      <w:sz w:val="20"/>
      <w:szCs w:val="20"/>
      <w14:ligatures w14:val="none"/>
    </w:rPr>
  </w:style>
  <w:style w:type="paragraph" w:styleId="Revision">
    <w:name w:val="Revision"/>
    <w:hidden/>
    <w:uiPriority w:val="99"/>
    <w:semiHidden/>
    <w:rsid w:val="00BA0F4A"/>
    <w:pPr>
      <w:spacing w:after="0" w:line="240" w:lineRule="auto"/>
    </w:pPr>
    <w:rPr>
      <w:rFonts w:ascii="Arial" w:eastAsia="Arial" w:hAnsi="Arial" w:cs="Arial"/>
      <w:kern w:val="0"/>
      <w:sz w:val="24"/>
      <w14:ligatures w14:val="none"/>
    </w:rPr>
  </w:style>
  <w:style w:type="character" w:styleId="Mention">
    <w:name w:val="Mention"/>
    <w:basedOn w:val="DefaultParagraphFont"/>
    <w:uiPriority w:val="99"/>
    <w:unhideWhenUsed/>
    <w:rsid w:val="00D50A6E"/>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microsoft.com/office/2018/08/relationships/commentsExtensible" Target="commentsExtensible.xml"/><Relationship Id="rId3" Type="http://schemas.openxmlformats.org/officeDocument/2006/relationships/customXml" Target="../customXml/item3.xml"/><Relationship Id="rId21" Type="http://schemas.microsoft.com/office/2011/relationships/people" Target="people.xml"/><Relationship Id="rId7" Type="http://schemas.openxmlformats.org/officeDocument/2006/relationships/styles" Target="styles.xml"/><Relationship Id="rId12" Type="http://schemas.openxmlformats.org/officeDocument/2006/relationships/header" Target="header1.xml"/><Relationship Id="rId17" Type="http://schemas.microsoft.com/office/2016/09/relationships/commentsIds" Target="commentsIds.xml"/><Relationship Id="rId2" Type="http://schemas.openxmlformats.org/officeDocument/2006/relationships/customXml" Target="../customXml/item2.xml"/><Relationship Id="rId16" Type="http://schemas.microsoft.com/office/2011/relationships/commentsExtended" Target="commentsExtended.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comments" Target="comments.xml"/><Relationship Id="rId10" Type="http://schemas.openxmlformats.org/officeDocument/2006/relationships/footnotes" Target="footnotes.xml"/><Relationship Id="rId19"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theme" Target="theme/theme1.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haredContentType xmlns="Microsoft.SharePoint.Taxonomy.ContentTypeSync" SourceId="02b69053-c3fb-47ab-9000-5ac769dc75f2" ContentTypeId="0x01010055C4C391005F454B924806F95DCEBD26" PreviousValue="false"/>
</file>

<file path=customXml/item4.xml><?xml version="1.0" encoding="utf-8"?>
<ct:contentTypeSchema xmlns:ct="http://schemas.microsoft.com/office/2006/metadata/contentType" xmlns:ma="http://schemas.microsoft.com/office/2006/metadata/properties/metaAttributes" ct:_="" ma:_="" ma:contentTypeName="Document - My Hub" ma:contentTypeID="0x01010055C4C391005F454B924806F95DCEBD2600D109E18C4F92D1459AC10AF145455B7B" ma:contentTypeVersion="44" ma:contentTypeDescription="My Hub Document, creates document with letter head and ability to add site columns information. See the Info pane in Word" ma:contentTypeScope="" ma:versionID="61222451d40f1017fad35b53a1c16d2c">
  <xsd:schema xmlns:xsd="http://www.w3.org/2001/XMLSchema" xmlns:xs="http://www.w3.org/2001/XMLSchema" xmlns:p="http://schemas.microsoft.com/office/2006/metadata/properties" xmlns:ns2="2799d30d-6731-4efe-ac9b-c4895a8828d9" targetNamespace="http://schemas.microsoft.com/office/2006/metadata/properties" ma:root="true" ma:fieldsID="473dc34124db452c6bccb02cabcfb169" ns2:_="">
    <xsd:import namespace="2799d30d-6731-4efe-ac9b-c4895a8828d9"/>
    <xsd:element name="properties">
      <xsd:complexType>
        <xsd:sequence>
          <xsd:element name="documentManagement">
            <xsd:complexType>
              <xsd:all>
                <xsd:element ref="ns2:MHDocumentOwner" minOccurs="0"/>
                <xsd:element ref="ns2:MHReview" minOccurs="0"/>
                <xsd:element ref="ns2:MHReviewFrequency" minOccurs="0"/>
                <xsd:element ref="ns2:TaxCatchAll" minOccurs="0"/>
                <xsd:element ref="ns2:TaxCatchAllLabel" minOccurs="0"/>
                <xsd:element ref="ns2:j49536f02d6e465e96fcfb704917b760" minOccurs="0"/>
                <xsd:element ref="ns2:n6f1df5ba73a43faaba1546a07d2fb96"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799d30d-6731-4efe-ac9b-c4895a8828d9" elementFormDefault="qualified">
    <xsd:import namespace="http://schemas.microsoft.com/office/2006/documentManagement/types"/>
    <xsd:import namespace="http://schemas.microsoft.com/office/infopath/2007/PartnerControls"/>
    <xsd:element name="MHDocumentOwner" ma:index="4" nillable="true" ma:displayName="Document Owner" ma:description="Person or Group that will be responsible for reviewing the document" ma:list="UserInfo" ma:SearchPeopleOnly="false" ma:SharePointGroup="0" ma:internalName="MHDocument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HReview" ma:index="5" nillable="true" ma:displayName="Reviewed" ma:default="[today]" ma:description="Update with the latest review date" ma:format="DateOnly" ma:internalName="MHReview">
      <xsd:simpleType>
        <xsd:restriction base="dms:DateTime"/>
      </xsd:simpleType>
    </xsd:element>
    <xsd:element name="MHReviewFrequency" ma:index="6" nillable="true" ma:displayName="Review Frequency (Months)" ma:default="12" ma:description="Select the frequency in months that the item should be reviewed. This will then update the Next Review Date column." ma:format="Dropdown" ma:internalName="MHReviewFrequency">
      <xsd:simpleType>
        <xsd:restriction base="dms:Choice">
          <xsd:enumeration value="1"/>
          <xsd:enumeration value="3"/>
          <xsd:enumeration value="6"/>
          <xsd:enumeration value="12"/>
          <xsd:enumeration value="18"/>
          <xsd:enumeration value="24"/>
        </xsd:restriction>
      </xsd:simpleType>
    </xsd:element>
    <xsd:element name="TaxCatchAll" ma:index="9" nillable="true" ma:displayName="Taxonomy Catch All Column" ma:hidden="true" ma:list="{4d6dd504-5753-4cac-afbb-6f7f437f4199}" ma:internalName="TaxCatchAll" ma:showField="CatchAllData" ma:web="697db444-1911-414a-8549-72cde7169187">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4d6dd504-5753-4cac-afbb-6f7f437f4199}" ma:internalName="TaxCatchAllLabel" ma:readOnly="true" ma:showField="CatchAllDataLabel" ma:web="697db444-1911-414a-8549-72cde7169187">
      <xsd:complexType>
        <xsd:complexContent>
          <xsd:extension base="dms:MultiChoiceLookup">
            <xsd:sequence>
              <xsd:element name="Value" type="dms:Lookup" maxOccurs="unbounded" minOccurs="0" nillable="true"/>
            </xsd:sequence>
          </xsd:extension>
        </xsd:complexContent>
      </xsd:complexType>
    </xsd:element>
    <xsd:element name="j49536f02d6e465e96fcfb704917b760" ma:index="16" nillable="true" ma:taxonomy="true" ma:internalName="j49536f02d6e465e96fcfb704917b760" ma:taxonomyFieldName="MHArea" ma:displayName="My Hub Area" ma:default="1;#Communications and Marketing|08088193-41ae-4630-9e22-b6f5a964e91c" ma:fieldId="{349536f0-2d6e-465e-96fc-fb704917b760}" ma:sspId="02b69053-c3fb-47ab-9000-5ac769dc75f2" ma:termSetId="73b3d9f8-1e86-4c26-a30d-8033ca34ed06" ma:anchorId="00000000-0000-0000-0000-000000000000" ma:open="false" ma:isKeyword="false">
      <xsd:complexType>
        <xsd:sequence>
          <xsd:element ref="pc:Terms" minOccurs="0" maxOccurs="1"/>
        </xsd:sequence>
      </xsd:complexType>
    </xsd:element>
    <xsd:element name="n6f1df5ba73a43faaba1546a07d2fb96" ma:index="17" nillable="true" ma:taxonomy="true" ma:internalName="n6f1df5ba73a43faaba1546a07d2fb96" ma:taxonomyFieldName="MHCategory" ma:displayName="My Hub Category" ma:default="" ma:fieldId="{76f1df5b-a73a-43fa-aba1-546a07d2fb96}" ma:sspId="02b69053-c3fb-47ab-9000-5ac769dc75f2" ma:termSetId="daac3af0-a546-4308-9d7e-e4e4a968dc8c"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TaxCatchAll xmlns="2799d30d-6731-4efe-ac9b-c4895a8828d9">
      <Value>1</Value>
    </TaxCatchAll>
    <MHReview xmlns="2799d30d-6731-4efe-ac9b-c4895a8828d9">2024-11-14T14:04:04+00:00</MHReview>
    <MHReviewFrequency xmlns="2799d30d-6731-4efe-ac9b-c4895a8828d9">12</MHReviewFrequency>
    <j49536f02d6e465e96fcfb704917b760 xmlns="2799d30d-6731-4efe-ac9b-c4895a8828d9">
      <Terms xmlns="http://schemas.microsoft.com/office/infopath/2007/PartnerControls">
        <TermInfo xmlns="http://schemas.microsoft.com/office/infopath/2007/PartnerControls">
          <TermName xmlns="http://schemas.microsoft.com/office/infopath/2007/PartnerControls">Communications and Marketing</TermName>
          <TermId xmlns="http://schemas.microsoft.com/office/infopath/2007/PartnerControls">08088193-41ae-4630-9e22-b6f5a964e91c</TermId>
        </TermInfo>
      </Terms>
    </j49536f02d6e465e96fcfb704917b760>
    <n6f1df5ba73a43faaba1546a07d2fb96 xmlns="2799d30d-6731-4efe-ac9b-c4895a8828d9">
      <Terms xmlns="http://schemas.microsoft.com/office/infopath/2007/PartnerControls"/>
    </n6f1df5ba73a43faaba1546a07d2fb96>
    <MHDocumentOwner xmlns="2799d30d-6731-4efe-ac9b-c4895a8828d9">
      <UserInfo>
        <DisplayName>Claudia Fairweather</DisplayName>
        <AccountId>395</AccountId>
        <AccountType/>
      </UserInfo>
    </MHDocumentOwner>
  </documentManagement>
</p:properties>
</file>

<file path=customXml/itemProps1.xml><?xml version="1.0" encoding="utf-8"?>
<ds:datastoreItem xmlns:ds="http://schemas.openxmlformats.org/officeDocument/2006/customXml" ds:itemID="{60C38D6B-C98A-49D8-862E-A4BB7A1B89ED}">
  <ds:schemaRefs>
    <ds:schemaRef ds:uri="http://schemas.openxmlformats.org/officeDocument/2006/bibliography"/>
  </ds:schemaRefs>
</ds:datastoreItem>
</file>

<file path=customXml/itemProps2.xml><?xml version="1.0" encoding="utf-8"?>
<ds:datastoreItem xmlns:ds="http://schemas.openxmlformats.org/officeDocument/2006/customXml" ds:itemID="{80D23488-6E9C-40E0-86F1-5057FF662C2A}">
  <ds:schemaRefs>
    <ds:schemaRef ds:uri="http://schemas.microsoft.com/sharepoint/v3/contenttype/forms"/>
  </ds:schemaRefs>
</ds:datastoreItem>
</file>

<file path=customXml/itemProps3.xml><?xml version="1.0" encoding="utf-8"?>
<ds:datastoreItem xmlns:ds="http://schemas.openxmlformats.org/officeDocument/2006/customXml" ds:itemID="{CACFDE8C-2BED-4E26-8449-D042C7DF09E4}">
  <ds:schemaRefs>
    <ds:schemaRef ds:uri="Microsoft.SharePoint.Taxonomy.ContentTypeSync"/>
  </ds:schemaRefs>
</ds:datastoreItem>
</file>

<file path=customXml/itemProps4.xml><?xml version="1.0" encoding="utf-8"?>
<ds:datastoreItem xmlns:ds="http://schemas.openxmlformats.org/officeDocument/2006/customXml" ds:itemID="{6DD2BFA5-D362-432C-A36F-B419F05232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799d30d-6731-4efe-ac9b-c4895a8828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E15F81E5-9FB8-4904-99FC-9536AB3BF16A}">
  <ds:schemaRefs>
    <ds:schemaRef ds:uri="http://schemas.microsoft.com/office/2006/metadata/properties"/>
    <ds:schemaRef ds:uri="http://schemas.microsoft.com/office/infopath/2007/PartnerControls"/>
    <ds:schemaRef ds:uri="2799d30d-6731-4efe-ac9b-c4895a8828d9"/>
  </ds:schemaRefs>
</ds:datastoreItem>
</file>

<file path=docMetadata/LabelInfo.xml><?xml version="1.0" encoding="utf-8"?>
<clbl:labelList xmlns:clbl="http://schemas.microsoft.com/office/2020/mipLabelMetadata">
  <clbl:label id="{f52d287b-af50-4fcf-9040-106ecb50d969}" enabled="1" method="Standard" siteId="{cf6d0482-86b1-4f88-8c0c-3b4de4cb402c}" removed="0"/>
</clbl:labelList>
</file>

<file path=docProps/app.xml><?xml version="1.0" encoding="utf-8"?>
<Properties xmlns="http://schemas.openxmlformats.org/officeDocument/2006/extended-properties" xmlns:vt="http://schemas.openxmlformats.org/officeDocument/2006/docPropsVTypes">
  <Template>Normal</Template>
  <TotalTime>0</TotalTime>
  <Pages>21</Pages>
  <Words>5140</Words>
  <Characters>29302</Characters>
  <Application>Microsoft Office Word</Application>
  <DocSecurity>0</DocSecurity>
  <Lines>244</Lines>
  <Paragraphs>68</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34374</CharactersWithSpaces>
  <SharedDoc>false</SharedDoc>
  <HLinks>
    <vt:vector size="156" baseType="variant">
      <vt:variant>
        <vt:i4>7995487</vt:i4>
      </vt:variant>
      <vt:variant>
        <vt:i4>75</vt:i4>
      </vt:variant>
      <vt:variant>
        <vt:i4>0</vt:i4>
      </vt:variant>
      <vt:variant>
        <vt:i4>5</vt:i4>
      </vt:variant>
      <vt:variant>
        <vt:lpwstr/>
      </vt:variant>
      <vt:variant>
        <vt:lpwstr>_Z</vt:lpwstr>
      </vt:variant>
      <vt:variant>
        <vt:i4>7929951</vt:i4>
      </vt:variant>
      <vt:variant>
        <vt:i4>72</vt:i4>
      </vt:variant>
      <vt:variant>
        <vt:i4>0</vt:i4>
      </vt:variant>
      <vt:variant>
        <vt:i4>5</vt:i4>
      </vt:variant>
      <vt:variant>
        <vt:lpwstr/>
      </vt:variant>
      <vt:variant>
        <vt:lpwstr>_Y</vt:lpwstr>
      </vt:variant>
      <vt:variant>
        <vt:i4>7864415</vt:i4>
      </vt:variant>
      <vt:variant>
        <vt:i4>69</vt:i4>
      </vt:variant>
      <vt:variant>
        <vt:i4>0</vt:i4>
      </vt:variant>
      <vt:variant>
        <vt:i4>5</vt:i4>
      </vt:variant>
      <vt:variant>
        <vt:lpwstr/>
      </vt:variant>
      <vt:variant>
        <vt:lpwstr>_X</vt:lpwstr>
      </vt:variant>
      <vt:variant>
        <vt:i4>7798879</vt:i4>
      </vt:variant>
      <vt:variant>
        <vt:i4>66</vt:i4>
      </vt:variant>
      <vt:variant>
        <vt:i4>0</vt:i4>
      </vt:variant>
      <vt:variant>
        <vt:i4>5</vt:i4>
      </vt:variant>
      <vt:variant>
        <vt:lpwstr/>
      </vt:variant>
      <vt:variant>
        <vt:lpwstr>_W</vt:lpwstr>
      </vt:variant>
      <vt:variant>
        <vt:i4>7733343</vt:i4>
      </vt:variant>
      <vt:variant>
        <vt:i4>63</vt:i4>
      </vt:variant>
      <vt:variant>
        <vt:i4>0</vt:i4>
      </vt:variant>
      <vt:variant>
        <vt:i4>5</vt:i4>
      </vt:variant>
      <vt:variant>
        <vt:lpwstr/>
      </vt:variant>
      <vt:variant>
        <vt:lpwstr>_V</vt:lpwstr>
      </vt:variant>
      <vt:variant>
        <vt:i4>7667807</vt:i4>
      </vt:variant>
      <vt:variant>
        <vt:i4>60</vt:i4>
      </vt:variant>
      <vt:variant>
        <vt:i4>0</vt:i4>
      </vt:variant>
      <vt:variant>
        <vt:i4>5</vt:i4>
      </vt:variant>
      <vt:variant>
        <vt:lpwstr/>
      </vt:variant>
      <vt:variant>
        <vt:lpwstr>_U</vt:lpwstr>
      </vt:variant>
      <vt:variant>
        <vt:i4>7602271</vt:i4>
      </vt:variant>
      <vt:variant>
        <vt:i4>57</vt:i4>
      </vt:variant>
      <vt:variant>
        <vt:i4>0</vt:i4>
      </vt:variant>
      <vt:variant>
        <vt:i4>5</vt:i4>
      </vt:variant>
      <vt:variant>
        <vt:lpwstr/>
      </vt:variant>
      <vt:variant>
        <vt:lpwstr>_T</vt:lpwstr>
      </vt:variant>
      <vt:variant>
        <vt:i4>7536735</vt:i4>
      </vt:variant>
      <vt:variant>
        <vt:i4>54</vt:i4>
      </vt:variant>
      <vt:variant>
        <vt:i4>0</vt:i4>
      </vt:variant>
      <vt:variant>
        <vt:i4>5</vt:i4>
      </vt:variant>
      <vt:variant>
        <vt:lpwstr/>
      </vt:variant>
      <vt:variant>
        <vt:lpwstr>_S</vt:lpwstr>
      </vt:variant>
      <vt:variant>
        <vt:i4>7471199</vt:i4>
      </vt:variant>
      <vt:variant>
        <vt:i4>51</vt:i4>
      </vt:variant>
      <vt:variant>
        <vt:i4>0</vt:i4>
      </vt:variant>
      <vt:variant>
        <vt:i4>5</vt:i4>
      </vt:variant>
      <vt:variant>
        <vt:lpwstr/>
      </vt:variant>
      <vt:variant>
        <vt:lpwstr>_R</vt:lpwstr>
      </vt:variant>
      <vt:variant>
        <vt:i4>7405663</vt:i4>
      </vt:variant>
      <vt:variant>
        <vt:i4>48</vt:i4>
      </vt:variant>
      <vt:variant>
        <vt:i4>0</vt:i4>
      </vt:variant>
      <vt:variant>
        <vt:i4>5</vt:i4>
      </vt:variant>
      <vt:variant>
        <vt:lpwstr/>
      </vt:variant>
      <vt:variant>
        <vt:lpwstr>_Q</vt:lpwstr>
      </vt:variant>
      <vt:variant>
        <vt:i4>7340127</vt:i4>
      </vt:variant>
      <vt:variant>
        <vt:i4>45</vt:i4>
      </vt:variant>
      <vt:variant>
        <vt:i4>0</vt:i4>
      </vt:variant>
      <vt:variant>
        <vt:i4>5</vt:i4>
      </vt:variant>
      <vt:variant>
        <vt:lpwstr/>
      </vt:variant>
      <vt:variant>
        <vt:lpwstr>_P</vt:lpwstr>
      </vt:variant>
      <vt:variant>
        <vt:i4>7274591</vt:i4>
      </vt:variant>
      <vt:variant>
        <vt:i4>42</vt:i4>
      </vt:variant>
      <vt:variant>
        <vt:i4>0</vt:i4>
      </vt:variant>
      <vt:variant>
        <vt:i4>5</vt:i4>
      </vt:variant>
      <vt:variant>
        <vt:lpwstr/>
      </vt:variant>
      <vt:variant>
        <vt:lpwstr>_O</vt:lpwstr>
      </vt:variant>
      <vt:variant>
        <vt:i4>7209055</vt:i4>
      </vt:variant>
      <vt:variant>
        <vt:i4>39</vt:i4>
      </vt:variant>
      <vt:variant>
        <vt:i4>0</vt:i4>
      </vt:variant>
      <vt:variant>
        <vt:i4>5</vt:i4>
      </vt:variant>
      <vt:variant>
        <vt:lpwstr/>
      </vt:variant>
      <vt:variant>
        <vt:lpwstr>_N</vt:lpwstr>
      </vt:variant>
      <vt:variant>
        <vt:i4>7143519</vt:i4>
      </vt:variant>
      <vt:variant>
        <vt:i4>36</vt:i4>
      </vt:variant>
      <vt:variant>
        <vt:i4>0</vt:i4>
      </vt:variant>
      <vt:variant>
        <vt:i4>5</vt:i4>
      </vt:variant>
      <vt:variant>
        <vt:lpwstr/>
      </vt:variant>
      <vt:variant>
        <vt:lpwstr>_M</vt:lpwstr>
      </vt:variant>
      <vt:variant>
        <vt:i4>7077983</vt:i4>
      </vt:variant>
      <vt:variant>
        <vt:i4>33</vt:i4>
      </vt:variant>
      <vt:variant>
        <vt:i4>0</vt:i4>
      </vt:variant>
      <vt:variant>
        <vt:i4>5</vt:i4>
      </vt:variant>
      <vt:variant>
        <vt:lpwstr/>
      </vt:variant>
      <vt:variant>
        <vt:lpwstr>_L</vt:lpwstr>
      </vt:variant>
      <vt:variant>
        <vt:i4>7012447</vt:i4>
      </vt:variant>
      <vt:variant>
        <vt:i4>30</vt:i4>
      </vt:variant>
      <vt:variant>
        <vt:i4>0</vt:i4>
      </vt:variant>
      <vt:variant>
        <vt:i4>5</vt:i4>
      </vt:variant>
      <vt:variant>
        <vt:lpwstr/>
      </vt:variant>
      <vt:variant>
        <vt:lpwstr>_K</vt:lpwstr>
      </vt:variant>
      <vt:variant>
        <vt:i4>6946911</vt:i4>
      </vt:variant>
      <vt:variant>
        <vt:i4>27</vt:i4>
      </vt:variant>
      <vt:variant>
        <vt:i4>0</vt:i4>
      </vt:variant>
      <vt:variant>
        <vt:i4>5</vt:i4>
      </vt:variant>
      <vt:variant>
        <vt:lpwstr/>
      </vt:variant>
      <vt:variant>
        <vt:lpwstr>_J</vt:lpwstr>
      </vt:variant>
      <vt:variant>
        <vt:i4>6881375</vt:i4>
      </vt:variant>
      <vt:variant>
        <vt:i4>24</vt:i4>
      </vt:variant>
      <vt:variant>
        <vt:i4>0</vt:i4>
      </vt:variant>
      <vt:variant>
        <vt:i4>5</vt:i4>
      </vt:variant>
      <vt:variant>
        <vt:lpwstr/>
      </vt:variant>
      <vt:variant>
        <vt:lpwstr>_I</vt:lpwstr>
      </vt:variant>
      <vt:variant>
        <vt:i4>6815839</vt:i4>
      </vt:variant>
      <vt:variant>
        <vt:i4>21</vt:i4>
      </vt:variant>
      <vt:variant>
        <vt:i4>0</vt:i4>
      </vt:variant>
      <vt:variant>
        <vt:i4>5</vt:i4>
      </vt:variant>
      <vt:variant>
        <vt:lpwstr/>
      </vt:variant>
      <vt:variant>
        <vt:lpwstr>_H</vt:lpwstr>
      </vt:variant>
      <vt:variant>
        <vt:i4>6750303</vt:i4>
      </vt:variant>
      <vt:variant>
        <vt:i4>18</vt:i4>
      </vt:variant>
      <vt:variant>
        <vt:i4>0</vt:i4>
      </vt:variant>
      <vt:variant>
        <vt:i4>5</vt:i4>
      </vt:variant>
      <vt:variant>
        <vt:lpwstr/>
      </vt:variant>
      <vt:variant>
        <vt:lpwstr>_G</vt:lpwstr>
      </vt:variant>
      <vt:variant>
        <vt:i4>6684767</vt:i4>
      </vt:variant>
      <vt:variant>
        <vt:i4>15</vt:i4>
      </vt:variant>
      <vt:variant>
        <vt:i4>0</vt:i4>
      </vt:variant>
      <vt:variant>
        <vt:i4>5</vt:i4>
      </vt:variant>
      <vt:variant>
        <vt:lpwstr/>
      </vt:variant>
      <vt:variant>
        <vt:lpwstr>_F</vt:lpwstr>
      </vt:variant>
      <vt:variant>
        <vt:i4>6619231</vt:i4>
      </vt:variant>
      <vt:variant>
        <vt:i4>12</vt:i4>
      </vt:variant>
      <vt:variant>
        <vt:i4>0</vt:i4>
      </vt:variant>
      <vt:variant>
        <vt:i4>5</vt:i4>
      </vt:variant>
      <vt:variant>
        <vt:lpwstr/>
      </vt:variant>
      <vt:variant>
        <vt:lpwstr>_E</vt:lpwstr>
      </vt:variant>
      <vt:variant>
        <vt:i4>6553695</vt:i4>
      </vt:variant>
      <vt:variant>
        <vt:i4>9</vt:i4>
      </vt:variant>
      <vt:variant>
        <vt:i4>0</vt:i4>
      </vt:variant>
      <vt:variant>
        <vt:i4>5</vt:i4>
      </vt:variant>
      <vt:variant>
        <vt:lpwstr/>
      </vt:variant>
      <vt:variant>
        <vt:lpwstr>_D</vt:lpwstr>
      </vt:variant>
      <vt:variant>
        <vt:i4>6488159</vt:i4>
      </vt:variant>
      <vt:variant>
        <vt:i4>6</vt:i4>
      </vt:variant>
      <vt:variant>
        <vt:i4>0</vt:i4>
      </vt:variant>
      <vt:variant>
        <vt:i4>5</vt:i4>
      </vt:variant>
      <vt:variant>
        <vt:lpwstr/>
      </vt:variant>
      <vt:variant>
        <vt:lpwstr>_C</vt:lpwstr>
      </vt:variant>
      <vt:variant>
        <vt:i4>6422623</vt:i4>
      </vt:variant>
      <vt:variant>
        <vt:i4>3</vt:i4>
      </vt:variant>
      <vt:variant>
        <vt:i4>0</vt:i4>
      </vt:variant>
      <vt:variant>
        <vt:i4>5</vt:i4>
      </vt:variant>
      <vt:variant>
        <vt:lpwstr/>
      </vt:variant>
      <vt:variant>
        <vt:lpwstr>_B</vt:lpwstr>
      </vt:variant>
      <vt:variant>
        <vt:i4>6357087</vt:i4>
      </vt:variant>
      <vt:variant>
        <vt:i4>0</vt:i4>
      </vt:variant>
      <vt:variant>
        <vt:i4>0</vt:i4>
      </vt:variant>
      <vt:variant>
        <vt:i4>5</vt:i4>
      </vt:variant>
      <vt:variant>
        <vt:lpwstr/>
      </vt:variant>
      <vt:variant>
        <vt:lpwstr>_A</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Nicola Ratcliffe</dc:creator>
  <cp:keywords/>
  <dc:description/>
  <cp:lastModifiedBy>Brian Brady</cp:lastModifiedBy>
  <cp:revision>2</cp:revision>
  <dcterms:created xsi:type="dcterms:W3CDTF">2026-07-21T15:59:00Z</dcterms:created>
  <dcterms:modified xsi:type="dcterms:W3CDTF">2026-07-21T15:59:00Z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0x01010055C4C391005F454B924806F95DCEBD2600D109E18C4F92D1459AC10AF145455B7B</vt:lpwstr>
  </property>
  <property fmtid="{D5CDD505-2E9C-101B-9397-08002B2CF9AE}" pid="3" name="MediaServiceImageTags">
    <vt:lpwstr/>
  </property>
  <property fmtid="{D5CDD505-2E9C-101B-9397-08002B2CF9AE}" pid="4" name="MHArea">
    <vt:lpwstr>1;#Communications and Marketing|08088193-41ae-4630-9e22-b6f5a964e91c</vt:lpwstr>
  </property>
  <property fmtid="{D5CDD505-2E9C-101B-9397-08002B2CF9AE}" pid="5" name="o3a3c54fcb954df5bc9a110c60848d6a">
    <vt:lpwstr/>
  </property>
  <property fmtid="{D5CDD505-2E9C-101B-9397-08002B2CF9AE}" pid="6" name="MHCategory">
    <vt:lpwstr/>
  </property>
  <property fmtid="{D5CDD505-2E9C-101B-9397-08002B2CF9AE}" pid="7" name="lcf76f155ced4ddcb4097134ff3c332f">
    <vt:lpwstr/>
  </property>
  <property fmtid="{D5CDD505-2E9C-101B-9397-08002B2CF9AE}" pid="8" name="IntranetCategory">
    <vt:lpwstr/>
  </property>
  <property fmtid="{D5CDD505-2E9C-101B-9397-08002B2CF9AE}" pid="9" name="MSIP_Label_f52d287b-af50-4fcf-9040-106ecb50d969_Enabled">
    <vt:lpwstr>true</vt:lpwstr>
  </property>
  <property fmtid="{D5CDD505-2E9C-101B-9397-08002B2CF9AE}" pid="10" name="MSIP_Label_f52d287b-af50-4fcf-9040-106ecb50d969_SetDate">
    <vt:lpwstr>2024-11-25T09:51:56Z</vt:lpwstr>
  </property>
  <property fmtid="{D5CDD505-2E9C-101B-9397-08002B2CF9AE}" pid="11" name="MSIP_Label_f52d287b-af50-4fcf-9040-106ecb50d969_Method">
    <vt:lpwstr>Standard</vt:lpwstr>
  </property>
  <property fmtid="{D5CDD505-2E9C-101B-9397-08002B2CF9AE}" pid="12" name="MSIP_Label_f52d287b-af50-4fcf-9040-106ecb50d969_Name">
    <vt:lpwstr>f52d287b-af50-4fcf-9040-106ecb50d969</vt:lpwstr>
  </property>
  <property fmtid="{D5CDD505-2E9C-101B-9397-08002B2CF9AE}" pid="13" name="MSIP_Label_f52d287b-af50-4fcf-9040-106ecb50d969_SiteId">
    <vt:lpwstr>cf6d0482-86b1-4f88-8c0c-3b4de4cb402c</vt:lpwstr>
  </property>
  <property fmtid="{D5CDD505-2E9C-101B-9397-08002B2CF9AE}" pid="14" name="MSIP_Label_f52d287b-af50-4fcf-9040-106ecb50d969_ActionId">
    <vt:lpwstr>5deae3dd-da37-4635-9f0f-af08588c0a86</vt:lpwstr>
  </property>
  <property fmtid="{D5CDD505-2E9C-101B-9397-08002B2CF9AE}" pid="15" name="MSIP_Label_f52d287b-af50-4fcf-9040-106ecb50d969_ContentBits">
    <vt:lpwstr>0</vt:lpwstr>
  </property>
  <property fmtid="{D5CDD505-2E9C-101B-9397-08002B2CF9AE}" pid="16" name="docLang">
    <vt:lpwstr>en</vt:lpwstr>
  </property>
</Properties>
</file>